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tags/tag6.xml" ContentType="application/vnd.openxmlformats-officedocument.presentationml.tags+xml"/>
  <Override PartName="/ppt/notesSlides/notesSlide19.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tags/tag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5.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5.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6.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9.xml" ContentType="application/vnd.openxmlformats-officedocument.drawingml.chart+xml"/>
  <Override PartName="/ppt/notesSlides/notesSlide49.xml" ContentType="application/vnd.openxmlformats-officedocument.presentationml.notesSlide+xml"/>
  <Override PartName="/ppt/charts/chart10.xml" ContentType="application/vnd.openxmlformats-officedocument.drawingml.chart+xml"/>
  <Override PartName="/ppt/notesSlides/notesSlide50.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5.xml" ContentType="application/vnd.openxmlformats-officedocument.drawingml.chartshapes+xml"/>
  <Override PartName="/ppt/notesSlides/notesSlide51.xml" ContentType="application/vnd.openxmlformats-officedocument.presentationml.notesSlide+xml"/>
  <Override PartName="/ppt/charts/chart12.xml" ContentType="application/vnd.openxmlformats-officedocument.drawingml.chart+xml"/>
  <Override PartName="/ppt/notesSlides/notesSlide52.xml" ContentType="application/vnd.openxmlformats-officedocument.presentationml.notesSlid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71"/>
  </p:notesMasterIdLst>
  <p:sldIdLst>
    <p:sldId id="2134806005" r:id="rId6"/>
    <p:sldId id="393" r:id="rId7"/>
    <p:sldId id="2145707203" r:id="rId8"/>
    <p:sldId id="2145707204" r:id="rId9"/>
    <p:sldId id="2147478766" r:id="rId10"/>
    <p:sldId id="2145707333" r:id="rId11"/>
    <p:sldId id="13075" r:id="rId12"/>
    <p:sldId id="2134805972" r:id="rId13"/>
    <p:sldId id="13078" r:id="rId14"/>
    <p:sldId id="2134805991" r:id="rId15"/>
    <p:sldId id="2145707262" r:id="rId16"/>
    <p:sldId id="2145707259" r:id="rId17"/>
    <p:sldId id="2134805990" r:id="rId18"/>
    <p:sldId id="2134805992" r:id="rId19"/>
    <p:sldId id="2145707128" r:id="rId20"/>
    <p:sldId id="2134805998" r:id="rId21"/>
    <p:sldId id="2134805999" r:id="rId22"/>
    <p:sldId id="2134806000" r:id="rId23"/>
    <p:sldId id="2145707321" r:id="rId24"/>
    <p:sldId id="404" r:id="rId25"/>
    <p:sldId id="2134805994" r:id="rId26"/>
    <p:sldId id="2134805996" r:id="rId27"/>
    <p:sldId id="2134806002" r:id="rId28"/>
    <p:sldId id="13059" r:id="rId29"/>
    <p:sldId id="13446" r:id="rId30"/>
    <p:sldId id="2145707306" r:id="rId31"/>
    <p:sldId id="2147478768" r:id="rId32"/>
    <p:sldId id="2134806003" r:id="rId33"/>
    <p:sldId id="2147469932" r:id="rId34"/>
    <p:sldId id="2145707322" r:id="rId35"/>
    <p:sldId id="2136" r:id="rId36"/>
    <p:sldId id="2145707031" r:id="rId37"/>
    <p:sldId id="2145707344" r:id="rId38"/>
    <p:sldId id="2145707343" r:id="rId39"/>
    <p:sldId id="2147469937" r:id="rId40"/>
    <p:sldId id="2147478764" r:id="rId41"/>
    <p:sldId id="6051" r:id="rId42"/>
    <p:sldId id="2147469990" r:id="rId43"/>
    <p:sldId id="2147471392" r:id="rId44"/>
    <p:sldId id="2147478762" r:id="rId45"/>
    <p:sldId id="2147469946" r:id="rId46"/>
    <p:sldId id="2147469945" r:id="rId47"/>
    <p:sldId id="2147475804" r:id="rId48"/>
    <p:sldId id="2147469988" r:id="rId49"/>
    <p:sldId id="2147478763" r:id="rId50"/>
    <p:sldId id="2147469934" r:id="rId51"/>
    <p:sldId id="2147469928" r:id="rId52"/>
    <p:sldId id="1448944784" r:id="rId53"/>
    <p:sldId id="2145707324" r:id="rId54"/>
    <p:sldId id="2147469935" r:id="rId55"/>
    <p:sldId id="2147478767" r:id="rId56"/>
    <p:sldId id="2147478761" r:id="rId57"/>
    <p:sldId id="2145707131" r:id="rId58"/>
    <p:sldId id="2134805980" r:id="rId59"/>
    <p:sldId id="13458" r:id="rId60"/>
    <p:sldId id="2154" r:id="rId61"/>
    <p:sldId id="2163" r:id="rId62"/>
    <p:sldId id="2145707341" r:id="rId63"/>
    <p:sldId id="2147478765" r:id="rId64"/>
    <p:sldId id="2145707334" r:id="rId65"/>
    <p:sldId id="2145707326" r:id="rId66"/>
    <p:sldId id="2145707327" r:id="rId67"/>
    <p:sldId id="2147469941" r:id="rId68"/>
    <p:sldId id="2147469938" r:id="rId69"/>
    <p:sldId id="2147469989" r:id="rId70"/>
  </p:sldIdLst>
  <p:sldSz cx="12192000" cy="6858000"/>
  <p:notesSz cx="6858000" cy="9144000"/>
  <p:custDataLst>
    <p:tags r:id="rId72"/>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306C3E-BF08-54DF-1E55-32D8D3582F19}" name="Andrea Villiger" initials="AVI" userId="Andrea Villiger" providerId="None"/>
  <p188:author id="{702FE35A-92AE-F140-75E1-3F193CE779E4}" name="Caroline Petitjean" initials="CP" userId="S::caroline.petitjean@bayer.com::4b186f47-a3a4-4bab-8fec-5a8d41f65d1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xanna Munir (HCG)" initials="RM(" lastIdx="1" clrIdx="0">
    <p:extLst>
      <p:ext uri="{19B8F6BF-5375-455C-9EA6-DF929625EA0E}">
        <p15:presenceInfo xmlns:p15="http://schemas.microsoft.com/office/powerpoint/2012/main" userId="S::roxanna.munir@hcg-int.com::eff6a6bd-3186-4e1f-8bf8-e3d1eca5eb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9C7EB"/>
    <a:srgbClr val="FFFFFF"/>
    <a:srgbClr val="ED9F9F"/>
    <a:srgbClr val="F3D78B"/>
    <a:srgbClr val="8D9396"/>
    <a:srgbClr val="DE6B69"/>
    <a:srgbClr val="0091DF"/>
    <a:srgbClr val="E7EEF9"/>
    <a:srgbClr val="EDB46F"/>
    <a:srgbClr val="ECA0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20" autoAdjust="0"/>
  </p:normalViewPr>
  <p:slideViewPr>
    <p:cSldViewPr snapToGrid="0">
      <p:cViewPr varScale="1">
        <p:scale>
          <a:sx n="62" d="100"/>
          <a:sy n="62" d="100"/>
        </p:scale>
        <p:origin x="804" y="28"/>
      </p:cViewPr>
      <p:guideLst/>
    </p:cSldViewPr>
  </p:slideViewPr>
  <p:notesTextViewPr>
    <p:cViewPr>
      <p:scale>
        <a:sx n="1" d="1"/>
        <a:sy n="1" d="1"/>
      </p:scale>
      <p:origin x="0" y="0"/>
    </p:cViewPr>
  </p:notesTextViewPr>
  <p:sorterViewPr>
    <p:cViewPr>
      <p:scale>
        <a:sx n="100" d="100"/>
        <a:sy n="100" d="100"/>
      </p:scale>
      <p:origin x="0" y="-11184"/>
    </p:cViewPr>
  </p:sorter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presProps" Target="presProps.xml"/><Relationship Id="rId79" Type="http://schemas.microsoft.com/office/2018/10/relationships/authors" Target="authors.xml"/><Relationship Id="rId5" Type="http://schemas.openxmlformats.org/officeDocument/2006/relationships/slideMaster" Target="slideMasters/slideMaster1.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commentAuthors" Target="commentAuthors.xml"/><Relationship Id="rId78"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Petitjean" userId="4b186f47-a3a4-4bab-8fec-5a8d41f65d12" providerId="ADAL" clId="{5F20D009-EF87-40F6-A550-B395FA787BE7}"/>
    <pc:docChg chg="modSld">
      <pc:chgData name="Caroline Petitjean" userId="4b186f47-a3a4-4bab-8fec-5a8d41f65d12" providerId="ADAL" clId="{5F20D009-EF87-40F6-A550-B395FA787BE7}" dt="2024-04-10T09:42:32.432" v="0" actId="20577"/>
      <pc:docMkLst>
        <pc:docMk/>
      </pc:docMkLst>
      <pc:sldChg chg="modSp mod">
        <pc:chgData name="Caroline Petitjean" userId="4b186f47-a3a4-4bab-8fec-5a8d41f65d12" providerId="ADAL" clId="{5F20D009-EF87-40F6-A550-B395FA787BE7}" dt="2024-04-10T09:42:32.432" v="0" actId="20577"/>
        <pc:sldMkLst>
          <pc:docMk/>
          <pc:sldMk cId="1257246530" sldId="2147475804"/>
        </pc:sldMkLst>
        <pc:spChg chg="mod">
          <ac:chgData name="Caroline Petitjean" userId="4b186f47-a3a4-4bab-8fec-5a8d41f65d12" providerId="ADAL" clId="{5F20D009-EF87-40F6-A550-B395FA787BE7}" dt="2024-04-10T09:42:32.432" v="0" actId="20577"/>
          <ac:spMkLst>
            <pc:docMk/>
            <pc:sldMk cId="1257246530" sldId="2147475804"/>
            <ac:spMk id="76" creationId="{00000000-0000-0000-0000-000000000000}"/>
          </ac:spMkLst>
        </pc:spChg>
      </pc:sldChg>
    </pc:docChg>
  </pc:docChgLst>
  <pc:docChgLst>
    <pc:chgData name="Caroline Petitjean" userId="4b186f47-a3a4-4bab-8fec-5a8d41f65d12" providerId="ADAL" clId="{F4E1AEA4-15E4-4B33-9348-4CEFC5490F56}"/>
    <pc:docChg chg="undo custSel addSld delSld modSld sldOrd modMainMaster">
      <pc:chgData name="Caroline Petitjean" userId="4b186f47-a3a4-4bab-8fec-5a8d41f65d12" providerId="ADAL" clId="{F4E1AEA4-15E4-4B33-9348-4CEFC5490F56}" dt="2024-03-26T14:45:58.573" v="1406"/>
      <pc:docMkLst>
        <pc:docMk/>
      </pc:docMkLst>
      <pc:sldChg chg="delCm">
        <pc:chgData name="Caroline Petitjean" userId="4b186f47-a3a4-4bab-8fec-5a8d41f65d12" providerId="ADAL" clId="{F4E1AEA4-15E4-4B33-9348-4CEFC5490F56}" dt="2024-03-15T13:44:33.261" v="21"/>
        <pc:sldMkLst>
          <pc:docMk/>
          <pc:sldMk cId="3690442551" sldId="2136"/>
        </pc:sldMkLst>
        <pc:extLst>
          <p:ext xmlns:p="http://schemas.openxmlformats.org/presentationml/2006/main" uri="{D6D511B9-2390-475A-947B-AFAB55BFBCF1}">
            <pc226:cmChg xmlns:pc226="http://schemas.microsoft.com/office/powerpoint/2022/06/main/command" chg="del">
              <pc226:chgData name="Caroline Petitjean" userId="4b186f47-a3a4-4bab-8fec-5a8d41f65d12" providerId="ADAL" clId="{F4E1AEA4-15E4-4B33-9348-4CEFC5490F56}" dt="2024-03-15T13:44:33.261" v="21"/>
              <pc2:cmMkLst xmlns:pc2="http://schemas.microsoft.com/office/powerpoint/2019/9/main/command">
                <pc:docMk/>
                <pc:sldMk cId="3690442551" sldId="2136"/>
                <pc2:cmMk id="{12DDC621-3D12-42B9-BAE8-7A5005465935}"/>
              </pc2:cmMkLst>
            </pc226:cmChg>
          </p:ext>
        </pc:extLst>
      </pc:sldChg>
      <pc:sldChg chg="delCm">
        <pc:chgData name="Caroline Petitjean" userId="4b186f47-a3a4-4bab-8fec-5a8d41f65d12" providerId="ADAL" clId="{F4E1AEA4-15E4-4B33-9348-4CEFC5490F56}" dt="2024-03-15T13:45:21.063" v="28"/>
        <pc:sldMkLst>
          <pc:docMk/>
          <pc:sldMk cId="1127035646" sldId="2154"/>
        </pc:sldMkLst>
        <pc:extLst>
          <p:ext xmlns:p="http://schemas.openxmlformats.org/presentationml/2006/main" uri="{D6D511B9-2390-475A-947B-AFAB55BFBCF1}">
            <pc226:cmChg xmlns:pc226="http://schemas.microsoft.com/office/powerpoint/2022/06/main/command" chg="del">
              <pc226:chgData name="Caroline Petitjean" userId="4b186f47-a3a4-4bab-8fec-5a8d41f65d12" providerId="ADAL" clId="{F4E1AEA4-15E4-4B33-9348-4CEFC5490F56}" dt="2024-03-15T13:45:21.063" v="28"/>
              <pc2:cmMkLst xmlns:pc2="http://schemas.microsoft.com/office/powerpoint/2019/9/main/command">
                <pc:docMk/>
                <pc:sldMk cId="1127035646" sldId="2154"/>
                <pc2:cmMk id="{B732526A-4A84-4445-829E-CE02DBDF40CD}"/>
              </pc2:cmMkLst>
            </pc226:cmChg>
          </p:ext>
        </pc:extLst>
      </pc:sldChg>
      <pc:sldChg chg="delCm">
        <pc:chgData name="Caroline Petitjean" userId="4b186f47-a3a4-4bab-8fec-5a8d41f65d12" providerId="ADAL" clId="{F4E1AEA4-15E4-4B33-9348-4CEFC5490F56}" dt="2024-03-15T13:45:26.352" v="29"/>
        <pc:sldMkLst>
          <pc:docMk/>
          <pc:sldMk cId="3253097750" sldId="2163"/>
        </pc:sldMkLst>
        <pc:extLst>
          <p:ext xmlns:p="http://schemas.openxmlformats.org/presentationml/2006/main" uri="{D6D511B9-2390-475A-947B-AFAB55BFBCF1}">
            <pc226:cmChg xmlns:pc226="http://schemas.microsoft.com/office/powerpoint/2022/06/main/command" chg="del">
              <pc226:chgData name="Caroline Petitjean" userId="4b186f47-a3a4-4bab-8fec-5a8d41f65d12" providerId="ADAL" clId="{F4E1AEA4-15E4-4B33-9348-4CEFC5490F56}" dt="2024-03-15T13:45:26.352" v="29"/>
              <pc2:cmMkLst xmlns:pc2="http://schemas.microsoft.com/office/powerpoint/2019/9/main/command">
                <pc:docMk/>
                <pc:sldMk cId="3253097750" sldId="2163"/>
                <pc2:cmMk id="{977822AC-D3FF-4A80-B0E7-DE3D2BA26475}"/>
              </pc2:cmMkLst>
            </pc226:cmChg>
          </p:ext>
        </pc:extLst>
      </pc:sldChg>
      <pc:sldChg chg="delCm">
        <pc:chgData name="Caroline Petitjean" userId="4b186f47-a3a4-4bab-8fec-5a8d41f65d12" providerId="ADAL" clId="{F4E1AEA4-15E4-4B33-9348-4CEFC5490F56}" dt="2024-03-15T13:44:43.813" v="22"/>
        <pc:sldMkLst>
          <pc:docMk/>
          <pc:sldMk cId="2273062345" sldId="6051"/>
        </pc:sldMkLst>
        <pc:extLst>
          <p:ext xmlns:p="http://schemas.openxmlformats.org/presentationml/2006/main" uri="{D6D511B9-2390-475A-947B-AFAB55BFBCF1}">
            <pc226:cmChg xmlns:pc226="http://schemas.microsoft.com/office/powerpoint/2022/06/main/command" chg="del">
              <pc226:chgData name="Caroline Petitjean" userId="4b186f47-a3a4-4bab-8fec-5a8d41f65d12" providerId="ADAL" clId="{F4E1AEA4-15E4-4B33-9348-4CEFC5490F56}" dt="2024-03-15T13:44:43.813" v="22"/>
              <pc2:cmMkLst xmlns:pc2="http://schemas.microsoft.com/office/powerpoint/2019/9/main/command">
                <pc:docMk/>
                <pc:sldMk cId="2273062345" sldId="6051"/>
                <pc2:cmMk id="{93086D23-B0E9-45A5-96B1-86A0519E0621}"/>
              </pc2:cmMkLst>
            </pc226:cmChg>
          </p:ext>
        </pc:extLst>
      </pc:sldChg>
      <pc:sldChg chg="ord">
        <pc:chgData name="Caroline Petitjean" userId="4b186f47-a3a4-4bab-8fec-5a8d41f65d12" providerId="ADAL" clId="{F4E1AEA4-15E4-4B33-9348-4CEFC5490F56}" dt="2024-03-26T14:45:58.573" v="1406"/>
        <pc:sldMkLst>
          <pc:docMk/>
          <pc:sldMk cId="1512039836" sldId="2134805980"/>
        </pc:sldMkLst>
      </pc:sldChg>
      <pc:sldChg chg="modSp mod">
        <pc:chgData name="Caroline Petitjean" userId="4b186f47-a3a4-4bab-8fec-5a8d41f65d12" providerId="ADAL" clId="{F4E1AEA4-15E4-4B33-9348-4CEFC5490F56}" dt="2024-03-20T10:48:50.808" v="1317" actId="20577"/>
        <pc:sldMkLst>
          <pc:docMk/>
          <pc:sldMk cId="3961148050" sldId="2134806005"/>
        </pc:sldMkLst>
        <pc:spChg chg="mod">
          <ac:chgData name="Caroline Petitjean" userId="4b186f47-a3a4-4bab-8fec-5a8d41f65d12" providerId="ADAL" clId="{F4E1AEA4-15E4-4B33-9348-4CEFC5490F56}" dt="2024-03-15T13:47:23.390" v="38" actId="21"/>
          <ac:spMkLst>
            <pc:docMk/>
            <pc:sldMk cId="3961148050" sldId="2134806005"/>
            <ac:spMk id="2" creationId="{4C0F1923-21D2-4B6E-9D38-6933599C9D9D}"/>
          </ac:spMkLst>
        </pc:spChg>
        <pc:spChg chg="mod">
          <ac:chgData name="Caroline Petitjean" userId="4b186f47-a3a4-4bab-8fec-5a8d41f65d12" providerId="ADAL" clId="{F4E1AEA4-15E4-4B33-9348-4CEFC5490F56}" dt="2024-03-20T10:48:50.808" v="1317" actId="20577"/>
          <ac:spMkLst>
            <pc:docMk/>
            <pc:sldMk cId="3961148050" sldId="2134806005"/>
            <ac:spMk id="4" creationId="{5E7C5054-4D04-4CB0-8F97-E25F17F88DBC}"/>
          </ac:spMkLst>
        </pc:spChg>
        <pc:spChg chg="mod">
          <ac:chgData name="Caroline Petitjean" userId="4b186f47-a3a4-4bab-8fec-5a8d41f65d12" providerId="ADAL" clId="{F4E1AEA4-15E4-4B33-9348-4CEFC5490F56}" dt="2024-03-15T13:47:25.004" v="39"/>
          <ac:spMkLst>
            <pc:docMk/>
            <pc:sldMk cId="3961148050" sldId="2134806005"/>
            <ac:spMk id="6" creationId="{78511852-603A-DB39-813E-1A78E5E79E68}"/>
          </ac:spMkLst>
        </pc:spChg>
      </pc:sldChg>
      <pc:sldChg chg="del">
        <pc:chgData name="Caroline Petitjean" userId="4b186f47-a3a4-4bab-8fec-5a8d41f65d12" providerId="ADAL" clId="{F4E1AEA4-15E4-4B33-9348-4CEFC5490F56}" dt="2024-03-15T16:36:51.430" v="407" actId="47"/>
        <pc:sldMkLst>
          <pc:docMk/>
          <pc:sldMk cId="1445315763" sldId="2145706461"/>
        </pc:sldMkLst>
      </pc:sldChg>
      <pc:sldChg chg="addSp modSp mod modAnim">
        <pc:chgData name="Caroline Petitjean" userId="4b186f47-a3a4-4bab-8fec-5a8d41f65d12" providerId="ADAL" clId="{F4E1AEA4-15E4-4B33-9348-4CEFC5490F56}" dt="2024-03-25T16:15:06.660" v="1348" actId="1036"/>
        <pc:sldMkLst>
          <pc:docMk/>
          <pc:sldMk cId="2629820060" sldId="2145707031"/>
        </pc:sldMkLst>
        <pc:spChg chg="mod">
          <ac:chgData name="Caroline Petitjean" userId="4b186f47-a3a4-4bab-8fec-5a8d41f65d12" providerId="ADAL" clId="{F4E1AEA4-15E4-4B33-9348-4CEFC5490F56}" dt="2024-03-25T16:15:04.161" v="1346" actId="164"/>
          <ac:spMkLst>
            <pc:docMk/>
            <pc:sldMk cId="2629820060" sldId="2145707031"/>
            <ac:spMk id="2" creationId="{CB71DC77-3DB6-899D-8C45-BABFB6B85CED}"/>
          </ac:spMkLst>
        </pc:spChg>
        <pc:spChg chg="mod">
          <ac:chgData name="Caroline Petitjean" userId="4b186f47-a3a4-4bab-8fec-5a8d41f65d12" providerId="ADAL" clId="{F4E1AEA4-15E4-4B33-9348-4CEFC5490F56}" dt="2024-03-25T16:15:04.161" v="1346" actId="164"/>
          <ac:spMkLst>
            <pc:docMk/>
            <pc:sldMk cId="2629820060" sldId="2145707031"/>
            <ac:spMk id="27" creationId="{2348013A-4C6B-5527-454C-8C53CC502F11}"/>
          </ac:spMkLst>
        </pc:spChg>
        <pc:grpChg chg="add mod">
          <ac:chgData name="Caroline Petitjean" userId="4b186f47-a3a4-4bab-8fec-5a8d41f65d12" providerId="ADAL" clId="{F4E1AEA4-15E4-4B33-9348-4CEFC5490F56}" dt="2024-03-25T16:15:06.660" v="1348" actId="1036"/>
          <ac:grpSpMkLst>
            <pc:docMk/>
            <pc:sldMk cId="2629820060" sldId="2145707031"/>
            <ac:grpSpMk id="11" creationId="{C7B28E64-8166-2223-65CF-E329D64876CD}"/>
          </ac:grpSpMkLst>
        </pc:grpChg>
        <pc:grpChg chg="mod">
          <ac:chgData name="Caroline Petitjean" userId="4b186f47-a3a4-4bab-8fec-5a8d41f65d12" providerId="ADAL" clId="{F4E1AEA4-15E4-4B33-9348-4CEFC5490F56}" dt="2024-03-25T16:15:04.161" v="1346" actId="164"/>
          <ac:grpSpMkLst>
            <pc:docMk/>
            <pc:sldMk cId="2629820060" sldId="2145707031"/>
            <ac:grpSpMk id="23" creationId="{EDB692E1-25F7-1BC2-C7CC-477C3973625E}"/>
          </ac:grpSpMkLst>
        </pc:grpChg>
      </pc:sldChg>
      <pc:sldChg chg="ord">
        <pc:chgData name="Caroline Petitjean" userId="4b186f47-a3a4-4bab-8fec-5a8d41f65d12" providerId="ADAL" clId="{F4E1AEA4-15E4-4B33-9348-4CEFC5490F56}" dt="2024-03-26T14:45:58.573" v="1406"/>
        <pc:sldMkLst>
          <pc:docMk/>
          <pc:sldMk cId="47854450" sldId="2145707131"/>
        </pc:sldMkLst>
      </pc:sldChg>
      <pc:sldChg chg="addSp delSp modSp del mod">
        <pc:chgData name="Caroline Petitjean" userId="4b186f47-a3a4-4bab-8fec-5a8d41f65d12" providerId="ADAL" clId="{F4E1AEA4-15E4-4B33-9348-4CEFC5490F56}" dt="2024-03-15T16:36:55.888" v="408" actId="47"/>
        <pc:sldMkLst>
          <pc:docMk/>
          <pc:sldMk cId="1177198809" sldId="2145707133"/>
        </pc:sldMkLst>
        <pc:spChg chg="mod">
          <ac:chgData name="Caroline Petitjean" userId="4b186f47-a3a4-4bab-8fec-5a8d41f65d12" providerId="ADAL" clId="{F4E1AEA4-15E4-4B33-9348-4CEFC5490F56}" dt="2024-03-15T16:30:59.175" v="330" actId="6549"/>
          <ac:spMkLst>
            <pc:docMk/>
            <pc:sldMk cId="1177198809" sldId="2145707133"/>
            <ac:spMk id="4" creationId="{B4EFC171-A770-1B90-FC8D-368FE53BE15B}"/>
          </ac:spMkLst>
        </pc:spChg>
        <pc:spChg chg="mod">
          <ac:chgData name="Caroline Petitjean" userId="4b186f47-a3a4-4bab-8fec-5a8d41f65d12" providerId="ADAL" clId="{F4E1AEA4-15E4-4B33-9348-4CEFC5490F56}" dt="2024-03-15T16:31:04.755" v="331" actId="20577"/>
          <ac:spMkLst>
            <pc:docMk/>
            <pc:sldMk cId="1177198809" sldId="2145707133"/>
            <ac:spMk id="5" creationId="{9511CA76-6580-4A8C-84D6-CF0921E285A7}"/>
          </ac:spMkLst>
        </pc:spChg>
        <pc:spChg chg="add del mod">
          <ac:chgData name="Caroline Petitjean" userId="4b186f47-a3a4-4bab-8fec-5a8d41f65d12" providerId="ADAL" clId="{F4E1AEA4-15E4-4B33-9348-4CEFC5490F56}" dt="2024-03-15T16:27:02.859" v="95" actId="478"/>
          <ac:spMkLst>
            <pc:docMk/>
            <pc:sldMk cId="1177198809" sldId="2145707133"/>
            <ac:spMk id="6" creationId="{2C9C504E-4581-7E03-A3B7-4E17C04B0953}"/>
          </ac:spMkLst>
        </pc:spChg>
        <pc:spChg chg="ord">
          <ac:chgData name="Caroline Petitjean" userId="4b186f47-a3a4-4bab-8fec-5a8d41f65d12" providerId="ADAL" clId="{F4E1AEA4-15E4-4B33-9348-4CEFC5490F56}" dt="2024-03-15T16:27:28.801" v="100" actId="167"/>
          <ac:spMkLst>
            <pc:docMk/>
            <pc:sldMk cId="1177198809" sldId="2145707133"/>
            <ac:spMk id="25" creationId="{73A967E8-A009-4076-82AE-FBEF5BE1E44F}"/>
          </ac:spMkLst>
        </pc:spChg>
        <pc:spChg chg="mod">
          <ac:chgData name="Caroline Petitjean" userId="4b186f47-a3a4-4bab-8fec-5a8d41f65d12" providerId="ADAL" clId="{F4E1AEA4-15E4-4B33-9348-4CEFC5490F56}" dt="2024-03-15T16:26:40.055" v="93" actId="14100"/>
          <ac:spMkLst>
            <pc:docMk/>
            <pc:sldMk cId="1177198809" sldId="2145707133"/>
            <ac:spMk id="27" creationId="{653F1973-5A81-44DF-81CC-6874A74D6D4E}"/>
          </ac:spMkLst>
        </pc:spChg>
        <pc:spChg chg="mod">
          <ac:chgData name="Caroline Petitjean" userId="4b186f47-a3a4-4bab-8fec-5a8d41f65d12" providerId="ADAL" clId="{F4E1AEA4-15E4-4B33-9348-4CEFC5490F56}" dt="2024-03-15T16:30:06.411" v="143" actId="20577"/>
          <ac:spMkLst>
            <pc:docMk/>
            <pc:sldMk cId="1177198809" sldId="2145707133"/>
            <ac:spMk id="37" creationId="{DA7EB85A-457D-4E87-94FD-6920036D380B}"/>
          </ac:spMkLst>
        </pc:spChg>
        <pc:spChg chg="mod">
          <ac:chgData name="Caroline Petitjean" userId="4b186f47-a3a4-4bab-8fec-5a8d41f65d12" providerId="ADAL" clId="{F4E1AEA4-15E4-4B33-9348-4CEFC5490F56}" dt="2024-03-15T16:31:17.455" v="334" actId="20577"/>
          <ac:spMkLst>
            <pc:docMk/>
            <pc:sldMk cId="1177198809" sldId="2145707133"/>
            <ac:spMk id="38" creationId="{A36A1C62-6928-44A5-AED9-1982A184AB56}"/>
          </ac:spMkLst>
        </pc:spChg>
        <pc:spChg chg="mod">
          <ac:chgData name="Caroline Petitjean" userId="4b186f47-a3a4-4bab-8fec-5a8d41f65d12" providerId="ADAL" clId="{F4E1AEA4-15E4-4B33-9348-4CEFC5490F56}" dt="2024-03-15T16:27:21.213" v="99" actId="1076"/>
          <ac:spMkLst>
            <pc:docMk/>
            <pc:sldMk cId="1177198809" sldId="2145707133"/>
            <ac:spMk id="40" creationId="{B5659427-2961-4C20-AA4A-0A55F4818788}"/>
          </ac:spMkLst>
        </pc:spChg>
        <pc:spChg chg="mod">
          <ac:chgData name="Caroline Petitjean" userId="4b186f47-a3a4-4bab-8fec-5a8d41f65d12" providerId="ADAL" clId="{F4E1AEA4-15E4-4B33-9348-4CEFC5490F56}" dt="2024-03-15T16:27:17.936" v="98" actId="20577"/>
          <ac:spMkLst>
            <pc:docMk/>
            <pc:sldMk cId="1177198809" sldId="2145707133"/>
            <ac:spMk id="41" creationId="{366AAE9A-1CD1-47B2-87C4-521B437010A1}"/>
          </ac:spMkLst>
        </pc:spChg>
        <pc:spChg chg="mod">
          <ac:chgData name="Caroline Petitjean" userId="4b186f47-a3a4-4bab-8fec-5a8d41f65d12" providerId="ADAL" clId="{F4E1AEA4-15E4-4B33-9348-4CEFC5490F56}" dt="2024-03-15T16:26:40.055" v="93" actId="14100"/>
          <ac:spMkLst>
            <pc:docMk/>
            <pc:sldMk cId="1177198809" sldId="2145707133"/>
            <ac:spMk id="43" creationId="{0020D91F-D20F-4EDA-A958-575FB7575B4F}"/>
          </ac:spMkLst>
        </pc:spChg>
        <pc:spChg chg="mod">
          <ac:chgData name="Caroline Petitjean" userId="4b186f47-a3a4-4bab-8fec-5a8d41f65d12" providerId="ADAL" clId="{F4E1AEA4-15E4-4B33-9348-4CEFC5490F56}" dt="2024-03-15T16:27:15.236" v="97" actId="20577"/>
          <ac:spMkLst>
            <pc:docMk/>
            <pc:sldMk cId="1177198809" sldId="2145707133"/>
            <ac:spMk id="44" creationId="{80388110-0875-48B9-B770-9729EFE1EBD9}"/>
          </ac:spMkLst>
        </pc:spChg>
        <pc:graphicFrameChg chg="add del mod ord">
          <ac:chgData name="Caroline Petitjean" userId="4b186f47-a3a4-4bab-8fec-5a8d41f65d12" providerId="ADAL" clId="{F4E1AEA4-15E4-4B33-9348-4CEFC5490F56}" dt="2024-03-15T16:27:12.324" v="96" actId="167"/>
          <ac:graphicFrameMkLst>
            <pc:docMk/>
            <pc:sldMk cId="1177198809" sldId="2145707133"/>
            <ac:graphicFrameMk id="26" creationId="{7D77FE1E-CFF5-44C3-A31D-67571F0CF5C8}"/>
          </ac:graphicFrameMkLst>
        </pc:graphicFrameChg>
        <pc:cxnChg chg="mod">
          <ac:chgData name="Caroline Petitjean" userId="4b186f47-a3a4-4bab-8fec-5a8d41f65d12" providerId="ADAL" clId="{F4E1AEA4-15E4-4B33-9348-4CEFC5490F56}" dt="2024-03-15T16:26:40.055" v="93" actId="14100"/>
          <ac:cxnSpMkLst>
            <pc:docMk/>
            <pc:sldMk cId="1177198809" sldId="2145707133"/>
            <ac:cxnSpMk id="29" creationId="{AF8E81EB-F36D-4CEC-ABF2-28F85E4402D6}"/>
          </ac:cxnSpMkLst>
        </pc:cxnChg>
        <pc:cxnChg chg="mod">
          <ac:chgData name="Caroline Petitjean" userId="4b186f47-a3a4-4bab-8fec-5a8d41f65d12" providerId="ADAL" clId="{F4E1AEA4-15E4-4B33-9348-4CEFC5490F56}" dt="2024-03-15T16:26:40.055" v="93" actId="14100"/>
          <ac:cxnSpMkLst>
            <pc:docMk/>
            <pc:sldMk cId="1177198809" sldId="2145707133"/>
            <ac:cxnSpMk id="30" creationId="{04D13E55-19DD-46E5-B611-0E88461B7C9B}"/>
          </ac:cxnSpMkLst>
        </pc:cxnChg>
        <pc:cxnChg chg="mod">
          <ac:chgData name="Caroline Petitjean" userId="4b186f47-a3a4-4bab-8fec-5a8d41f65d12" providerId="ADAL" clId="{F4E1AEA4-15E4-4B33-9348-4CEFC5490F56}" dt="2024-03-15T16:26:40.055" v="93" actId="14100"/>
          <ac:cxnSpMkLst>
            <pc:docMk/>
            <pc:sldMk cId="1177198809" sldId="2145707133"/>
            <ac:cxnSpMk id="31" creationId="{ADA8D1C1-8436-483C-9495-741C6BF76957}"/>
          </ac:cxnSpMkLst>
        </pc:cxnChg>
        <pc:cxnChg chg="mod">
          <ac:chgData name="Caroline Petitjean" userId="4b186f47-a3a4-4bab-8fec-5a8d41f65d12" providerId="ADAL" clId="{F4E1AEA4-15E4-4B33-9348-4CEFC5490F56}" dt="2024-03-15T16:26:40.055" v="93" actId="14100"/>
          <ac:cxnSpMkLst>
            <pc:docMk/>
            <pc:sldMk cId="1177198809" sldId="2145707133"/>
            <ac:cxnSpMk id="36" creationId="{C46D63BA-8C40-455D-AE60-FE6324EE0194}"/>
          </ac:cxnSpMkLst>
        </pc:cxnChg>
      </pc:sldChg>
      <pc:sldChg chg="del delCm">
        <pc:chgData name="Caroline Petitjean" userId="4b186f47-a3a4-4bab-8fec-5a8d41f65d12" providerId="ADAL" clId="{F4E1AEA4-15E4-4B33-9348-4CEFC5490F56}" dt="2024-03-20T11:13:31.022" v="1336" actId="47"/>
        <pc:sldMkLst>
          <pc:docMk/>
          <pc:sldMk cId="3965522447" sldId="2145707326"/>
        </pc:sldMkLst>
        <pc:extLst>
          <p:ext xmlns:p="http://schemas.openxmlformats.org/presentationml/2006/main" uri="{D6D511B9-2390-475A-947B-AFAB55BFBCF1}">
            <pc226:cmChg xmlns:pc226="http://schemas.microsoft.com/office/powerpoint/2022/06/main/command" chg="del">
              <pc226:chgData name="Caroline Petitjean" userId="4b186f47-a3a4-4bab-8fec-5a8d41f65d12" providerId="ADAL" clId="{F4E1AEA4-15E4-4B33-9348-4CEFC5490F56}" dt="2024-03-15T13:45:42.685" v="32"/>
              <pc2:cmMkLst xmlns:pc2="http://schemas.microsoft.com/office/powerpoint/2019/9/main/command">
                <pc:docMk/>
                <pc:sldMk cId="3965522447" sldId="2145707326"/>
                <pc2:cmMk id="{33351B18-F6FB-4DD6-8E8B-7D491148D002}"/>
              </pc2:cmMkLst>
            </pc226:cmChg>
          </p:ext>
        </pc:extLst>
      </pc:sldChg>
      <pc:sldChg chg="del delCm">
        <pc:chgData name="Caroline Petitjean" userId="4b186f47-a3a4-4bab-8fec-5a8d41f65d12" providerId="ADAL" clId="{F4E1AEA4-15E4-4B33-9348-4CEFC5490F56}" dt="2024-03-20T11:13:31.022" v="1336" actId="47"/>
        <pc:sldMkLst>
          <pc:docMk/>
          <pc:sldMk cId="146691782" sldId="2145707327"/>
        </pc:sldMkLst>
        <pc:extLst>
          <p:ext xmlns:p="http://schemas.openxmlformats.org/presentationml/2006/main" uri="{D6D511B9-2390-475A-947B-AFAB55BFBCF1}">
            <pc226:cmChg xmlns:pc226="http://schemas.microsoft.com/office/powerpoint/2022/06/main/command" chg="del">
              <pc226:chgData name="Caroline Petitjean" userId="4b186f47-a3a4-4bab-8fec-5a8d41f65d12" providerId="ADAL" clId="{F4E1AEA4-15E4-4B33-9348-4CEFC5490F56}" dt="2024-03-15T13:45:46.670" v="33"/>
              <pc2:cmMkLst xmlns:pc2="http://schemas.microsoft.com/office/powerpoint/2019/9/main/command">
                <pc:docMk/>
                <pc:sldMk cId="146691782" sldId="2145707327"/>
                <pc2:cmMk id="{90E8A09A-C8DB-44AC-930F-6C5A0B294018}"/>
              </pc2:cmMkLst>
            </pc226:cmChg>
          </p:ext>
        </pc:extLst>
      </pc:sldChg>
      <pc:sldChg chg="delCm">
        <pc:chgData name="Caroline Petitjean" userId="4b186f47-a3a4-4bab-8fec-5a8d41f65d12" providerId="ADAL" clId="{F4E1AEA4-15E4-4B33-9348-4CEFC5490F56}" dt="2024-03-15T13:45:30.434" v="30"/>
        <pc:sldMkLst>
          <pc:docMk/>
          <pc:sldMk cId="504891459" sldId="2145707341"/>
        </pc:sldMkLst>
        <pc:extLst>
          <p:ext xmlns:p="http://schemas.openxmlformats.org/presentationml/2006/main" uri="{D6D511B9-2390-475A-947B-AFAB55BFBCF1}">
            <pc226:cmChg xmlns:pc226="http://schemas.microsoft.com/office/powerpoint/2022/06/main/command" chg="del">
              <pc226:chgData name="Caroline Petitjean" userId="4b186f47-a3a4-4bab-8fec-5a8d41f65d12" providerId="ADAL" clId="{F4E1AEA4-15E4-4B33-9348-4CEFC5490F56}" dt="2024-03-15T13:45:30.434" v="30"/>
              <pc2:cmMkLst xmlns:pc2="http://schemas.microsoft.com/office/powerpoint/2019/9/main/command">
                <pc:docMk/>
                <pc:sldMk cId="504891459" sldId="2145707341"/>
                <pc2:cmMk id="{D05B4320-94E7-42EE-868F-042F0803EF0C}"/>
              </pc2:cmMkLst>
            </pc226:cmChg>
          </p:ext>
        </pc:extLst>
      </pc:sldChg>
      <pc:sldChg chg="modSp mod">
        <pc:chgData name="Caroline Petitjean" userId="4b186f47-a3a4-4bab-8fec-5a8d41f65d12" providerId="ADAL" clId="{F4E1AEA4-15E4-4B33-9348-4CEFC5490F56}" dt="2024-03-20T10:49:36.080" v="1335" actId="20577"/>
        <pc:sldMkLst>
          <pc:docMk/>
          <pc:sldMk cId="3762885490" sldId="2147469932"/>
        </pc:sldMkLst>
        <pc:spChg chg="mod">
          <ac:chgData name="Caroline Petitjean" userId="4b186f47-a3a4-4bab-8fec-5a8d41f65d12" providerId="ADAL" clId="{F4E1AEA4-15E4-4B33-9348-4CEFC5490F56}" dt="2024-03-20T10:49:36.080" v="1335" actId="20577"/>
          <ac:spMkLst>
            <pc:docMk/>
            <pc:sldMk cId="3762885490" sldId="2147469932"/>
            <ac:spMk id="13" creationId="{C52BCC06-28C1-4639-BDD1-22A77B134A65}"/>
          </ac:spMkLst>
        </pc:spChg>
      </pc:sldChg>
      <pc:sldChg chg="del delCm">
        <pc:chgData name="Caroline Petitjean" userId="4b186f47-a3a4-4bab-8fec-5a8d41f65d12" providerId="ADAL" clId="{F4E1AEA4-15E4-4B33-9348-4CEFC5490F56}" dt="2024-03-20T11:13:31.022" v="1336" actId="47"/>
        <pc:sldMkLst>
          <pc:docMk/>
          <pc:sldMk cId="1812249129" sldId="2147469938"/>
        </pc:sldMkLst>
        <pc:extLst>
          <p:ext xmlns:p="http://schemas.openxmlformats.org/presentationml/2006/main" uri="{D6D511B9-2390-475A-947B-AFAB55BFBCF1}">
            <pc226:cmChg xmlns:pc226="http://schemas.microsoft.com/office/powerpoint/2022/06/main/command" chg="del">
              <pc226:chgData name="Caroline Petitjean" userId="4b186f47-a3a4-4bab-8fec-5a8d41f65d12" providerId="ADAL" clId="{F4E1AEA4-15E4-4B33-9348-4CEFC5490F56}" dt="2024-03-15T13:45:55.097" v="35"/>
              <pc2:cmMkLst xmlns:pc2="http://schemas.microsoft.com/office/powerpoint/2019/9/main/command">
                <pc:docMk/>
                <pc:sldMk cId="1812249129" sldId="2147469938"/>
                <pc2:cmMk id="{F48058ED-88D3-48D7-A5A5-6A8DE8FDE903}"/>
              </pc2:cmMkLst>
            </pc226:cmChg>
          </p:ext>
        </pc:extLst>
      </pc:sldChg>
      <pc:sldChg chg="modSp del mod delCm">
        <pc:chgData name="Caroline Petitjean" userId="4b186f47-a3a4-4bab-8fec-5a8d41f65d12" providerId="ADAL" clId="{F4E1AEA4-15E4-4B33-9348-4CEFC5490F56}" dt="2024-03-20T11:13:31.022" v="1336" actId="47"/>
        <pc:sldMkLst>
          <pc:docMk/>
          <pc:sldMk cId="3555987731" sldId="2147469941"/>
        </pc:sldMkLst>
        <pc:spChg chg="mod">
          <ac:chgData name="Caroline Petitjean" userId="4b186f47-a3a4-4bab-8fec-5a8d41f65d12" providerId="ADAL" clId="{F4E1AEA4-15E4-4B33-9348-4CEFC5490F56}" dt="2024-03-16T08:39:42.612" v="1312" actId="113"/>
          <ac:spMkLst>
            <pc:docMk/>
            <pc:sldMk cId="3555987731" sldId="2147469941"/>
            <ac:spMk id="6" creationId="{5BEFB836-EB21-4A04-8061-6E9C24BE8152}"/>
          </ac:spMkLst>
        </pc:spChg>
        <pc:extLst>
          <p:ext xmlns:p="http://schemas.openxmlformats.org/presentationml/2006/main" uri="{D6D511B9-2390-475A-947B-AFAB55BFBCF1}">
            <pc226:cmChg xmlns:pc226="http://schemas.microsoft.com/office/powerpoint/2022/06/main/command" chg="del">
              <pc226:chgData name="Caroline Petitjean" userId="4b186f47-a3a4-4bab-8fec-5a8d41f65d12" providerId="ADAL" clId="{F4E1AEA4-15E4-4B33-9348-4CEFC5490F56}" dt="2024-03-15T13:45:50.840" v="34"/>
              <pc2:cmMkLst xmlns:pc2="http://schemas.microsoft.com/office/powerpoint/2019/9/main/command">
                <pc:docMk/>
                <pc:sldMk cId="3555987731" sldId="2147469941"/>
                <pc2:cmMk id="{F06DEAC4-6248-4A5E-B3EF-0646BB21BD51}"/>
              </pc2:cmMkLst>
            </pc226:cmChg>
          </p:ext>
        </pc:extLst>
      </pc:sldChg>
      <pc:sldChg chg="delCm">
        <pc:chgData name="Caroline Petitjean" userId="4b186f47-a3a4-4bab-8fec-5a8d41f65d12" providerId="ADAL" clId="{F4E1AEA4-15E4-4B33-9348-4CEFC5490F56}" dt="2024-03-15T13:45:03.494" v="26"/>
        <pc:sldMkLst>
          <pc:docMk/>
          <pc:sldMk cId="195707032" sldId="2147469988"/>
        </pc:sldMkLst>
        <pc:extLst>
          <p:ext xmlns:p="http://schemas.openxmlformats.org/presentationml/2006/main" uri="{D6D511B9-2390-475A-947B-AFAB55BFBCF1}">
            <pc226:cmChg xmlns:pc226="http://schemas.microsoft.com/office/powerpoint/2022/06/main/command" chg="del">
              <pc226:chgData name="Caroline Petitjean" userId="4b186f47-a3a4-4bab-8fec-5a8d41f65d12" providerId="ADAL" clId="{F4E1AEA4-15E4-4B33-9348-4CEFC5490F56}" dt="2024-03-15T13:45:03.494" v="26"/>
              <pc2:cmMkLst xmlns:pc2="http://schemas.microsoft.com/office/powerpoint/2019/9/main/command">
                <pc:docMk/>
                <pc:sldMk cId="195707032" sldId="2147469988"/>
                <pc2:cmMk id="{5284320A-F3F3-4C8D-A7A5-1206BE94CF3C}"/>
              </pc2:cmMkLst>
            </pc226:cmChg>
          </p:ext>
        </pc:extLst>
      </pc:sldChg>
      <pc:sldChg chg="modSp del mod delCm">
        <pc:chgData name="Caroline Petitjean" userId="4b186f47-a3a4-4bab-8fec-5a8d41f65d12" providerId="ADAL" clId="{F4E1AEA4-15E4-4B33-9348-4CEFC5490F56}" dt="2024-03-20T11:13:31.022" v="1336" actId="47"/>
        <pc:sldMkLst>
          <pc:docMk/>
          <pc:sldMk cId="1590486556" sldId="2147469989"/>
        </pc:sldMkLst>
        <pc:spChg chg="mod">
          <ac:chgData name="Caroline Petitjean" userId="4b186f47-a3a4-4bab-8fec-5a8d41f65d12" providerId="ADAL" clId="{F4E1AEA4-15E4-4B33-9348-4CEFC5490F56}" dt="2024-03-15T13:46:07.483" v="37" actId="207"/>
          <ac:spMkLst>
            <pc:docMk/>
            <pc:sldMk cId="1590486556" sldId="2147469989"/>
            <ac:spMk id="9" creationId="{B2B3DC4B-2744-44D8-9AA7-0DDAFE11EA58}"/>
          </ac:spMkLst>
        </pc:spChg>
        <pc:extLst>
          <p:ext xmlns:p="http://schemas.openxmlformats.org/presentationml/2006/main" uri="{D6D511B9-2390-475A-947B-AFAB55BFBCF1}">
            <pc226:cmChg xmlns:pc226="http://schemas.microsoft.com/office/powerpoint/2022/06/main/command" chg="del">
              <pc226:chgData name="Caroline Petitjean" userId="4b186f47-a3a4-4bab-8fec-5a8d41f65d12" providerId="ADAL" clId="{F4E1AEA4-15E4-4B33-9348-4CEFC5490F56}" dt="2024-03-15T13:45:59.751" v="36"/>
              <pc2:cmMkLst xmlns:pc2="http://schemas.microsoft.com/office/powerpoint/2019/9/main/command">
                <pc:docMk/>
                <pc:sldMk cId="1590486556" sldId="2147469989"/>
                <pc2:cmMk id="{1A1B057E-EDEE-4202-859B-8E6B5CC142AF}"/>
              </pc2:cmMkLst>
            </pc226:cmChg>
          </p:ext>
        </pc:extLst>
      </pc:sldChg>
      <pc:sldChg chg="modSp mod delCm">
        <pc:chgData name="Caroline Petitjean" userId="4b186f47-a3a4-4bab-8fec-5a8d41f65d12" providerId="ADAL" clId="{F4E1AEA4-15E4-4B33-9348-4CEFC5490F56}" dt="2024-03-25T17:09:37.697" v="1370" actId="20577"/>
        <pc:sldMkLst>
          <pc:docMk/>
          <pc:sldMk cId="1141800212" sldId="2147469990"/>
        </pc:sldMkLst>
        <pc:spChg chg="mod">
          <ac:chgData name="Caroline Petitjean" userId="4b186f47-a3a4-4bab-8fec-5a8d41f65d12" providerId="ADAL" clId="{F4E1AEA4-15E4-4B33-9348-4CEFC5490F56}" dt="2024-03-25T17:09:37.697" v="1370" actId="20577"/>
          <ac:spMkLst>
            <pc:docMk/>
            <pc:sldMk cId="1141800212" sldId="2147469990"/>
            <ac:spMk id="9" creationId="{6C124B38-AD34-6921-C0FD-BC25834A8BB1}"/>
          </ac:spMkLst>
        </pc:spChg>
        <pc:extLst>
          <p:ext xmlns:p="http://schemas.openxmlformats.org/presentationml/2006/main" uri="{D6D511B9-2390-475A-947B-AFAB55BFBCF1}">
            <pc226:cmChg xmlns:pc226="http://schemas.microsoft.com/office/powerpoint/2022/06/main/command" chg="del">
              <pc226:chgData name="Caroline Petitjean" userId="4b186f47-a3a4-4bab-8fec-5a8d41f65d12" providerId="ADAL" clId="{F4E1AEA4-15E4-4B33-9348-4CEFC5490F56}" dt="2024-03-15T13:44:48.442" v="23"/>
              <pc2:cmMkLst xmlns:pc2="http://schemas.microsoft.com/office/powerpoint/2019/9/main/command">
                <pc:docMk/>
                <pc:sldMk cId="1141800212" sldId="2147469990"/>
                <pc2:cmMk id="{B9748967-A6CF-4705-B3F2-6604D035567C}"/>
              </pc2:cmMkLst>
            </pc226:cmChg>
          </p:ext>
        </pc:extLst>
      </pc:sldChg>
      <pc:sldChg chg="delCm">
        <pc:chgData name="Caroline Petitjean" userId="4b186f47-a3a4-4bab-8fec-5a8d41f65d12" providerId="ADAL" clId="{F4E1AEA4-15E4-4B33-9348-4CEFC5490F56}" dt="2024-03-15T13:44:53.209" v="24"/>
        <pc:sldMkLst>
          <pc:docMk/>
          <pc:sldMk cId="685672894" sldId="2147471392"/>
        </pc:sldMkLst>
        <pc:extLst>
          <p:ext xmlns:p="http://schemas.openxmlformats.org/presentationml/2006/main" uri="{D6D511B9-2390-475A-947B-AFAB55BFBCF1}">
            <pc226:cmChg xmlns:pc226="http://schemas.microsoft.com/office/powerpoint/2022/06/main/command" chg="del">
              <pc226:chgData name="Caroline Petitjean" userId="4b186f47-a3a4-4bab-8fec-5a8d41f65d12" providerId="ADAL" clId="{F4E1AEA4-15E4-4B33-9348-4CEFC5490F56}" dt="2024-03-15T13:44:53.209" v="24"/>
              <pc2:cmMkLst xmlns:pc2="http://schemas.microsoft.com/office/powerpoint/2019/9/main/command">
                <pc:docMk/>
                <pc:sldMk cId="685672894" sldId="2147471392"/>
                <pc2:cmMk id="{F6AF186F-BEC3-4772-87D7-E240E92304A3}"/>
              </pc2:cmMkLst>
            </pc226:cmChg>
          </p:ext>
        </pc:extLst>
      </pc:sldChg>
      <pc:sldChg chg="addSp delSp modSp mod ord modClrScheme chgLayout">
        <pc:chgData name="Caroline Petitjean" userId="4b186f47-a3a4-4bab-8fec-5a8d41f65d12" providerId="ADAL" clId="{F4E1AEA4-15E4-4B33-9348-4CEFC5490F56}" dt="2024-03-26T08:57:11.240" v="1391" actId="552"/>
        <pc:sldMkLst>
          <pc:docMk/>
          <pc:sldMk cId="1257246530" sldId="2147475804"/>
        </pc:sldMkLst>
        <pc:spChg chg="add del mod ord">
          <ac:chgData name="Caroline Petitjean" userId="4b186f47-a3a4-4bab-8fec-5a8d41f65d12" providerId="ADAL" clId="{F4E1AEA4-15E4-4B33-9348-4CEFC5490F56}" dt="2024-03-16T07:57:11.007" v="417" actId="700"/>
          <ac:spMkLst>
            <pc:docMk/>
            <pc:sldMk cId="1257246530" sldId="2147475804"/>
            <ac:spMk id="3" creationId="{7BD73691-F718-FFBD-E6DA-6F055035A0C1}"/>
          </ac:spMkLst>
        </pc:spChg>
        <pc:spChg chg="add del mod ord">
          <ac:chgData name="Caroline Petitjean" userId="4b186f47-a3a4-4bab-8fec-5a8d41f65d12" providerId="ADAL" clId="{F4E1AEA4-15E4-4B33-9348-4CEFC5490F56}" dt="2024-03-16T07:57:11.007" v="417" actId="700"/>
          <ac:spMkLst>
            <pc:docMk/>
            <pc:sldMk cId="1257246530" sldId="2147475804"/>
            <ac:spMk id="4" creationId="{75FFF688-18CD-202F-1E2C-008AB4E83FEB}"/>
          </ac:spMkLst>
        </pc:spChg>
        <pc:spChg chg="add del mod ord">
          <ac:chgData name="Caroline Petitjean" userId="4b186f47-a3a4-4bab-8fec-5a8d41f65d12" providerId="ADAL" clId="{F4E1AEA4-15E4-4B33-9348-4CEFC5490F56}" dt="2024-03-16T07:58:13.873" v="427" actId="478"/>
          <ac:spMkLst>
            <pc:docMk/>
            <pc:sldMk cId="1257246530" sldId="2147475804"/>
            <ac:spMk id="5" creationId="{F5EC3C8A-186A-D3FB-5CB1-15883768E31C}"/>
          </ac:spMkLst>
        </pc:spChg>
        <pc:spChg chg="add mod">
          <ac:chgData name="Caroline Petitjean" userId="4b186f47-a3a4-4bab-8fec-5a8d41f65d12" providerId="ADAL" clId="{F4E1AEA4-15E4-4B33-9348-4CEFC5490F56}" dt="2024-03-16T08:16:26.311" v="550" actId="1076"/>
          <ac:spMkLst>
            <pc:docMk/>
            <pc:sldMk cId="1257246530" sldId="2147475804"/>
            <ac:spMk id="8" creationId="{3F51C558-78F1-7D8E-09E5-AFA474C6253A}"/>
          </ac:spMkLst>
        </pc:spChg>
        <pc:spChg chg="mod">
          <ac:chgData name="Caroline Petitjean" userId="4b186f47-a3a4-4bab-8fec-5a8d41f65d12" providerId="ADAL" clId="{F4E1AEA4-15E4-4B33-9348-4CEFC5490F56}" dt="2024-03-16T08:34:20.370" v="1099" actId="1035"/>
          <ac:spMkLst>
            <pc:docMk/>
            <pc:sldMk cId="1257246530" sldId="2147475804"/>
            <ac:spMk id="23" creationId="{00000000-0000-0000-0000-000000000000}"/>
          </ac:spMkLst>
        </pc:spChg>
        <pc:spChg chg="mod ord">
          <ac:chgData name="Caroline Petitjean" userId="4b186f47-a3a4-4bab-8fec-5a8d41f65d12" providerId="ADAL" clId="{F4E1AEA4-15E4-4B33-9348-4CEFC5490F56}" dt="2024-03-16T08:34:20.370" v="1099" actId="1035"/>
          <ac:spMkLst>
            <pc:docMk/>
            <pc:sldMk cId="1257246530" sldId="2147475804"/>
            <ac:spMk id="24" creationId="{00000000-0000-0000-0000-000000000000}"/>
          </ac:spMkLst>
        </pc:spChg>
        <pc:spChg chg="mod">
          <ac:chgData name="Caroline Petitjean" userId="4b186f47-a3a4-4bab-8fec-5a8d41f65d12" providerId="ADAL" clId="{F4E1AEA4-15E4-4B33-9348-4CEFC5490F56}" dt="2024-03-16T08:34:20.370" v="1099" actId="1035"/>
          <ac:spMkLst>
            <pc:docMk/>
            <pc:sldMk cId="1257246530" sldId="2147475804"/>
            <ac:spMk id="25" creationId="{00000000-0000-0000-0000-000000000000}"/>
          </ac:spMkLst>
        </pc:spChg>
        <pc:spChg chg="mod">
          <ac:chgData name="Caroline Petitjean" userId="4b186f47-a3a4-4bab-8fec-5a8d41f65d12" providerId="ADAL" clId="{F4E1AEA4-15E4-4B33-9348-4CEFC5490F56}" dt="2024-03-16T08:34:20.370" v="1099" actId="1035"/>
          <ac:spMkLst>
            <pc:docMk/>
            <pc:sldMk cId="1257246530" sldId="2147475804"/>
            <ac:spMk id="26" creationId="{00000000-0000-0000-0000-000000000000}"/>
          </ac:spMkLst>
        </pc:spChg>
        <pc:spChg chg="mod">
          <ac:chgData name="Caroline Petitjean" userId="4b186f47-a3a4-4bab-8fec-5a8d41f65d12" providerId="ADAL" clId="{F4E1AEA4-15E4-4B33-9348-4CEFC5490F56}" dt="2024-03-16T08:34:20.370" v="1099" actId="1035"/>
          <ac:spMkLst>
            <pc:docMk/>
            <pc:sldMk cId="1257246530" sldId="2147475804"/>
            <ac:spMk id="33" creationId="{00000000-0000-0000-0000-000000000000}"/>
          </ac:spMkLst>
        </pc:spChg>
        <pc:spChg chg="mod">
          <ac:chgData name="Caroline Petitjean" userId="4b186f47-a3a4-4bab-8fec-5a8d41f65d12" providerId="ADAL" clId="{F4E1AEA4-15E4-4B33-9348-4CEFC5490F56}" dt="2024-03-16T08:34:20.370" v="1099" actId="1035"/>
          <ac:spMkLst>
            <pc:docMk/>
            <pc:sldMk cId="1257246530" sldId="2147475804"/>
            <ac:spMk id="36" creationId="{00000000-0000-0000-0000-000000000000}"/>
          </ac:spMkLst>
        </pc:spChg>
        <pc:spChg chg="mod">
          <ac:chgData name="Caroline Petitjean" userId="4b186f47-a3a4-4bab-8fec-5a8d41f65d12" providerId="ADAL" clId="{F4E1AEA4-15E4-4B33-9348-4CEFC5490F56}" dt="2024-03-16T08:34:20.370" v="1099" actId="1035"/>
          <ac:spMkLst>
            <pc:docMk/>
            <pc:sldMk cId="1257246530" sldId="2147475804"/>
            <ac:spMk id="37" creationId="{00000000-0000-0000-0000-000000000000}"/>
          </ac:spMkLst>
        </pc:spChg>
        <pc:spChg chg="mod">
          <ac:chgData name="Caroline Petitjean" userId="4b186f47-a3a4-4bab-8fec-5a8d41f65d12" providerId="ADAL" clId="{F4E1AEA4-15E4-4B33-9348-4CEFC5490F56}" dt="2024-03-16T08:34:20.370" v="1099" actId="1035"/>
          <ac:spMkLst>
            <pc:docMk/>
            <pc:sldMk cId="1257246530" sldId="2147475804"/>
            <ac:spMk id="38" creationId="{00000000-0000-0000-0000-000000000000}"/>
          </ac:spMkLst>
        </pc:spChg>
        <pc:spChg chg="add mod">
          <ac:chgData name="Caroline Petitjean" userId="4b186f47-a3a4-4bab-8fec-5a8d41f65d12" providerId="ADAL" clId="{F4E1AEA4-15E4-4B33-9348-4CEFC5490F56}" dt="2024-03-26T08:56:44.024" v="1389" actId="1036"/>
          <ac:spMkLst>
            <pc:docMk/>
            <pc:sldMk cId="1257246530" sldId="2147475804"/>
            <ac:spMk id="39" creationId="{23EB4CDB-91BF-F8A9-E02C-E71916DFB7E2}"/>
          </ac:spMkLst>
        </pc:spChg>
        <pc:spChg chg="add mod">
          <ac:chgData name="Caroline Petitjean" userId="4b186f47-a3a4-4bab-8fec-5a8d41f65d12" providerId="ADAL" clId="{F4E1AEA4-15E4-4B33-9348-4CEFC5490F56}" dt="2024-03-26T08:56:23.375" v="1373" actId="1035"/>
          <ac:spMkLst>
            <pc:docMk/>
            <pc:sldMk cId="1257246530" sldId="2147475804"/>
            <ac:spMk id="49" creationId="{A5E18D6B-C6A3-0D15-6508-E33CCDA8F46C}"/>
          </ac:spMkLst>
        </pc:spChg>
        <pc:spChg chg="mod">
          <ac:chgData name="Caroline Petitjean" userId="4b186f47-a3a4-4bab-8fec-5a8d41f65d12" providerId="ADAL" clId="{F4E1AEA4-15E4-4B33-9348-4CEFC5490F56}" dt="2024-03-16T08:34:20.370" v="1099" actId="1035"/>
          <ac:spMkLst>
            <pc:docMk/>
            <pc:sldMk cId="1257246530" sldId="2147475804"/>
            <ac:spMk id="58" creationId="{00000000-0000-0000-0000-000000000000}"/>
          </ac:spMkLst>
        </pc:spChg>
        <pc:spChg chg="mod">
          <ac:chgData name="Caroline Petitjean" userId="4b186f47-a3a4-4bab-8fec-5a8d41f65d12" providerId="ADAL" clId="{F4E1AEA4-15E4-4B33-9348-4CEFC5490F56}" dt="2024-03-16T08:34:20.370" v="1099" actId="1035"/>
          <ac:spMkLst>
            <pc:docMk/>
            <pc:sldMk cId="1257246530" sldId="2147475804"/>
            <ac:spMk id="59" creationId="{00000000-0000-0000-0000-000000000000}"/>
          </ac:spMkLst>
        </pc:spChg>
        <pc:spChg chg="mod">
          <ac:chgData name="Caroline Petitjean" userId="4b186f47-a3a4-4bab-8fec-5a8d41f65d12" providerId="ADAL" clId="{F4E1AEA4-15E4-4B33-9348-4CEFC5490F56}" dt="2024-03-16T08:34:20.370" v="1099" actId="1035"/>
          <ac:spMkLst>
            <pc:docMk/>
            <pc:sldMk cId="1257246530" sldId="2147475804"/>
            <ac:spMk id="60" creationId="{00000000-0000-0000-0000-000000000000}"/>
          </ac:spMkLst>
        </pc:spChg>
        <pc:spChg chg="mod">
          <ac:chgData name="Caroline Petitjean" userId="4b186f47-a3a4-4bab-8fec-5a8d41f65d12" providerId="ADAL" clId="{F4E1AEA4-15E4-4B33-9348-4CEFC5490F56}" dt="2024-03-16T08:34:20.370" v="1099" actId="1035"/>
          <ac:spMkLst>
            <pc:docMk/>
            <pc:sldMk cId="1257246530" sldId="2147475804"/>
            <ac:spMk id="61" creationId="{00000000-0000-0000-0000-000000000000}"/>
          </ac:spMkLst>
        </pc:spChg>
        <pc:spChg chg="mod">
          <ac:chgData name="Caroline Petitjean" userId="4b186f47-a3a4-4bab-8fec-5a8d41f65d12" providerId="ADAL" clId="{F4E1AEA4-15E4-4B33-9348-4CEFC5490F56}" dt="2024-03-16T08:34:20.370" v="1099" actId="1035"/>
          <ac:spMkLst>
            <pc:docMk/>
            <pc:sldMk cId="1257246530" sldId="2147475804"/>
            <ac:spMk id="62" creationId="{00000000-0000-0000-0000-000000000000}"/>
          </ac:spMkLst>
        </pc:spChg>
        <pc:spChg chg="mod">
          <ac:chgData name="Caroline Petitjean" userId="4b186f47-a3a4-4bab-8fec-5a8d41f65d12" providerId="ADAL" clId="{F4E1AEA4-15E4-4B33-9348-4CEFC5490F56}" dt="2024-03-16T08:34:20.370" v="1099" actId="1035"/>
          <ac:spMkLst>
            <pc:docMk/>
            <pc:sldMk cId="1257246530" sldId="2147475804"/>
            <ac:spMk id="63" creationId="{00000000-0000-0000-0000-000000000000}"/>
          </ac:spMkLst>
        </pc:spChg>
        <pc:spChg chg="mod">
          <ac:chgData name="Caroline Petitjean" userId="4b186f47-a3a4-4bab-8fec-5a8d41f65d12" providerId="ADAL" clId="{F4E1AEA4-15E4-4B33-9348-4CEFC5490F56}" dt="2024-03-16T08:34:20.370" v="1099" actId="1035"/>
          <ac:spMkLst>
            <pc:docMk/>
            <pc:sldMk cId="1257246530" sldId="2147475804"/>
            <ac:spMk id="64" creationId="{00000000-0000-0000-0000-000000000000}"/>
          </ac:spMkLst>
        </pc:spChg>
        <pc:spChg chg="mod">
          <ac:chgData name="Caroline Petitjean" userId="4b186f47-a3a4-4bab-8fec-5a8d41f65d12" providerId="ADAL" clId="{F4E1AEA4-15E4-4B33-9348-4CEFC5490F56}" dt="2024-03-16T08:34:20.370" v="1099" actId="1035"/>
          <ac:spMkLst>
            <pc:docMk/>
            <pc:sldMk cId="1257246530" sldId="2147475804"/>
            <ac:spMk id="65" creationId="{00000000-0000-0000-0000-000000000000}"/>
          </ac:spMkLst>
        </pc:spChg>
        <pc:spChg chg="mod">
          <ac:chgData name="Caroline Petitjean" userId="4b186f47-a3a4-4bab-8fec-5a8d41f65d12" providerId="ADAL" clId="{F4E1AEA4-15E4-4B33-9348-4CEFC5490F56}" dt="2024-03-16T08:34:20.370" v="1099" actId="1035"/>
          <ac:spMkLst>
            <pc:docMk/>
            <pc:sldMk cId="1257246530" sldId="2147475804"/>
            <ac:spMk id="66" creationId="{00000000-0000-0000-0000-000000000000}"/>
          </ac:spMkLst>
        </pc:spChg>
        <pc:spChg chg="mod">
          <ac:chgData name="Caroline Petitjean" userId="4b186f47-a3a4-4bab-8fec-5a8d41f65d12" providerId="ADAL" clId="{F4E1AEA4-15E4-4B33-9348-4CEFC5490F56}" dt="2024-03-16T08:34:20.370" v="1099" actId="1035"/>
          <ac:spMkLst>
            <pc:docMk/>
            <pc:sldMk cId="1257246530" sldId="2147475804"/>
            <ac:spMk id="67" creationId="{00000000-0000-0000-0000-000000000000}"/>
          </ac:spMkLst>
        </pc:spChg>
        <pc:spChg chg="mod ord">
          <ac:chgData name="Caroline Petitjean" userId="4b186f47-a3a4-4bab-8fec-5a8d41f65d12" providerId="ADAL" clId="{F4E1AEA4-15E4-4B33-9348-4CEFC5490F56}" dt="2024-03-16T08:34:20.370" v="1099" actId="1035"/>
          <ac:spMkLst>
            <pc:docMk/>
            <pc:sldMk cId="1257246530" sldId="2147475804"/>
            <ac:spMk id="71" creationId="{00000000-0000-0000-0000-000000000000}"/>
          </ac:spMkLst>
        </pc:spChg>
        <pc:spChg chg="mod">
          <ac:chgData name="Caroline Petitjean" userId="4b186f47-a3a4-4bab-8fec-5a8d41f65d12" providerId="ADAL" clId="{F4E1AEA4-15E4-4B33-9348-4CEFC5490F56}" dt="2024-03-16T08:34:20.370" v="1099" actId="1035"/>
          <ac:spMkLst>
            <pc:docMk/>
            <pc:sldMk cId="1257246530" sldId="2147475804"/>
            <ac:spMk id="76" creationId="{00000000-0000-0000-0000-000000000000}"/>
          </ac:spMkLst>
        </pc:spChg>
        <pc:spChg chg="del">
          <ac:chgData name="Caroline Petitjean" userId="4b186f47-a3a4-4bab-8fec-5a8d41f65d12" providerId="ADAL" clId="{F4E1AEA4-15E4-4B33-9348-4CEFC5490F56}" dt="2024-03-16T07:56:54.588" v="415" actId="478"/>
          <ac:spMkLst>
            <pc:docMk/>
            <pc:sldMk cId="1257246530" sldId="2147475804"/>
            <ac:spMk id="77" creationId="{00000000-0000-0000-0000-000000000000}"/>
          </ac:spMkLst>
        </pc:spChg>
        <pc:spChg chg="del mod">
          <ac:chgData name="Caroline Petitjean" userId="4b186f47-a3a4-4bab-8fec-5a8d41f65d12" providerId="ADAL" clId="{F4E1AEA4-15E4-4B33-9348-4CEFC5490F56}" dt="2024-03-16T07:59:44.408" v="438" actId="478"/>
          <ac:spMkLst>
            <pc:docMk/>
            <pc:sldMk cId="1257246530" sldId="2147475804"/>
            <ac:spMk id="78" creationId="{00000000-0000-0000-0000-000000000000}"/>
          </ac:spMkLst>
        </pc:spChg>
        <pc:spChg chg="del mod">
          <ac:chgData name="Caroline Petitjean" userId="4b186f47-a3a4-4bab-8fec-5a8d41f65d12" providerId="ADAL" clId="{F4E1AEA4-15E4-4B33-9348-4CEFC5490F56}" dt="2024-03-16T07:58:13.873" v="427" actId="478"/>
          <ac:spMkLst>
            <pc:docMk/>
            <pc:sldMk cId="1257246530" sldId="2147475804"/>
            <ac:spMk id="80" creationId="{00000000-0000-0000-0000-000000000000}"/>
          </ac:spMkLst>
        </pc:spChg>
        <pc:spChg chg="mod">
          <ac:chgData name="Caroline Petitjean" userId="4b186f47-a3a4-4bab-8fec-5a8d41f65d12" providerId="ADAL" clId="{F4E1AEA4-15E4-4B33-9348-4CEFC5490F56}" dt="2024-03-16T08:34:20.370" v="1099" actId="1035"/>
          <ac:spMkLst>
            <pc:docMk/>
            <pc:sldMk cId="1257246530" sldId="2147475804"/>
            <ac:spMk id="82" creationId="{00000000-0000-0000-0000-000000000000}"/>
          </ac:spMkLst>
        </pc:spChg>
        <pc:spChg chg="add mod">
          <ac:chgData name="Caroline Petitjean" userId="4b186f47-a3a4-4bab-8fec-5a8d41f65d12" providerId="ADAL" clId="{F4E1AEA4-15E4-4B33-9348-4CEFC5490F56}" dt="2024-03-26T08:56:35.764" v="1384" actId="1036"/>
          <ac:spMkLst>
            <pc:docMk/>
            <pc:sldMk cId="1257246530" sldId="2147475804"/>
            <ac:spMk id="89" creationId="{A8196BCB-4B45-A42A-8844-2757B5F6829F}"/>
          </ac:spMkLst>
        </pc:spChg>
        <pc:spChg chg="mod">
          <ac:chgData name="Caroline Petitjean" userId="4b186f47-a3a4-4bab-8fec-5a8d41f65d12" providerId="ADAL" clId="{F4E1AEA4-15E4-4B33-9348-4CEFC5490F56}" dt="2024-03-16T08:37:32.652" v="1247" actId="555"/>
          <ac:spMkLst>
            <pc:docMk/>
            <pc:sldMk cId="1257246530" sldId="2147475804"/>
            <ac:spMk id="93" creationId="{00000000-0000-0000-0000-000000000000}"/>
          </ac:spMkLst>
        </pc:spChg>
        <pc:spChg chg="add mod">
          <ac:chgData name="Caroline Petitjean" userId="4b186f47-a3a4-4bab-8fec-5a8d41f65d12" providerId="ADAL" clId="{F4E1AEA4-15E4-4B33-9348-4CEFC5490F56}" dt="2024-03-16T08:29:36.435" v="812" actId="404"/>
          <ac:spMkLst>
            <pc:docMk/>
            <pc:sldMk cId="1257246530" sldId="2147475804"/>
            <ac:spMk id="103" creationId="{683AAFD9-A9A3-34CD-8F9C-42D48BB373F6}"/>
          </ac:spMkLst>
        </pc:spChg>
        <pc:spChg chg="add mod">
          <ac:chgData name="Caroline Petitjean" userId="4b186f47-a3a4-4bab-8fec-5a8d41f65d12" providerId="ADAL" clId="{F4E1AEA4-15E4-4B33-9348-4CEFC5490F56}" dt="2024-03-16T08:29:36.435" v="812" actId="404"/>
          <ac:spMkLst>
            <pc:docMk/>
            <pc:sldMk cId="1257246530" sldId="2147475804"/>
            <ac:spMk id="104" creationId="{EACB5A67-1BAB-39FC-AC06-74C2D6CD2514}"/>
          </ac:spMkLst>
        </pc:spChg>
        <pc:spChg chg="add mod">
          <ac:chgData name="Caroline Petitjean" userId="4b186f47-a3a4-4bab-8fec-5a8d41f65d12" providerId="ADAL" clId="{F4E1AEA4-15E4-4B33-9348-4CEFC5490F56}" dt="2024-03-16T08:29:36.435" v="812" actId="404"/>
          <ac:spMkLst>
            <pc:docMk/>
            <pc:sldMk cId="1257246530" sldId="2147475804"/>
            <ac:spMk id="105" creationId="{E8EE794B-D1F8-BE3C-9F09-AECCD25A2872}"/>
          </ac:spMkLst>
        </pc:spChg>
        <pc:spChg chg="add mod">
          <ac:chgData name="Caroline Petitjean" userId="4b186f47-a3a4-4bab-8fec-5a8d41f65d12" providerId="ADAL" clId="{F4E1AEA4-15E4-4B33-9348-4CEFC5490F56}" dt="2024-03-16T08:29:36.435" v="812" actId="404"/>
          <ac:spMkLst>
            <pc:docMk/>
            <pc:sldMk cId="1257246530" sldId="2147475804"/>
            <ac:spMk id="106" creationId="{4DE9D846-9B7B-FC68-B0E2-1B79252CDA43}"/>
          </ac:spMkLst>
        </pc:spChg>
        <pc:spChg chg="add mod">
          <ac:chgData name="Caroline Petitjean" userId="4b186f47-a3a4-4bab-8fec-5a8d41f65d12" providerId="ADAL" clId="{F4E1AEA4-15E4-4B33-9348-4CEFC5490F56}" dt="2024-03-16T08:35:05.045" v="1135" actId="207"/>
          <ac:spMkLst>
            <pc:docMk/>
            <pc:sldMk cId="1257246530" sldId="2147475804"/>
            <ac:spMk id="111" creationId="{C2D2BD2E-2ECB-8DEB-E044-54270BAD1C42}"/>
          </ac:spMkLst>
        </pc:spChg>
        <pc:spChg chg="add mod">
          <ac:chgData name="Caroline Petitjean" userId="4b186f47-a3a4-4bab-8fec-5a8d41f65d12" providerId="ADAL" clId="{F4E1AEA4-15E4-4B33-9348-4CEFC5490F56}" dt="2024-03-16T08:37:32.652" v="1247" actId="555"/>
          <ac:spMkLst>
            <pc:docMk/>
            <pc:sldMk cId="1257246530" sldId="2147475804"/>
            <ac:spMk id="112" creationId="{ECC5BBCD-7B0E-FB52-62D7-805C2A4F33C0}"/>
          </ac:spMkLst>
        </pc:spChg>
        <pc:grpChg chg="add mod">
          <ac:chgData name="Caroline Petitjean" userId="4b186f47-a3a4-4bab-8fec-5a8d41f65d12" providerId="ADAL" clId="{F4E1AEA4-15E4-4B33-9348-4CEFC5490F56}" dt="2024-03-26T08:56:35.764" v="1384" actId="1036"/>
          <ac:grpSpMkLst>
            <pc:docMk/>
            <pc:sldMk cId="1257246530" sldId="2147475804"/>
            <ac:grpSpMk id="107" creationId="{EE96A02D-17D7-B752-EBA7-CDAA12945515}"/>
          </ac:grpSpMkLst>
        </pc:grpChg>
        <pc:grpChg chg="add mod">
          <ac:chgData name="Caroline Petitjean" userId="4b186f47-a3a4-4bab-8fec-5a8d41f65d12" providerId="ADAL" clId="{F4E1AEA4-15E4-4B33-9348-4CEFC5490F56}" dt="2024-03-26T08:56:35.764" v="1384" actId="1036"/>
          <ac:grpSpMkLst>
            <pc:docMk/>
            <pc:sldMk cId="1257246530" sldId="2147475804"/>
            <ac:grpSpMk id="108" creationId="{9F7CF493-1E21-16AE-FCB3-5AAD164238B1}"/>
          </ac:grpSpMkLst>
        </pc:grpChg>
        <pc:grpChg chg="add mod">
          <ac:chgData name="Caroline Petitjean" userId="4b186f47-a3a4-4bab-8fec-5a8d41f65d12" providerId="ADAL" clId="{F4E1AEA4-15E4-4B33-9348-4CEFC5490F56}" dt="2024-03-26T08:56:35.764" v="1384" actId="1036"/>
          <ac:grpSpMkLst>
            <pc:docMk/>
            <pc:sldMk cId="1257246530" sldId="2147475804"/>
            <ac:grpSpMk id="109" creationId="{45F5362F-E31B-60E9-1045-D7265D312901}"/>
          </ac:grpSpMkLst>
        </pc:grpChg>
        <pc:grpChg chg="add mod">
          <ac:chgData name="Caroline Petitjean" userId="4b186f47-a3a4-4bab-8fec-5a8d41f65d12" providerId="ADAL" clId="{F4E1AEA4-15E4-4B33-9348-4CEFC5490F56}" dt="2024-03-26T08:56:35.764" v="1384" actId="1036"/>
          <ac:grpSpMkLst>
            <pc:docMk/>
            <pc:sldMk cId="1257246530" sldId="2147475804"/>
            <ac:grpSpMk id="110" creationId="{EAE4C514-9327-7F42-FE11-C19C49637EBF}"/>
          </ac:grpSpMkLst>
        </pc:grpChg>
        <pc:picChg chg="del mod">
          <ac:chgData name="Caroline Petitjean" userId="4b186f47-a3a4-4bab-8fec-5a8d41f65d12" providerId="ADAL" clId="{F4E1AEA4-15E4-4B33-9348-4CEFC5490F56}" dt="2024-03-16T08:29:49.037" v="814" actId="478"/>
          <ac:picMkLst>
            <pc:docMk/>
            <pc:sldMk cId="1257246530" sldId="2147475804"/>
            <ac:picMk id="2" creationId="{00000000-0000-0000-0000-000000000000}"/>
          </ac:picMkLst>
        </pc:picChg>
        <pc:picChg chg="mod">
          <ac:chgData name="Caroline Petitjean" userId="4b186f47-a3a4-4bab-8fec-5a8d41f65d12" providerId="ADAL" clId="{F4E1AEA4-15E4-4B33-9348-4CEFC5490F56}" dt="2024-03-16T08:34:20.370" v="1099" actId="1035"/>
          <ac:picMkLst>
            <pc:docMk/>
            <pc:sldMk cId="1257246530" sldId="2147475804"/>
            <ac:picMk id="41" creationId="{00000000-0000-0000-0000-000000000000}"/>
          </ac:picMkLst>
        </pc:picChg>
        <pc:picChg chg="mod">
          <ac:chgData name="Caroline Petitjean" userId="4b186f47-a3a4-4bab-8fec-5a8d41f65d12" providerId="ADAL" clId="{F4E1AEA4-15E4-4B33-9348-4CEFC5490F56}" dt="2024-03-16T08:34:20.370" v="1099" actId="1035"/>
          <ac:picMkLst>
            <pc:docMk/>
            <pc:sldMk cId="1257246530" sldId="2147475804"/>
            <ac:picMk id="45" creationId="{00000000-0000-0000-0000-000000000000}"/>
          </ac:picMkLst>
        </pc:picChg>
        <pc:picChg chg="mod">
          <ac:chgData name="Caroline Petitjean" userId="4b186f47-a3a4-4bab-8fec-5a8d41f65d12" providerId="ADAL" clId="{F4E1AEA4-15E4-4B33-9348-4CEFC5490F56}" dt="2024-03-16T08:34:20.370" v="1099" actId="1035"/>
          <ac:picMkLst>
            <pc:docMk/>
            <pc:sldMk cId="1257246530" sldId="2147475804"/>
            <ac:picMk id="57" creationId="{00000000-0000-0000-0000-000000000000}"/>
          </ac:picMkLst>
        </pc:picChg>
        <pc:picChg chg="mod">
          <ac:chgData name="Caroline Petitjean" userId="4b186f47-a3a4-4bab-8fec-5a8d41f65d12" providerId="ADAL" clId="{F4E1AEA4-15E4-4B33-9348-4CEFC5490F56}" dt="2024-03-16T08:34:20.370" v="1099" actId="1035"/>
          <ac:picMkLst>
            <pc:docMk/>
            <pc:sldMk cId="1257246530" sldId="2147475804"/>
            <ac:picMk id="68" creationId="{00000000-0000-0000-0000-000000000000}"/>
          </ac:picMkLst>
        </pc:picChg>
        <pc:picChg chg="add del mod">
          <ac:chgData name="Caroline Petitjean" userId="4b186f47-a3a4-4bab-8fec-5a8d41f65d12" providerId="ADAL" clId="{F4E1AEA4-15E4-4B33-9348-4CEFC5490F56}" dt="2024-03-16T08:22:48.288" v="607" actId="478"/>
          <ac:picMkLst>
            <pc:docMk/>
            <pc:sldMk cId="1257246530" sldId="2147475804"/>
            <ac:picMk id="91" creationId="{7DD07D0E-91C7-244E-D645-771558216D87}"/>
          </ac:picMkLst>
        </pc:picChg>
        <pc:picChg chg="add mod">
          <ac:chgData name="Caroline Petitjean" userId="4b186f47-a3a4-4bab-8fec-5a8d41f65d12" providerId="ADAL" clId="{F4E1AEA4-15E4-4B33-9348-4CEFC5490F56}" dt="2024-03-16T08:29:18.116" v="809" actId="164"/>
          <ac:picMkLst>
            <pc:docMk/>
            <pc:sldMk cId="1257246530" sldId="2147475804"/>
            <ac:picMk id="94" creationId="{72F3FC82-548F-1923-AD05-AAAC0F226A72}"/>
          </ac:picMkLst>
        </pc:picChg>
        <pc:picChg chg="add mod">
          <ac:chgData name="Caroline Petitjean" userId="4b186f47-a3a4-4bab-8fec-5a8d41f65d12" providerId="ADAL" clId="{F4E1AEA4-15E4-4B33-9348-4CEFC5490F56}" dt="2024-03-16T08:29:23.027" v="810" actId="164"/>
          <ac:picMkLst>
            <pc:docMk/>
            <pc:sldMk cId="1257246530" sldId="2147475804"/>
            <ac:picMk id="96" creationId="{7AFCF443-A3B0-A30D-8ABF-549F0FC16F6B}"/>
          </ac:picMkLst>
        </pc:picChg>
        <pc:picChg chg="add mod">
          <ac:chgData name="Caroline Petitjean" userId="4b186f47-a3a4-4bab-8fec-5a8d41f65d12" providerId="ADAL" clId="{F4E1AEA4-15E4-4B33-9348-4CEFC5490F56}" dt="2024-03-16T08:29:13.425" v="808" actId="164"/>
          <ac:picMkLst>
            <pc:docMk/>
            <pc:sldMk cId="1257246530" sldId="2147475804"/>
            <ac:picMk id="98" creationId="{F748AB3A-4DAA-4CB5-FA52-2B75A3DFA0F3}"/>
          </ac:picMkLst>
        </pc:picChg>
        <pc:picChg chg="add mod">
          <ac:chgData name="Caroline Petitjean" userId="4b186f47-a3a4-4bab-8fec-5a8d41f65d12" providerId="ADAL" clId="{F4E1AEA4-15E4-4B33-9348-4CEFC5490F56}" dt="2024-03-16T08:29:08.825" v="807" actId="164"/>
          <ac:picMkLst>
            <pc:docMk/>
            <pc:sldMk cId="1257246530" sldId="2147475804"/>
            <ac:picMk id="100" creationId="{D3FEB3B3-55C5-61F0-5B2F-E8817D1904EA}"/>
          </ac:picMkLst>
        </pc:picChg>
        <pc:cxnChg chg="mod">
          <ac:chgData name="Caroline Petitjean" userId="4b186f47-a3a4-4bab-8fec-5a8d41f65d12" providerId="ADAL" clId="{F4E1AEA4-15E4-4B33-9348-4CEFC5490F56}" dt="2024-03-16T08:34:20.370" v="1099" actId="1035"/>
          <ac:cxnSpMkLst>
            <pc:docMk/>
            <pc:sldMk cId="1257246530" sldId="2147475804"/>
            <ac:cxnSpMk id="7" creationId="{00000000-0000-0000-0000-000000000000}"/>
          </ac:cxnSpMkLst>
        </pc:cxnChg>
        <pc:cxnChg chg="mod">
          <ac:chgData name="Caroline Petitjean" userId="4b186f47-a3a4-4bab-8fec-5a8d41f65d12" providerId="ADAL" clId="{F4E1AEA4-15E4-4B33-9348-4CEFC5490F56}" dt="2024-03-16T08:34:20.370" v="1099" actId="1035"/>
          <ac:cxnSpMkLst>
            <pc:docMk/>
            <pc:sldMk cId="1257246530" sldId="2147475804"/>
            <ac:cxnSpMk id="9" creationId="{00000000-0000-0000-0000-000000000000}"/>
          </ac:cxnSpMkLst>
        </pc:cxnChg>
        <pc:cxnChg chg="mod">
          <ac:chgData name="Caroline Petitjean" userId="4b186f47-a3a4-4bab-8fec-5a8d41f65d12" providerId="ADAL" clId="{F4E1AEA4-15E4-4B33-9348-4CEFC5490F56}" dt="2024-03-16T08:34:20.370" v="1099" actId="1035"/>
          <ac:cxnSpMkLst>
            <pc:docMk/>
            <pc:sldMk cId="1257246530" sldId="2147475804"/>
            <ac:cxnSpMk id="11" creationId="{00000000-0000-0000-0000-000000000000}"/>
          </ac:cxnSpMkLst>
        </pc:cxnChg>
        <pc:cxnChg chg="mod">
          <ac:chgData name="Caroline Petitjean" userId="4b186f47-a3a4-4bab-8fec-5a8d41f65d12" providerId="ADAL" clId="{F4E1AEA4-15E4-4B33-9348-4CEFC5490F56}" dt="2024-03-16T08:34:20.370" v="1099" actId="1035"/>
          <ac:cxnSpMkLst>
            <pc:docMk/>
            <pc:sldMk cId="1257246530" sldId="2147475804"/>
            <ac:cxnSpMk id="13" creationId="{00000000-0000-0000-0000-000000000000}"/>
          </ac:cxnSpMkLst>
        </pc:cxnChg>
        <pc:cxnChg chg="mod">
          <ac:chgData name="Caroline Petitjean" userId="4b186f47-a3a4-4bab-8fec-5a8d41f65d12" providerId="ADAL" clId="{F4E1AEA4-15E4-4B33-9348-4CEFC5490F56}" dt="2024-03-16T08:34:20.370" v="1099" actId="1035"/>
          <ac:cxnSpMkLst>
            <pc:docMk/>
            <pc:sldMk cId="1257246530" sldId="2147475804"/>
            <ac:cxnSpMk id="14" creationId="{00000000-0000-0000-0000-000000000000}"/>
          </ac:cxnSpMkLst>
        </pc:cxnChg>
        <pc:cxnChg chg="mod">
          <ac:chgData name="Caroline Petitjean" userId="4b186f47-a3a4-4bab-8fec-5a8d41f65d12" providerId="ADAL" clId="{F4E1AEA4-15E4-4B33-9348-4CEFC5490F56}" dt="2024-03-16T08:34:20.370" v="1099" actId="1035"/>
          <ac:cxnSpMkLst>
            <pc:docMk/>
            <pc:sldMk cId="1257246530" sldId="2147475804"/>
            <ac:cxnSpMk id="15" creationId="{00000000-0000-0000-0000-000000000000}"/>
          </ac:cxnSpMkLst>
        </pc:cxnChg>
        <pc:cxnChg chg="mod">
          <ac:chgData name="Caroline Petitjean" userId="4b186f47-a3a4-4bab-8fec-5a8d41f65d12" providerId="ADAL" clId="{F4E1AEA4-15E4-4B33-9348-4CEFC5490F56}" dt="2024-03-16T08:34:20.370" v="1099" actId="1035"/>
          <ac:cxnSpMkLst>
            <pc:docMk/>
            <pc:sldMk cId="1257246530" sldId="2147475804"/>
            <ac:cxnSpMk id="16" creationId="{00000000-0000-0000-0000-000000000000}"/>
          </ac:cxnSpMkLst>
        </pc:cxnChg>
        <pc:cxnChg chg="mod">
          <ac:chgData name="Caroline Petitjean" userId="4b186f47-a3a4-4bab-8fec-5a8d41f65d12" providerId="ADAL" clId="{F4E1AEA4-15E4-4B33-9348-4CEFC5490F56}" dt="2024-03-16T08:34:20.370" v="1099" actId="1035"/>
          <ac:cxnSpMkLst>
            <pc:docMk/>
            <pc:sldMk cId="1257246530" sldId="2147475804"/>
            <ac:cxnSpMk id="17" creationId="{00000000-0000-0000-0000-000000000000}"/>
          </ac:cxnSpMkLst>
        </pc:cxnChg>
        <pc:cxnChg chg="mod">
          <ac:chgData name="Caroline Petitjean" userId="4b186f47-a3a4-4bab-8fec-5a8d41f65d12" providerId="ADAL" clId="{F4E1AEA4-15E4-4B33-9348-4CEFC5490F56}" dt="2024-03-16T08:34:20.370" v="1099" actId="1035"/>
          <ac:cxnSpMkLst>
            <pc:docMk/>
            <pc:sldMk cId="1257246530" sldId="2147475804"/>
            <ac:cxnSpMk id="18" creationId="{00000000-0000-0000-0000-000000000000}"/>
          </ac:cxnSpMkLst>
        </pc:cxnChg>
        <pc:cxnChg chg="mod">
          <ac:chgData name="Caroline Petitjean" userId="4b186f47-a3a4-4bab-8fec-5a8d41f65d12" providerId="ADAL" clId="{F4E1AEA4-15E4-4B33-9348-4CEFC5490F56}" dt="2024-03-16T08:34:20.370" v="1099" actId="1035"/>
          <ac:cxnSpMkLst>
            <pc:docMk/>
            <pc:sldMk cId="1257246530" sldId="2147475804"/>
            <ac:cxnSpMk id="19" creationId="{00000000-0000-0000-0000-000000000000}"/>
          </ac:cxnSpMkLst>
        </pc:cxnChg>
        <pc:cxnChg chg="mod">
          <ac:chgData name="Caroline Petitjean" userId="4b186f47-a3a4-4bab-8fec-5a8d41f65d12" providerId="ADAL" clId="{F4E1AEA4-15E4-4B33-9348-4CEFC5490F56}" dt="2024-03-16T08:34:20.370" v="1099" actId="1035"/>
          <ac:cxnSpMkLst>
            <pc:docMk/>
            <pc:sldMk cId="1257246530" sldId="2147475804"/>
            <ac:cxnSpMk id="20" creationId="{00000000-0000-0000-0000-000000000000}"/>
          </ac:cxnSpMkLst>
        </pc:cxnChg>
        <pc:cxnChg chg="mod">
          <ac:chgData name="Caroline Petitjean" userId="4b186f47-a3a4-4bab-8fec-5a8d41f65d12" providerId="ADAL" clId="{F4E1AEA4-15E4-4B33-9348-4CEFC5490F56}" dt="2024-03-16T08:34:20.370" v="1099" actId="1035"/>
          <ac:cxnSpMkLst>
            <pc:docMk/>
            <pc:sldMk cId="1257246530" sldId="2147475804"/>
            <ac:cxnSpMk id="21" creationId="{00000000-0000-0000-0000-000000000000}"/>
          </ac:cxnSpMkLst>
        </pc:cxnChg>
        <pc:cxnChg chg="add mod">
          <ac:chgData name="Caroline Petitjean" userId="4b186f47-a3a4-4bab-8fec-5a8d41f65d12" providerId="ADAL" clId="{F4E1AEA4-15E4-4B33-9348-4CEFC5490F56}" dt="2024-03-26T08:57:11.240" v="1391" actId="552"/>
          <ac:cxnSpMkLst>
            <pc:docMk/>
            <pc:sldMk cId="1257246530" sldId="2147475804"/>
            <ac:cxnSpMk id="22" creationId="{B9DA33EC-982E-EB93-D475-2021E864FAB3}"/>
          </ac:cxnSpMkLst>
        </pc:cxnChg>
        <pc:cxnChg chg="mod">
          <ac:chgData name="Caroline Petitjean" userId="4b186f47-a3a4-4bab-8fec-5a8d41f65d12" providerId="ADAL" clId="{F4E1AEA4-15E4-4B33-9348-4CEFC5490F56}" dt="2024-03-16T08:34:20.370" v="1099" actId="1035"/>
          <ac:cxnSpMkLst>
            <pc:docMk/>
            <pc:sldMk cId="1257246530" sldId="2147475804"/>
            <ac:cxnSpMk id="28" creationId="{00000000-0000-0000-0000-000000000000}"/>
          </ac:cxnSpMkLst>
        </pc:cxnChg>
        <pc:cxnChg chg="mod">
          <ac:chgData name="Caroline Petitjean" userId="4b186f47-a3a4-4bab-8fec-5a8d41f65d12" providerId="ADAL" clId="{F4E1AEA4-15E4-4B33-9348-4CEFC5490F56}" dt="2024-03-16T08:34:20.370" v="1099" actId="1035"/>
          <ac:cxnSpMkLst>
            <pc:docMk/>
            <pc:sldMk cId="1257246530" sldId="2147475804"/>
            <ac:cxnSpMk id="29" creationId="{00000000-0000-0000-0000-000000000000}"/>
          </ac:cxnSpMkLst>
        </pc:cxnChg>
        <pc:cxnChg chg="mod">
          <ac:chgData name="Caroline Petitjean" userId="4b186f47-a3a4-4bab-8fec-5a8d41f65d12" providerId="ADAL" clId="{F4E1AEA4-15E4-4B33-9348-4CEFC5490F56}" dt="2024-03-16T08:34:20.370" v="1099" actId="1035"/>
          <ac:cxnSpMkLst>
            <pc:docMk/>
            <pc:sldMk cId="1257246530" sldId="2147475804"/>
            <ac:cxnSpMk id="30" creationId="{00000000-0000-0000-0000-000000000000}"/>
          </ac:cxnSpMkLst>
        </pc:cxnChg>
        <pc:cxnChg chg="mod">
          <ac:chgData name="Caroline Petitjean" userId="4b186f47-a3a4-4bab-8fec-5a8d41f65d12" providerId="ADAL" clId="{F4E1AEA4-15E4-4B33-9348-4CEFC5490F56}" dt="2024-03-16T08:34:20.370" v="1099" actId="1035"/>
          <ac:cxnSpMkLst>
            <pc:docMk/>
            <pc:sldMk cId="1257246530" sldId="2147475804"/>
            <ac:cxnSpMk id="31" creationId="{00000000-0000-0000-0000-000000000000}"/>
          </ac:cxnSpMkLst>
        </pc:cxnChg>
        <pc:cxnChg chg="mod">
          <ac:chgData name="Caroline Petitjean" userId="4b186f47-a3a4-4bab-8fec-5a8d41f65d12" providerId="ADAL" clId="{F4E1AEA4-15E4-4B33-9348-4CEFC5490F56}" dt="2024-03-16T08:34:20.370" v="1099" actId="1035"/>
          <ac:cxnSpMkLst>
            <pc:docMk/>
            <pc:sldMk cId="1257246530" sldId="2147475804"/>
            <ac:cxnSpMk id="32" creationId="{00000000-0000-0000-0000-000000000000}"/>
          </ac:cxnSpMkLst>
        </pc:cxnChg>
        <pc:cxnChg chg="mod">
          <ac:chgData name="Caroline Petitjean" userId="4b186f47-a3a4-4bab-8fec-5a8d41f65d12" providerId="ADAL" clId="{F4E1AEA4-15E4-4B33-9348-4CEFC5490F56}" dt="2024-03-16T08:34:20.370" v="1099" actId="1035"/>
          <ac:cxnSpMkLst>
            <pc:docMk/>
            <pc:sldMk cId="1257246530" sldId="2147475804"/>
            <ac:cxnSpMk id="34" creationId="{00000000-0000-0000-0000-000000000000}"/>
          </ac:cxnSpMkLst>
        </pc:cxnChg>
        <pc:cxnChg chg="mod">
          <ac:chgData name="Caroline Petitjean" userId="4b186f47-a3a4-4bab-8fec-5a8d41f65d12" providerId="ADAL" clId="{F4E1AEA4-15E4-4B33-9348-4CEFC5490F56}" dt="2024-03-16T08:34:20.370" v="1099" actId="1035"/>
          <ac:cxnSpMkLst>
            <pc:docMk/>
            <pc:sldMk cId="1257246530" sldId="2147475804"/>
            <ac:cxnSpMk id="35" creationId="{00000000-0000-0000-0000-000000000000}"/>
          </ac:cxnSpMkLst>
        </pc:cxnChg>
        <pc:cxnChg chg="add mod">
          <ac:chgData name="Caroline Petitjean" userId="4b186f47-a3a4-4bab-8fec-5a8d41f65d12" providerId="ADAL" clId="{F4E1AEA4-15E4-4B33-9348-4CEFC5490F56}" dt="2024-03-26T08:57:11.240" v="1391" actId="552"/>
          <ac:cxnSpMkLst>
            <pc:docMk/>
            <pc:sldMk cId="1257246530" sldId="2147475804"/>
            <ac:cxnSpMk id="40" creationId="{8F5688B6-AA74-F18F-8D38-C78B8242D007}"/>
          </ac:cxnSpMkLst>
        </pc:cxnChg>
        <pc:cxnChg chg="mod">
          <ac:chgData name="Caroline Petitjean" userId="4b186f47-a3a4-4bab-8fec-5a8d41f65d12" providerId="ADAL" clId="{F4E1AEA4-15E4-4B33-9348-4CEFC5490F56}" dt="2024-03-16T08:34:20.370" v="1099" actId="1035"/>
          <ac:cxnSpMkLst>
            <pc:docMk/>
            <pc:sldMk cId="1257246530" sldId="2147475804"/>
            <ac:cxnSpMk id="42" creationId="{00000000-0000-0000-0000-000000000000}"/>
          </ac:cxnSpMkLst>
        </pc:cxnChg>
        <pc:cxnChg chg="mod">
          <ac:chgData name="Caroline Petitjean" userId="4b186f47-a3a4-4bab-8fec-5a8d41f65d12" providerId="ADAL" clId="{F4E1AEA4-15E4-4B33-9348-4CEFC5490F56}" dt="2024-03-16T08:34:20.370" v="1099" actId="1035"/>
          <ac:cxnSpMkLst>
            <pc:docMk/>
            <pc:sldMk cId="1257246530" sldId="2147475804"/>
            <ac:cxnSpMk id="43" creationId="{00000000-0000-0000-0000-000000000000}"/>
          </ac:cxnSpMkLst>
        </pc:cxnChg>
        <pc:cxnChg chg="mod">
          <ac:chgData name="Caroline Petitjean" userId="4b186f47-a3a4-4bab-8fec-5a8d41f65d12" providerId="ADAL" clId="{F4E1AEA4-15E4-4B33-9348-4CEFC5490F56}" dt="2024-03-16T08:34:20.370" v="1099" actId="1035"/>
          <ac:cxnSpMkLst>
            <pc:docMk/>
            <pc:sldMk cId="1257246530" sldId="2147475804"/>
            <ac:cxnSpMk id="44" creationId="{00000000-0000-0000-0000-000000000000}"/>
          </ac:cxnSpMkLst>
        </pc:cxnChg>
        <pc:cxnChg chg="mod">
          <ac:chgData name="Caroline Petitjean" userId="4b186f47-a3a4-4bab-8fec-5a8d41f65d12" providerId="ADAL" clId="{F4E1AEA4-15E4-4B33-9348-4CEFC5490F56}" dt="2024-03-16T08:34:20.370" v="1099" actId="1035"/>
          <ac:cxnSpMkLst>
            <pc:docMk/>
            <pc:sldMk cId="1257246530" sldId="2147475804"/>
            <ac:cxnSpMk id="46" creationId="{00000000-0000-0000-0000-000000000000}"/>
          </ac:cxnSpMkLst>
        </pc:cxnChg>
        <pc:cxnChg chg="mod">
          <ac:chgData name="Caroline Petitjean" userId="4b186f47-a3a4-4bab-8fec-5a8d41f65d12" providerId="ADAL" clId="{F4E1AEA4-15E4-4B33-9348-4CEFC5490F56}" dt="2024-03-16T08:34:20.370" v="1099" actId="1035"/>
          <ac:cxnSpMkLst>
            <pc:docMk/>
            <pc:sldMk cId="1257246530" sldId="2147475804"/>
            <ac:cxnSpMk id="47" creationId="{00000000-0000-0000-0000-000000000000}"/>
          </ac:cxnSpMkLst>
        </pc:cxnChg>
        <pc:cxnChg chg="mod">
          <ac:chgData name="Caroline Petitjean" userId="4b186f47-a3a4-4bab-8fec-5a8d41f65d12" providerId="ADAL" clId="{F4E1AEA4-15E4-4B33-9348-4CEFC5490F56}" dt="2024-03-16T08:34:20.370" v="1099" actId="1035"/>
          <ac:cxnSpMkLst>
            <pc:docMk/>
            <pc:sldMk cId="1257246530" sldId="2147475804"/>
            <ac:cxnSpMk id="48" creationId="{00000000-0000-0000-0000-000000000000}"/>
          </ac:cxnSpMkLst>
        </pc:cxnChg>
        <pc:cxnChg chg="mod">
          <ac:chgData name="Caroline Petitjean" userId="4b186f47-a3a4-4bab-8fec-5a8d41f65d12" providerId="ADAL" clId="{F4E1AEA4-15E4-4B33-9348-4CEFC5490F56}" dt="2024-03-16T08:34:20.370" v="1099" actId="1035"/>
          <ac:cxnSpMkLst>
            <pc:docMk/>
            <pc:sldMk cId="1257246530" sldId="2147475804"/>
            <ac:cxnSpMk id="50" creationId="{00000000-0000-0000-0000-000000000000}"/>
          </ac:cxnSpMkLst>
        </pc:cxnChg>
        <pc:cxnChg chg="mod">
          <ac:chgData name="Caroline Petitjean" userId="4b186f47-a3a4-4bab-8fec-5a8d41f65d12" providerId="ADAL" clId="{F4E1AEA4-15E4-4B33-9348-4CEFC5490F56}" dt="2024-03-16T08:34:20.370" v="1099" actId="1035"/>
          <ac:cxnSpMkLst>
            <pc:docMk/>
            <pc:sldMk cId="1257246530" sldId="2147475804"/>
            <ac:cxnSpMk id="51" creationId="{00000000-0000-0000-0000-000000000000}"/>
          </ac:cxnSpMkLst>
        </pc:cxnChg>
        <pc:cxnChg chg="mod">
          <ac:chgData name="Caroline Petitjean" userId="4b186f47-a3a4-4bab-8fec-5a8d41f65d12" providerId="ADAL" clId="{F4E1AEA4-15E4-4B33-9348-4CEFC5490F56}" dt="2024-03-16T08:34:20.370" v="1099" actId="1035"/>
          <ac:cxnSpMkLst>
            <pc:docMk/>
            <pc:sldMk cId="1257246530" sldId="2147475804"/>
            <ac:cxnSpMk id="52" creationId="{00000000-0000-0000-0000-000000000000}"/>
          </ac:cxnSpMkLst>
        </pc:cxnChg>
        <pc:cxnChg chg="mod">
          <ac:chgData name="Caroline Petitjean" userId="4b186f47-a3a4-4bab-8fec-5a8d41f65d12" providerId="ADAL" clId="{F4E1AEA4-15E4-4B33-9348-4CEFC5490F56}" dt="2024-03-16T08:34:20.370" v="1099" actId="1035"/>
          <ac:cxnSpMkLst>
            <pc:docMk/>
            <pc:sldMk cId="1257246530" sldId="2147475804"/>
            <ac:cxnSpMk id="53" creationId="{00000000-0000-0000-0000-000000000000}"/>
          </ac:cxnSpMkLst>
        </pc:cxnChg>
        <pc:cxnChg chg="mod">
          <ac:chgData name="Caroline Petitjean" userId="4b186f47-a3a4-4bab-8fec-5a8d41f65d12" providerId="ADAL" clId="{F4E1AEA4-15E4-4B33-9348-4CEFC5490F56}" dt="2024-03-16T08:34:20.370" v="1099" actId="1035"/>
          <ac:cxnSpMkLst>
            <pc:docMk/>
            <pc:sldMk cId="1257246530" sldId="2147475804"/>
            <ac:cxnSpMk id="54" creationId="{00000000-0000-0000-0000-000000000000}"/>
          </ac:cxnSpMkLst>
        </pc:cxnChg>
        <pc:cxnChg chg="mod">
          <ac:chgData name="Caroline Petitjean" userId="4b186f47-a3a4-4bab-8fec-5a8d41f65d12" providerId="ADAL" clId="{F4E1AEA4-15E4-4B33-9348-4CEFC5490F56}" dt="2024-03-16T08:34:20.370" v="1099" actId="1035"/>
          <ac:cxnSpMkLst>
            <pc:docMk/>
            <pc:sldMk cId="1257246530" sldId="2147475804"/>
            <ac:cxnSpMk id="55" creationId="{00000000-0000-0000-0000-000000000000}"/>
          </ac:cxnSpMkLst>
        </pc:cxnChg>
        <pc:cxnChg chg="mod">
          <ac:chgData name="Caroline Petitjean" userId="4b186f47-a3a4-4bab-8fec-5a8d41f65d12" providerId="ADAL" clId="{F4E1AEA4-15E4-4B33-9348-4CEFC5490F56}" dt="2024-03-16T08:34:20.370" v="1099" actId="1035"/>
          <ac:cxnSpMkLst>
            <pc:docMk/>
            <pc:sldMk cId="1257246530" sldId="2147475804"/>
            <ac:cxnSpMk id="56" creationId="{00000000-0000-0000-0000-000000000000}"/>
          </ac:cxnSpMkLst>
        </pc:cxnChg>
        <pc:cxnChg chg="mod">
          <ac:chgData name="Caroline Petitjean" userId="4b186f47-a3a4-4bab-8fec-5a8d41f65d12" providerId="ADAL" clId="{F4E1AEA4-15E4-4B33-9348-4CEFC5490F56}" dt="2024-03-16T08:34:20.370" v="1099" actId="1035"/>
          <ac:cxnSpMkLst>
            <pc:docMk/>
            <pc:sldMk cId="1257246530" sldId="2147475804"/>
            <ac:cxnSpMk id="69" creationId="{00000000-0000-0000-0000-000000000000}"/>
          </ac:cxnSpMkLst>
        </pc:cxnChg>
        <pc:cxnChg chg="mod">
          <ac:chgData name="Caroline Petitjean" userId="4b186f47-a3a4-4bab-8fec-5a8d41f65d12" providerId="ADAL" clId="{F4E1AEA4-15E4-4B33-9348-4CEFC5490F56}" dt="2024-03-16T08:34:20.370" v="1099" actId="1035"/>
          <ac:cxnSpMkLst>
            <pc:docMk/>
            <pc:sldMk cId="1257246530" sldId="2147475804"/>
            <ac:cxnSpMk id="70" creationId="{00000000-0000-0000-0000-000000000000}"/>
          </ac:cxnSpMkLst>
        </pc:cxnChg>
        <pc:cxnChg chg="mod">
          <ac:chgData name="Caroline Petitjean" userId="4b186f47-a3a4-4bab-8fec-5a8d41f65d12" providerId="ADAL" clId="{F4E1AEA4-15E4-4B33-9348-4CEFC5490F56}" dt="2024-03-16T08:34:20.370" v="1099" actId="1035"/>
          <ac:cxnSpMkLst>
            <pc:docMk/>
            <pc:sldMk cId="1257246530" sldId="2147475804"/>
            <ac:cxnSpMk id="72" creationId="{00000000-0000-0000-0000-000000000000}"/>
          </ac:cxnSpMkLst>
        </pc:cxnChg>
        <pc:cxnChg chg="add mod">
          <ac:chgData name="Caroline Petitjean" userId="4b186f47-a3a4-4bab-8fec-5a8d41f65d12" providerId="ADAL" clId="{F4E1AEA4-15E4-4B33-9348-4CEFC5490F56}" dt="2024-03-26T08:57:11.240" v="1391" actId="552"/>
          <ac:cxnSpMkLst>
            <pc:docMk/>
            <pc:sldMk cId="1257246530" sldId="2147475804"/>
            <ac:cxnSpMk id="73" creationId="{01FB4565-17B0-A389-6B5E-CFD9F9CE220A}"/>
          </ac:cxnSpMkLst>
        </pc:cxnChg>
        <pc:cxnChg chg="mod">
          <ac:chgData name="Caroline Petitjean" userId="4b186f47-a3a4-4bab-8fec-5a8d41f65d12" providerId="ADAL" clId="{F4E1AEA4-15E4-4B33-9348-4CEFC5490F56}" dt="2024-03-16T08:34:20.370" v="1099" actId="1035"/>
          <ac:cxnSpMkLst>
            <pc:docMk/>
            <pc:sldMk cId="1257246530" sldId="2147475804"/>
            <ac:cxnSpMk id="74" creationId="{00000000-0000-0000-0000-000000000000}"/>
          </ac:cxnSpMkLst>
        </pc:cxnChg>
        <pc:cxnChg chg="mod">
          <ac:chgData name="Caroline Petitjean" userId="4b186f47-a3a4-4bab-8fec-5a8d41f65d12" providerId="ADAL" clId="{F4E1AEA4-15E4-4B33-9348-4CEFC5490F56}" dt="2024-03-16T08:34:20.370" v="1099" actId="1035"/>
          <ac:cxnSpMkLst>
            <pc:docMk/>
            <pc:sldMk cId="1257246530" sldId="2147475804"/>
            <ac:cxnSpMk id="75" creationId="{00000000-0000-0000-0000-000000000000}"/>
          </ac:cxnSpMkLst>
        </pc:cxnChg>
        <pc:cxnChg chg="mod">
          <ac:chgData name="Caroline Petitjean" userId="4b186f47-a3a4-4bab-8fec-5a8d41f65d12" providerId="ADAL" clId="{F4E1AEA4-15E4-4B33-9348-4CEFC5490F56}" dt="2024-03-16T08:34:20.370" v="1099" actId="1035"/>
          <ac:cxnSpMkLst>
            <pc:docMk/>
            <pc:sldMk cId="1257246530" sldId="2147475804"/>
            <ac:cxnSpMk id="79" creationId="{00000000-0000-0000-0000-000000000000}"/>
          </ac:cxnSpMkLst>
        </pc:cxnChg>
        <pc:cxnChg chg="mod">
          <ac:chgData name="Caroline Petitjean" userId="4b186f47-a3a4-4bab-8fec-5a8d41f65d12" providerId="ADAL" clId="{F4E1AEA4-15E4-4B33-9348-4CEFC5490F56}" dt="2024-03-16T08:34:20.370" v="1099" actId="1035"/>
          <ac:cxnSpMkLst>
            <pc:docMk/>
            <pc:sldMk cId="1257246530" sldId="2147475804"/>
            <ac:cxnSpMk id="81" creationId="{00000000-0000-0000-0000-000000000000}"/>
          </ac:cxnSpMkLst>
        </pc:cxnChg>
        <pc:cxnChg chg="mod">
          <ac:chgData name="Caroline Petitjean" userId="4b186f47-a3a4-4bab-8fec-5a8d41f65d12" providerId="ADAL" clId="{F4E1AEA4-15E4-4B33-9348-4CEFC5490F56}" dt="2024-03-16T08:37:50.328" v="1249" actId="14100"/>
          <ac:cxnSpMkLst>
            <pc:docMk/>
            <pc:sldMk cId="1257246530" sldId="2147475804"/>
            <ac:cxnSpMk id="83" creationId="{00000000-0000-0000-0000-000000000000}"/>
          </ac:cxnSpMkLst>
        </pc:cxnChg>
        <pc:cxnChg chg="mod">
          <ac:chgData name="Caroline Petitjean" userId="4b186f47-a3a4-4bab-8fec-5a8d41f65d12" providerId="ADAL" clId="{F4E1AEA4-15E4-4B33-9348-4CEFC5490F56}" dt="2024-03-16T08:34:20.370" v="1099" actId="1035"/>
          <ac:cxnSpMkLst>
            <pc:docMk/>
            <pc:sldMk cId="1257246530" sldId="2147475804"/>
            <ac:cxnSpMk id="84" creationId="{00000000-0000-0000-0000-000000000000}"/>
          </ac:cxnSpMkLst>
        </pc:cxnChg>
        <pc:cxnChg chg="mod">
          <ac:chgData name="Caroline Petitjean" userId="4b186f47-a3a4-4bab-8fec-5a8d41f65d12" providerId="ADAL" clId="{F4E1AEA4-15E4-4B33-9348-4CEFC5490F56}" dt="2024-03-16T08:34:20.370" v="1099" actId="1035"/>
          <ac:cxnSpMkLst>
            <pc:docMk/>
            <pc:sldMk cId="1257246530" sldId="2147475804"/>
            <ac:cxnSpMk id="85" creationId="{00000000-0000-0000-0000-000000000000}"/>
          </ac:cxnSpMkLst>
        </pc:cxnChg>
        <pc:cxnChg chg="mod">
          <ac:chgData name="Caroline Petitjean" userId="4b186f47-a3a4-4bab-8fec-5a8d41f65d12" providerId="ADAL" clId="{F4E1AEA4-15E4-4B33-9348-4CEFC5490F56}" dt="2024-03-16T08:34:20.370" v="1099" actId="1035"/>
          <ac:cxnSpMkLst>
            <pc:docMk/>
            <pc:sldMk cId="1257246530" sldId="2147475804"/>
            <ac:cxnSpMk id="86" creationId="{00000000-0000-0000-0000-000000000000}"/>
          </ac:cxnSpMkLst>
        </pc:cxnChg>
        <pc:cxnChg chg="mod">
          <ac:chgData name="Caroline Petitjean" userId="4b186f47-a3a4-4bab-8fec-5a8d41f65d12" providerId="ADAL" clId="{F4E1AEA4-15E4-4B33-9348-4CEFC5490F56}" dt="2024-03-16T08:34:20.370" v="1099" actId="1035"/>
          <ac:cxnSpMkLst>
            <pc:docMk/>
            <pc:sldMk cId="1257246530" sldId="2147475804"/>
            <ac:cxnSpMk id="87" creationId="{00000000-0000-0000-0000-000000000000}"/>
          </ac:cxnSpMkLst>
        </pc:cxnChg>
        <pc:cxnChg chg="mod">
          <ac:chgData name="Caroline Petitjean" userId="4b186f47-a3a4-4bab-8fec-5a8d41f65d12" providerId="ADAL" clId="{F4E1AEA4-15E4-4B33-9348-4CEFC5490F56}" dt="2024-03-16T08:34:20.370" v="1099" actId="1035"/>
          <ac:cxnSpMkLst>
            <pc:docMk/>
            <pc:sldMk cId="1257246530" sldId="2147475804"/>
            <ac:cxnSpMk id="88" creationId="{00000000-0000-0000-0000-000000000000}"/>
          </ac:cxnSpMkLst>
        </pc:cxnChg>
        <pc:cxnChg chg="add mod">
          <ac:chgData name="Caroline Petitjean" userId="4b186f47-a3a4-4bab-8fec-5a8d41f65d12" providerId="ADAL" clId="{F4E1AEA4-15E4-4B33-9348-4CEFC5490F56}" dt="2024-03-26T08:56:57.035" v="1390" actId="553"/>
          <ac:cxnSpMkLst>
            <pc:docMk/>
            <pc:sldMk cId="1257246530" sldId="2147475804"/>
            <ac:cxnSpMk id="101" creationId="{3B6B65F4-B0E6-FAE1-D87E-9E2CF8064008}"/>
          </ac:cxnSpMkLst>
        </pc:cxnChg>
        <pc:cxnChg chg="add mod">
          <ac:chgData name="Caroline Petitjean" userId="4b186f47-a3a4-4bab-8fec-5a8d41f65d12" providerId="ADAL" clId="{F4E1AEA4-15E4-4B33-9348-4CEFC5490F56}" dt="2024-03-26T08:56:57.035" v="1390" actId="553"/>
          <ac:cxnSpMkLst>
            <pc:docMk/>
            <pc:sldMk cId="1257246530" sldId="2147475804"/>
            <ac:cxnSpMk id="102" creationId="{33441BBD-C41A-8C13-2406-5FE2E64145ED}"/>
          </ac:cxnSpMkLst>
        </pc:cxnChg>
      </pc:sldChg>
      <pc:sldChg chg="delCm">
        <pc:chgData name="Caroline Petitjean" userId="4b186f47-a3a4-4bab-8fec-5a8d41f65d12" providerId="ADAL" clId="{F4E1AEA4-15E4-4B33-9348-4CEFC5490F56}" dt="2024-03-15T13:45:15.790" v="27"/>
        <pc:sldMkLst>
          <pc:docMk/>
          <pc:sldMk cId="455263898" sldId="2147478761"/>
        </pc:sldMkLst>
        <pc:extLst>
          <p:ext xmlns:p="http://schemas.openxmlformats.org/presentationml/2006/main" uri="{D6D511B9-2390-475A-947B-AFAB55BFBCF1}">
            <pc226:cmChg xmlns:pc226="http://schemas.microsoft.com/office/powerpoint/2022/06/main/command" chg="del">
              <pc226:chgData name="Caroline Petitjean" userId="4b186f47-a3a4-4bab-8fec-5a8d41f65d12" providerId="ADAL" clId="{F4E1AEA4-15E4-4B33-9348-4CEFC5490F56}" dt="2024-03-15T13:45:15.790" v="27"/>
              <pc2:cmMkLst xmlns:pc2="http://schemas.microsoft.com/office/powerpoint/2019/9/main/command">
                <pc:docMk/>
                <pc:sldMk cId="455263898" sldId="2147478761"/>
                <pc2:cmMk id="{A496EAEB-5301-4EEB-B89B-BF44F8779D2C}"/>
              </pc2:cmMkLst>
            </pc226:cmChg>
          </p:ext>
        </pc:extLst>
      </pc:sldChg>
      <pc:sldChg chg="delCm">
        <pc:chgData name="Caroline Petitjean" userId="4b186f47-a3a4-4bab-8fec-5a8d41f65d12" providerId="ADAL" clId="{F4E1AEA4-15E4-4B33-9348-4CEFC5490F56}" dt="2024-03-15T13:44:57.186" v="25"/>
        <pc:sldMkLst>
          <pc:docMk/>
          <pc:sldMk cId="1115371996" sldId="2147478762"/>
        </pc:sldMkLst>
        <pc:extLst>
          <p:ext xmlns:p="http://schemas.openxmlformats.org/presentationml/2006/main" uri="{D6D511B9-2390-475A-947B-AFAB55BFBCF1}">
            <pc226:cmChg xmlns:pc226="http://schemas.microsoft.com/office/powerpoint/2022/06/main/command" chg="del">
              <pc226:chgData name="Caroline Petitjean" userId="4b186f47-a3a4-4bab-8fec-5a8d41f65d12" providerId="ADAL" clId="{F4E1AEA4-15E4-4B33-9348-4CEFC5490F56}" dt="2024-03-15T13:44:57.186" v="25"/>
              <pc2:cmMkLst xmlns:pc2="http://schemas.microsoft.com/office/powerpoint/2019/9/main/command">
                <pc:docMk/>
                <pc:sldMk cId="1115371996" sldId="2147478762"/>
                <pc2:cmMk id="{8F9B0C72-D463-4ED2-9197-A5F6AB185F70}"/>
              </pc2:cmMkLst>
            </pc226:cmChg>
          </p:ext>
        </pc:extLst>
      </pc:sldChg>
      <pc:sldChg chg="delCm">
        <pc:chgData name="Caroline Petitjean" userId="4b186f47-a3a4-4bab-8fec-5a8d41f65d12" providerId="ADAL" clId="{F4E1AEA4-15E4-4B33-9348-4CEFC5490F56}" dt="2024-03-15T13:45:34.885" v="31"/>
        <pc:sldMkLst>
          <pc:docMk/>
          <pc:sldMk cId="1779890325" sldId="2147478765"/>
        </pc:sldMkLst>
        <pc:extLst>
          <p:ext xmlns:p="http://schemas.openxmlformats.org/presentationml/2006/main" uri="{D6D511B9-2390-475A-947B-AFAB55BFBCF1}">
            <pc226:cmChg xmlns:pc226="http://schemas.microsoft.com/office/powerpoint/2022/06/main/command" chg="del">
              <pc226:chgData name="Caroline Petitjean" userId="4b186f47-a3a4-4bab-8fec-5a8d41f65d12" providerId="ADAL" clId="{F4E1AEA4-15E4-4B33-9348-4CEFC5490F56}" dt="2024-03-15T13:45:34.885" v="31"/>
              <pc2:cmMkLst xmlns:pc2="http://schemas.microsoft.com/office/powerpoint/2019/9/main/command">
                <pc:docMk/>
                <pc:sldMk cId="1779890325" sldId="2147478765"/>
                <pc2:cmMk id="{8B6C29F6-9497-4831-B239-899A37204A58}"/>
              </pc2:cmMkLst>
            </pc226:cmChg>
          </p:ext>
        </pc:extLst>
      </pc:sldChg>
      <pc:sldChg chg="modSp mod">
        <pc:chgData name="Caroline Petitjean" userId="4b186f47-a3a4-4bab-8fec-5a8d41f65d12" providerId="ADAL" clId="{F4E1AEA4-15E4-4B33-9348-4CEFC5490F56}" dt="2024-03-26T09:21:09.126" v="1404" actId="14100"/>
        <pc:sldMkLst>
          <pc:docMk/>
          <pc:sldMk cId="3389437940" sldId="2147478767"/>
        </pc:sldMkLst>
        <pc:spChg chg="mod">
          <ac:chgData name="Caroline Petitjean" userId="4b186f47-a3a4-4bab-8fec-5a8d41f65d12" providerId="ADAL" clId="{F4E1AEA4-15E4-4B33-9348-4CEFC5490F56}" dt="2024-03-26T09:21:09.126" v="1404" actId="14100"/>
          <ac:spMkLst>
            <pc:docMk/>
            <pc:sldMk cId="3389437940" sldId="2147478767"/>
            <ac:spMk id="4" creationId="{13BBA096-B955-395F-0D64-CA88655F5E41}"/>
          </ac:spMkLst>
        </pc:spChg>
      </pc:sldChg>
      <pc:sldChg chg="addSp delSp modSp add mod">
        <pc:chgData name="Caroline Petitjean" userId="4b186f47-a3a4-4bab-8fec-5a8d41f65d12" providerId="ADAL" clId="{F4E1AEA4-15E4-4B33-9348-4CEFC5490F56}" dt="2024-03-20T10:49:18.728" v="1334" actId="1036"/>
        <pc:sldMkLst>
          <pc:docMk/>
          <pc:sldMk cId="85804418" sldId="2147478768"/>
        </pc:sldMkLst>
        <pc:spChg chg="mod">
          <ac:chgData name="Caroline Petitjean" userId="4b186f47-a3a4-4bab-8fec-5a8d41f65d12" providerId="ADAL" clId="{F4E1AEA4-15E4-4B33-9348-4CEFC5490F56}" dt="2024-03-15T16:35:51.248" v="395" actId="6549"/>
          <ac:spMkLst>
            <pc:docMk/>
            <pc:sldMk cId="85804418" sldId="2147478768"/>
            <ac:spMk id="4" creationId="{590758B1-7DDF-C7F6-5E58-D41116CF292F}"/>
          </ac:spMkLst>
        </pc:spChg>
        <pc:spChg chg="add del mod">
          <ac:chgData name="Caroline Petitjean" userId="4b186f47-a3a4-4bab-8fec-5a8d41f65d12" providerId="ADAL" clId="{F4E1AEA4-15E4-4B33-9348-4CEFC5490F56}" dt="2024-03-15T16:32:35.405" v="338" actId="478"/>
          <ac:spMkLst>
            <pc:docMk/>
            <pc:sldMk cId="85804418" sldId="2147478768"/>
            <ac:spMk id="6" creationId="{E68B0C93-AFBD-D3F4-E825-E997996AF302}"/>
          </ac:spMkLst>
        </pc:spChg>
        <pc:spChg chg="mod">
          <ac:chgData name="Caroline Petitjean" userId="4b186f47-a3a4-4bab-8fec-5a8d41f65d12" providerId="ADAL" clId="{F4E1AEA4-15E4-4B33-9348-4CEFC5490F56}" dt="2024-03-15T16:35:23.321" v="390" actId="1035"/>
          <ac:spMkLst>
            <pc:docMk/>
            <pc:sldMk cId="85804418" sldId="2147478768"/>
            <ac:spMk id="25" creationId="{625B5840-7130-0CE4-F5FB-F24549A295BD}"/>
          </ac:spMkLst>
        </pc:spChg>
        <pc:spChg chg="mod">
          <ac:chgData name="Caroline Petitjean" userId="4b186f47-a3a4-4bab-8fec-5a8d41f65d12" providerId="ADAL" clId="{F4E1AEA4-15E4-4B33-9348-4CEFC5490F56}" dt="2024-03-15T16:35:23.321" v="390" actId="1035"/>
          <ac:spMkLst>
            <pc:docMk/>
            <pc:sldMk cId="85804418" sldId="2147478768"/>
            <ac:spMk id="27" creationId="{4FF7585D-37C8-64E0-3CF8-E4AF641A82DC}"/>
          </ac:spMkLst>
        </pc:spChg>
        <pc:spChg chg="mod">
          <ac:chgData name="Caroline Petitjean" userId="4b186f47-a3a4-4bab-8fec-5a8d41f65d12" providerId="ADAL" clId="{F4E1AEA4-15E4-4B33-9348-4CEFC5490F56}" dt="2024-03-15T16:35:23.321" v="390" actId="1035"/>
          <ac:spMkLst>
            <pc:docMk/>
            <pc:sldMk cId="85804418" sldId="2147478768"/>
            <ac:spMk id="32" creationId="{35996286-A4E6-F9BA-1094-A8544D1B6A37}"/>
          </ac:spMkLst>
        </pc:spChg>
        <pc:spChg chg="mod">
          <ac:chgData name="Caroline Petitjean" userId="4b186f47-a3a4-4bab-8fec-5a8d41f65d12" providerId="ADAL" clId="{F4E1AEA4-15E4-4B33-9348-4CEFC5490F56}" dt="2024-03-20T10:49:18.728" v="1334" actId="1036"/>
          <ac:spMkLst>
            <pc:docMk/>
            <pc:sldMk cId="85804418" sldId="2147478768"/>
            <ac:spMk id="37" creationId="{68180972-F5FF-F56F-091B-CBD480E2CA2C}"/>
          </ac:spMkLst>
        </pc:spChg>
        <pc:spChg chg="mod">
          <ac:chgData name="Caroline Petitjean" userId="4b186f47-a3a4-4bab-8fec-5a8d41f65d12" providerId="ADAL" clId="{F4E1AEA4-15E4-4B33-9348-4CEFC5490F56}" dt="2024-03-15T16:35:23.321" v="390" actId="1035"/>
          <ac:spMkLst>
            <pc:docMk/>
            <pc:sldMk cId="85804418" sldId="2147478768"/>
            <ac:spMk id="38" creationId="{E323DBC0-7AB4-E6C6-8BC1-BE18E7CA6B82}"/>
          </ac:spMkLst>
        </pc:spChg>
        <pc:spChg chg="mod">
          <ac:chgData name="Caroline Petitjean" userId="4b186f47-a3a4-4bab-8fec-5a8d41f65d12" providerId="ADAL" clId="{F4E1AEA4-15E4-4B33-9348-4CEFC5490F56}" dt="2024-03-15T16:35:23.321" v="390" actId="1035"/>
          <ac:spMkLst>
            <pc:docMk/>
            <pc:sldMk cId="85804418" sldId="2147478768"/>
            <ac:spMk id="40" creationId="{DEF8FEA1-58BF-6F76-3CF2-260C3F635BE3}"/>
          </ac:spMkLst>
        </pc:spChg>
        <pc:spChg chg="mod">
          <ac:chgData name="Caroline Petitjean" userId="4b186f47-a3a4-4bab-8fec-5a8d41f65d12" providerId="ADAL" clId="{F4E1AEA4-15E4-4B33-9348-4CEFC5490F56}" dt="2024-03-15T16:35:23.321" v="390" actId="1035"/>
          <ac:spMkLst>
            <pc:docMk/>
            <pc:sldMk cId="85804418" sldId="2147478768"/>
            <ac:spMk id="41" creationId="{5F5CA11E-4A06-82B8-C561-D23224F47FE3}"/>
          </ac:spMkLst>
        </pc:spChg>
        <pc:spChg chg="mod">
          <ac:chgData name="Caroline Petitjean" userId="4b186f47-a3a4-4bab-8fec-5a8d41f65d12" providerId="ADAL" clId="{F4E1AEA4-15E4-4B33-9348-4CEFC5490F56}" dt="2024-03-15T16:35:23.321" v="390" actId="1035"/>
          <ac:spMkLst>
            <pc:docMk/>
            <pc:sldMk cId="85804418" sldId="2147478768"/>
            <ac:spMk id="43" creationId="{2DA4791A-FE0F-3721-61E1-3DF2D8912BE7}"/>
          </ac:spMkLst>
        </pc:spChg>
        <pc:spChg chg="mod">
          <ac:chgData name="Caroline Petitjean" userId="4b186f47-a3a4-4bab-8fec-5a8d41f65d12" providerId="ADAL" clId="{F4E1AEA4-15E4-4B33-9348-4CEFC5490F56}" dt="2024-03-15T16:35:23.321" v="390" actId="1035"/>
          <ac:spMkLst>
            <pc:docMk/>
            <pc:sldMk cId="85804418" sldId="2147478768"/>
            <ac:spMk id="44" creationId="{693A2331-B721-3A8E-1511-FFC345DAF7B5}"/>
          </ac:spMkLst>
        </pc:spChg>
        <pc:spChg chg="mod">
          <ac:chgData name="Caroline Petitjean" userId="4b186f47-a3a4-4bab-8fec-5a8d41f65d12" providerId="ADAL" clId="{F4E1AEA4-15E4-4B33-9348-4CEFC5490F56}" dt="2024-03-15T16:36:48.053" v="406" actId="20577"/>
          <ac:spMkLst>
            <pc:docMk/>
            <pc:sldMk cId="85804418" sldId="2147478768"/>
            <ac:spMk id="45" creationId="{33085AB5-8E08-333C-E92F-0753941314FB}"/>
          </ac:spMkLst>
        </pc:spChg>
        <pc:graphicFrameChg chg="add del mod">
          <ac:chgData name="Caroline Petitjean" userId="4b186f47-a3a4-4bab-8fec-5a8d41f65d12" providerId="ADAL" clId="{F4E1AEA4-15E4-4B33-9348-4CEFC5490F56}" dt="2024-03-15T16:36:07.931" v="397" actId="14100"/>
          <ac:graphicFrameMkLst>
            <pc:docMk/>
            <pc:sldMk cId="85804418" sldId="2147478768"/>
            <ac:graphicFrameMk id="26" creationId="{E443C6B7-6F8A-B5AF-EA8D-3129997D1A6D}"/>
          </ac:graphicFrameMkLst>
        </pc:graphicFrameChg>
        <pc:cxnChg chg="mod">
          <ac:chgData name="Caroline Petitjean" userId="4b186f47-a3a4-4bab-8fec-5a8d41f65d12" providerId="ADAL" clId="{F4E1AEA4-15E4-4B33-9348-4CEFC5490F56}" dt="2024-03-15T16:35:23.321" v="390" actId="1035"/>
          <ac:cxnSpMkLst>
            <pc:docMk/>
            <pc:sldMk cId="85804418" sldId="2147478768"/>
            <ac:cxnSpMk id="29" creationId="{0D3DD413-AAA4-92B6-AA4D-E7DE7F0F0FE4}"/>
          </ac:cxnSpMkLst>
        </pc:cxnChg>
        <pc:cxnChg chg="mod">
          <ac:chgData name="Caroline Petitjean" userId="4b186f47-a3a4-4bab-8fec-5a8d41f65d12" providerId="ADAL" clId="{F4E1AEA4-15E4-4B33-9348-4CEFC5490F56}" dt="2024-03-15T16:35:23.321" v="390" actId="1035"/>
          <ac:cxnSpMkLst>
            <pc:docMk/>
            <pc:sldMk cId="85804418" sldId="2147478768"/>
            <ac:cxnSpMk id="30" creationId="{6C155CAA-E985-DE70-EB9D-1C571CA41B94}"/>
          </ac:cxnSpMkLst>
        </pc:cxnChg>
        <pc:cxnChg chg="mod">
          <ac:chgData name="Caroline Petitjean" userId="4b186f47-a3a4-4bab-8fec-5a8d41f65d12" providerId="ADAL" clId="{F4E1AEA4-15E4-4B33-9348-4CEFC5490F56}" dt="2024-03-15T16:35:23.321" v="390" actId="1035"/>
          <ac:cxnSpMkLst>
            <pc:docMk/>
            <pc:sldMk cId="85804418" sldId="2147478768"/>
            <ac:cxnSpMk id="31" creationId="{A85EF38E-6695-4885-B7F2-53965EA2DB0A}"/>
          </ac:cxnSpMkLst>
        </pc:cxnChg>
        <pc:cxnChg chg="mod">
          <ac:chgData name="Caroline Petitjean" userId="4b186f47-a3a4-4bab-8fec-5a8d41f65d12" providerId="ADAL" clId="{F4E1AEA4-15E4-4B33-9348-4CEFC5490F56}" dt="2024-03-15T16:35:23.321" v="390" actId="1035"/>
          <ac:cxnSpMkLst>
            <pc:docMk/>
            <pc:sldMk cId="85804418" sldId="2147478768"/>
            <ac:cxnSpMk id="34" creationId="{FAAAE694-30D0-8F8B-92B8-C3BFA94B7E5C}"/>
          </ac:cxnSpMkLst>
        </pc:cxnChg>
        <pc:cxnChg chg="mod">
          <ac:chgData name="Caroline Petitjean" userId="4b186f47-a3a4-4bab-8fec-5a8d41f65d12" providerId="ADAL" clId="{F4E1AEA4-15E4-4B33-9348-4CEFC5490F56}" dt="2024-03-15T16:35:23.321" v="390" actId="1035"/>
          <ac:cxnSpMkLst>
            <pc:docMk/>
            <pc:sldMk cId="85804418" sldId="2147478768"/>
            <ac:cxnSpMk id="35" creationId="{999FEC66-006C-48AF-A10F-DB11EC1102EA}"/>
          </ac:cxnSpMkLst>
        </pc:cxnChg>
        <pc:cxnChg chg="mod">
          <ac:chgData name="Caroline Petitjean" userId="4b186f47-a3a4-4bab-8fec-5a8d41f65d12" providerId="ADAL" clId="{F4E1AEA4-15E4-4B33-9348-4CEFC5490F56}" dt="2024-03-15T16:35:23.321" v="390" actId="1035"/>
          <ac:cxnSpMkLst>
            <pc:docMk/>
            <pc:sldMk cId="85804418" sldId="2147478768"/>
            <ac:cxnSpMk id="36" creationId="{08903841-4846-CF4B-A13B-32EF8BA58393}"/>
          </ac:cxnSpMkLst>
        </pc:cxnChg>
      </pc:sldChg>
      <pc:sldChg chg="new del">
        <pc:chgData name="Caroline Petitjean" userId="4b186f47-a3a4-4bab-8fec-5a8d41f65d12" providerId="ADAL" clId="{F4E1AEA4-15E4-4B33-9348-4CEFC5490F56}" dt="2024-03-16T07:55:56.652" v="410" actId="47"/>
        <pc:sldMkLst>
          <pc:docMk/>
          <pc:sldMk cId="2097189634" sldId="2147478769"/>
        </pc:sldMkLst>
      </pc:sldChg>
      <pc:sldMasterChg chg="modSp mod modSldLayout">
        <pc:chgData name="Caroline Petitjean" userId="4b186f47-a3a4-4bab-8fec-5a8d41f65d12" providerId="ADAL" clId="{F4E1AEA4-15E4-4B33-9348-4CEFC5490F56}" dt="2024-03-15T13:43:04.896" v="19" actId="404"/>
        <pc:sldMasterMkLst>
          <pc:docMk/>
          <pc:sldMasterMk cId="3584449250" sldId="2147483660"/>
        </pc:sldMasterMkLst>
        <pc:spChg chg="mod">
          <ac:chgData name="Caroline Petitjean" userId="4b186f47-a3a4-4bab-8fec-5a8d41f65d12" providerId="ADAL" clId="{F4E1AEA4-15E4-4B33-9348-4CEFC5490F56}" dt="2024-03-15T13:42:12.569" v="13" actId="404"/>
          <ac:spMkLst>
            <pc:docMk/>
            <pc:sldMasterMk cId="3584449250" sldId="2147483660"/>
            <ac:spMk id="8" creationId="{12BB8550-E2C0-4862-B08E-4AD46D620490}"/>
          </ac:spMkLst>
        </pc:spChg>
        <pc:sldLayoutChg chg="modSp mod">
          <pc:chgData name="Caroline Petitjean" userId="4b186f47-a3a4-4bab-8fec-5a8d41f65d12" providerId="ADAL" clId="{F4E1AEA4-15E4-4B33-9348-4CEFC5490F56}" dt="2024-03-15T13:42:41.305" v="16" actId="404"/>
          <pc:sldLayoutMkLst>
            <pc:docMk/>
            <pc:sldMasterMk cId="3584449250" sldId="2147483660"/>
            <pc:sldLayoutMk cId="1565024838" sldId="2147483661"/>
          </pc:sldLayoutMkLst>
          <pc:spChg chg="mod">
            <ac:chgData name="Caroline Petitjean" userId="4b186f47-a3a4-4bab-8fec-5a8d41f65d12" providerId="ADAL" clId="{F4E1AEA4-15E4-4B33-9348-4CEFC5490F56}" dt="2024-03-15T13:42:41.305" v="16" actId="404"/>
            <ac:spMkLst>
              <pc:docMk/>
              <pc:sldMasterMk cId="3584449250" sldId="2147483660"/>
              <pc:sldLayoutMk cId="1565024838" sldId="2147483661"/>
              <ac:spMk id="7" creationId="{C865F260-1CB7-4F81-AFF8-5BD48DAD94B9}"/>
            </ac:spMkLst>
          </pc:spChg>
        </pc:sldLayoutChg>
        <pc:sldLayoutChg chg="modSp mod">
          <pc:chgData name="Caroline Petitjean" userId="4b186f47-a3a4-4bab-8fec-5a8d41f65d12" providerId="ADAL" clId="{F4E1AEA4-15E4-4B33-9348-4CEFC5490F56}" dt="2024-03-15T13:43:04.896" v="19" actId="404"/>
          <pc:sldLayoutMkLst>
            <pc:docMk/>
            <pc:sldMasterMk cId="3584449250" sldId="2147483660"/>
            <pc:sldLayoutMk cId="1436457871" sldId="2147483676"/>
          </pc:sldLayoutMkLst>
          <pc:spChg chg="mod">
            <ac:chgData name="Caroline Petitjean" userId="4b186f47-a3a4-4bab-8fec-5a8d41f65d12" providerId="ADAL" clId="{F4E1AEA4-15E4-4B33-9348-4CEFC5490F56}" dt="2024-03-15T13:43:04.896" v="19" actId="404"/>
            <ac:spMkLst>
              <pc:docMk/>
              <pc:sldMasterMk cId="3584449250" sldId="2147483660"/>
              <pc:sldLayoutMk cId="1436457871" sldId="2147483676"/>
              <ac:spMk id="9" creationId="{A27C2457-150A-48E7-A578-969430612D97}"/>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5.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UACR</c:v>
                </c:pt>
              </c:strCache>
            </c:strRef>
          </c:tx>
          <c:spPr>
            <a:solidFill>
              <a:schemeClr val="bg2">
                <a:lumMod val="75000"/>
              </a:schemeClr>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C40B-4B7D-820A-A61988318E78}"/>
              </c:ext>
            </c:extLst>
          </c:dPt>
          <c:dPt>
            <c:idx val="1"/>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3-C40B-4B7D-820A-A61988318E7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40B-4B7D-820A-A61988318E78}"/>
              </c:ext>
            </c:extLst>
          </c:dPt>
          <c:dLbls>
            <c:delete val="1"/>
          </c:dLbls>
          <c:cat>
            <c:strRef>
              <c:f>Sheet1!$A$2:$A$4</c:f>
              <c:strCache>
                <c:ptCount val="3"/>
                <c:pt idx="0">
                  <c:v>0–&lt;30</c:v>
                </c:pt>
                <c:pt idx="1">
                  <c:v>30–&lt;300</c:v>
                </c:pt>
                <c:pt idx="2">
                  <c:v>≥300-5000</c:v>
                </c:pt>
              </c:strCache>
            </c:strRef>
          </c:cat>
          <c:val>
            <c:numRef>
              <c:f>Sheet1!$B$2:$B$4</c:f>
              <c:numCache>
                <c:formatCode>General</c:formatCode>
                <c:ptCount val="3"/>
                <c:pt idx="0">
                  <c:v>1.9</c:v>
                </c:pt>
                <c:pt idx="1">
                  <c:v>31.4</c:v>
                </c:pt>
                <c:pt idx="2">
                  <c:v>66.7</c:v>
                </c:pt>
              </c:numCache>
            </c:numRef>
          </c:val>
          <c:extLst>
            <c:ext xmlns:c16="http://schemas.microsoft.com/office/drawing/2014/chart" uri="{C3380CC4-5D6E-409C-BE32-E72D297353CC}">
              <c16:uniqueId val="{00000006-C40B-4B7D-820A-A61988318E78}"/>
            </c:ext>
          </c:extLst>
        </c:ser>
        <c:dLbls>
          <c:showLegendKey val="0"/>
          <c:showVal val="0"/>
          <c:showCatName val="0"/>
          <c:showSerName val="0"/>
          <c:showPercent val="1"/>
          <c:showBubbleSize val="0"/>
          <c:showLeaderLines val="1"/>
        </c:dLbls>
        <c:firstSliceAng val="0"/>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536478180097766E-2"/>
          <c:y val="0"/>
          <c:w val="0.86575940037982901"/>
          <c:h val="0.69961171383034693"/>
        </c:manualLayout>
      </c:layout>
      <c:scatterChart>
        <c:scatterStyle val="lineMarker"/>
        <c:varyColors val="0"/>
        <c:ser>
          <c:idx val="0"/>
          <c:order val="0"/>
          <c:tx>
            <c:strRef>
              <c:f>Sheet1!$A$7:$A$8</c:f>
              <c:strCache>
                <c:ptCount val="2"/>
              </c:strCache>
            </c:strRef>
          </c:tx>
          <c:spPr>
            <a:ln w="28575">
              <a:noFill/>
            </a:ln>
          </c:spPr>
          <c:marker>
            <c:symbol val="diamond"/>
            <c:size val="14"/>
            <c:spPr>
              <a:solidFill>
                <a:schemeClr val="accent1"/>
              </a:solidFill>
              <a:ln w="12700">
                <a:solidFill>
                  <a:schemeClr val="accent1"/>
                </a:solidFill>
              </a:ln>
            </c:spPr>
          </c:marker>
          <c:dPt>
            <c:idx val="0"/>
            <c:bubble3D val="0"/>
            <c:spPr>
              <a:ln w="28575">
                <a:solidFill>
                  <a:schemeClr val="accent1"/>
                </a:solidFill>
              </a:ln>
            </c:spPr>
            <c:extLst>
              <c:ext xmlns:c16="http://schemas.microsoft.com/office/drawing/2014/chart" uri="{C3380CC4-5D6E-409C-BE32-E72D297353CC}">
                <c16:uniqueId val="{00000001-8F38-48AE-936A-48577ADD8D8F}"/>
              </c:ext>
            </c:extLst>
          </c:dPt>
          <c:dPt>
            <c:idx val="7"/>
            <c:bubble3D val="0"/>
            <c:extLst>
              <c:ext xmlns:c16="http://schemas.microsoft.com/office/drawing/2014/chart" uri="{C3380CC4-5D6E-409C-BE32-E72D297353CC}">
                <c16:uniqueId val="{00000000-AA19-4BFB-B56B-5765F575DC6C}"/>
              </c:ext>
            </c:extLst>
          </c:dPt>
          <c:errBars>
            <c:errDir val="y"/>
            <c:errBarType val="plus"/>
            <c:errValType val="percentage"/>
            <c:noEndCap val="1"/>
            <c:val val="5"/>
            <c:spPr>
              <a:ln>
                <a:noFill/>
              </a:ln>
            </c:spPr>
          </c:errBars>
          <c:errBars>
            <c:errDir val="x"/>
            <c:errBarType val="both"/>
            <c:errValType val="cust"/>
            <c:noEndCap val="0"/>
            <c:plus>
              <c:numRef>
                <c:f>Sheet1!$G$4:$G$11</c:f>
                <c:numCache>
                  <c:formatCode>General</c:formatCode>
                  <c:ptCount val="8"/>
                  <c:pt idx="0">
                    <c:v>0</c:v>
                  </c:pt>
                  <c:pt idx="1">
                    <c:v>0</c:v>
                  </c:pt>
                  <c:pt idx="3">
                    <c:v>0</c:v>
                  </c:pt>
                  <c:pt idx="4">
                    <c:v>0</c:v>
                  </c:pt>
                  <c:pt idx="5">
                    <c:v>0</c:v>
                  </c:pt>
                  <c:pt idx="6">
                    <c:v>0</c:v>
                  </c:pt>
                  <c:pt idx="7">
                    <c:v>0.3</c:v>
                  </c:pt>
                </c:numCache>
              </c:numRef>
            </c:plus>
            <c:minus>
              <c:numRef>
                <c:f>Sheet1!$F$4:$F$11</c:f>
                <c:numCache>
                  <c:formatCode>General</c:formatCode>
                  <c:ptCount val="8"/>
                  <c:pt idx="0">
                    <c:v>0</c:v>
                  </c:pt>
                  <c:pt idx="1">
                    <c:v>0</c:v>
                  </c:pt>
                  <c:pt idx="3">
                    <c:v>0</c:v>
                  </c:pt>
                  <c:pt idx="4">
                    <c:v>0</c:v>
                  </c:pt>
                  <c:pt idx="5">
                    <c:v>0</c:v>
                  </c:pt>
                  <c:pt idx="6">
                    <c:v>0</c:v>
                  </c:pt>
                  <c:pt idx="7">
                    <c:v>0.18</c:v>
                  </c:pt>
                </c:numCache>
              </c:numRef>
            </c:minus>
            <c:spPr>
              <a:ln w="15875">
                <a:solidFill>
                  <a:schemeClr val="tx1"/>
                </a:solidFill>
              </a:ln>
            </c:spPr>
          </c:errBars>
          <c:xVal>
            <c:numRef>
              <c:f>Sheet1!$C$4:$C$11</c:f>
              <c:numCache>
                <c:formatCode>General</c:formatCode>
                <c:ptCount val="8"/>
                <c:pt idx="7">
                  <c:v>0.45</c:v>
                </c:pt>
              </c:numCache>
            </c:numRef>
          </c:xVal>
          <c:yVal>
            <c:numRef>
              <c:f>Sheet1!$B$4:$B$11</c:f>
              <c:numCache>
                <c:formatCode>General</c:formatCode>
                <c:ptCount val="8"/>
                <c:pt idx="7">
                  <c:v>1</c:v>
                </c:pt>
              </c:numCache>
            </c:numRef>
          </c:yVal>
          <c:smooth val="0"/>
          <c:extLst>
            <c:ext xmlns:c16="http://schemas.microsoft.com/office/drawing/2014/chart" uri="{C3380CC4-5D6E-409C-BE32-E72D297353CC}">
              <c16:uniqueId val="{00000000-5321-4056-9DFD-EA67149108F1}"/>
            </c:ext>
          </c:extLst>
        </c:ser>
        <c:dLbls>
          <c:showLegendKey val="0"/>
          <c:showVal val="0"/>
          <c:showCatName val="0"/>
          <c:showSerName val="0"/>
          <c:showPercent val="0"/>
          <c:showBubbleSize val="0"/>
        </c:dLbls>
        <c:axId val="42321024"/>
        <c:axId val="42322560"/>
      </c:scatterChart>
      <c:valAx>
        <c:axId val="42321024"/>
        <c:scaling>
          <c:logBase val="2"/>
          <c:orientation val="minMax"/>
          <c:max val="4"/>
          <c:min val="0.25"/>
        </c:scaling>
        <c:delete val="0"/>
        <c:axPos val="b"/>
        <c:numFmt formatCode="#,##0.00" sourceLinked="0"/>
        <c:majorTickMark val="out"/>
        <c:minorTickMark val="out"/>
        <c:tickLblPos val="nextTo"/>
        <c:spPr>
          <a:ln w="12700">
            <a:solidFill>
              <a:schemeClr val="tx1"/>
            </a:solidFill>
          </a:ln>
        </c:spPr>
        <c:txPr>
          <a:bodyPr/>
          <a:lstStyle/>
          <a:p>
            <a:pPr>
              <a:defRPr sz="1800">
                <a:solidFill>
                  <a:schemeClr val="tx1"/>
                </a:solidFill>
                <a:latin typeface="+mn-lt"/>
              </a:defRPr>
            </a:pPr>
            <a:endParaRPr lang="de-DE"/>
          </a:p>
        </c:txPr>
        <c:crossAx val="42322560"/>
        <c:crosses val="autoZero"/>
        <c:crossBetween val="midCat"/>
        <c:majorUnit val="2"/>
      </c:valAx>
      <c:valAx>
        <c:axId val="42322560"/>
        <c:scaling>
          <c:orientation val="minMax"/>
          <c:max val="2"/>
          <c:min val="0"/>
        </c:scaling>
        <c:delete val="0"/>
        <c:axPos val="l"/>
        <c:numFmt formatCode="General" sourceLinked="1"/>
        <c:majorTickMark val="none"/>
        <c:minorTickMark val="none"/>
        <c:tickLblPos val="none"/>
        <c:spPr>
          <a:ln w="12700">
            <a:solidFill>
              <a:schemeClr val="tx1"/>
            </a:solidFill>
            <a:prstDash val="solid"/>
          </a:ln>
        </c:spPr>
        <c:crossAx val="42321024"/>
        <c:crosses val="autoZero"/>
        <c:crossBetween val="midCat"/>
      </c:valAx>
    </c:plotArea>
    <c:plotVisOnly val="1"/>
    <c:dispBlanksAs val="gap"/>
    <c:showDLblsOverMax val="0"/>
  </c:chart>
  <c:txPr>
    <a:bodyPr/>
    <a:lstStyle/>
    <a:p>
      <a:pPr>
        <a:defRPr sz="1800"/>
      </a:pPr>
      <a:endParaRPr lang="de-D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25830432746868"/>
          <c:y val="4.2846622891751396E-2"/>
          <c:w val="0.78751935237976955"/>
          <c:h val="0.77950006864472055"/>
        </c:manualLayout>
      </c:layout>
      <c:barChart>
        <c:barDir val="bar"/>
        <c:grouping val="stacked"/>
        <c:varyColors val="0"/>
        <c:ser>
          <c:idx val="0"/>
          <c:order val="0"/>
          <c:tx>
            <c:strRef>
              <c:f>Sheet1!$B$1</c:f>
              <c:strCache>
                <c:ptCount val="1"/>
                <c:pt idx="0">
                  <c:v>Baseline Gmean minus % change</c:v>
                </c:pt>
              </c:strCache>
            </c:strRef>
          </c:tx>
          <c:spPr>
            <a:solidFill>
              <a:schemeClr val="accent1"/>
            </a:solidFill>
            <a:ln>
              <a:noFill/>
            </a:ln>
            <a:effectLst/>
          </c:spPr>
          <c:invertIfNegative val="0"/>
          <c:dPt>
            <c:idx val="0"/>
            <c:invertIfNegative val="0"/>
            <c:bubble3D val="0"/>
            <c:spPr>
              <a:solidFill>
                <a:schemeClr val="bg2"/>
              </a:solidFill>
              <a:ln>
                <a:solidFill>
                  <a:schemeClr val="bg2"/>
                </a:solidFill>
              </a:ln>
              <a:effectLst/>
            </c:spPr>
            <c:extLst>
              <c:ext xmlns:c16="http://schemas.microsoft.com/office/drawing/2014/chart" uri="{C3380CC4-5D6E-409C-BE32-E72D297353CC}">
                <c16:uniqueId val="{00000001-D256-4F0A-8434-7EBE0462EA3C}"/>
              </c:ext>
            </c:extLst>
          </c:dPt>
          <c:dPt>
            <c:idx val="1"/>
            <c:invertIfNegative val="0"/>
            <c:bubble3D val="0"/>
            <c:spPr>
              <a:solidFill>
                <a:srgbClr val="988984"/>
              </a:solidFill>
              <a:ln>
                <a:solidFill>
                  <a:schemeClr val="tx1"/>
                </a:solidFill>
              </a:ln>
              <a:effectLst/>
            </c:spPr>
            <c:extLst>
              <c:ext xmlns:c16="http://schemas.microsoft.com/office/drawing/2014/chart" uri="{C3380CC4-5D6E-409C-BE32-E72D297353CC}">
                <c16:uniqueId val="{00000003-D256-4F0A-8434-7EBE0462EA3C}"/>
              </c:ext>
            </c:extLst>
          </c:dPt>
          <c:cat>
            <c:strRef>
              <c:f>Sheet1!$A$2:$A$3</c:f>
              <c:strCache>
                <c:ptCount val="2"/>
                <c:pt idx="0">
                  <c:v>Without SGLT2i</c:v>
                </c:pt>
                <c:pt idx="1">
                  <c:v>With SGLT2i</c:v>
                </c:pt>
              </c:strCache>
            </c:strRef>
          </c:cat>
          <c:val>
            <c:numRef>
              <c:f>Sheet1!$B$2:$B$3</c:f>
              <c:numCache>
                <c:formatCode>General</c:formatCode>
                <c:ptCount val="2"/>
                <c:pt idx="0">
                  <c:v>249.48</c:v>
                </c:pt>
                <c:pt idx="1">
                  <c:v>308.72000000000003</c:v>
                </c:pt>
              </c:numCache>
            </c:numRef>
          </c:val>
          <c:extLst>
            <c:ext xmlns:c16="http://schemas.microsoft.com/office/drawing/2014/chart" uri="{C3380CC4-5D6E-409C-BE32-E72D297353CC}">
              <c16:uniqueId val="{00000004-D256-4F0A-8434-7EBE0462EA3C}"/>
            </c:ext>
          </c:extLst>
        </c:ser>
        <c:ser>
          <c:idx val="1"/>
          <c:order val="1"/>
          <c:tx>
            <c:strRef>
              <c:f>Sheet1!$C$1</c:f>
              <c:strCache>
                <c:ptCount val="1"/>
                <c:pt idx="0">
                  <c:v>% change</c:v>
                </c:pt>
              </c:strCache>
            </c:strRef>
          </c:tx>
          <c:spPr>
            <a:solidFill>
              <a:srgbClr val="988984"/>
            </a:solidFill>
            <a:ln>
              <a:solidFill>
                <a:srgbClr val="008080"/>
              </a:solidFill>
            </a:ln>
            <a:effectLst/>
          </c:spPr>
          <c:invertIfNegative val="0"/>
          <c:dPt>
            <c:idx val="0"/>
            <c:invertIfNegative val="0"/>
            <c:bubble3D val="0"/>
            <c:spPr>
              <a:solidFill>
                <a:schemeClr val="bg2"/>
              </a:solidFill>
              <a:ln>
                <a:solidFill>
                  <a:schemeClr val="bg2"/>
                </a:solidFill>
              </a:ln>
              <a:effectLst/>
            </c:spPr>
            <c:extLst>
              <c:ext xmlns:c16="http://schemas.microsoft.com/office/drawing/2014/chart" uri="{C3380CC4-5D6E-409C-BE32-E72D297353CC}">
                <c16:uniqueId val="{00000006-D256-4F0A-8434-7EBE0462EA3C}"/>
              </c:ext>
            </c:extLst>
          </c:dPt>
          <c:dPt>
            <c:idx val="1"/>
            <c:invertIfNegative val="0"/>
            <c:bubble3D val="0"/>
            <c:spPr>
              <a:solidFill>
                <a:srgbClr val="988984"/>
              </a:solidFill>
              <a:ln>
                <a:solidFill>
                  <a:schemeClr val="tx1"/>
                </a:solidFill>
              </a:ln>
              <a:effectLst/>
            </c:spPr>
            <c:extLst>
              <c:ext xmlns:c16="http://schemas.microsoft.com/office/drawing/2014/chart" uri="{C3380CC4-5D6E-409C-BE32-E72D297353CC}">
                <c16:uniqueId val="{00000006-D943-4445-AF9F-F64E21C40C16}"/>
              </c:ext>
            </c:extLst>
          </c:dPt>
          <c:cat>
            <c:strRef>
              <c:f>Sheet1!$A$2:$A$3</c:f>
              <c:strCache>
                <c:ptCount val="2"/>
                <c:pt idx="0">
                  <c:v>Without SGLT2i</c:v>
                </c:pt>
                <c:pt idx="1">
                  <c:v>With SGLT2i</c:v>
                </c:pt>
              </c:strCache>
            </c:strRef>
          </c:cat>
          <c:val>
            <c:numRef>
              <c:f>Sheet1!$C$2:$C$3</c:f>
              <c:numCache>
                <c:formatCode>General</c:formatCode>
                <c:ptCount val="2"/>
                <c:pt idx="0">
                  <c:v>146.52000000000001</c:v>
                </c:pt>
                <c:pt idx="1">
                  <c:v>145.28</c:v>
                </c:pt>
              </c:numCache>
            </c:numRef>
          </c:val>
          <c:extLst>
            <c:ext xmlns:c16="http://schemas.microsoft.com/office/drawing/2014/chart" uri="{C3380CC4-5D6E-409C-BE32-E72D297353CC}">
              <c16:uniqueId val="{00000007-D256-4F0A-8434-7EBE0462EA3C}"/>
            </c:ext>
          </c:extLst>
        </c:ser>
        <c:dLbls>
          <c:showLegendKey val="0"/>
          <c:showVal val="0"/>
          <c:showCatName val="0"/>
          <c:showSerName val="0"/>
          <c:showPercent val="0"/>
          <c:showBubbleSize val="0"/>
        </c:dLbls>
        <c:gapWidth val="38"/>
        <c:overlap val="100"/>
        <c:axId val="2145196448"/>
        <c:axId val="6117167"/>
      </c:barChart>
      <c:catAx>
        <c:axId val="2145196448"/>
        <c:scaling>
          <c:orientation val="minMax"/>
        </c:scaling>
        <c:delete val="0"/>
        <c:axPos val="l"/>
        <c:numFmt formatCode="General" sourceLinked="1"/>
        <c:majorTickMark val="out"/>
        <c:minorTickMark val="none"/>
        <c:tickLblPos val="nextTo"/>
        <c:spPr>
          <a:noFill/>
          <a:ln w="12700" cap="flat" cmpd="sng" algn="ctr">
            <a:solidFill>
              <a:schemeClr val="tx2"/>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de-DE"/>
          </a:p>
        </c:txPr>
        <c:crossAx val="6117167"/>
        <c:crosses val="autoZero"/>
        <c:auto val="1"/>
        <c:lblAlgn val="ctr"/>
        <c:lblOffset val="100"/>
        <c:noMultiLvlLbl val="0"/>
      </c:catAx>
      <c:valAx>
        <c:axId val="6117167"/>
        <c:scaling>
          <c:orientation val="minMax"/>
          <c:max val="500"/>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GB" b="1">
                    <a:solidFill>
                      <a:schemeClr val="tx1"/>
                    </a:solidFill>
                  </a:rPr>
                  <a:t>UACR (mg/g)</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de-DE"/>
            </a:p>
          </c:txPr>
        </c:title>
        <c:numFmt formatCode="General" sourceLinked="1"/>
        <c:majorTickMark val="out"/>
        <c:minorTickMark val="none"/>
        <c:tickLblPos val="nextTo"/>
        <c:spPr>
          <a:noFill/>
          <a:ln w="12700">
            <a:solidFill>
              <a:schemeClr val="tx2"/>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2145196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de-DE"/>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120354780312431E-2"/>
          <c:y val="7.5101414461428623E-2"/>
          <c:w val="0.85298172361420399"/>
          <c:h val="0.83088939896462155"/>
        </c:manualLayout>
      </c:layout>
      <c:scatterChart>
        <c:scatterStyle val="lineMarker"/>
        <c:varyColors val="0"/>
        <c:ser>
          <c:idx val="0"/>
          <c:order val="0"/>
          <c:tx>
            <c:strRef>
              <c:f>Sheet1!$A$3:$A$15</c:f>
              <c:strCache>
                <c:ptCount val="13"/>
                <c:pt idx="0">
                  <c:v>Overall</c:v>
                </c:pt>
                <c:pt idx="1">
                  <c:v>Baseline eGFR (ml/min/1.73m2)</c:v>
                </c:pt>
                <c:pt idx="2">
                  <c:v>25–&lt;45 ml/min/1.73 m2</c:v>
                </c:pt>
                <c:pt idx="3">
                  <c:v>45–&lt;60 ml/min/1.73 m2</c:v>
                </c:pt>
                <c:pt idx="4">
                  <c:v>≥60 ml/min/1.73 m2</c:v>
                </c:pt>
                <c:pt idx="5">
                  <c:v>Baseline UACR (mg/g)</c:v>
                </c:pt>
                <c:pt idx="6">
                  <c:v>30–&lt;300 mg/g</c:v>
                </c:pt>
                <c:pt idx="7">
                  <c:v>≥300 mg/g</c:v>
                </c:pt>
                <c:pt idx="8">
                  <c:v>Subgroup 1</c:v>
                </c:pt>
                <c:pt idx="9">
                  <c:v>Subgroup 2</c:v>
                </c:pt>
                <c:pt idx="10">
                  <c:v>Endpoint 5</c:v>
                </c:pt>
                <c:pt idx="11">
                  <c:v>Subgroup 1</c:v>
                </c:pt>
                <c:pt idx="12">
                  <c:v>Subgroup 2</c:v>
                </c:pt>
              </c:strCache>
            </c:strRef>
          </c:tx>
          <c:spPr>
            <a:ln w="28575">
              <a:noFill/>
            </a:ln>
          </c:spPr>
          <c:marker>
            <c:symbol val="diamond"/>
            <c:size val="12"/>
            <c:spPr>
              <a:solidFill>
                <a:schemeClr val="accent1"/>
              </a:solidFill>
              <a:ln w="12700">
                <a:solidFill>
                  <a:schemeClr val="tx2">
                    <a:alpha val="98000"/>
                  </a:schemeClr>
                </a:solidFill>
              </a:ln>
            </c:spPr>
          </c:marker>
          <c:errBars>
            <c:errDir val="y"/>
            <c:errBarType val="plus"/>
            <c:errValType val="percentage"/>
            <c:noEndCap val="1"/>
            <c:val val="5"/>
            <c:spPr>
              <a:ln>
                <a:noFill/>
              </a:ln>
            </c:spPr>
          </c:errBars>
          <c:errBars>
            <c:errDir val="x"/>
            <c:errBarType val="both"/>
            <c:errValType val="cust"/>
            <c:noEndCap val="0"/>
            <c:plus>
              <c:numRef>
                <c:f>Sheet1!$G$3:$G$15</c:f>
                <c:numCache>
                  <c:formatCode>General</c:formatCode>
                  <c:ptCount val="13"/>
                  <c:pt idx="0">
                    <c:v>0.10999999999999999</c:v>
                  </c:pt>
                  <c:pt idx="1">
                    <c:v>0</c:v>
                  </c:pt>
                  <c:pt idx="2">
                    <c:v>0.18000000000000005</c:v>
                  </c:pt>
                  <c:pt idx="3">
                    <c:v>0.28000000000000003</c:v>
                  </c:pt>
                  <c:pt idx="4">
                    <c:v>0.22000000000000008</c:v>
                  </c:pt>
                  <c:pt idx="5">
                    <c:v>0</c:v>
                  </c:pt>
                  <c:pt idx="6">
                    <c:v>0.53</c:v>
                  </c:pt>
                  <c:pt idx="7">
                    <c:v>0.12</c:v>
                  </c:pt>
                  <c:pt idx="8">
                    <c:v>0</c:v>
                  </c:pt>
                  <c:pt idx="9">
                    <c:v>0</c:v>
                  </c:pt>
                  <c:pt idx="10">
                    <c:v>0</c:v>
                  </c:pt>
                  <c:pt idx="11">
                    <c:v>0</c:v>
                  </c:pt>
                  <c:pt idx="12">
                    <c:v>0</c:v>
                  </c:pt>
                </c:numCache>
              </c:numRef>
            </c:plus>
            <c:minus>
              <c:numRef>
                <c:f>Sheet1!$F$3:$F$15</c:f>
                <c:numCache>
                  <c:formatCode>General</c:formatCode>
                  <c:ptCount val="13"/>
                  <c:pt idx="0">
                    <c:v>9.9999999999999978E-2</c:v>
                  </c:pt>
                  <c:pt idx="1">
                    <c:v>0</c:v>
                  </c:pt>
                  <c:pt idx="2">
                    <c:v>0.14999999999999991</c:v>
                  </c:pt>
                  <c:pt idx="3">
                    <c:v>0.20999999999999996</c:v>
                  </c:pt>
                  <c:pt idx="4">
                    <c:v>0.16999999999999993</c:v>
                  </c:pt>
                  <c:pt idx="5">
                    <c:v>0</c:v>
                  </c:pt>
                  <c:pt idx="6">
                    <c:v>0.33999999999999997</c:v>
                  </c:pt>
                  <c:pt idx="7">
                    <c:v>9.9999999999999978E-2</c:v>
                  </c:pt>
                  <c:pt idx="8">
                    <c:v>0</c:v>
                  </c:pt>
                  <c:pt idx="9">
                    <c:v>0</c:v>
                  </c:pt>
                  <c:pt idx="10">
                    <c:v>0</c:v>
                  </c:pt>
                  <c:pt idx="11">
                    <c:v>0</c:v>
                  </c:pt>
                  <c:pt idx="12">
                    <c:v>0</c:v>
                  </c:pt>
                </c:numCache>
              </c:numRef>
            </c:minus>
            <c:spPr>
              <a:ln w="12700">
                <a:solidFill>
                  <a:schemeClr val="tx2"/>
                </a:solidFill>
              </a:ln>
            </c:spPr>
          </c:errBars>
          <c:xVal>
            <c:numRef>
              <c:f>Sheet1!$C$3:$C$15</c:f>
              <c:numCache>
                <c:formatCode>General</c:formatCode>
                <c:ptCount val="13"/>
                <c:pt idx="0">
                  <c:v>0.77</c:v>
                </c:pt>
                <c:pt idx="2">
                  <c:v>0.83</c:v>
                </c:pt>
                <c:pt idx="3">
                  <c:v>0.72</c:v>
                </c:pt>
                <c:pt idx="4">
                  <c:v>0.7</c:v>
                </c:pt>
                <c:pt idx="6">
                  <c:v>0.94</c:v>
                </c:pt>
                <c:pt idx="7">
                  <c:v>0.75</c:v>
                </c:pt>
              </c:numCache>
            </c:numRef>
          </c:xVal>
          <c:yVal>
            <c:numRef>
              <c:f>Sheet1!$B$3:$B$15</c:f>
              <c:numCache>
                <c:formatCode>General</c:formatCode>
                <c:ptCount val="13"/>
                <c:pt idx="0">
                  <c:v>8</c:v>
                </c:pt>
                <c:pt idx="1">
                  <c:v>7</c:v>
                </c:pt>
                <c:pt idx="2">
                  <c:v>6</c:v>
                </c:pt>
                <c:pt idx="3">
                  <c:v>5</c:v>
                </c:pt>
                <c:pt idx="4">
                  <c:v>4</c:v>
                </c:pt>
                <c:pt idx="5">
                  <c:v>3</c:v>
                </c:pt>
                <c:pt idx="6">
                  <c:v>2</c:v>
                </c:pt>
                <c:pt idx="7">
                  <c:v>1</c:v>
                </c:pt>
              </c:numCache>
            </c:numRef>
          </c:yVal>
          <c:smooth val="0"/>
          <c:extLst>
            <c:ext xmlns:c16="http://schemas.microsoft.com/office/drawing/2014/chart" uri="{C3380CC4-5D6E-409C-BE32-E72D297353CC}">
              <c16:uniqueId val="{00000000-A622-4110-B755-B56209B8B4D0}"/>
            </c:ext>
          </c:extLst>
        </c:ser>
        <c:dLbls>
          <c:showLegendKey val="0"/>
          <c:showVal val="0"/>
          <c:showCatName val="0"/>
          <c:showSerName val="0"/>
          <c:showPercent val="0"/>
          <c:showBubbleSize val="0"/>
        </c:dLbls>
        <c:axId val="42321024"/>
        <c:axId val="42322560"/>
      </c:scatterChart>
      <c:valAx>
        <c:axId val="42321024"/>
        <c:scaling>
          <c:logBase val="2"/>
          <c:orientation val="minMax"/>
          <c:max val="2"/>
          <c:min val="0.5"/>
        </c:scaling>
        <c:delete val="0"/>
        <c:axPos val="b"/>
        <c:numFmt formatCode="#,##0.0" sourceLinked="0"/>
        <c:majorTickMark val="out"/>
        <c:minorTickMark val="out"/>
        <c:tickLblPos val="nextTo"/>
        <c:spPr>
          <a:ln>
            <a:solidFill>
              <a:schemeClr val="tx2"/>
            </a:solidFill>
          </a:ln>
        </c:spPr>
        <c:txPr>
          <a:bodyPr/>
          <a:lstStyle/>
          <a:p>
            <a:pPr>
              <a:defRPr sz="1400">
                <a:solidFill>
                  <a:schemeClr val="tx1"/>
                </a:solidFill>
              </a:defRPr>
            </a:pPr>
            <a:endParaRPr lang="de-DE"/>
          </a:p>
        </c:txPr>
        <c:crossAx val="42322560"/>
        <c:crossesAt val="0.5"/>
        <c:crossBetween val="midCat"/>
        <c:minorUnit val="2"/>
      </c:valAx>
      <c:valAx>
        <c:axId val="42322560"/>
        <c:scaling>
          <c:orientation val="minMax"/>
          <c:max val="8.5"/>
          <c:min val="0.5"/>
        </c:scaling>
        <c:delete val="0"/>
        <c:axPos val="l"/>
        <c:numFmt formatCode="General" sourceLinked="1"/>
        <c:majorTickMark val="none"/>
        <c:minorTickMark val="none"/>
        <c:tickLblPos val="none"/>
        <c:spPr>
          <a:ln w="12700">
            <a:solidFill>
              <a:schemeClr val="tx1"/>
            </a:solidFill>
            <a:prstDash val="solid"/>
          </a:ln>
        </c:spPr>
        <c:crossAx val="42321024"/>
        <c:crossesAt val="1"/>
        <c:crossBetween val="midCat"/>
      </c:valAx>
    </c:plotArea>
    <c:plotVisOnly val="1"/>
    <c:dispBlanksAs val="gap"/>
    <c:showDLblsOverMax val="0"/>
  </c:chart>
  <c:txPr>
    <a:bodyPr/>
    <a:lstStyle/>
    <a:p>
      <a:pPr>
        <a:defRPr sz="1800"/>
      </a:pPr>
      <a:endParaRPr lang="de-D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741603714305918E-2"/>
          <c:y val="0.1437345207143142"/>
          <c:w val="0.89826004454110442"/>
          <c:h val="0.77749577228096234"/>
        </c:manualLayout>
      </c:layout>
      <c:scatterChart>
        <c:scatterStyle val="lineMarker"/>
        <c:varyColors val="0"/>
        <c:ser>
          <c:idx val="0"/>
          <c:order val="0"/>
          <c:tx>
            <c:strRef>
              <c:f>Sheet1!$B$1</c:f>
              <c:strCache>
                <c:ptCount val="1"/>
                <c:pt idx="0">
                  <c:v>Finerenone</c:v>
                </c:pt>
              </c:strCache>
            </c:strRef>
          </c:tx>
          <c:spPr>
            <a:ln w="19050" cap="rnd">
              <a:solidFill>
                <a:schemeClr val="accent1"/>
              </a:solidFill>
              <a:round/>
            </a:ln>
            <a:effectLst/>
          </c:spPr>
          <c:marker>
            <c:symbol val="diamond"/>
            <c:size val="9"/>
            <c:spPr>
              <a:solidFill>
                <a:schemeClr val="bg1"/>
              </a:solidFill>
              <a:ln w="25400">
                <a:solidFill>
                  <a:schemeClr val="accent1"/>
                </a:solidFill>
              </a:ln>
              <a:effectLst/>
            </c:spPr>
          </c:marker>
          <c:errBars>
            <c:errDir val="y"/>
            <c:errBarType val="both"/>
            <c:errValType val="cust"/>
            <c:noEndCap val="0"/>
            <c:plus>
              <c:numRef>
                <c:f>Sheet1!$J$2:$J$14</c:f>
                <c:numCache>
                  <c:formatCode>General</c:formatCode>
                  <c:ptCount val="13"/>
                  <c:pt idx="0">
                    <c:v>0</c:v>
                  </c:pt>
                  <c:pt idx="1">
                    <c:v>-0.09</c:v>
                  </c:pt>
                  <c:pt idx="2">
                    <c:v>0.1</c:v>
                  </c:pt>
                  <c:pt idx="3">
                    <c:v>0.2</c:v>
                  </c:pt>
                  <c:pt idx="4">
                    <c:v>0.2</c:v>
                  </c:pt>
                  <c:pt idx="5">
                    <c:v>0.25</c:v>
                  </c:pt>
                  <c:pt idx="6">
                    <c:v>0.25</c:v>
                  </c:pt>
                  <c:pt idx="7">
                    <c:v>0.35</c:v>
                  </c:pt>
                  <c:pt idx="8">
                    <c:v>0.35</c:v>
                  </c:pt>
                  <c:pt idx="9">
                    <c:v>0.35</c:v>
                  </c:pt>
                  <c:pt idx="10">
                    <c:v>0.35</c:v>
                  </c:pt>
                  <c:pt idx="11">
                    <c:v>0.45</c:v>
                  </c:pt>
                  <c:pt idx="12">
                    <c:v>0.48</c:v>
                  </c:pt>
                </c:numCache>
              </c:numRef>
            </c:plus>
            <c:minus>
              <c:numRef>
                <c:f>Sheet1!$K$2:$K$14</c:f>
                <c:numCache>
                  <c:formatCode>General</c:formatCode>
                  <c:ptCount val="13"/>
                  <c:pt idx="0">
                    <c:v>0</c:v>
                  </c:pt>
                  <c:pt idx="1">
                    <c:v>-0.13</c:v>
                  </c:pt>
                  <c:pt idx="2">
                    <c:v>0.1</c:v>
                  </c:pt>
                  <c:pt idx="3">
                    <c:v>0.2</c:v>
                  </c:pt>
                  <c:pt idx="4">
                    <c:v>0.2</c:v>
                  </c:pt>
                  <c:pt idx="5">
                    <c:v>0.25</c:v>
                  </c:pt>
                  <c:pt idx="6">
                    <c:v>0.25</c:v>
                  </c:pt>
                  <c:pt idx="7">
                    <c:v>0.35</c:v>
                  </c:pt>
                  <c:pt idx="8">
                    <c:v>0.35</c:v>
                  </c:pt>
                  <c:pt idx="9">
                    <c:v>0.35</c:v>
                  </c:pt>
                  <c:pt idx="10">
                    <c:v>0.35</c:v>
                  </c:pt>
                  <c:pt idx="11">
                    <c:v>0.48</c:v>
                  </c:pt>
                  <c:pt idx="12">
                    <c:v>0.52</c:v>
                  </c:pt>
                </c:numCache>
              </c:numRef>
            </c:minus>
            <c:spPr>
              <a:noFill/>
              <a:ln w="9525" cap="flat" cmpd="sng" algn="ctr">
                <a:solidFill>
                  <a:schemeClr val="tx1"/>
                </a:solidFill>
                <a:round/>
              </a:ln>
              <a:effectLst/>
            </c:spPr>
          </c:errBars>
          <c:xVal>
            <c:numRef>
              <c:f>Sheet1!$A$2:$A$14</c:f>
              <c:numCache>
                <c:formatCode>General</c:formatCode>
                <c:ptCount val="13"/>
                <c:pt idx="0">
                  <c:v>0</c:v>
                </c:pt>
                <c:pt idx="1">
                  <c:v>1</c:v>
                </c:pt>
                <c:pt idx="2">
                  <c:v>4</c:v>
                </c:pt>
                <c:pt idx="3">
                  <c:v>8</c:v>
                </c:pt>
                <c:pt idx="4">
                  <c:v>12</c:v>
                </c:pt>
                <c:pt idx="5">
                  <c:v>16</c:v>
                </c:pt>
                <c:pt idx="6">
                  <c:v>20</c:v>
                </c:pt>
                <c:pt idx="7">
                  <c:v>24</c:v>
                </c:pt>
                <c:pt idx="8">
                  <c:v>28</c:v>
                </c:pt>
                <c:pt idx="9">
                  <c:v>32</c:v>
                </c:pt>
                <c:pt idx="10">
                  <c:v>36</c:v>
                </c:pt>
                <c:pt idx="11">
                  <c:v>40</c:v>
                </c:pt>
                <c:pt idx="12">
                  <c:v>44</c:v>
                </c:pt>
              </c:numCache>
            </c:numRef>
          </c:xVal>
          <c:yVal>
            <c:numRef>
              <c:f>Sheet1!$B$2:$B$14</c:f>
              <c:numCache>
                <c:formatCode>General</c:formatCode>
                <c:ptCount val="13"/>
                <c:pt idx="0">
                  <c:v>0</c:v>
                </c:pt>
                <c:pt idx="1">
                  <c:v>-2.33</c:v>
                </c:pt>
                <c:pt idx="2">
                  <c:v>-3.3</c:v>
                </c:pt>
                <c:pt idx="3">
                  <c:v>-4.1100000000000003</c:v>
                </c:pt>
                <c:pt idx="4">
                  <c:v>-5.21</c:v>
                </c:pt>
                <c:pt idx="5">
                  <c:v>-6.16</c:v>
                </c:pt>
                <c:pt idx="6">
                  <c:v>-7.06</c:v>
                </c:pt>
                <c:pt idx="7">
                  <c:v>-8.09</c:v>
                </c:pt>
                <c:pt idx="8">
                  <c:v>-9.18</c:v>
                </c:pt>
                <c:pt idx="9">
                  <c:v>-9.89</c:v>
                </c:pt>
                <c:pt idx="10">
                  <c:v>-10.63</c:v>
                </c:pt>
                <c:pt idx="11">
                  <c:v>-11.35</c:v>
                </c:pt>
                <c:pt idx="12">
                  <c:v>-12.2</c:v>
                </c:pt>
              </c:numCache>
            </c:numRef>
          </c:yVal>
          <c:smooth val="0"/>
          <c:extLst>
            <c:ext xmlns:c16="http://schemas.microsoft.com/office/drawing/2014/chart" uri="{C3380CC4-5D6E-409C-BE32-E72D297353CC}">
              <c16:uniqueId val="{00000000-170F-4356-A00F-56D30412F4B7}"/>
            </c:ext>
          </c:extLst>
        </c:ser>
        <c:ser>
          <c:idx val="1"/>
          <c:order val="1"/>
          <c:tx>
            <c:strRef>
              <c:f>Sheet1!$C$1</c:f>
              <c:strCache>
                <c:ptCount val="1"/>
                <c:pt idx="0">
                  <c:v>Placebo</c:v>
                </c:pt>
              </c:strCache>
            </c:strRef>
          </c:tx>
          <c:spPr>
            <a:ln w="19050" cap="rnd">
              <a:solidFill>
                <a:schemeClr val="tx1"/>
              </a:solidFill>
              <a:round/>
            </a:ln>
            <a:effectLst/>
          </c:spPr>
          <c:marker>
            <c:symbol val="diamond"/>
            <c:size val="9"/>
            <c:spPr>
              <a:solidFill>
                <a:schemeClr val="bg1"/>
              </a:solidFill>
              <a:ln w="25400">
                <a:solidFill>
                  <a:schemeClr val="tx1"/>
                </a:solidFill>
              </a:ln>
              <a:effectLst/>
            </c:spPr>
          </c:marker>
          <c:errBars>
            <c:errDir val="y"/>
            <c:errBarType val="both"/>
            <c:errValType val="cust"/>
            <c:noEndCap val="0"/>
            <c:plus>
              <c:numRef>
                <c:f>Sheet1!$J$2:$J$14</c:f>
                <c:numCache>
                  <c:formatCode>General</c:formatCode>
                  <c:ptCount val="13"/>
                  <c:pt idx="0">
                    <c:v>0</c:v>
                  </c:pt>
                  <c:pt idx="1">
                    <c:v>-0.09</c:v>
                  </c:pt>
                  <c:pt idx="2">
                    <c:v>0.1</c:v>
                  </c:pt>
                  <c:pt idx="3">
                    <c:v>0.2</c:v>
                  </c:pt>
                  <c:pt idx="4">
                    <c:v>0.2</c:v>
                  </c:pt>
                  <c:pt idx="5">
                    <c:v>0.25</c:v>
                  </c:pt>
                  <c:pt idx="6">
                    <c:v>0.25</c:v>
                  </c:pt>
                  <c:pt idx="7">
                    <c:v>0.35</c:v>
                  </c:pt>
                  <c:pt idx="8">
                    <c:v>0.35</c:v>
                  </c:pt>
                  <c:pt idx="9">
                    <c:v>0.35</c:v>
                  </c:pt>
                  <c:pt idx="10">
                    <c:v>0.35</c:v>
                  </c:pt>
                  <c:pt idx="11">
                    <c:v>0.45</c:v>
                  </c:pt>
                  <c:pt idx="12">
                    <c:v>0.48</c:v>
                  </c:pt>
                </c:numCache>
              </c:numRef>
            </c:plus>
            <c:minus>
              <c:numRef>
                <c:f>Sheet1!$K$2:$K$14</c:f>
                <c:numCache>
                  <c:formatCode>General</c:formatCode>
                  <c:ptCount val="13"/>
                  <c:pt idx="0">
                    <c:v>0</c:v>
                  </c:pt>
                  <c:pt idx="1">
                    <c:v>-0.13</c:v>
                  </c:pt>
                  <c:pt idx="2">
                    <c:v>0.1</c:v>
                  </c:pt>
                  <c:pt idx="3">
                    <c:v>0.2</c:v>
                  </c:pt>
                  <c:pt idx="4">
                    <c:v>0.2</c:v>
                  </c:pt>
                  <c:pt idx="5">
                    <c:v>0.25</c:v>
                  </c:pt>
                  <c:pt idx="6">
                    <c:v>0.25</c:v>
                  </c:pt>
                  <c:pt idx="7">
                    <c:v>0.35</c:v>
                  </c:pt>
                  <c:pt idx="8">
                    <c:v>0.35</c:v>
                  </c:pt>
                  <c:pt idx="9">
                    <c:v>0.35</c:v>
                  </c:pt>
                  <c:pt idx="10">
                    <c:v>0.35</c:v>
                  </c:pt>
                  <c:pt idx="11">
                    <c:v>0.48</c:v>
                  </c:pt>
                  <c:pt idx="12">
                    <c:v>0.52</c:v>
                  </c:pt>
                </c:numCache>
              </c:numRef>
            </c:minus>
            <c:spPr>
              <a:noFill/>
              <a:ln w="9525" cap="flat" cmpd="sng" algn="ctr">
                <a:solidFill>
                  <a:schemeClr val="tx1"/>
                </a:solidFill>
                <a:round/>
              </a:ln>
              <a:effectLst/>
            </c:spPr>
          </c:errBars>
          <c:xVal>
            <c:numRef>
              <c:f>Sheet1!$A$2:$A$14</c:f>
              <c:numCache>
                <c:formatCode>General</c:formatCode>
                <c:ptCount val="13"/>
                <c:pt idx="0">
                  <c:v>0</c:v>
                </c:pt>
                <c:pt idx="1">
                  <c:v>1</c:v>
                </c:pt>
                <c:pt idx="2">
                  <c:v>4</c:v>
                </c:pt>
                <c:pt idx="3">
                  <c:v>8</c:v>
                </c:pt>
                <c:pt idx="4">
                  <c:v>12</c:v>
                </c:pt>
                <c:pt idx="5">
                  <c:v>16</c:v>
                </c:pt>
                <c:pt idx="6">
                  <c:v>20</c:v>
                </c:pt>
                <c:pt idx="7">
                  <c:v>24</c:v>
                </c:pt>
                <c:pt idx="8">
                  <c:v>28</c:v>
                </c:pt>
                <c:pt idx="9">
                  <c:v>32</c:v>
                </c:pt>
                <c:pt idx="10">
                  <c:v>36</c:v>
                </c:pt>
                <c:pt idx="11">
                  <c:v>40</c:v>
                </c:pt>
                <c:pt idx="12">
                  <c:v>44</c:v>
                </c:pt>
              </c:numCache>
            </c:numRef>
          </c:xVal>
          <c:yVal>
            <c:numRef>
              <c:f>Sheet1!$C$2:$C$14</c:f>
              <c:numCache>
                <c:formatCode>General</c:formatCode>
                <c:ptCount val="13"/>
                <c:pt idx="0">
                  <c:v>0</c:v>
                </c:pt>
                <c:pt idx="1">
                  <c:v>-0.11</c:v>
                </c:pt>
                <c:pt idx="2">
                  <c:v>-0.9</c:v>
                </c:pt>
                <c:pt idx="3">
                  <c:v>-2.2599999999999998</c:v>
                </c:pt>
                <c:pt idx="4">
                  <c:v>-3.33</c:v>
                </c:pt>
                <c:pt idx="5">
                  <c:v>-4.7</c:v>
                </c:pt>
                <c:pt idx="6">
                  <c:v>-6</c:v>
                </c:pt>
                <c:pt idx="7">
                  <c:v>-7.4</c:v>
                </c:pt>
                <c:pt idx="8">
                  <c:v>-8.6999999999999993</c:v>
                </c:pt>
                <c:pt idx="9">
                  <c:v>-9.6</c:v>
                </c:pt>
                <c:pt idx="10">
                  <c:v>-11.1</c:v>
                </c:pt>
                <c:pt idx="11">
                  <c:v>-12.15</c:v>
                </c:pt>
                <c:pt idx="12">
                  <c:v>-13.19</c:v>
                </c:pt>
              </c:numCache>
            </c:numRef>
          </c:yVal>
          <c:smooth val="0"/>
          <c:extLst>
            <c:ext xmlns:c16="http://schemas.microsoft.com/office/drawing/2014/chart" uri="{C3380CC4-5D6E-409C-BE32-E72D297353CC}">
              <c16:uniqueId val="{00000001-170F-4356-A00F-56D30412F4B7}"/>
            </c:ext>
          </c:extLst>
        </c:ser>
        <c:dLbls>
          <c:showLegendKey val="0"/>
          <c:showVal val="0"/>
          <c:showCatName val="0"/>
          <c:showSerName val="0"/>
          <c:showPercent val="0"/>
          <c:showBubbleSize val="0"/>
        </c:dLbls>
        <c:axId val="963166911"/>
        <c:axId val="1561305087"/>
      </c:scatterChart>
      <c:valAx>
        <c:axId val="963166911"/>
        <c:scaling>
          <c:orientation val="minMax"/>
          <c:max val="44"/>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GB" b="1"/>
                  <a:t>Months since randomisation </a:t>
                </a:r>
              </a:p>
            </c:rich>
          </c:tx>
          <c:layout>
            <c:manualLayout>
              <c:xMode val="edge"/>
              <c:yMode val="edge"/>
              <c:x val="0.4119757475165946"/>
              <c:y val="0.2583227342855899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de-DE"/>
            </a:p>
          </c:txPr>
        </c:title>
        <c:numFmt formatCode="General" sourceLinked="1"/>
        <c:majorTickMark val="out"/>
        <c:minorTickMark val="none"/>
        <c:tickLblPos val="none"/>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de-DE"/>
          </a:p>
        </c:txPr>
        <c:crossAx val="1561305087"/>
        <c:crossesAt val="0"/>
        <c:crossBetween val="midCat"/>
        <c:majorUnit val="4"/>
      </c:valAx>
      <c:valAx>
        <c:axId val="1561305087"/>
        <c:scaling>
          <c:orientation val="minMax"/>
          <c:min val="-14"/>
        </c:scaling>
        <c:delete val="0"/>
        <c:axPos val="l"/>
        <c:majorGridlines>
          <c:spPr>
            <a:ln w="9525" cap="flat" cmpd="sng" algn="ctr">
              <a:noFill/>
              <a:round/>
            </a:ln>
            <a:effectLst/>
          </c:spPr>
        </c:majorGridlines>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963166911"/>
        <c:crossesAt val="0"/>
        <c:crossBetween val="midCat"/>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eGFR</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E787-45DF-8848-387FD88E8194}"/>
              </c:ext>
            </c:extLst>
          </c:dPt>
          <c:dPt>
            <c:idx val="1"/>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3-E787-45DF-8848-387FD88E819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787-45DF-8848-387FD88E819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787-45DF-8848-387FD88E8194}"/>
              </c:ext>
            </c:extLst>
          </c:dPt>
          <c:dLbls>
            <c:delete val="1"/>
          </c:dLbls>
          <c:cat>
            <c:strRef>
              <c:f>Sheet1!$A$2:$A$5</c:f>
              <c:strCache>
                <c:ptCount val="4"/>
                <c:pt idx="0">
                  <c:v>≥60</c:v>
                </c:pt>
                <c:pt idx="1">
                  <c:v>45–&lt;60</c:v>
                </c:pt>
                <c:pt idx="2">
                  <c:v>25–&lt;45</c:v>
                </c:pt>
                <c:pt idx="3">
                  <c:v>&lt;25</c:v>
                </c:pt>
              </c:strCache>
            </c:strRef>
          </c:cat>
          <c:val>
            <c:numRef>
              <c:f>Sheet1!$B$2:$B$5</c:f>
              <c:numCache>
                <c:formatCode>General</c:formatCode>
                <c:ptCount val="4"/>
                <c:pt idx="0">
                  <c:v>39.9</c:v>
                </c:pt>
                <c:pt idx="1">
                  <c:v>26.4</c:v>
                </c:pt>
                <c:pt idx="2">
                  <c:v>32.5</c:v>
                </c:pt>
                <c:pt idx="3">
                  <c:v>1.2</c:v>
                </c:pt>
              </c:numCache>
            </c:numRef>
          </c:val>
          <c:extLst>
            <c:ext xmlns:c16="http://schemas.microsoft.com/office/drawing/2014/chart" uri="{C3380CC4-5D6E-409C-BE32-E72D297353CC}">
              <c16:uniqueId val="{00000008-E787-45DF-8848-387FD88E8194}"/>
            </c:ext>
          </c:extLst>
        </c:ser>
        <c:dLbls>
          <c:showLegendKey val="0"/>
          <c:showVal val="0"/>
          <c:showCatName val="0"/>
          <c:showSerName val="0"/>
          <c:showPercent val="1"/>
          <c:showBubbleSize val="0"/>
          <c:showLeaderLines val="1"/>
        </c:dLbls>
        <c:firstSliceAng val="0"/>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6437023938704E-2"/>
          <c:y val="2.3069471235270846E-2"/>
          <c:w val="0.79693011792206769"/>
          <c:h val="0.78089220805220749"/>
        </c:manualLayout>
      </c:layout>
      <c:scatterChart>
        <c:scatterStyle val="lineMarker"/>
        <c:varyColors val="0"/>
        <c:ser>
          <c:idx val="0"/>
          <c:order val="0"/>
          <c:tx>
            <c:strRef>
              <c:f>Sheet1!$A$3:$A$28</c:f>
              <c:strCache>
                <c:ptCount val="26"/>
                <c:pt idx="0">
                  <c:v>Key secondary composite renal outcome</c:v>
                </c:pt>
                <c:pt idx="1">
                  <c:v>Kidney failure</c:v>
                </c:pt>
                <c:pt idx="2">
                  <c:v>End-stage kidney disease</c:v>
                </c:pt>
                <c:pt idx="3">
                  <c:v>Sustained decrease in eGFR to &lt;15 mL/min/1.73 m2</c:v>
                </c:pt>
                <c:pt idx="4">
                  <c:v>Sustained ≥40% decrease in eGFR from baseline</c:v>
                </c:pt>
                <c:pt idx="5">
                  <c:v>Renal death</c:v>
                </c:pt>
                <c:pt idx="6">
                  <c:v>Key secondary cardiovascular composite outcome</c:v>
                </c:pt>
                <c:pt idx="7">
                  <c:v>Death from any cause</c:v>
                </c:pt>
                <c:pt idx="8">
                  <c:v>Hospitalization from any cause</c:v>
                </c:pt>
                <c:pt idx="9">
                  <c:v>Secondary composite renal outcome*</c:v>
                </c:pt>
                <c:pt idx="10">
                  <c:v>&gt;=57% decrease</c:v>
                </c:pt>
              </c:strCache>
            </c:strRef>
          </c:tx>
          <c:spPr>
            <a:ln w="28575">
              <a:noFill/>
            </a:ln>
          </c:spPr>
          <c:marker>
            <c:symbol val="diamond"/>
            <c:size val="14"/>
            <c:spPr>
              <a:solidFill>
                <a:schemeClr val="accent1"/>
              </a:solidFill>
              <a:ln w="12700">
                <a:solidFill>
                  <a:schemeClr val="tx2"/>
                </a:solidFill>
              </a:ln>
            </c:spPr>
          </c:marker>
          <c:errBars>
            <c:errDir val="y"/>
            <c:errBarType val="plus"/>
            <c:errValType val="percentage"/>
            <c:noEndCap val="1"/>
            <c:val val="5"/>
            <c:spPr>
              <a:ln>
                <a:noFill/>
              </a:ln>
            </c:spPr>
          </c:errBars>
          <c:errBars>
            <c:errDir val="x"/>
            <c:errBarType val="both"/>
            <c:errValType val="cust"/>
            <c:noEndCap val="0"/>
            <c:plus>
              <c:numRef>
                <c:f>Sheet1!$G$3:$G$28</c:f>
                <c:numCache>
                  <c:formatCode>General</c:formatCode>
                  <c:ptCount val="26"/>
                  <c:pt idx="0">
                    <c:v>0.10999999999999999</c:v>
                  </c:pt>
                  <c:pt idx="1">
                    <c:v>0.15000000000000002</c:v>
                  </c:pt>
                  <c:pt idx="2">
                    <c:v>0.18999999999999995</c:v>
                  </c:pt>
                  <c:pt idx="3">
                    <c:v>0.16999999999999993</c:v>
                  </c:pt>
                  <c:pt idx="4">
                    <c:v>0.13</c:v>
                  </c:pt>
                  <c:pt idx="5">
                    <c:v>0</c:v>
                  </c:pt>
                  <c:pt idx="6">
                    <c:v>0.13</c:v>
                  </c:pt>
                  <c:pt idx="7">
                    <c:v>0.17000000000000004</c:v>
                  </c:pt>
                  <c:pt idx="8">
                    <c:v>7.0000000000000062E-2</c:v>
                  </c:pt>
                  <c:pt idx="9">
                    <c:v>0.14000000000000001</c:v>
                  </c:pt>
                  <c:pt idx="10">
                    <c:v>0.1399999999999999</c:v>
                  </c:pt>
                </c:numCache>
              </c:numRef>
            </c:plus>
            <c:minus>
              <c:numRef>
                <c:f>Sheet1!$F$3:$F$28</c:f>
                <c:numCache>
                  <c:formatCode>General</c:formatCode>
                  <c:ptCount val="26"/>
                  <c:pt idx="0">
                    <c:v>9.9999999999999978E-2</c:v>
                  </c:pt>
                  <c:pt idx="1">
                    <c:v>0.13</c:v>
                  </c:pt>
                  <c:pt idx="2">
                    <c:v>0.16000000000000003</c:v>
                  </c:pt>
                  <c:pt idx="3">
                    <c:v>0.14000000000000001</c:v>
                  </c:pt>
                  <c:pt idx="4">
                    <c:v>9.9999999999999978E-2</c:v>
                  </c:pt>
                  <c:pt idx="5">
                    <c:v>0</c:v>
                  </c:pt>
                  <c:pt idx="6">
                    <c:v>0.10999999999999999</c:v>
                  </c:pt>
                  <c:pt idx="7">
                    <c:v>0.15000000000000002</c:v>
                  </c:pt>
                  <c:pt idx="8">
                    <c:v>6.9999999999999951E-2</c:v>
                  </c:pt>
                  <c:pt idx="9">
                    <c:v>0.10999999999999999</c:v>
                  </c:pt>
                  <c:pt idx="10">
                    <c:v>0.13</c:v>
                  </c:pt>
                </c:numCache>
              </c:numRef>
            </c:minus>
            <c:spPr>
              <a:ln w="12700">
                <a:solidFill>
                  <a:schemeClr val="tx2"/>
                </a:solidFill>
              </a:ln>
            </c:spPr>
          </c:errBars>
          <c:xVal>
            <c:numRef>
              <c:f>Sheet1!$C$3:$C$28</c:f>
              <c:numCache>
                <c:formatCode>General</c:formatCode>
                <c:ptCount val="26"/>
                <c:pt idx="0">
                  <c:v>0.77</c:v>
                </c:pt>
                <c:pt idx="1">
                  <c:v>0.84</c:v>
                </c:pt>
                <c:pt idx="2">
                  <c:v>0.8</c:v>
                </c:pt>
                <c:pt idx="3">
                  <c:v>0.81</c:v>
                </c:pt>
                <c:pt idx="4">
                  <c:v>0.7</c:v>
                </c:pt>
                <c:pt idx="6">
                  <c:v>0.86</c:v>
                </c:pt>
                <c:pt idx="7">
                  <c:v>0.9</c:v>
                </c:pt>
                <c:pt idx="8">
                  <c:v>0.95</c:v>
                </c:pt>
                <c:pt idx="9">
                  <c:v>0.76</c:v>
                </c:pt>
                <c:pt idx="10">
                  <c:v>0.68</c:v>
                </c:pt>
              </c:numCache>
            </c:numRef>
          </c:xVal>
          <c:yVal>
            <c:numRef>
              <c:f>Sheet1!$B$3:$B$28</c:f>
              <c:numCache>
                <c:formatCode>General</c:formatCode>
                <c:ptCount val="26"/>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0-E3E9-4963-BC74-024E1EE6A3E3}"/>
            </c:ext>
          </c:extLst>
        </c:ser>
        <c:dLbls>
          <c:showLegendKey val="0"/>
          <c:showVal val="0"/>
          <c:showCatName val="0"/>
          <c:showSerName val="0"/>
          <c:showPercent val="0"/>
          <c:showBubbleSize val="0"/>
        </c:dLbls>
        <c:axId val="42321024"/>
        <c:axId val="42322560"/>
      </c:scatterChart>
      <c:valAx>
        <c:axId val="42321024"/>
        <c:scaling>
          <c:logBase val="2"/>
          <c:orientation val="minMax"/>
          <c:max val="2"/>
          <c:min val="0.5"/>
        </c:scaling>
        <c:delete val="0"/>
        <c:axPos val="b"/>
        <c:numFmt formatCode="#,##0.0" sourceLinked="0"/>
        <c:majorTickMark val="out"/>
        <c:minorTickMark val="out"/>
        <c:tickLblPos val="nextTo"/>
        <c:spPr>
          <a:ln w="12700">
            <a:solidFill>
              <a:schemeClr val="tx2"/>
            </a:solidFill>
          </a:ln>
        </c:spPr>
        <c:txPr>
          <a:bodyPr/>
          <a:lstStyle/>
          <a:p>
            <a:pPr>
              <a:defRPr sz="1400">
                <a:solidFill>
                  <a:schemeClr val="tx1"/>
                </a:solidFill>
              </a:defRPr>
            </a:pPr>
            <a:endParaRPr lang="de-DE"/>
          </a:p>
        </c:txPr>
        <c:crossAx val="42322560"/>
        <c:crosses val="autoZero"/>
        <c:crossBetween val="midCat"/>
      </c:valAx>
      <c:valAx>
        <c:axId val="42322560"/>
        <c:scaling>
          <c:orientation val="minMax"/>
          <c:max val="11.5"/>
          <c:min val="5.5"/>
        </c:scaling>
        <c:delete val="0"/>
        <c:axPos val="l"/>
        <c:numFmt formatCode="General" sourceLinked="1"/>
        <c:majorTickMark val="none"/>
        <c:minorTickMark val="none"/>
        <c:tickLblPos val="none"/>
        <c:spPr>
          <a:ln w="12700">
            <a:solidFill>
              <a:schemeClr val="tx2"/>
            </a:solidFill>
            <a:prstDash val="dash"/>
          </a:ln>
        </c:spPr>
        <c:crossAx val="42321024"/>
        <c:crossesAt val="1"/>
        <c:crossBetween val="midCat"/>
      </c:valAx>
    </c:plotArea>
    <c:plotVisOnly val="1"/>
    <c:dispBlanksAs val="gap"/>
    <c:showDLblsOverMax val="0"/>
  </c:chart>
  <c:txPr>
    <a:bodyPr/>
    <a:lstStyle/>
    <a:p>
      <a:pPr>
        <a:defRPr sz="1800"/>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40426304606686"/>
          <c:y val="5.2417740436831568E-2"/>
          <c:w val="0.83514748563681873"/>
          <c:h val="0.62490462844754002"/>
        </c:manualLayout>
      </c:layout>
      <c:scatterChart>
        <c:scatterStyle val="lineMarker"/>
        <c:varyColors val="0"/>
        <c:ser>
          <c:idx val="0"/>
          <c:order val="0"/>
          <c:tx>
            <c:strRef>
              <c:f>Sheet1!$B$1</c:f>
              <c:strCache>
                <c:ptCount val="1"/>
                <c:pt idx="0">
                  <c:v>Finerenone</c:v>
                </c:pt>
              </c:strCache>
            </c:strRef>
          </c:tx>
          <c:spPr>
            <a:ln w="28575" cap="rnd">
              <a:solidFill>
                <a:schemeClr val="accent1"/>
              </a:solidFill>
              <a:round/>
            </a:ln>
            <a:effectLst/>
          </c:spPr>
          <c:marker>
            <c:symbol val="diamond"/>
            <c:size val="9"/>
            <c:spPr>
              <a:solidFill>
                <a:schemeClr val="bg1"/>
              </a:solidFill>
              <a:ln w="28575">
                <a:solidFill>
                  <a:schemeClr val="accent1"/>
                </a:solidFill>
              </a:ln>
              <a:effectLst/>
            </c:spPr>
          </c:marker>
          <c:errBars>
            <c:errDir val="y"/>
            <c:errBarType val="both"/>
            <c:errValType val="cust"/>
            <c:noEndCap val="0"/>
            <c:plus>
              <c:numRef>
                <c:f>Sheet1!$I$2:$I$7</c:f>
                <c:numCache>
                  <c:formatCode>General</c:formatCode>
                  <c:ptCount val="6"/>
                  <c:pt idx="0">
                    <c:v>0</c:v>
                  </c:pt>
                  <c:pt idx="1">
                    <c:v>4.0000000000000036E-3</c:v>
                  </c:pt>
                  <c:pt idx="2">
                    <c:v>1.9999999999998908E-3</c:v>
                  </c:pt>
                  <c:pt idx="3">
                    <c:v>2.4999999999999911E-2</c:v>
                  </c:pt>
                  <c:pt idx="4">
                    <c:v>4.0000000000000036E-2</c:v>
                  </c:pt>
                  <c:pt idx="5">
                    <c:v>5.5000000000000049E-2</c:v>
                  </c:pt>
                </c:numCache>
              </c:numRef>
            </c:plus>
            <c:minus>
              <c:numRef>
                <c:f>Sheet1!$H$2:$H$7</c:f>
                <c:numCache>
                  <c:formatCode>General</c:formatCode>
                  <c:ptCount val="6"/>
                  <c:pt idx="0">
                    <c:v>0</c:v>
                  </c:pt>
                  <c:pt idx="1">
                    <c:v>6.0000000000000053E-3</c:v>
                  </c:pt>
                  <c:pt idx="2">
                    <c:v>1.0000000000001119E-3</c:v>
                  </c:pt>
                  <c:pt idx="3">
                    <c:v>2.5000000000000133E-2</c:v>
                  </c:pt>
                  <c:pt idx="4">
                    <c:v>4.0000000000000036E-2</c:v>
                  </c:pt>
                  <c:pt idx="5">
                    <c:v>5.5000000000000049E-2</c:v>
                  </c:pt>
                </c:numCache>
              </c:numRef>
            </c:minus>
            <c:spPr>
              <a:noFill/>
              <a:ln w="9525" cap="flat" cmpd="sng" algn="ctr">
                <a:solidFill>
                  <a:schemeClr val="tx1"/>
                </a:solidFill>
                <a:round/>
              </a:ln>
              <a:effectLst/>
            </c:spPr>
          </c:errBars>
          <c:xVal>
            <c:numRef>
              <c:f>Sheet1!$A$2:$A$7</c:f>
              <c:numCache>
                <c:formatCode>General</c:formatCode>
                <c:ptCount val="6"/>
                <c:pt idx="0">
                  <c:v>0</c:v>
                </c:pt>
                <c:pt idx="1">
                  <c:v>4</c:v>
                </c:pt>
                <c:pt idx="2">
                  <c:v>12</c:v>
                </c:pt>
                <c:pt idx="3">
                  <c:v>24</c:v>
                </c:pt>
                <c:pt idx="4">
                  <c:v>36</c:v>
                </c:pt>
                <c:pt idx="5">
                  <c:v>48</c:v>
                </c:pt>
              </c:numCache>
            </c:numRef>
          </c:xVal>
          <c:yVal>
            <c:numRef>
              <c:f>Sheet1!$B$2:$B$7</c:f>
              <c:numCache>
                <c:formatCode>General</c:formatCode>
                <c:ptCount val="6"/>
                <c:pt idx="0">
                  <c:v>1</c:v>
                </c:pt>
                <c:pt idx="1">
                  <c:v>0.64</c:v>
                </c:pt>
                <c:pt idx="2">
                  <c:v>0.57000000000000006</c:v>
                </c:pt>
                <c:pt idx="3">
                  <c:v>0.59000000000000008</c:v>
                </c:pt>
                <c:pt idx="4">
                  <c:v>0.64</c:v>
                </c:pt>
                <c:pt idx="5">
                  <c:v>0.73</c:v>
                </c:pt>
              </c:numCache>
            </c:numRef>
          </c:yVal>
          <c:smooth val="0"/>
          <c:extLst>
            <c:ext xmlns:c16="http://schemas.microsoft.com/office/drawing/2014/chart" uri="{C3380CC4-5D6E-409C-BE32-E72D297353CC}">
              <c16:uniqueId val="{00000000-76B9-4218-BD25-E4D63CDC28D4}"/>
            </c:ext>
          </c:extLst>
        </c:ser>
        <c:ser>
          <c:idx val="1"/>
          <c:order val="1"/>
          <c:tx>
            <c:strRef>
              <c:f>Sheet1!$C$1</c:f>
              <c:strCache>
                <c:ptCount val="1"/>
                <c:pt idx="0">
                  <c:v>Placebo </c:v>
                </c:pt>
              </c:strCache>
            </c:strRef>
          </c:tx>
          <c:spPr>
            <a:ln w="28575" cap="rnd">
              <a:solidFill>
                <a:schemeClr val="tx1"/>
              </a:solidFill>
              <a:round/>
            </a:ln>
            <a:effectLst/>
          </c:spPr>
          <c:marker>
            <c:symbol val="diamond"/>
            <c:size val="9"/>
            <c:spPr>
              <a:solidFill>
                <a:schemeClr val="bg1"/>
              </a:solidFill>
              <a:ln w="28575">
                <a:solidFill>
                  <a:schemeClr val="tx1"/>
                </a:solidFill>
              </a:ln>
              <a:effectLst/>
            </c:spPr>
          </c:marker>
          <c:errBars>
            <c:errDir val="y"/>
            <c:errBarType val="both"/>
            <c:errValType val="cust"/>
            <c:noEndCap val="0"/>
            <c:plus>
              <c:numRef>
                <c:f>Sheet1!$K$2:$K$7</c:f>
                <c:numCache>
                  <c:formatCode>General</c:formatCode>
                  <c:ptCount val="6"/>
                  <c:pt idx="0">
                    <c:v>0</c:v>
                  </c:pt>
                  <c:pt idx="1">
                    <c:v>1.0000000000000009E-2</c:v>
                  </c:pt>
                  <c:pt idx="2">
                    <c:v>3.0000000000000027E-2</c:v>
                  </c:pt>
                  <c:pt idx="3">
                    <c:v>4.0000000000000036E-2</c:v>
                  </c:pt>
                  <c:pt idx="4">
                    <c:v>1.0000000000000009E-2</c:v>
                  </c:pt>
                  <c:pt idx="5">
                    <c:v>7.0000000000000062E-2</c:v>
                  </c:pt>
                </c:numCache>
              </c:numRef>
            </c:plus>
            <c:minus>
              <c:numRef>
                <c:f>Sheet1!$J$2:$J$7</c:f>
                <c:numCache>
                  <c:formatCode>General</c:formatCode>
                  <c:ptCount val="6"/>
                  <c:pt idx="0">
                    <c:v>0</c:v>
                  </c:pt>
                  <c:pt idx="1">
                    <c:v>1.0000000000000009E-2</c:v>
                  </c:pt>
                  <c:pt idx="2">
                    <c:v>3.0000000000000027E-2</c:v>
                  </c:pt>
                  <c:pt idx="3">
                    <c:v>4.0000000000000036E-2</c:v>
                  </c:pt>
                  <c:pt idx="4">
                    <c:v>1.0000000000000009E-2</c:v>
                  </c:pt>
                  <c:pt idx="5">
                    <c:v>7.0000000000000062E-2</c:v>
                  </c:pt>
                </c:numCache>
              </c:numRef>
            </c:minus>
            <c:spPr>
              <a:noFill/>
              <a:ln w="9525" cap="flat" cmpd="sng" algn="ctr">
                <a:solidFill>
                  <a:schemeClr val="tx1"/>
                </a:solidFill>
                <a:round/>
              </a:ln>
              <a:effectLst/>
            </c:spPr>
          </c:errBars>
          <c:xVal>
            <c:numRef>
              <c:f>Sheet1!$A$2:$A$7</c:f>
              <c:numCache>
                <c:formatCode>General</c:formatCode>
                <c:ptCount val="6"/>
                <c:pt idx="0">
                  <c:v>0</c:v>
                </c:pt>
                <c:pt idx="1">
                  <c:v>4</c:v>
                </c:pt>
                <c:pt idx="2">
                  <c:v>12</c:v>
                </c:pt>
                <c:pt idx="3">
                  <c:v>24</c:v>
                </c:pt>
                <c:pt idx="4">
                  <c:v>36</c:v>
                </c:pt>
                <c:pt idx="5">
                  <c:v>48</c:v>
                </c:pt>
              </c:numCache>
            </c:numRef>
          </c:xVal>
          <c:yVal>
            <c:numRef>
              <c:f>Sheet1!$C$2:$C$7</c:f>
              <c:numCache>
                <c:formatCode>General</c:formatCode>
                <c:ptCount val="6"/>
                <c:pt idx="0">
                  <c:v>1</c:v>
                </c:pt>
                <c:pt idx="1">
                  <c:v>0.94</c:v>
                </c:pt>
                <c:pt idx="2">
                  <c:v>0.94</c:v>
                </c:pt>
                <c:pt idx="3">
                  <c:v>0.95</c:v>
                </c:pt>
                <c:pt idx="4">
                  <c:v>0.99</c:v>
                </c:pt>
                <c:pt idx="5">
                  <c:v>1.02</c:v>
                </c:pt>
              </c:numCache>
            </c:numRef>
          </c:yVal>
          <c:smooth val="0"/>
          <c:extLst>
            <c:ext xmlns:c16="http://schemas.microsoft.com/office/drawing/2014/chart" uri="{C3380CC4-5D6E-409C-BE32-E72D297353CC}">
              <c16:uniqueId val="{00000001-76B9-4218-BD25-E4D63CDC28D4}"/>
            </c:ext>
          </c:extLst>
        </c:ser>
        <c:dLbls>
          <c:showLegendKey val="0"/>
          <c:showVal val="0"/>
          <c:showCatName val="0"/>
          <c:showSerName val="0"/>
          <c:showPercent val="0"/>
          <c:showBubbleSize val="0"/>
        </c:dLbls>
        <c:axId val="784195456"/>
        <c:axId val="1561326719"/>
      </c:scatterChart>
      <c:valAx>
        <c:axId val="784195456"/>
        <c:scaling>
          <c:orientation val="minMax"/>
          <c:max val="48"/>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de-DE"/>
          </a:p>
        </c:txPr>
        <c:crossAx val="1561326719"/>
        <c:crosses val="autoZero"/>
        <c:crossBetween val="midCat"/>
        <c:majorUnit val="12"/>
      </c:valAx>
      <c:valAx>
        <c:axId val="1561326719"/>
        <c:scaling>
          <c:orientation val="minMax"/>
          <c:max val="1.4"/>
          <c:min val="0"/>
        </c:scaling>
        <c:delete val="0"/>
        <c:axPos val="l"/>
        <c:majorGridlines>
          <c:spPr>
            <a:ln w="9525" cap="flat" cmpd="sng" algn="ctr">
              <a:noFill/>
              <a:round/>
            </a:ln>
            <a:effectLst/>
          </c:spPr>
        </c:majorGridlines>
        <c:numFmt formatCode="#,##0.0" sourceLinked="0"/>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de-DE"/>
          </a:p>
        </c:txPr>
        <c:crossAx val="784195456"/>
        <c:crosses val="autoZero"/>
        <c:crossBetween val="midCat"/>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754631291708947E-2"/>
          <c:y val="4.3337639633415373E-2"/>
          <c:w val="0.7917453999800057"/>
          <c:h val="0.75089407825175469"/>
        </c:manualLayout>
      </c:layout>
      <c:scatterChart>
        <c:scatterStyle val="lineMarker"/>
        <c:varyColors val="0"/>
        <c:ser>
          <c:idx val="0"/>
          <c:order val="0"/>
          <c:tx>
            <c:strRef>
              <c:f>Sheet1!$A$3:$A$7</c:f>
              <c:strCache>
                <c:ptCount val="5"/>
                <c:pt idx="0">
                  <c:v>Key secondary CV outcome</c:v>
                </c:pt>
                <c:pt idx="1">
                  <c:v>Hospitalisation for HF</c:v>
                </c:pt>
                <c:pt idx="2">
                  <c:v>CV death</c:v>
                </c:pt>
                <c:pt idx="3">
                  <c:v>Non-fatal MI</c:v>
                </c:pt>
                <c:pt idx="4">
                  <c:v>Non-fatal stroke</c:v>
                </c:pt>
              </c:strCache>
            </c:strRef>
          </c:tx>
          <c:spPr>
            <a:ln w="28575">
              <a:noFill/>
            </a:ln>
          </c:spPr>
          <c:marker>
            <c:symbol val="diamond"/>
            <c:size val="14"/>
            <c:spPr>
              <a:solidFill>
                <a:schemeClr val="accent1"/>
              </a:solidFill>
              <a:ln w="12700">
                <a:solidFill>
                  <a:schemeClr val="tx2"/>
                </a:solidFill>
              </a:ln>
            </c:spPr>
          </c:marker>
          <c:errBars>
            <c:errDir val="y"/>
            <c:errBarType val="plus"/>
            <c:errValType val="percentage"/>
            <c:noEndCap val="1"/>
            <c:val val="5"/>
            <c:spPr>
              <a:ln>
                <a:noFill/>
              </a:ln>
            </c:spPr>
          </c:errBars>
          <c:errBars>
            <c:errDir val="x"/>
            <c:errBarType val="both"/>
            <c:errValType val="cust"/>
            <c:noEndCap val="0"/>
            <c:plus>
              <c:numRef>
                <c:f>Sheet1!$G$3:$G$7</c:f>
                <c:numCache>
                  <c:formatCode>General</c:formatCode>
                  <c:ptCount val="5"/>
                  <c:pt idx="0">
                    <c:v>8.9999999999999969E-2</c:v>
                  </c:pt>
                  <c:pt idx="1">
                    <c:v>0.14000000000000001</c:v>
                  </c:pt>
                  <c:pt idx="2">
                    <c:v>0.14000000000000001</c:v>
                  </c:pt>
                  <c:pt idx="3">
                    <c:v>0.21000000000000008</c:v>
                  </c:pt>
                  <c:pt idx="4">
                    <c:v>0.21999999999999997</c:v>
                  </c:pt>
                </c:numCache>
              </c:numRef>
            </c:plus>
            <c:minus>
              <c:numRef>
                <c:f>Sheet1!$F$3:$F$7</c:f>
                <c:numCache>
                  <c:formatCode>General</c:formatCode>
                  <c:ptCount val="5"/>
                  <c:pt idx="0">
                    <c:v>7.999999999999996E-2</c:v>
                  </c:pt>
                  <c:pt idx="1">
                    <c:v>0.12</c:v>
                  </c:pt>
                  <c:pt idx="2">
                    <c:v>0.12</c:v>
                  </c:pt>
                  <c:pt idx="3">
                    <c:v>0.17000000000000004</c:v>
                  </c:pt>
                  <c:pt idx="4">
                    <c:v>0.17000000000000004</c:v>
                  </c:pt>
                </c:numCache>
              </c:numRef>
            </c:minus>
            <c:spPr>
              <a:ln w="12700">
                <a:solidFill>
                  <a:schemeClr val="tx2"/>
                </a:solidFill>
              </a:ln>
            </c:spPr>
          </c:errBars>
          <c:xVal>
            <c:numRef>
              <c:f>Sheet1!$C$3:$C$7</c:f>
              <c:numCache>
                <c:formatCode>General</c:formatCode>
                <c:ptCount val="5"/>
                <c:pt idx="0">
                  <c:v>0.86</c:v>
                </c:pt>
                <c:pt idx="1">
                  <c:v>0.78</c:v>
                </c:pt>
                <c:pt idx="2">
                  <c:v>0.88</c:v>
                </c:pt>
                <c:pt idx="3">
                  <c:v>0.91</c:v>
                </c:pt>
                <c:pt idx="4">
                  <c:v>0.99</c:v>
                </c:pt>
              </c:numCache>
            </c:numRef>
          </c:xVal>
          <c:yVal>
            <c:numRef>
              <c:f>Sheet1!$B$3:$B$7</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0-4BBA-4A81-BC23-70C24602F6FD}"/>
            </c:ext>
          </c:extLst>
        </c:ser>
        <c:dLbls>
          <c:showLegendKey val="0"/>
          <c:showVal val="0"/>
          <c:showCatName val="0"/>
          <c:showSerName val="0"/>
          <c:showPercent val="0"/>
          <c:showBubbleSize val="0"/>
        </c:dLbls>
        <c:axId val="43336064"/>
        <c:axId val="43337600"/>
      </c:scatterChart>
      <c:valAx>
        <c:axId val="43336064"/>
        <c:scaling>
          <c:logBase val="2"/>
          <c:orientation val="minMax"/>
          <c:max val="2"/>
          <c:min val="0.5"/>
        </c:scaling>
        <c:delete val="0"/>
        <c:axPos val="b"/>
        <c:numFmt formatCode="#,##0.0" sourceLinked="0"/>
        <c:majorTickMark val="out"/>
        <c:minorTickMark val="none"/>
        <c:tickLblPos val="nextTo"/>
        <c:spPr>
          <a:ln w="12700">
            <a:solidFill>
              <a:schemeClr val="tx2"/>
            </a:solidFill>
          </a:ln>
        </c:spPr>
        <c:txPr>
          <a:bodyPr/>
          <a:lstStyle/>
          <a:p>
            <a:pPr>
              <a:defRPr sz="1600">
                <a:solidFill>
                  <a:schemeClr val="tx1"/>
                </a:solidFill>
              </a:defRPr>
            </a:pPr>
            <a:endParaRPr lang="de-DE"/>
          </a:p>
        </c:txPr>
        <c:crossAx val="43337600"/>
        <c:crosses val="autoZero"/>
        <c:crossBetween val="midCat"/>
        <c:majorUnit val="2"/>
        <c:minorUnit val="2"/>
      </c:valAx>
      <c:valAx>
        <c:axId val="43337600"/>
        <c:scaling>
          <c:orientation val="minMax"/>
          <c:max val="5.5"/>
          <c:min val="0.5"/>
        </c:scaling>
        <c:delete val="0"/>
        <c:axPos val="l"/>
        <c:numFmt formatCode="General" sourceLinked="1"/>
        <c:majorTickMark val="none"/>
        <c:minorTickMark val="none"/>
        <c:tickLblPos val="none"/>
        <c:spPr>
          <a:ln w="12700">
            <a:solidFill>
              <a:schemeClr val="tx2"/>
            </a:solidFill>
            <a:prstDash val="dash"/>
          </a:ln>
        </c:spPr>
        <c:crossAx val="43336064"/>
        <c:crosses val="autoZero"/>
        <c:crossBetween val="midCat"/>
      </c:valAx>
    </c:plotArea>
    <c:plotVisOnly val="1"/>
    <c:dispBlanksAs val="gap"/>
    <c:showDLblsOverMax val="0"/>
  </c:chart>
  <c:txPr>
    <a:bodyPr/>
    <a:lstStyle/>
    <a:p>
      <a:pPr>
        <a:defRPr sz="1800"/>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15158282950789"/>
          <c:y val="7.0622832589327597E-2"/>
          <c:w val="0.7886524883813868"/>
          <c:h val="0.60596946112118211"/>
        </c:manualLayout>
      </c:layout>
      <c:scatterChart>
        <c:scatterStyle val="lineMarker"/>
        <c:varyColors val="0"/>
        <c:ser>
          <c:idx val="0"/>
          <c:order val="0"/>
          <c:tx>
            <c:strRef>
              <c:f>Sheet1!$B$1</c:f>
              <c:strCache>
                <c:ptCount val="1"/>
                <c:pt idx="0">
                  <c:v>Finerenone</c:v>
                </c:pt>
              </c:strCache>
            </c:strRef>
          </c:tx>
          <c:spPr>
            <a:ln w="25400" cap="rnd">
              <a:solidFill>
                <a:schemeClr val="accent1"/>
              </a:solidFill>
              <a:round/>
            </a:ln>
            <a:effectLst/>
          </c:spPr>
          <c:marker>
            <c:symbol val="diamond"/>
            <c:size val="9"/>
            <c:spPr>
              <a:solidFill>
                <a:schemeClr val="bg1"/>
              </a:solidFill>
              <a:ln w="22225">
                <a:solidFill>
                  <a:schemeClr val="accent1"/>
                </a:solidFill>
              </a:ln>
              <a:effectLst/>
            </c:spPr>
          </c:marker>
          <c:errBars>
            <c:errDir val="y"/>
            <c:errBarType val="both"/>
            <c:errValType val="cust"/>
            <c:noEndCap val="0"/>
            <c:plus>
              <c:numRef>
                <c:f>Sheet1!$E$2:$E$15</c:f>
                <c:numCache>
                  <c:formatCode>General</c:formatCode>
                  <c:ptCount val="14"/>
                  <c:pt idx="0">
                    <c:v>14.2</c:v>
                  </c:pt>
                  <c:pt idx="1">
                    <c:v>15</c:v>
                  </c:pt>
                  <c:pt idx="2">
                    <c:v>15.6</c:v>
                  </c:pt>
                  <c:pt idx="3">
                    <c:v>15.8</c:v>
                  </c:pt>
                  <c:pt idx="4">
                    <c:v>15.8</c:v>
                  </c:pt>
                  <c:pt idx="5">
                    <c:v>16</c:v>
                  </c:pt>
                  <c:pt idx="6">
                    <c:v>16.100000000000001</c:v>
                  </c:pt>
                  <c:pt idx="7">
                    <c:v>15.9</c:v>
                  </c:pt>
                  <c:pt idx="8">
                    <c:v>15.9</c:v>
                  </c:pt>
                  <c:pt idx="9">
                    <c:v>15.8</c:v>
                  </c:pt>
                  <c:pt idx="10">
                    <c:v>16.100000000000001</c:v>
                  </c:pt>
                  <c:pt idx="11">
                    <c:v>15.9</c:v>
                  </c:pt>
                  <c:pt idx="12">
                    <c:v>16.2</c:v>
                  </c:pt>
                  <c:pt idx="13">
                    <c:v>16.3</c:v>
                  </c:pt>
                </c:numCache>
              </c:numRef>
            </c:plus>
            <c:minus>
              <c:numRef>
                <c:f>Sheet1!$E$2:$E$15</c:f>
                <c:numCache>
                  <c:formatCode>General</c:formatCode>
                  <c:ptCount val="14"/>
                  <c:pt idx="0">
                    <c:v>14.2</c:v>
                  </c:pt>
                  <c:pt idx="1">
                    <c:v>15</c:v>
                  </c:pt>
                  <c:pt idx="2">
                    <c:v>15.6</c:v>
                  </c:pt>
                  <c:pt idx="3">
                    <c:v>15.8</c:v>
                  </c:pt>
                  <c:pt idx="4">
                    <c:v>15.8</c:v>
                  </c:pt>
                  <c:pt idx="5">
                    <c:v>16</c:v>
                  </c:pt>
                  <c:pt idx="6">
                    <c:v>16.100000000000001</c:v>
                  </c:pt>
                  <c:pt idx="7">
                    <c:v>15.9</c:v>
                  </c:pt>
                  <c:pt idx="8">
                    <c:v>15.9</c:v>
                  </c:pt>
                  <c:pt idx="9">
                    <c:v>15.8</c:v>
                  </c:pt>
                  <c:pt idx="10">
                    <c:v>16.100000000000001</c:v>
                  </c:pt>
                  <c:pt idx="11">
                    <c:v>15.9</c:v>
                  </c:pt>
                  <c:pt idx="12">
                    <c:v>16.2</c:v>
                  </c:pt>
                  <c:pt idx="13">
                    <c:v>16.3</c:v>
                  </c:pt>
                </c:numCache>
              </c:numRef>
            </c:minus>
            <c:spPr>
              <a:noFill/>
              <a:ln w="12700" cap="flat" cmpd="sng" algn="ctr">
                <a:solidFill>
                  <a:srgbClr val="0091DF"/>
                </a:solidFill>
                <a:round/>
              </a:ln>
              <a:effectLst/>
            </c:spPr>
          </c:errBars>
          <c:xVal>
            <c:numRef>
              <c:f>Sheet1!$A$2:$A$15</c:f>
              <c:numCache>
                <c:formatCode>General</c:formatCode>
                <c:ptCount val="14"/>
                <c:pt idx="0">
                  <c:v>0</c:v>
                </c:pt>
                <c:pt idx="1">
                  <c:v>1</c:v>
                </c:pt>
                <c:pt idx="2">
                  <c:v>4</c:v>
                </c:pt>
                <c:pt idx="3">
                  <c:v>8</c:v>
                </c:pt>
                <c:pt idx="4">
                  <c:v>12</c:v>
                </c:pt>
                <c:pt idx="5">
                  <c:v>16</c:v>
                </c:pt>
                <c:pt idx="6">
                  <c:v>20</c:v>
                </c:pt>
                <c:pt idx="7">
                  <c:v>24</c:v>
                </c:pt>
                <c:pt idx="8">
                  <c:v>28</c:v>
                </c:pt>
                <c:pt idx="9">
                  <c:v>32</c:v>
                </c:pt>
                <c:pt idx="10">
                  <c:v>36</c:v>
                </c:pt>
                <c:pt idx="11">
                  <c:v>40</c:v>
                </c:pt>
                <c:pt idx="12">
                  <c:v>44</c:v>
                </c:pt>
                <c:pt idx="13">
                  <c:v>48</c:v>
                </c:pt>
              </c:numCache>
            </c:numRef>
          </c:xVal>
          <c:yVal>
            <c:numRef>
              <c:f>Sheet1!$B$2:$B$15</c:f>
              <c:numCache>
                <c:formatCode>General</c:formatCode>
                <c:ptCount val="14"/>
                <c:pt idx="0">
                  <c:v>136.80000000000001</c:v>
                </c:pt>
                <c:pt idx="1">
                  <c:v>133.69999999999999</c:v>
                </c:pt>
                <c:pt idx="2">
                  <c:v>133.6</c:v>
                </c:pt>
                <c:pt idx="3">
                  <c:v>134.5</c:v>
                </c:pt>
                <c:pt idx="4">
                  <c:v>134.1</c:v>
                </c:pt>
                <c:pt idx="5">
                  <c:v>133.69999999999999</c:v>
                </c:pt>
                <c:pt idx="6">
                  <c:v>134.1</c:v>
                </c:pt>
                <c:pt idx="7">
                  <c:v>133.9</c:v>
                </c:pt>
                <c:pt idx="8">
                  <c:v>133.19999999999999</c:v>
                </c:pt>
                <c:pt idx="9">
                  <c:v>134.19999999999999</c:v>
                </c:pt>
                <c:pt idx="10">
                  <c:v>133.6</c:v>
                </c:pt>
                <c:pt idx="11">
                  <c:v>132.69999999999999</c:v>
                </c:pt>
                <c:pt idx="12">
                  <c:v>133.19999999999999</c:v>
                </c:pt>
                <c:pt idx="13">
                  <c:v>133.6</c:v>
                </c:pt>
              </c:numCache>
            </c:numRef>
          </c:yVal>
          <c:smooth val="0"/>
          <c:extLst>
            <c:ext xmlns:c16="http://schemas.microsoft.com/office/drawing/2014/chart" uri="{C3380CC4-5D6E-409C-BE32-E72D297353CC}">
              <c16:uniqueId val="{00000000-08CF-4963-A415-13AF02D59F7F}"/>
            </c:ext>
          </c:extLst>
        </c:ser>
        <c:ser>
          <c:idx val="1"/>
          <c:order val="1"/>
          <c:tx>
            <c:strRef>
              <c:f>Sheet1!$D$1</c:f>
              <c:strCache>
                <c:ptCount val="1"/>
                <c:pt idx="0">
                  <c:v>Placebo</c:v>
                </c:pt>
              </c:strCache>
            </c:strRef>
          </c:tx>
          <c:spPr>
            <a:ln w="25400" cap="rnd">
              <a:solidFill>
                <a:schemeClr val="tx1"/>
              </a:solidFill>
              <a:round/>
            </a:ln>
            <a:effectLst/>
          </c:spPr>
          <c:marker>
            <c:symbol val="diamond"/>
            <c:size val="9"/>
            <c:spPr>
              <a:solidFill>
                <a:schemeClr val="bg1"/>
              </a:solidFill>
              <a:ln w="22225">
                <a:solidFill>
                  <a:schemeClr val="tx1"/>
                </a:solidFill>
              </a:ln>
              <a:effectLst/>
            </c:spPr>
          </c:marker>
          <c:errBars>
            <c:errDir val="y"/>
            <c:errBarType val="both"/>
            <c:errValType val="cust"/>
            <c:noEndCap val="0"/>
            <c:plus>
              <c:numRef>
                <c:f>Sheet1!$F$2:$F$15</c:f>
                <c:numCache>
                  <c:formatCode>General</c:formatCode>
                  <c:ptCount val="14"/>
                  <c:pt idx="0">
                    <c:v>14.3</c:v>
                  </c:pt>
                  <c:pt idx="1">
                    <c:v>15</c:v>
                  </c:pt>
                  <c:pt idx="2">
                    <c:v>15.8</c:v>
                  </c:pt>
                  <c:pt idx="3">
                    <c:v>15.8</c:v>
                  </c:pt>
                  <c:pt idx="4">
                    <c:v>16.100000000000001</c:v>
                  </c:pt>
                  <c:pt idx="5">
                    <c:v>16.100000000000001</c:v>
                  </c:pt>
                  <c:pt idx="6">
                    <c:v>15.9</c:v>
                  </c:pt>
                  <c:pt idx="7">
                    <c:v>16</c:v>
                  </c:pt>
                  <c:pt idx="8">
                    <c:v>15.9</c:v>
                  </c:pt>
                  <c:pt idx="9">
                    <c:v>15.6</c:v>
                  </c:pt>
                  <c:pt idx="10">
                    <c:v>16.2</c:v>
                  </c:pt>
                  <c:pt idx="11">
                    <c:v>16.399999999999999</c:v>
                  </c:pt>
                  <c:pt idx="12">
                    <c:v>15.5</c:v>
                  </c:pt>
                  <c:pt idx="13">
                    <c:v>15.9</c:v>
                  </c:pt>
                </c:numCache>
              </c:numRef>
            </c:plus>
            <c:minus>
              <c:numRef>
                <c:f>Sheet1!$F$2:$F$15</c:f>
                <c:numCache>
                  <c:formatCode>General</c:formatCode>
                  <c:ptCount val="14"/>
                  <c:pt idx="0">
                    <c:v>14.3</c:v>
                  </c:pt>
                  <c:pt idx="1">
                    <c:v>15</c:v>
                  </c:pt>
                  <c:pt idx="2">
                    <c:v>15.8</c:v>
                  </c:pt>
                  <c:pt idx="3">
                    <c:v>15.8</c:v>
                  </c:pt>
                  <c:pt idx="4">
                    <c:v>16.100000000000001</c:v>
                  </c:pt>
                  <c:pt idx="5">
                    <c:v>16.100000000000001</c:v>
                  </c:pt>
                  <c:pt idx="6">
                    <c:v>15.9</c:v>
                  </c:pt>
                  <c:pt idx="7">
                    <c:v>16</c:v>
                  </c:pt>
                  <c:pt idx="8">
                    <c:v>15.9</c:v>
                  </c:pt>
                  <c:pt idx="9">
                    <c:v>15.6</c:v>
                  </c:pt>
                  <c:pt idx="10">
                    <c:v>16.2</c:v>
                  </c:pt>
                  <c:pt idx="11">
                    <c:v>16.399999999999999</c:v>
                  </c:pt>
                  <c:pt idx="12">
                    <c:v>15.5</c:v>
                  </c:pt>
                  <c:pt idx="13">
                    <c:v>15.9</c:v>
                  </c:pt>
                </c:numCache>
              </c:numRef>
            </c:minus>
            <c:spPr>
              <a:noFill/>
              <a:ln w="12700" cap="flat" cmpd="sng" algn="ctr">
                <a:solidFill>
                  <a:schemeClr val="tx1"/>
                </a:solidFill>
                <a:round/>
              </a:ln>
              <a:effectLst/>
            </c:spPr>
          </c:errBars>
          <c:xVal>
            <c:numRef>
              <c:f>Sheet1!$C$2:$C$15</c:f>
              <c:numCache>
                <c:formatCode>General</c:formatCode>
                <c:ptCount val="14"/>
                <c:pt idx="0">
                  <c:v>0.2</c:v>
                </c:pt>
                <c:pt idx="1">
                  <c:v>1.2</c:v>
                </c:pt>
                <c:pt idx="2">
                  <c:v>4.2</c:v>
                </c:pt>
                <c:pt idx="3">
                  <c:v>8.1999999999999993</c:v>
                </c:pt>
                <c:pt idx="4">
                  <c:v>12.2</c:v>
                </c:pt>
                <c:pt idx="5">
                  <c:v>16.2</c:v>
                </c:pt>
                <c:pt idx="6">
                  <c:v>20.2</c:v>
                </c:pt>
                <c:pt idx="7">
                  <c:v>24.2</c:v>
                </c:pt>
                <c:pt idx="8">
                  <c:v>28.2</c:v>
                </c:pt>
                <c:pt idx="9">
                  <c:v>32.200000000000003</c:v>
                </c:pt>
                <c:pt idx="10">
                  <c:v>36.200000000000003</c:v>
                </c:pt>
                <c:pt idx="11">
                  <c:v>40.200000000000003</c:v>
                </c:pt>
                <c:pt idx="12">
                  <c:v>44.2</c:v>
                </c:pt>
                <c:pt idx="13">
                  <c:v>48.2</c:v>
                </c:pt>
              </c:numCache>
            </c:numRef>
          </c:xVal>
          <c:yVal>
            <c:numRef>
              <c:f>Sheet1!$D$2:$D$15</c:f>
              <c:numCache>
                <c:formatCode>General</c:formatCode>
                <c:ptCount val="14"/>
                <c:pt idx="0">
                  <c:v>136.69999999999999</c:v>
                </c:pt>
                <c:pt idx="1">
                  <c:v>136.5</c:v>
                </c:pt>
                <c:pt idx="2">
                  <c:v>137.1</c:v>
                </c:pt>
                <c:pt idx="3">
                  <c:v>137.69999999999999</c:v>
                </c:pt>
                <c:pt idx="4">
                  <c:v>137.1</c:v>
                </c:pt>
                <c:pt idx="5">
                  <c:v>136.9</c:v>
                </c:pt>
                <c:pt idx="6">
                  <c:v>136.80000000000001</c:v>
                </c:pt>
                <c:pt idx="7">
                  <c:v>136.5</c:v>
                </c:pt>
                <c:pt idx="8">
                  <c:v>136.4</c:v>
                </c:pt>
                <c:pt idx="9">
                  <c:v>136.4</c:v>
                </c:pt>
                <c:pt idx="10">
                  <c:v>136.1</c:v>
                </c:pt>
                <c:pt idx="11">
                  <c:v>135.1</c:v>
                </c:pt>
                <c:pt idx="12">
                  <c:v>135.4</c:v>
                </c:pt>
                <c:pt idx="13">
                  <c:v>135</c:v>
                </c:pt>
              </c:numCache>
            </c:numRef>
          </c:yVal>
          <c:smooth val="0"/>
          <c:extLst>
            <c:ext xmlns:c16="http://schemas.microsoft.com/office/drawing/2014/chart" uri="{C3380CC4-5D6E-409C-BE32-E72D297353CC}">
              <c16:uniqueId val="{00000001-08CF-4963-A415-13AF02D59F7F}"/>
            </c:ext>
          </c:extLst>
        </c:ser>
        <c:dLbls>
          <c:showLegendKey val="0"/>
          <c:showVal val="0"/>
          <c:showCatName val="0"/>
          <c:showSerName val="0"/>
          <c:showPercent val="0"/>
          <c:showBubbleSize val="0"/>
        </c:dLbls>
        <c:axId val="1569681711"/>
        <c:axId val="1671845407"/>
      </c:scatterChart>
      <c:valAx>
        <c:axId val="1569681711"/>
        <c:scaling>
          <c:orientation val="minMax"/>
          <c:max val="50"/>
          <c:min val="0"/>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671845407"/>
        <c:crossesAt val="0"/>
        <c:crossBetween val="midCat"/>
        <c:majorUnit val="4"/>
        <c:minorUnit val="1"/>
      </c:valAx>
      <c:valAx>
        <c:axId val="1671845407"/>
        <c:scaling>
          <c:orientation val="minMax"/>
          <c:min val="110"/>
        </c:scaling>
        <c:delete val="0"/>
        <c:axPos val="l"/>
        <c:majorGridlines>
          <c:spPr>
            <a:ln w="9525" cap="flat" cmpd="sng" algn="ctr">
              <a:noFill/>
              <a:round/>
            </a:ln>
            <a:effectLst/>
          </c:spPr>
        </c:majorGridlines>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569681711"/>
        <c:crosses val="autoZero"/>
        <c:crossBetween val="midCat"/>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428237730591458E-2"/>
          <c:y val="6.9351108628292926E-2"/>
          <c:w val="0.93090978094155719"/>
          <c:h val="0.82899523977474732"/>
        </c:manualLayout>
      </c:layout>
      <c:scatterChart>
        <c:scatterStyle val="lineMarker"/>
        <c:varyColors val="0"/>
        <c:ser>
          <c:idx val="0"/>
          <c:order val="0"/>
          <c:tx>
            <c:strRef>
              <c:f>'Potassium charts'!$C$2</c:f>
              <c:strCache>
                <c:ptCount val="1"/>
                <c:pt idx="0">
                  <c:v>Finerenone</c:v>
                </c:pt>
              </c:strCache>
            </c:strRef>
          </c:tx>
          <c:spPr>
            <a:ln w="25400" cap="rnd">
              <a:solidFill>
                <a:schemeClr val="bg2"/>
              </a:solidFill>
              <a:round/>
            </a:ln>
            <a:effectLst/>
          </c:spPr>
          <c:marker>
            <c:symbol val="diamond"/>
            <c:size val="9"/>
            <c:spPr>
              <a:solidFill>
                <a:schemeClr val="bg1"/>
              </a:solidFill>
              <a:ln w="22225">
                <a:solidFill>
                  <a:schemeClr val="bg2"/>
                </a:solidFill>
              </a:ln>
              <a:effectLst/>
            </c:spPr>
          </c:marker>
          <c:errBars>
            <c:errDir val="y"/>
            <c:errBarType val="both"/>
            <c:errValType val="cust"/>
            <c:noEndCap val="0"/>
            <c:plus>
              <c:numRef>
                <c:f>'Potassium charts'!$E$3:$E$16</c:f>
                <c:numCache>
                  <c:formatCode>General</c:formatCode>
                  <c:ptCount val="14"/>
                  <c:pt idx="0">
                    <c:v>0.44</c:v>
                  </c:pt>
                  <c:pt idx="1">
                    <c:v>0.47</c:v>
                  </c:pt>
                  <c:pt idx="2">
                    <c:v>0.47</c:v>
                  </c:pt>
                  <c:pt idx="3">
                    <c:v>0.48</c:v>
                  </c:pt>
                  <c:pt idx="4">
                    <c:v>0.48</c:v>
                  </c:pt>
                  <c:pt idx="5">
                    <c:v>0.48</c:v>
                  </c:pt>
                  <c:pt idx="6">
                    <c:v>0.49</c:v>
                  </c:pt>
                  <c:pt idx="7">
                    <c:v>0.48</c:v>
                  </c:pt>
                  <c:pt idx="8">
                    <c:v>0.49</c:v>
                  </c:pt>
                  <c:pt idx="9">
                    <c:v>0.48</c:v>
                  </c:pt>
                  <c:pt idx="10">
                    <c:v>0.47</c:v>
                  </c:pt>
                  <c:pt idx="11">
                    <c:v>0.49</c:v>
                  </c:pt>
                  <c:pt idx="12">
                    <c:v>0.48</c:v>
                  </c:pt>
                  <c:pt idx="13">
                    <c:v>0.47</c:v>
                  </c:pt>
                </c:numCache>
              </c:numRef>
            </c:plus>
            <c:minus>
              <c:numRef>
                <c:f>'Potassium charts'!$E$3:$E$16</c:f>
                <c:numCache>
                  <c:formatCode>General</c:formatCode>
                  <c:ptCount val="14"/>
                  <c:pt idx="0">
                    <c:v>0.44</c:v>
                  </c:pt>
                  <c:pt idx="1">
                    <c:v>0.47</c:v>
                  </c:pt>
                  <c:pt idx="2">
                    <c:v>0.47</c:v>
                  </c:pt>
                  <c:pt idx="3">
                    <c:v>0.48</c:v>
                  </c:pt>
                  <c:pt idx="4">
                    <c:v>0.48</c:v>
                  </c:pt>
                  <c:pt idx="5">
                    <c:v>0.48</c:v>
                  </c:pt>
                  <c:pt idx="6">
                    <c:v>0.49</c:v>
                  </c:pt>
                  <c:pt idx="7">
                    <c:v>0.48</c:v>
                  </c:pt>
                  <c:pt idx="8">
                    <c:v>0.49</c:v>
                  </c:pt>
                  <c:pt idx="9">
                    <c:v>0.48</c:v>
                  </c:pt>
                  <c:pt idx="10">
                    <c:v>0.47</c:v>
                  </c:pt>
                  <c:pt idx="11">
                    <c:v>0.49</c:v>
                  </c:pt>
                  <c:pt idx="12">
                    <c:v>0.48</c:v>
                  </c:pt>
                  <c:pt idx="13">
                    <c:v>0.47</c:v>
                  </c:pt>
                </c:numCache>
              </c:numRef>
            </c:minus>
            <c:spPr>
              <a:noFill/>
              <a:ln w="9525" cap="flat" cmpd="sng" algn="ctr">
                <a:solidFill>
                  <a:schemeClr val="bg2"/>
                </a:solidFill>
                <a:round/>
              </a:ln>
              <a:effectLst/>
            </c:spPr>
          </c:errBars>
          <c:xVal>
            <c:numRef>
              <c:f>'Potassium charts'!$B$3:$B$16</c:f>
              <c:numCache>
                <c:formatCode>General</c:formatCode>
                <c:ptCount val="14"/>
                <c:pt idx="0">
                  <c:v>0</c:v>
                </c:pt>
                <c:pt idx="1">
                  <c:v>1</c:v>
                </c:pt>
                <c:pt idx="2">
                  <c:v>4</c:v>
                </c:pt>
                <c:pt idx="3">
                  <c:v>8</c:v>
                </c:pt>
                <c:pt idx="4">
                  <c:v>12</c:v>
                </c:pt>
                <c:pt idx="5">
                  <c:v>16</c:v>
                </c:pt>
                <c:pt idx="6">
                  <c:v>20</c:v>
                </c:pt>
                <c:pt idx="7">
                  <c:v>24</c:v>
                </c:pt>
                <c:pt idx="8">
                  <c:v>28</c:v>
                </c:pt>
                <c:pt idx="9">
                  <c:v>32</c:v>
                </c:pt>
                <c:pt idx="10">
                  <c:v>36</c:v>
                </c:pt>
                <c:pt idx="11">
                  <c:v>40</c:v>
                </c:pt>
                <c:pt idx="12">
                  <c:v>44</c:v>
                </c:pt>
                <c:pt idx="13">
                  <c:v>48</c:v>
                </c:pt>
              </c:numCache>
            </c:numRef>
          </c:xVal>
          <c:yVal>
            <c:numRef>
              <c:f>'Potassium charts'!$C$3:$C$16</c:f>
              <c:numCache>
                <c:formatCode>0.00</c:formatCode>
                <c:ptCount val="14"/>
                <c:pt idx="0">
                  <c:v>4.3499999999999996</c:v>
                </c:pt>
                <c:pt idx="1">
                  <c:v>4.53</c:v>
                </c:pt>
                <c:pt idx="2">
                  <c:v>4.5599999999999996</c:v>
                </c:pt>
                <c:pt idx="3">
                  <c:v>4.5599999999999996</c:v>
                </c:pt>
                <c:pt idx="4">
                  <c:v>4.54</c:v>
                </c:pt>
                <c:pt idx="5">
                  <c:v>4.5599999999999996</c:v>
                </c:pt>
                <c:pt idx="6">
                  <c:v>4.55</c:v>
                </c:pt>
                <c:pt idx="7">
                  <c:v>4.5199999999999996</c:v>
                </c:pt>
                <c:pt idx="8">
                  <c:v>4.53</c:v>
                </c:pt>
                <c:pt idx="9">
                  <c:v>4.5199999999999996</c:v>
                </c:pt>
                <c:pt idx="10">
                  <c:v>4.49</c:v>
                </c:pt>
                <c:pt idx="11">
                  <c:v>4.49</c:v>
                </c:pt>
                <c:pt idx="12">
                  <c:v>4.47</c:v>
                </c:pt>
                <c:pt idx="13" formatCode="General">
                  <c:v>4.4400000000000004</c:v>
                </c:pt>
              </c:numCache>
            </c:numRef>
          </c:yVal>
          <c:smooth val="0"/>
          <c:extLst>
            <c:ext xmlns:c16="http://schemas.microsoft.com/office/drawing/2014/chart" uri="{C3380CC4-5D6E-409C-BE32-E72D297353CC}">
              <c16:uniqueId val="{00000000-CE42-412D-88A5-6E52935034BA}"/>
            </c:ext>
          </c:extLst>
        </c:ser>
        <c:ser>
          <c:idx val="1"/>
          <c:order val="1"/>
          <c:tx>
            <c:strRef>
              <c:f>'Potassium charts'!$D$2</c:f>
              <c:strCache>
                <c:ptCount val="1"/>
                <c:pt idx="0">
                  <c:v>Placebo</c:v>
                </c:pt>
              </c:strCache>
            </c:strRef>
          </c:tx>
          <c:spPr>
            <a:ln w="25400" cap="rnd">
              <a:solidFill>
                <a:schemeClr val="tx1"/>
              </a:solidFill>
              <a:round/>
            </a:ln>
            <a:effectLst/>
          </c:spPr>
          <c:marker>
            <c:symbol val="diamond"/>
            <c:size val="9"/>
            <c:spPr>
              <a:solidFill>
                <a:schemeClr val="bg1"/>
              </a:solidFill>
              <a:ln w="22225">
                <a:solidFill>
                  <a:schemeClr val="tx1"/>
                </a:solidFill>
              </a:ln>
              <a:effectLst/>
            </c:spPr>
          </c:marker>
          <c:errBars>
            <c:errDir val="y"/>
            <c:errBarType val="both"/>
            <c:errValType val="cust"/>
            <c:noEndCap val="0"/>
            <c:plus>
              <c:numRef>
                <c:f>'Potassium charts'!$F$3:$F$16</c:f>
                <c:numCache>
                  <c:formatCode>General</c:formatCode>
                  <c:ptCount val="14"/>
                  <c:pt idx="0">
                    <c:v>0.44</c:v>
                  </c:pt>
                  <c:pt idx="1">
                    <c:v>0.47</c:v>
                  </c:pt>
                  <c:pt idx="2">
                    <c:v>0.47</c:v>
                  </c:pt>
                  <c:pt idx="3">
                    <c:v>0.47</c:v>
                  </c:pt>
                  <c:pt idx="4">
                    <c:v>0.48</c:v>
                  </c:pt>
                  <c:pt idx="5">
                    <c:v>0.48</c:v>
                  </c:pt>
                  <c:pt idx="6">
                    <c:v>0.48</c:v>
                  </c:pt>
                  <c:pt idx="7">
                    <c:v>0.49</c:v>
                  </c:pt>
                  <c:pt idx="8">
                    <c:v>0.48</c:v>
                  </c:pt>
                  <c:pt idx="9">
                    <c:v>0.47</c:v>
                  </c:pt>
                  <c:pt idx="10">
                    <c:v>0.47</c:v>
                  </c:pt>
                  <c:pt idx="11">
                    <c:v>0.48</c:v>
                  </c:pt>
                  <c:pt idx="12">
                    <c:v>0.47</c:v>
                  </c:pt>
                  <c:pt idx="13">
                    <c:v>0.45</c:v>
                  </c:pt>
                </c:numCache>
              </c:numRef>
            </c:plus>
            <c:minus>
              <c:numRef>
                <c:f>'Potassium charts'!$F$3:$F$16</c:f>
                <c:numCache>
                  <c:formatCode>General</c:formatCode>
                  <c:ptCount val="14"/>
                  <c:pt idx="0">
                    <c:v>0.44</c:v>
                  </c:pt>
                  <c:pt idx="1">
                    <c:v>0.47</c:v>
                  </c:pt>
                  <c:pt idx="2">
                    <c:v>0.47</c:v>
                  </c:pt>
                  <c:pt idx="3">
                    <c:v>0.47</c:v>
                  </c:pt>
                  <c:pt idx="4">
                    <c:v>0.48</c:v>
                  </c:pt>
                  <c:pt idx="5">
                    <c:v>0.48</c:v>
                  </c:pt>
                  <c:pt idx="6">
                    <c:v>0.48</c:v>
                  </c:pt>
                  <c:pt idx="7">
                    <c:v>0.49</c:v>
                  </c:pt>
                  <c:pt idx="8">
                    <c:v>0.48</c:v>
                  </c:pt>
                  <c:pt idx="9">
                    <c:v>0.47</c:v>
                  </c:pt>
                  <c:pt idx="10">
                    <c:v>0.47</c:v>
                  </c:pt>
                  <c:pt idx="11">
                    <c:v>0.48</c:v>
                  </c:pt>
                  <c:pt idx="12">
                    <c:v>0.47</c:v>
                  </c:pt>
                  <c:pt idx="13">
                    <c:v>0.45</c:v>
                  </c:pt>
                </c:numCache>
              </c:numRef>
            </c:minus>
            <c:spPr>
              <a:noFill/>
              <a:ln w="9525" cap="flat" cmpd="sng" algn="ctr">
                <a:solidFill>
                  <a:schemeClr val="tx1"/>
                </a:solidFill>
                <a:round/>
              </a:ln>
              <a:effectLst/>
            </c:spPr>
          </c:errBars>
          <c:xVal>
            <c:numRef>
              <c:f>'Potassium charts'!$A$3:$A$16</c:f>
              <c:numCache>
                <c:formatCode>General</c:formatCode>
                <c:ptCount val="14"/>
                <c:pt idx="0">
                  <c:v>0.2</c:v>
                </c:pt>
                <c:pt idx="1">
                  <c:v>1.2</c:v>
                </c:pt>
                <c:pt idx="2">
                  <c:v>4.2</c:v>
                </c:pt>
                <c:pt idx="3">
                  <c:v>8.1999999999999993</c:v>
                </c:pt>
                <c:pt idx="4">
                  <c:v>12.2</c:v>
                </c:pt>
                <c:pt idx="5">
                  <c:v>16.2</c:v>
                </c:pt>
                <c:pt idx="6">
                  <c:v>20.2</c:v>
                </c:pt>
                <c:pt idx="7">
                  <c:v>24.2</c:v>
                </c:pt>
                <c:pt idx="8">
                  <c:v>28.2</c:v>
                </c:pt>
                <c:pt idx="9">
                  <c:v>32.200000000000003</c:v>
                </c:pt>
                <c:pt idx="10">
                  <c:v>36.200000000000003</c:v>
                </c:pt>
                <c:pt idx="11">
                  <c:v>40.200000000000003</c:v>
                </c:pt>
                <c:pt idx="12">
                  <c:v>44.2</c:v>
                </c:pt>
                <c:pt idx="13">
                  <c:v>48.2</c:v>
                </c:pt>
              </c:numCache>
            </c:numRef>
          </c:xVal>
          <c:yVal>
            <c:numRef>
              <c:f>'Potassium charts'!$D$3:$D$16</c:f>
              <c:numCache>
                <c:formatCode>0.00</c:formatCode>
                <c:ptCount val="14"/>
                <c:pt idx="0">
                  <c:v>4.3499999999999996</c:v>
                </c:pt>
                <c:pt idx="1">
                  <c:v>4.37</c:v>
                </c:pt>
                <c:pt idx="2">
                  <c:v>4.37</c:v>
                </c:pt>
                <c:pt idx="3">
                  <c:v>4.3899999999999997</c:v>
                </c:pt>
                <c:pt idx="4">
                  <c:v>4.37</c:v>
                </c:pt>
                <c:pt idx="5">
                  <c:v>4.3899999999999997</c:v>
                </c:pt>
                <c:pt idx="6">
                  <c:v>4.3899999999999997</c:v>
                </c:pt>
                <c:pt idx="7">
                  <c:v>4.3600000000000003</c:v>
                </c:pt>
                <c:pt idx="8">
                  <c:v>4.38</c:v>
                </c:pt>
                <c:pt idx="9">
                  <c:v>4.37</c:v>
                </c:pt>
                <c:pt idx="10">
                  <c:v>4.3499999999999996</c:v>
                </c:pt>
                <c:pt idx="11">
                  <c:v>4.37</c:v>
                </c:pt>
                <c:pt idx="12">
                  <c:v>4.37</c:v>
                </c:pt>
                <c:pt idx="13" formatCode="General">
                  <c:v>4.32</c:v>
                </c:pt>
              </c:numCache>
            </c:numRef>
          </c:yVal>
          <c:smooth val="0"/>
          <c:extLst>
            <c:ext xmlns:c16="http://schemas.microsoft.com/office/drawing/2014/chart" uri="{C3380CC4-5D6E-409C-BE32-E72D297353CC}">
              <c16:uniqueId val="{00000001-CE42-412D-88A5-6E52935034BA}"/>
            </c:ext>
          </c:extLst>
        </c:ser>
        <c:dLbls>
          <c:showLegendKey val="0"/>
          <c:showVal val="0"/>
          <c:showCatName val="0"/>
          <c:showSerName val="0"/>
          <c:showPercent val="0"/>
          <c:showBubbleSize val="0"/>
        </c:dLbls>
        <c:axId val="1799474640"/>
        <c:axId val="1468566832"/>
      </c:scatterChart>
      <c:valAx>
        <c:axId val="1799474640"/>
        <c:scaling>
          <c:orientation val="minMax"/>
          <c:max val="50"/>
          <c:min val="0"/>
        </c:scaling>
        <c:delete val="0"/>
        <c:axPos val="b"/>
        <c:majorGridlines>
          <c:spPr>
            <a:ln w="9525" cap="flat" cmpd="sng" algn="ctr">
              <a:noFill/>
              <a:round/>
            </a:ln>
            <a:effectLst/>
          </c:spPr>
        </c:majorGridlines>
        <c:numFmt formatCode="General" sourceLinked="1"/>
        <c:majorTickMark val="out"/>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68566832"/>
        <c:crossesAt val="0"/>
        <c:crossBetween val="midCat"/>
        <c:majorUnit val="4"/>
        <c:minorUnit val="1"/>
      </c:valAx>
      <c:valAx>
        <c:axId val="1468566832"/>
        <c:scaling>
          <c:orientation val="minMax"/>
          <c:max val="5.5"/>
          <c:min val="3.5"/>
        </c:scaling>
        <c:delete val="0"/>
        <c:axPos val="l"/>
        <c:numFmt formatCode="0.0" sourceLinked="0"/>
        <c:majorTickMark val="out"/>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799474640"/>
        <c:crossesAt val="0"/>
        <c:crossBetween val="midCat"/>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25160049590596E-2"/>
          <c:y val="0.15687620743548145"/>
          <c:w val="0.90276348488450331"/>
          <c:h val="0.59053160321447218"/>
        </c:manualLayout>
      </c:layout>
      <c:barChart>
        <c:barDir val="col"/>
        <c:grouping val="clustered"/>
        <c:varyColors val="0"/>
        <c:ser>
          <c:idx val="0"/>
          <c:order val="0"/>
          <c:tx>
            <c:strRef>
              <c:f>Sheet1!$B$1</c:f>
              <c:strCache>
                <c:ptCount val="1"/>
                <c:pt idx="0">
                  <c:v>Finerenon</c:v>
                </c:pt>
              </c:strCache>
            </c:strRef>
          </c:tx>
          <c:spPr>
            <a:solidFill>
              <a:schemeClr val="accent1"/>
            </a:solidFill>
            <a:ln>
              <a:noFill/>
            </a:ln>
            <a:effectLst/>
          </c:spPr>
          <c:invertIfNegative val="0"/>
          <c:dLbls>
            <c:dLbl>
              <c:idx val="0"/>
              <c:layout>
                <c:manualLayout>
                  <c:x val="3.4959940129496757E-3"/>
                  <c:y val="0"/>
                </c:manualLayout>
              </c:layout>
              <c:tx>
                <c:rich>
                  <a:bodyPr/>
                  <a:lstStyle/>
                  <a:p>
                    <a:r>
                      <a:rPr lang="en-US" baseline="0" dirty="0"/>
                      <a:t>714  </a:t>
                    </a:r>
                    <a:br>
                      <a:rPr lang="en-US" baseline="0" dirty="0"/>
                    </a:br>
                    <a:r>
                      <a:rPr lang="en-US" baseline="0" dirty="0"/>
                      <a:t>(18.3</a:t>
                    </a:r>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7F4-46F2-A166-755B9EE05C35}"/>
                </c:ext>
              </c:extLst>
            </c:dLbl>
            <c:dLbl>
              <c:idx val="1"/>
              <c:tx>
                <c:rich>
                  <a:bodyPr rot="0" spcFirstLastPara="1" vertOverflow="ellipsis" vert="horz" wrap="square" anchor="ctr" anchorCtr="1"/>
                  <a:lstStyle/>
                  <a:p>
                    <a:pPr algn="ctr" rtl="0">
                      <a:defRPr sz="1400" b="0" i="0" u="none" strike="noStrike" kern="1200" baseline="0">
                        <a:solidFill>
                          <a:schemeClr val="tx1"/>
                        </a:solidFill>
                        <a:latin typeface="+mn-lt"/>
                        <a:ea typeface="+mn-ea"/>
                        <a:cs typeface="+mn-cs"/>
                      </a:defRPr>
                    </a:pPr>
                    <a:r>
                      <a:rPr lang="en-US" sz="1400" dirty="0"/>
                      <a:t>94 </a:t>
                    </a:r>
                    <a:br>
                      <a:rPr lang="en-US" sz="1400" dirty="0"/>
                    </a:br>
                    <a:r>
                      <a:rPr lang="en-US" sz="1400" dirty="0"/>
                      <a:t>(2.4%)</a:t>
                    </a:r>
                  </a:p>
                </c:rich>
              </c:tx>
              <c:numFmt formatCode="#,##0.0" sourceLinked="0"/>
              <c:spPr>
                <a:noFill/>
                <a:ln>
                  <a:noFill/>
                </a:ln>
                <a:effectLst/>
              </c:spPr>
              <c:txPr>
                <a:bodyPr rot="0" spcFirstLastPara="1" vertOverflow="ellipsis" vert="horz" wrap="square" anchor="ctr" anchorCtr="1"/>
                <a:lstStyle/>
                <a:p>
                  <a:pPr algn="ctr" rtl="0">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7F4-46F2-A166-755B9EE05C35}"/>
                </c:ext>
              </c:extLst>
            </c:dLbl>
            <c:dLbl>
              <c:idx val="2"/>
              <c:tx>
                <c:rich>
                  <a:bodyPr/>
                  <a:lstStyle/>
                  <a:p>
                    <a:r>
                      <a:rPr lang="en-US" dirty="0"/>
                      <a:t>53</a:t>
                    </a:r>
                  </a:p>
                  <a:p>
                    <a:r>
                      <a:rPr lang="en-US" dirty="0"/>
                      <a:t>(1.4%)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7F4-46F2-A166-755B9EE05C35}"/>
                </c:ext>
              </c:extLst>
            </c:dLbl>
            <c:dLbl>
              <c:idx val="3"/>
              <c:tx>
                <c:rich>
                  <a:bodyPr/>
                  <a:lstStyle/>
                  <a:p>
                    <a:r>
                      <a:rPr lang="en-US" dirty="0"/>
                      <a:t>198</a:t>
                    </a:r>
                  </a:p>
                  <a:p>
                    <a:r>
                      <a:rPr lang="en-US" dirty="0"/>
                      <a:t>(</a:t>
                    </a:r>
                    <a:fld id="{222CBAE0-BF93-4803-8EBB-128AE4C23AAC}" type="VALUE">
                      <a:rPr lang="en-US" smtClean="0"/>
                      <a:pPr/>
                      <a:t>[WERT]</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7F4-46F2-A166-755B9EE05C35}"/>
                </c:ext>
              </c:extLst>
            </c:dLbl>
            <c:dLbl>
              <c:idx val="4"/>
              <c:tx>
                <c:rich>
                  <a:bodyPr/>
                  <a:lstStyle/>
                  <a:p>
                    <a:r>
                      <a:rPr lang="en-US" dirty="0"/>
                      <a:t>16</a:t>
                    </a:r>
                  </a:p>
                  <a:p>
                    <a:r>
                      <a:rPr lang="en-US" dirty="0"/>
                      <a:t>(</a:t>
                    </a:r>
                    <a:fld id="{BF618172-94D2-4962-ACAE-E56212C9B048}" type="VALUE">
                      <a:rPr lang="en-US" smtClean="0"/>
                      <a:pPr/>
                      <a:t>[WERT]</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7F4-46F2-A166-755B9EE05C35}"/>
                </c:ext>
              </c:extLst>
            </c:dLbl>
            <c:dLbl>
              <c:idx val="5"/>
              <c:tx>
                <c:rich>
                  <a:bodyPr/>
                  <a:lstStyle/>
                  <a:p>
                    <a:r>
                      <a:rPr lang="en-US" dirty="0"/>
                      <a:t>8</a:t>
                    </a:r>
                  </a:p>
                  <a:p>
                    <a:r>
                      <a:rPr lang="en-US" dirty="0"/>
                      <a:t>(0.3%)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7F4-46F2-A166-755B9EE05C35}"/>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Sheet1!$A$2:$A$7</c:f>
              <c:strCache>
                <c:ptCount val="6"/>
                <c:pt idx="0">
                  <c:v>All</c:v>
                </c:pt>
                <c:pt idx="1">
                  <c:v>Leading to permanent discontinuation</c:v>
                </c:pt>
                <c:pt idx="2">
                  <c:v>Leading to hospitalisation</c:v>
                </c:pt>
                <c:pt idx="3">
                  <c:v>All</c:v>
                </c:pt>
                <c:pt idx="4">
                  <c:v>Leading to permanent discontinuation</c:v>
                </c:pt>
                <c:pt idx="5">
                  <c:v>Leading to hospitalisation</c:v>
                </c:pt>
              </c:strCache>
            </c:strRef>
          </c:cat>
          <c:val>
            <c:numRef>
              <c:f>Sheet1!$B$2:$B$7</c:f>
              <c:numCache>
                <c:formatCode>General</c:formatCode>
                <c:ptCount val="6"/>
                <c:pt idx="0">
                  <c:v>18.3</c:v>
                </c:pt>
                <c:pt idx="1">
                  <c:v>2.4</c:v>
                </c:pt>
                <c:pt idx="2">
                  <c:v>1.4</c:v>
                </c:pt>
                <c:pt idx="3">
                  <c:v>7.6</c:v>
                </c:pt>
                <c:pt idx="4">
                  <c:v>0.6</c:v>
                </c:pt>
                <c:pt idx="5">
                  <c:v>0.3</c:v>
                </c:pt>
              </c:numCache>
            </c:numRef>
          </c:val>
          <c:extLst>
            <c:ext xmlns:c16="http://schemas.microsoft.com/office/drawing/2014/chart" uri="{C3380CC4-5D6E-409C-BE32-E72D297353CC}">
              <c16:uniqueId val="{00000006-57F4-46F2-A166-755B9EE05C35}"/>
            </c:ext>
          </c:extLst>
        </c:ser>
        <c:ser>
          <c:idx val="1"/>
          <c:order val="1"/>
          <c:tx>
            <c:strRef>
              <c:f>Sheet1!$C$1</c:f>
              <c:strCache>
                <c:ptCount val="1"/>
                <c:pt idx="0">
                  <c:v>Placebo </c:v>
                </c:pt>
              </c:strCache>
            </c:strRef>
          </c:tx>
          <c:spPr>
            <a:solidFill>
              <a:schemeClr val="tx1">
                <a:lumMod val="60000"/>
                <a:lumOff val="40000"/>
              </a:schemeClr>
            </a:solidFill>
            <a:ln>
              <a:noFill/>
            </a:ln>
            <a:effectLst/>
          </c:spPr>
          <c:invertIfNegative val="0"/>
          <c:dLbls>
            <c:dLbl>
              <c:idx val="0"/>
              <c:tx>
                <c:rich>
                  <a:bodyPr/>
                  <a:lstStyle/>
                  <a:p>
                    <a:r>
                      <a:rPr lang="en-US" dirty="0"/>
                      <a:t>333 </a:t>
                    </a:r>
                    <a:br>
                      <a:rPr lang="en-US" dirty="0"/>
                    </a:br>
                    <a:r>
                      <a:rPr lang="en-US" dirty="0"/>
                      <a:t>(8.5%)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7F4-46F2-A166-755B9EE05C35}"/>
                </c:ext>
              </c:extLst>
            </c:dLbl>
            <c:dLbl>
              <c:idx val="1"/>
              <c:tx>
                <c:rich>
                  <a:bodyPr rot="0" spcFirstLastPara="1" vertOverflow="ellipsis" vert="horz" wrap="square" anchor="ctr" anchorCtr="1"/>
                  <a:lstStyle/>
                  <a:p>
                    <a:pPr algn="ctr" rtl="0">
                      <a:defRPr sz="1400" b="0" i="0" u="none" strike="noStrike" kern="1200" baseline="0">
                        <a:solidFill>
                          <a:schemeClr val="tx1"/>
                        </a:solidFill>
                        <a:latin typeface="+mn-lt"/>
                        <a:ea typeface="+mn-ea"/>
                        <a:cs typeface="+mn-cs"/>
                      </a:defRPr>
                    </a:pPr>
                    <a:r>
                      <a:rPr lang="en-US" sz="1400" dirty="0"/>
                      <a:t>31 </a:t>
                    </a:r>
                    <a:br>
                      <a:rPr lang="en-US" sz="1400" dirty="0"/>
                    </a:br>
                    <a:r>
                      <a:rPr lang="en-US" sz="1400" dirty="0"/>
                      <a:t>(</a:t>
                    </a:r>
                    <a:fld id="{6D4CB3E8-62AD-4663-88AF-59F28F22E65C}" type="VALUE">
                      <a:rPr lang="en-US" sz="1400"/>
                      <a:pPr algn="ctr" rtl="0">
                        <a:defRPr sz="1400"/>
                      </a:pPr>
                      <a:t>[WERT]</a:t>
                    </a:fld>
                    <a:r>
                      <a:rPr lang="en-US" sz="1400" dirty="0"/>
                      <a:t>%)</a:t>
                    </a:r>
                  </a:p>
                </c:rich>
              </c:tx>
              <c:numFmt formatCode="#,##0.0" sourceLinked="0"/>
              <c:spPr>
                <a:noFill/>
                <a:ln>
                  <a:noFill/>
                </a:ln>
                <a:effectLst/>
              </c:spPr>
              <c:txPr>
                <a:bodyPr rot="0" spcFirstLastPara="1" vertOverflow="ellipsis" vert="horz" wrap="square" anchor="ctr" anchorCtr="1"/>
                <a:lstStyle/>
                <a:p>
                  <a:pPr algn="ctr" rtl="0">
                    <a:defRPr sz="14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57F4-46F2-A166-755B9EE05C35}"/>
                </c:ext>
              </c:extLst>
            </c:dLbl>
            <c:dLbl>
              <c:idx val="2"/>
              <c:tx>
                <c:rich>
                  <a:bodyPr/>
                  <a:lstStyle/>
                  <a:p>
                    <a:r>
                      <a:rPr lang="en-US" dirty="0"/>
                      <a:t>10</a:t>
                    </a:r>
                  </a:p>
                  <a:p>
                    <a:r>
                      <a:rPr lang="en-US" dirty="0"/>
                      <a:t> (</a:t>
                    </a:r>
                    <a:fld id="{526E2313-C0DB-480D-B8B5-DB6959868FFA}" type="VALUE">
                      <a:rPr lang="en-US"/>
                      <a:pPr/>
                      <a:t>[WERT]</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7F4-46F2-A166-755B9EE05C35}"/>
                </c:ext>
              </c:extLst>
            </c:dLbl>
            <c:dLbl>
              <c:idx val="3"/>
              <c:tx>
                <c:rich>
                  <a:bodyPr/>
                  <a:lstStyle/>
                  <a:p>
                    <a:r>
                      <a:rPr lang="en-US" dirty="0"/>
                      <a:t>115</a:t>
                    </a:r>
                  </a:p>
                  <a:p>
                    <a:r>
                      <a:rPr lang="en-US" dirty="0"/>
                      <a:t>(</a:t>
                    </a:r>
                    <a:fld id="{451F90E7-E56C-4CDE-85C0-BD1D301212C3}" type="VALUE">
                      <a:rPr lang="en-US"/>
                      <a:pPr/>
                      <a:t>[WERT]</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57F4-46F2-A166-755B9EE05C35}"/>
                </c:ext>
              </c:extLst>
            </c:dLbl>
            <c:dLbl>
              <c:idx val="4"/>
              <c:tx>
                <c:rich>
                  <a:bodyPr/>
                  <a:lstStyle/>
                  <a:p>
                    <a:r>
                      <a:rPr lang="en-US" dirty="0"/>
                      <a:t>7</a:t>
                    </a:r>
                  </a:p>
                  <a:p>
                    <a:r>
                      <a:rPr lang="en-US" dirty="0"/>
                      <a:t>(0.3%)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57F4-46F2-A166-755B9EE05C35}"/>
                </c:ext>
              </c:extLst>
            </c:dLbl>
            <c:dLbl>
              <c:idx val="5"/>
              <c:tx>
                <c:rich>
                  <a:bodyPr/>
                  <a:lstStyle/>
                  <a:p>
                    <a:r>
                      <a:rPr lang="en-US" dirty="0"/>
                      <a:t>0</a:t>
                    </a:r>
                  </a:p>
                  <a:p>
                    <a:r>
                      <a:rPr lang="en-US" dirty="0"/>
                      <a:t>(0%)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57F4-46F2-A166-755B9EE05C35}"/>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All</c:v>
                </c:pt>
                <c:pt idx="1">
                  <c:v>Leading to permanent discontinuation</c:v>
                </c:pt>
                <c:pt idx="2">
                  <c:v>Leading to hospitalisation</c:v>
                </c:pt>
                <c:pt idx="3">
                  <c:v>All</c:v>
                </c:pt>
                <c:pt idx="4">
                  <c:v>Leading to permanent discontinuation</c:v>
                </c:pt>
                <c:pt idx="5">
                  <c:v>Leading to hospitalisation</c:v>
                </c:pt>
              </c:strCache>
            </c:strRef>
          </c:cat>
          <c:val>
            <c:numRef>
              <c:f>Sheet1!$C$2:$C$7</c:f>
              <c:numCache>
                <c:formatCode>General</c:formatCode>
                <c:ptCount val="6"/>
                <c:pt idx="0">
                  <c:v>8.5</c:v>
                </c:pt>
                <c:pt idx="1">
                  <c:v>0.8</c:v>
                </c:pt>
                <c:pt idx="2">
                  <c:v>0.3</c:v>
                </c:pt>
                <c:pt idx="3">
                  <c:v>4.4000000000000004</c:v>
                </c:pt>
                <c:pt idx="4">
                  <c:v>0.3</c:v>
                </c:pt>
                <c:pt idx="5">
                  <c:v>0</c:v>
                </c:pt>
              </c:numCache>
            </c:numRef>
          </c:val>
          <c:extLst>
            <c:ext xmlns:c16="http://schemas.microsoft.com/office/drawing/2014/chart" uri="{C3380CC4-5D6E-409C-BE32-E72D297353CC}">
              <c16:uniqueId val="{0000000D-57F4-46F2-A166-755B9EE05C35}"/>
            </c:ext>
          </c:extLst>
        </c:ser>
        <c:dLbls>
          <c:showLegendKey val="0"/>
          <c:showVal val="1"/>
          <c:showCatName val="0"/>
          <c:showSerName val="0"/>
          <c:showPercent val="0"/>
          <c:showBubbleSize val="0"/>
        </c:dLbls>
        <c:gapWidth val="25"/>
        <c:axId val="416523992"/>
        <c:axId val="416522424"/>
      </c:barChart>
      <c:catAx>
        <c:axId val="416523992"/>
        <c:scaling>
          <c:orientation val="minMax"/>
        </c:scaling>
        <c:delete val="0"/>
        <c:axPos val="b"/>
        <c:numFmt formatCode="General" sourceLinked="1"/>
        <c:majorTickMark val="out"/>
        <c:minorTickMark val="none"/>
        <c:tickLblPos val="nextTo"/>
        <c:spPr>
          <a:noFill/>
          <a:ln w="12700" cap="flat" cmpd="sng" algn="ctr">
            <a:solidFill>
              <a:schemeClr val="tx2"/>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416522424"/>
        <c:crosses val="autoZero"/>
        <c:auto val="1"/>
        <c:lblAlgn val="ctr"/>
        <c:lblOffset val="0"/>
        <c:noMultiLvlLbl val="0"/>
      </c:catAx>
      <c:valAx>
        <c:axId val="416522424"/>
        <c:scaling>
          <c:orientation val="minMax"/>
          <c:max val="20"/>
          <c:min val="0"/>
        </c:scaling>
        <c:delete val="0"/>
        <c:axPos val="l"/>
        <c:numFmt formatCode="#,##0" sourceLinked="0"/>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416523992"/>
        <c:crosses val="autoZero"/>
        <c:crossBetween val="between"/>
        <c:majorUnit val="5"/>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83708362552206"/>
          <c:y val="4.0363583011367207E-2"/>
          <c:w val="0.82611581677974133"/>
          <c:h val="0.71543103869881453"/>
        </c:manualLayout>
      </c:layout>
      <c:scatterChart>
        <c:scatterStyle val="lineMarker"/>
        <c:varyColors val="0"/>
        <c:ser>
          <c:idx val="0"/>
          <c:order val="0"/>
          <c:tx>
            <c:strRef>
              <c:f>Sheet1!$A$3:$A$8</c:f>
              <c:strCache>
                <c:ptCount val="6"/>
                <c:pt idx="0">
                  <c:v>eGFR 57 kidney composite</c:v>
                </c:pt>
                <c:pt idx="1">
                  <c:v>Baseline SGLT-2i NO</c:v>
                </c:pt>
                <c:pt idx="2">
                  <c:v>Baseline SGLT-2i YES</c:v>
                </c:pt>
                <c:pt idx="3">
                  <c:v>Cardiovascular composite</c:v>
                </c:pt>
                <c:pt idx="4">
                  <c:v>Baseline SGLT-2i NO</c:v>
                </c:pt>
                <c:pt idx="5">
                  <c:v>Baseline SGLT-2i YES</c:v>
                </c:pt>
              </c:strCache>
            </c:strRef>
          </c:tx>
          <c:spPr>
            <a:ln w="28575">
              <a:noFill/>
            </a:ln>
          </c:spPr>
          <c:marker>
            <c:symbol val="diamond"/>
            <c:size val="10"/>
            <c:spPr>
              <a:solidFill>
                <a:schemeClr val="accent1"/>
              </a:solidFill>
              <a:ln w="12700">
                <a:noFill/>
              </a:ln>
            </c:spPr>
          </c:marker>
          <c:errBars>
            <c:errDir val="y"/>
            <c:errBarType val="plus"/>
            <c:errValType val="percentage"/>
            <c:noEndCap val="1"/>
            <c:val val="5"/>
            <c:spPr>
              <a:ln>
                <a:noFill/>
              </a:ln>
            </c:spPr>
          </c:errBars>
          <c:errBars>
            <c:errDir val="x"/>
            <c:errBarType val="both"/>
            <c:errValType val="cust"/>
            <c:noEndCap val="0"/>
            <c:plus>
              <c:numRef>
                <c:f>Sheet1!$G$3:$G$8</c:f>
                <c:numCache>
                  <c:formatCode>General</c:formatCode>
                  <c:ptCount val="6"/>
                  <c:pt idx="0">
                    <c:v>0</c:v>
                  </c:pt>
                  <c:pt idx="1">
                    <c:v>0.12</c:v>
                  </c:pt>
                  <c:pt idx="2">
                    <c:v>0.66000000000000014</c:v>
                  </c:pt>
                  <c:pt idx="3">
                    <c:v>0</c:v>
                  </c:pt>
                  <c:pt idx="4">
                    <c:v>8.9999999999999969E-2</c:v>
                  </c:pt>
                  <c:pt idx="5">
                    <c:v>0.36999899999999997</c:v>
                  </c:pt>
                </c:numCache>
              </c:numRef>
            </c:plus>
            <c:minus>
              <c:numRef>
                <c:f>Sheet1!$F$3:$F$8</c:f>
                <c:numCache>
                  <c:formatCode>General</c:formatCode>
                  <c:ptCount val="6"/>
                  <c:pt idx="0">
                    <c:v>0</c:v>
                  </c:pt>
                  <c:pt idx="1">
                    <c:v>0.1100000000000001</c:v>
                  </c:pt>
                  <c:pt idx="2">
                    <c:v>0.26</c:v>
                  </c:pt>
                  <c:pt idx="3">
                    <c:v>0</c:v>
                  </c:pt>
                  <c:pt idx="4">
                    <c:v>7.999999999999996E-2</c:v>
                  </c:pt>
                  <c:pt idx="5">
                    <c:v>0.22999999999999998</c:v>
                  </c:pt>
                </c:numCache>
              </c:numRef>
            </c:minus>
            <c:spPr>
              <a:ln w="12700">
                <a:solidFill>
                  <a:schemeClr val="tx1"/>
                </a:solidFill>
              </a:ln>
            </c:spPr>
          </c:errBars>
          <c:xVal>
            <c:numRef>
              <c:f>Sheet1!$C$3:$C$8</c:f>
              <c:numCache>
                <c:formatCode>General</c:formatCode>
                <c:ptCount val="6"/>
                <c:pt idx="1">
                  <c:v>0.8</c:v>
                </c:pt>
                <c:pt idx="2">
                  <c:v>0.42</c:v>
                </c:pt>
                <c:pt idx="4">
                  <c:v>0.87</c:v>
                </c:pt>
                <c:pt idx="5">
                  <c:v>0.63</c:v>
                </c:pt>
              </c:numCache>
            </c:numRef>
          </c:xVal>
          <c:yVal>
            <c:numRef>
              <c:f>Sheet1!$B$3:$B$8</c:f>
              <c:numCache>
                <c:formatCode>General</c:formatCode>
                <c:ptCount val="6"/>
                <c:pt idx="0">
                  <c:v>6</c:v>
                </c:pt>
                <c:pt idx="1">
                  <c:v>5</c:v>
                </c:pt>
                <c:pt idx="2">
                  <c:v>4</c:v>
                </c:pt>
                <c:pt idx="3">
                  <c:v>3</c:v>
                </c:pt>
                <c:pt idx="4">
                  <c:v>2</c:v>
                </c:pt>
                <c:pt idx="5">
                  <c:v>1</c:v>
                </c:pt>
              </c:numCache>
            </c:numRef>
          </c:yVal>
          <c:smooth val="0"/>
          <c:extLst>
            <c:ext xmlns:c16="http://schemas.microsoft.com/office/drawing/2014/chart" uri="{C3380CC4-5D6E-409C-BE32-E72D297353CC}">
              <c16:uniqueId val="{00000000-4819-4960-9ECC-B592992921F6}"/>
            </c:ext>
          </c:extLst>
        </c:ser>
        <c:dLbls>
          <c:showLegendKey val="0"/>
          <c:showVal val="0"/>
          <c:showCatName val="0"/>
          <c:showSerName val="0"/>
          <c:showPercent val="0"/>
          <c:showBubbleSize val="0"/>
        </c:dLbls>
        <c:axId val="42321024"/>
        <c:axId val="42322560"/>
      </c:scatterChart>
      <c:valAx>
        <c:axId val="42321024"/>
        <c:scaling>
          <c:logBase val="2"/>
          <c:orientation val="minMax"/>
          <c:max val="2"/>
        </c:scaling>
        <c:delete val="0"/>
        <c:axPos val="b"/>
        <c:numFmt formatCode="General" sourceLinked="0"/>
        <c:majorTickMark val="out"/>
        <c:minorTickMark val="out"/>
        <c:tickLblPos val="nextTo"/>
        <c:spPr>
          <a:ln w="12700">
            <a:solidFill>
              <a:schemeClr val="tx1"/>
            </a:solidFill>
          </a:ln>
        </c:spPr>
        <c:txPr>
          <a:bodyPr/>
          <a:lstStyle/>
          <a:p>
            <a:pPr>
              <a:defRPr sz="1400">
                <a:solidFill>
                  <a:schemeClr val="tx1"/>
                </a:solidFill>
              </a:defRPr>
            </a:pPr>
            <a:endParaRPr lang="de-DE"/>
          </a:p>
        </c:txPr>
        <c:crossAx val="42322560"/>
        <c:crosses val="autoZero"/>
        <c:crossBetween val="midCat"/>
      </c:valAx>
      <c:valAx>
        <c:axId val="42322560"/>
        <c:scaling>
          <c:orientation val="minMax"/>
          <c:max val="6.5"/>
          <c:min val="0.5"/>
        </c:scaling>
        <c:delete val="0"/>
        <c:axPos val="l"/>
        <c:numFmt formatCode="General" sourceLinked="1"/>
        <c:majorTickMark val="none"/>
        <c:minorTickMark val="none"/>
        <c:tickLblPos val="none"/>
        <c:spPr>
          <a:ln w="12700">
            <a:solidFill>
              <a:schemeClr val="tx1"/>
            </a:solidFill>
            <a:prstDash val="solid"/>
          </a:ln>
        </c:spPr>
        <c:crossAx val="42321024"/>
        <c:crosses val="autoZero"/>
        <c:crossBetween val="midCat"/>
      </c:valAx>
    </c:plotArea>
    <c:plotVisOnly val="1"/>
    <c:dispBlanksAs val="gap"/>
    <c:showDLblsOverMax val="0"/>
  </c:chart>
  <c:txPr>
    <a:bodyPr/>
    <a:lstStyle/>
    <a:p>
      <a:pPr>
        <a:defRPr sz="1800"/>
      </a:pPr>
      <a:endParaRPr lang="de-D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0.28937</cdr:x>
      <cdr:y>0.36245</cdr:y>
    </cdr:from>
    <cdr:to>
      <cdr:x>0.71063</cdr:x>
      <cdr:y>0.63755</cdr:y>
    </cdr:to>
    <cdr:sp macro="" textlink="">
      <cdr:nvSpPr>
        <cdr:cNvPr id="2" name="TextBox 1">
          <a:extLst xmlns:a="http://schemas.openxmlformats.org/drawingml/2006/main">
            <a:ext uri="{FF2B5EF4-FFF2-40B4-BE49-F238E27FC236}">
              <a16:creationId xmlns:a16="http://schemas.microsoft.com/office/drawing/2014/main" id="{C6AC5D27-694D-49EC-8269-F431414EE546}"/>
            </a:ext>
          </a:extLst>
        </cdr:cNvPr>
        <cdr:cNvSpPr txBox="1"/>
      </cdr:nvSpPr>
      <cdr:spPr>
        <a:xfrm xmlns:a="http://schemas.openxmlformats.org/drawingml/2006/main">
          <a:off x="1264444" y="1581444"/>
          <a:ext cx="1840757" cy="1200329"/>
        </a:xfrm>
        <a:prstGeom xmlns:a="http://schemas.openxmlformats.org/drawingml/2006/main" prst="rect">
          <a:avLst/>
        </a:prstGeom>
      </cdr:spPr>
      <cdr:txBody>
        <a:bodyPr xmlns:a="http://schemas.openxmlformats.org/drawingml/2006/main" vertOverflow="clip" vert="horz" wrap="square" lIns="91440" tIns="45720" rIns="91440" bIns="45720" rtlCol="0">
          <a:spAutoFit/>
        </a:bodyPr>
        <a:lstStyle xmlns:a="http://schemas.openxmlformats.org/drawingml/2006/main"/>
        <a:p xmlns:a="http://schemas.openxmlformats.org/drawingml/2006/main">
          <a:pPr algn="ctr">
            <a:spcBef>
              <a:spcPts val="600"/>
            </a:spcBef>
          </a:pPr>
          <a:r>
            <a:rPr lang="en-GB" sz="2400" b="1" dirty="0">
              <a:solidFill>
                <a:srgbClr val="000000"/>
              </a:solidFill>
              <a:latin typeface="+mn-lt"/>
            </a:rPr>
            <a:t>Median UACR</a:t>
          </a:r>
          <a:br>
            <a:rPr lang="en-GB" sz="2400" b="1" dirty="0">
              <a:solidFill>
                <a:srgbClr val="000000"/>
              </a:solidFill>
              <a:latin typeface="+mn-lt"/>
            </a:rPr>
          </a:br>
          <a:r>
            <a:rPr lang="en-GB" sz="2400" b="1" dirty="0">
              <a:solidFill>
                <a:srgbClr val="000000"/>
              </a:solidFill>
            </a:rPr>
            <a:t>515</a:t>
          </a:r>
        </a:p>
      </cdr:txBody>
    </cdr:sp>
  </cdr:relSizeAnchor>
</c:userShapes>
</file>

<file path=ppt/drawings/drawing2.xml><?xml version="1.0" encoding="utf-8"?>
<c:userShapes xmlns:c="http://schemas.openxmlformats.org/drawingml/2006/chart">
  <cdr:relSizeAnchor xmlns:cdr="http://schemas.openxmlformats.org/drawingml/2006/chartDrawing">
    <cdr:from>
      <cdr:x>0.28937</cdr:x>
      <cdr:y>0.36245</cdr:y>
    </cdr:from>
    <cdr:to>
      <cdr:x>0.71063</cdr:x>
      <cdr:y>0.63755</cdr:y>
    </cdr:to>
    <cdr:sp macro="" textlink="">
      <cdr:nvSpPr>
        <cdr:cNvPr id="2" name="TextBox 1">
          <a:extLst xmlns:a="http://schemas.openxmlformats.org/drawingml/2006/main">
            <a:ext uri="{FF2B5EF4-FFF2-40B4-BE49-F238E27FC236}">
              <a16:creationId xmlns:a16="http://schemas.microsoft.com/office/drawing/2014/main" id="{C6AC5D27-694D-49EC-8269-F431414EE546}"/>
            </a:ext>
          </a:extLst>
        </cdr:cNvPr>
        <cdr:cNvSpPr txBox="1"/>
      </cdr:nvSpPr>
      <cdr:spPr>
        <a:xfrm xmlns:a="http://schemas.openxmlformats.org/drawingml/2006/main">
          <a:off x="1264444" y="1581437"/>
          <a:ext cx="1840756" cy="1200329"/>
        </a:xfrm>
        <a:prstGeom xmlns:a="http://schemas.openxmlformats.org/drawingml/2006/main" prst="rect">
          <a:avLst/>
        </a:prstGeom>
      </cdr:spPr>
      <cdr:txBody>
        <a:bodyPr xmlns:a="http://schemas.openxmlformats.org/drawingml/2006/main" vertOverflow="clip" vert="horz" wrap="square" lIns="91440" tIns="45720" rIns="91440" bIns="45720" rtlCol="0">
          <a:spAutoFit/>
        </a:bodyPr>
        <a:lstStyle xmlns:a="http://schemas.openxmlformats.org/drawingml/2006/main"/>
        <a:p xmlns:a="http://schemas.openxmlformats.org/drawingml/2006/main">
          <a:pPr algn="ctr">
            <a:spcBef>
              <a:spcPts val="600"/>
            </a:spcBef>
          </a:pPr>
          <a:r>
            <a:rPr lang="en-GB" sz="2400" b="1" dirty="0">
              <a:solidFill>
                <a:srgbClr val="000000"/>
              </a:solidFill>
              <a:latin typeface="+mn-lt"/>
            </a:rPr>
            <a:t>Mean eGFR</a:t>
          </a:r>
          <a:br>
            <a:rPr lang="en-GB" sz="2400" b="1" dirty="0">
              <a:solidFill>
                <a:srgbClr val="000000"/>
              </a:solidFill>
              <a:latin typeface="+mn-lt"/>
            </a:rPr>
          </a:br>
          <a:r>
            <a:rPr lang="en-GB" sz="2400" b="1" dirty="0">
              <a:solidFill>
                <a:srgbClr val="000000"/>
              </a:solidFill>
              <a:latin typeface="+mn-lt"/>
            </a:rPr>
            <a:t>57.6</a:t>
          </a:r>
        </a:p>
      </cdr:txBody>
    </cdr:sp>
  </cdr:relSizeAnchor>
</c:userShapes>
</file>

<file path=ppt/drawings/drawing3.xml><?xml version="1.0" encoding="utf-8"?>
<c:userShapes xmlns:c="http://schemas.openxmlformats.org/drawingml/2006/chart">
  <cdr:relSizeAnchor xmlns:cdr="http://schemas.openxmlformats.org/drawingml/2006/chartDrawing">
    <cdr:from>
      <cdr:x>0.71649</cdr:x>
      <cdr:y>0.40973</cdr:y>
    </cdr:from>
    <cdr:to>
      <cdr:x>0.78464</cdr:x>
      <cdr:y>0.4529</cdr:y>
    </cdr:to>
    <cdr:sp macro="" textlink="">
      <cdr:nvSpPr>
        <cdr:cNvPr id="4" name="TextBox 23">
          <a:extLst xmlns:a="http://schemas.openxmlformats.org/drawingml/2006/main">
            <a:ext uri="{FF2B5EF4-FFF2-40B4-BE49-F238E27FC236}">
              <a16:creationId xmlns:a16="http://schemas.microsoft.com/office/drawing/2014/main" id="{B6A9198E-5AD7-4E21-A991-71990460BF84}"/>
            </a:ext>
          </a:extLst>
        </cdr:cNvPr>
        <cdr:cNvSpPr txBox="1"/>
      </cdr:nvSpPr>
      <cdr:spPr>
        <a:xfrm xmlns:a="http://schemas.openxmlformats.org/drawingml/2006/main">
          <a:off x="6707852" y="1681388"/>
          <a:ext cx="638026" cy="177174"/>
        </a:xfrm>
        <a:prstGeom xmlns:a="http://schemas.openxmlformats.org/drawingml/2006/main" prst="rect">
          <a:avLst/>
        </a:prstGeom>
      </cdr:spPr>
      <cdr:txBody>
        <a:bodyPr xmlns:a="http://schemas.openxmlformats.org/drawingml/2006/main" vert="horz" wrap="square" lIns="0" tIns="0" rIns="0" bIns="0" rtlCol="0" anchor="t" anchorCtr="0">
          <a:noAutofit/>
        </a:bodyPr>
        <a:lstStyle xmlns:a="http://schemas.openxmlformats.org/drawingml/2006/main">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spcBef>
              <a:spcPts val="0"/>
            </a:spcBef>
          </a:pPr>
          <a:r>
            <a:rPr lang="en-GB" sz="1200" b="1" dirty="0">
              <a:solidFill>
                <a:schemeClr val="bg2"/>
              </a:solidFill>
              <a:latin typeface="+mn-lt"/>
            </a:rPr>
            <a:t>(-36%)</a:t>
          </a:r>
        </a:p>
      </cdr:txBody>
    </cdr:sp>
  </cdr:relSizeAnchor>
  <cdr:relSizeAnchor xmlns:cdr="http://schemas.openxmlformats.org/drawingml/2006/chartDrawing">
    <cdr:from>
      <cdr:x>0.92478</cdr:x>
      <cdr:y>0.37744</cdr:y>
    </cdr:from>
    <cdr:to>
      <cdr:x>0.99293</cdr:x>
      <cdr:y>0.42061</cdr:y>
    </cdr:to>
    <cdr:sp macro="" textlink="">
      <cdr:nvSpPr>
        <cdr:cNvPr id="5" name="TextBox 23">
          <a:extLst xmlns:a="http://schemas.openxmlformats.org/drawingml/2006/main">
            <a:ext uri="{FF2B5EF4-FFF2-40B4-BE49-F238E27FC236}">
              <a16:creationId xmlns:a16="http://schemas.microsoft.com/office/drawing/2014/main" id="{B6A9198E-5AD7-4E21-A991-71990460BF84}"/>
            </a:ext>
          </a:extLst>
        </cdr:cNvPr>
        <cdr:cNvSpPr txBox="1"/>
      </cdr:nvSpPr>
      <cdr:spPr>
        <a:xfrm xmlns:a="http://schemas.openxmlformats.org/drawingml/2006/main">
          <a:off x="8657952" y="1548886"/>
          <a:ext cx="638026" cy="177174"/>
        </a:xfrm>
        <a:prstGeom xmlns:a="http://schemas.openxmlformats.org/drawingml/2006/main" prst="rect">
          <a:avLst/>
        </a:prstGeom>
      </cdr:spPr>
      <cdr:txBody>
        <a:bodyPr xmlns:a="http://schemas.openxmlformats.org/drawingml/2006/main" vert="horz" wrap="square" lIns="0" tIns="0" rIns="0" bIns="0" rtlCol="0" anchor="t" anchorCtr="0">
          <a:noAutofit/>
        </a:bodyPr>
        <a:lstStyle xmlns:a="http://schemas.openxmlformats.org/drawingml/2006/main">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spcBef>
              <a:spcPts val="0"/>
            </a:spcBef>
          </a:pPr>
          <a:r>
            <a:rPr lang="en-GB" sz="1200" b="1" dirty="0">
              <a:solidFill>
                <a:schemeClr val="bg2"/>
              </a:solidFill>
              <a:latin typeface="+mn-lt"/>
            </a:rPr>
            <a:t>(-27%)</a:t>
          </a:r>
        </a:p>
      </cdr:txBody>
    </cdr:sp>
  </cdr:relSizeAnchor>
  <cdr:relSizeAnchor xmlns:cdr="http://schemas.openxmlformats.org/drawingml/2006/chartDrawing">
    <cdr:from>
      <cdr:x>0.71304</cdr:x>
      <cdr:y>0.17225</cdr:y>
    </cdr:from>
    <cdr:to>
      <cdr:x>0.78119</cdr:x>
      <cdr:y>0.21543</cdr:y>
    </cdr:to>
    <cdr:sp macro="" textlink="">
      <cdr:nvSpPr>
        <cdr:cNvPr id="6" name="TextBox 23">
          <a:extLst xmlns:a="http://schemas.openxmlformats.org/drawingml/2006/main">
            <a:ext uri="{FF2B5EF4-FFF2-40B4-BE49-F238E27FC236}">
              <a16:creationId xmlns:a16="http://schemas.microsoft.com/office/drawing/2014/main" id="{B6C5DF6D-6C12-4550-9E0D-6192016D1337}"/>
            </a:ext>
          </a:extLst>
        </cdr:cNvPr>
        <cdr:cNvSpPr txBox="1"/>
      </cdr:nvSpPr>
      <cdr:spPr>
        <a:xfrm xmlns:a="http://schemas.openxmlformats.org/drawingml/2006/main">
          <a:off x="6675572" y="706872"/>
          <a:ext cx="638026" cy="177174"/>
        </a:xfrm>
        <a:prstGeom xmlns:a="http://schemas.openxmlformats.org/drawingml/2006/main" prst="rect">
          <a:avLst/>
        </a:prstGeom>
      </cdr:spPr>
      <cdr:txBody>
        <a:bodyPr xmlns:a="http://schemas.openxmlformats.org/drawingml/2006/main" vert="horz" wrap="square" lIns="0" tIns="0" rIns="0" bIns="0" rtlCol="0" anchor="t" anchorCtr="0">
          <a:noAutofit/>
        </a:bodyPr>
        <a:lstStyle xmlns:a="http://schemas.openxmlformats.org/drawingml/2006/main">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spcBef>
              <a:spcPts val="0"/>
            </a:spcBef>
          </a:pPr>
          <a:r>
            <a:rPr lang="en-GB" sz="1200" b="1" dirty="0">
              <a:solidFill>
                <a:schemeClr val="tx1">
                  <a:lumMod val="75000"/>
                </a:schemeClr>
              </a:solidFill>
              <a:latin typeface="+mn-lt"/>
            </a:rPr>
            <a:t>(-1%)</a:t>
          </a:r>
        </a:p>
      </cdr:txBody>
    </cdr:sp>
  </cdr:relSizeAnchor>
</c:userShapes>
</file>

<file path=ppt/drawings/drawing4.xml><?xml version="1.0" encoding="utf-8"?>
<c:userShapes xmlns:c="http://schemas.openxmlformats.org/drawingml/2006/chart">
  <cdr:relSizeAnchor xmlns:cdr="http://schemas.openxmlformats.org/drawingml/2006/chartDrawing">
    <cdr:from>
      <cdr:x>0.13257</cdr:x>
      <cdr:y>0.78666</cdr:y>
    </cdr:from>
    <cdr:to>
      <cdr:x>0.17942</cdr:x>
      <cdr:y>0.84003</cdr:y>
    </cdr:to>
    <cdr:sp macro="" textlink="">
      <cdr:nvSpPr>
        <cdr:cNvPr id="2" name="ZoneTexte 1"/>
        <cdr:cNvSpPr txBox="1"/>
      </cdr:nvSpPr>
      <cdr:spPr>
        <a:xfrm xmlns:a="http://schemas.openxmlformats.org/drawingml/2006/main">
          <a:off x="1446025" y="3567882"/>
          <a:ext cx="510988" cy="242047"/>
        </a:xfrm>
        <a:prstGeom xmlns:a="http://schemas.openxmlformats.org/drawingml/2006/main" prst="rect">
          <a:avLst/>
        </a:prstGeom>
      </cdr:spPr>
      <cdr:txBody>
        <a:bodyPr xmlns:a="http://schemas.openxmlformats.org/drawingml/2006/main" vertOverflow="clip" vert="horz" wrap="square" lIns="91440" tIns="45720" rIns="91440" bIns="45720" rtlCol="0">
          <a:noAutofit/>
        </a:bodyPr>
        <a:lstStyle xmlns:a="http://schemas.openxmlformats.org/drawingml/2006/main"/>
        <a:p xmlns:a="http://schemas.openxmlformats.org/drawingml/2006/main">
          <a:pPr algn="l">
            <a:spcBef>
              <a:spcPts val="600"/>
            </a:spcBef>
          </a:pPr>
          <a:endParaRPr lang="fr-FR" sz="1350" dirty="0" err="1">
            <a:latin typeface="+mn-lt"/>
          </a:endParaRPr>
        </a:p>
      </cdr:txBody>
    </cdr:sp>
  </cdr:relSizeAnchor>
  <cdr:relSizeAnchor xmlns:cdr="http://schemas.openxmlformats.org/drawingml/2006/chartDrawing">
    <cdr:from>
      <cdr:x>0.08528</cdr:x>
      <cdr:y>0.77085</cdr:y>
    </cdr:from>
    <cdr:to>
      <cdr:x>0.97605</cdr:x>
      <cdr:y>0.93537</cdr:y>
    </cdr:to>
    <cdr:sp macro="" textlink="">
      <cdr:nvSpPr>
        <cdr:cNvPr id="3" name="ZoneTexte 2"/>
        <cdr:cNvSpPr txBox="1"/>
      </cdr:nvSpPr>
      <cdr:spPr>
        <a:xfrm xmlns:a="http://schemas.openxmlformats.org/drawingml/2006/main">
          <a:off x="930171" y="3496164"/>
          <a:ext cx="9716343" cy="746185"/>
        </a:xfrm>
        <a:prstGeom xmlns:a="http://schemas.openxmlformats.org/drawingml/2006/main" prst="rect">
          <a:avLst/>
        </a:prstGeom>
      </cdr:spPr>
      <cdr:txBody>
        <a:bodyPr xmlns:a="http://schemas.openxmlformats.org/drawingml/2006/main" vertOverflow="clip" vert="horz" wrap="square" lIns="91440" tIns="45720" rIns="91440" bIns="45720" rtlCol="0">
          <a:noAutofit/>
        </a:bodyPr>
        <a:lstStyle xmlns:a="http://schemas.openxmlformats.org/drawingml/2006/main"/>
        <a:p xmlns:a="http://schemas.openxmlformats.org/drawingml/2006/main">
          <a:pPr algn="l">
            <a:spcBef>
              <a:spcPts val="600"/>
            </a:spcBef>
          </a:pPr>
          <a:endParaRPr lang="fr-FR" sz="1350" dirty="0" err="1">
            <a:latin typeface="+mn-l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0.6355</cdr:x>
      <cdr:y>0.10808</cdr:y>
    </cdr:from>
    <cdr:to>
      <cdr:x>0.6355</cdr:x>
      <cdr:y>0.39515</cdr:y>
    </cdr:to>
    <cdr:cxnSp macro="">
      <cdr:nvCxnSpPr>
        <cdr:cNvPr id="3" name="Straight Connector 2">
          <a:extLst xmlns:a="http://schemas.openxmlformats.org/drawingml/2006/main">
            <a:ext uri="{FF2B5EF4-FFF2-40B4-BE49-F238E27FC236}">
              <a16:creationId xmlns:a16="http://schemas.microsoft.com/office/drawing/2014/main" id="{0E29095C-3E66-4DC0-B9E0-7798C7F5DE0B}"/>
            </a:ext>
          </a:extLst>
        </cdr:cNvPr>
        <cdr:cNvCxnSpPr/>
      </cdr:nvCxnSpPr>
      <cdr:spPr>
        <a:xfrm xmlns:a="http://schemas.openxmlformats.org/drawingml/2006/main">
          <a:off x="3090487" y="352378"/>
          <a:ext cx="0" cy="936000"/>
        </a:xfrm>
        <a:prstGeom xmlns:a="http://schemas.openxmlformats.org/drawingml/2006/main" prst="line">
          <a:avLst/>
        </a:prstGeom>
        <a:ln xmlns:a="http://schemas.openxmlformats.org/drawingml/2006/main" w="28575">
          <a:solidFill>
            <a:schemeClr val="bg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48AA3E-931E-4543-9439-CE3F9E1B3B77}" type="datetimeFigureOut">
              <a:rPr lang="de-CH" smtClean="0"/>
              <a:t>10.04.2024</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F97056-F39D-458F-91BD-B8879AD3E6B6}" type="slidenum">
              <a:rPr lang="de-CH" smtClean="0"/>
              <a:t>‹Nr.›</a:t>
            </a:fld>
            <a:endParaRPr lang="de-CH"/>
          </a:p>
        </p:txBody>
      </p:sp>
    </p:spTree>
    <p:extLst>
      <p:ext uri="{BB962C8B-B14F-4D97-AF65-F5344CB8AC3E}">
        <p14:creationId xmlns:p14="http://schemas.microsoft.com/office/powerpoint/2010/main" val="1767344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B5735694-0C91-BA4F-9401-092235FEF1B1}" type="slidenum">
              <a:rPr kumimoji="0" lang="en-US" sz="1200" b="0" i="0" u="none" strike="noStrike" kern="1200" cap="none" spc="0" normalizeH="0" baseline="0" noProof="0" smtClean="0">
                <a:ln>
                  <a:noFill/>
                </a:ln>
                <a:solidFill>
                  <a:prstClr val="black"/>
                </a:solidFill>
                <a:effectLst/>
                <a:uLnTx/>
                <a:uFillTx/>
                <a:latin typeface="Calibri" charset="0"/>
                <a:ea typeface="MS PGothic" charset="0"/>
              </a:rPr>
              <a:pPr marL="0" marR="0" lvl="0" indent="0" algn="r" defTabSz="609585"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charset="0"/>
              <a:ea typeface="MS PGothic" charset="0"/>
            </a:endParaRPr>
          </a:p>
        </p:txBody>
      </p:sp>
    </p:spTree>
    <p:extLst>
      <p:ext uri="{BB962C8B-B14F-4D97-AF65-F5344CB8AC3E}">
        <p14:creationId xmlns:p14="http://schemas.microsoft.com/office/powerpoint/2010/main" val="4103266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5735694-0C91-BA4F-9401-092235FEF1B1}" type="slidenum">
              <a:rPr lang="en-US" smtClean="0"/>
              <a:t>10</a:t>
            </a:fld>
            <a:endParaRPr lang="en-US"/>
          </a:p>
        </p:txBody>
      </p:sp>
    </p:spTree>
    <p:extLst>
      <p:ext uri="{BB962C8B-B14F-4D97-AF65-F5344CB8AC3E}">
        <p14:creationId xmlns:p14="http://schemas.microsoft.com/office/powerpoint/2010/main" val="3342407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FIGARO-DKD and FIDELIO-DKD investigated the effects of finerenone on kidney and CV outcomes in over 13,000 patients with CKD and T2D</a:t>
            </a:r>
            <a:endParaRPr lang="en-GB"/>
          </a:p>
        </p:txBody>
      </p:sp>
      <p:sp>
        <p:nvSpPr>
          <p:cNvPr id="4" name="Slide Number Placeholder 3"/>
          <p:cNvSpPr>
            <a:spLocks noGrp="1"/>
          </p:cNvSpPr>
          <p:nvPr>
            <p:ph type="sldNum" sz="quarter" idx="5"/>
          </p:nvPr>
        </p:nvSpPr>
        <p:spPr/>
        <p:txBody>
          <a:bodyPr/>
          <a:lstStyle/>
          <a:p>
            <a:fld id="{B5735694-0C91-BA4F-9401-092235FEF1B1}" type="slidenum">
              <a:rPr lang="en-US" smtClean="0"/>
              <a:t>11</a:t>
            </a:fld>
            <a:endParaRPr lang="en-US"/>
          </a:p>
        </p:txBody>
      </p:sp>
    </p:spTree>
    <p:extLst>
      <p:ext uri="{BB962C8B-B14F-4D97-AF65-F5344CB8AC3E}">
        <p14:creationId xmlns:p14="http://schemas.microsoft.com/office/powerpoint/2010/main" val="1294014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The </a:t>
            </a:r>
            <a:r>
              <a:rPr lang="en-GB" sz="1200" err="1"/>
              <a:t>finerenone</a:t>
            </a:r>
            <a:r>
              <a:rPr lang="en-GB" sz="1200"/>
              <a:t> phase III programme included patients across a broad spectrum of CKD severity</a:t>
            </a:r>
            <a:endParaRPr lang="en-GB"/>
          </a:p>
        </p:txBody>
      </p:sp>
      <p:sp>
        <p:nvSpPr>
          <p:cNvPr id="4" name="Slide Number Placehold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B5735694-0C91-BA4F-9401-092235FEF1B1}" type="slidenum">
              <a:rPr kumimoji="0" lang="en-US" sz="1200" b="0" i="0" u="none" strike="noStrike" kern="1200" cap="none" spc="0" normalizeH="0" baseline="0" noProof="0" smtClean="0">
                <a:ln>
                  <a:noFill/>
                </a:ln>
                <a:solidFill>
                  <a:prstClr val="black"/>
                </a:solidFill>
                <a:effectLst/>
                <a:uLnTx/>
                <a:uFillTx/>
                <a:latin typeface="Calibri" charset="0"/>
                <a:ea typeface="MS PGothic" charset="0"/>
                <a:cs typeface="+mn-cs"/>
              </a:rPr>
              <a:pPr marL="0" marR="0" lvl="0" indent="0" algn="r" defTabSz="609585"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charset="0"/>
              <a:ea typeface="MS PGothic" charset="0"/>
              <a:cs typeface="+mn-cs"/>
            </a:endParaRPr>
          </a:p>
        </p:txBody>
      </p:sp>
    </p:spTree>
    <p:extLst>
      <p:ext uri="{BB962C8B-B14F-4D97-AF65-F5344CB8AC3E}">
        <p14:creationId xmlns:p14="http://schemas.microsoft.com/office/powerpoint/2010/main" val="1104201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a:t>FIDELITY is a large individual patient data meta-analysis of FIDELIO-DKD and FIGARO-DKD</a:t>
            </a:r>
            <a:endParaRPr lang="en-CH"/>
          </a:p>
        </p:txBody>
      </p:sp>
      <p:sp>
        <p:nvSpPr>
          <p:cNvPr id="4" name="Foliennummernplatzhalter 3"/>
          <p:cNvSpPr>
            <a:spLocks noGrp="1"/>
          </p:cNvSpPr>
          <p:nvPr>
            <p:ph type="sldNum" sz="quarter" idx="5"/>
          </p:nvPr>
        </p:nvSpPr>
        <p:spPr/>
        <p:txBody>
          <a:bodyPr/>
          <a:lstStyle/>
          <a:p>
            <a:fld id="{B5735694-0C91-BA4F-9401-092235FEF1B1}" type="slidenum">
              <a:rPr lang="en-US" smtClean="0"/>
              <a:t>13</a:t>
            </a:fld>
            <a:endParaRPr lang="en-US"/>
          </a:p>
        </p:txBody>
      </p:sp>
    </p:spTree>
    <p:extLst>
      <p:ext uri="{BB962C8B-B14F-4D97-AF65-F5344CB8AC3E}">
        <p14:creationId xmlns:p14="http://schemas.microsoft.com/office/powerpoint/2010/main" val="2641882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At baseline, patients had well-controlled blood pressure and HbA1c, and CV medications were used by most patients</a:t>
            </a:r>
            <a:endParaRPr lang="de-CH"/>
          </a:p>
        </p:txBody>
      </p:sp>
      <p:sp>
        <p:nvSpPr>
          <p:cNvPr id="4" name="Foliennummernplatzhalter 3"/>
          <p:cNvSpPr>
            <a:spLocks noGrp="1"/>
          </p:cNvSpPr>
          <p:nvPr>
            <p:ph type="sldNum" sz="quarter" idx="5"/>
          </p:nvPr>
        </p:nvSpPr>
        <p:spPr/>
        <p:txBody>
          <a:bodyPr/>
          <a:lstStyle/>
          <a:p>
            <a:fld id="{B5735694-0C91-BA4F-9401-092235FEF1B1}" type="slidenum">
              <a:rPr lang="en-US" smtClean="0"/>
              <a:t>14</a:t>
            </a:fld>
            <a:endParaRPr lang="en-US"/>
          </a:p>
        </p:txBody>
      </p:sp>
    </p:spTree>
    <p:extLst>
      <p:ext uri="{BB962C8B-B14F-4D97-AF65-F5344CB8AC3E}">
        <p14:creationId xmlns:p14="http://schemas.microsoft.com/office/powerpoint/2010/main" val="947546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a:t>FIDELITY included patients across a broad spectrum of eGFR stages and severity of albuminuria.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40% of patients had </a:t>
            </a:r>
            <a:r>
              <a:rPr lang="en-GB" err="1"/>
              <a:t>albuminuric</a:t>
            </a:r>
            <a:r>
              <a:rPr lang="en-GB"/>
              <a:t> CKD with preserved kidney function (eGFR ≥60 ml/min/1.73 m</a:t>
            </a:r>
            <a:r>
              <a:rPr lang="en-GB" baseline="30000"/>
              <a:t>2</a:t>
            </a:r>
            <a:r>
              <a:rPr lang="en-GB"/>
              <a:t>)</a:t>
            </a:r>
            <a:endParaRPr lang="en-CH"/>
          </a:p>
        </p:txBody>
      </p:sp>
      <p:sp>
        <p:nvSpPr>
          <p:cNvPr id="4" name="Foliennummernplatzhalter 3"/>
          <p:cNvSpPr>
            <a:spLocks noGrp="1"/>
          </p:cNvSpPr>
          <p:nvPr>
            <p:ph type="sldNum" sz="quarter" idx="5"/>
          </p:nvPr>
        </p:nvSpPr>
        <p:spPr/>
        <p:txBody>
          <a:bodyPr/>
          <a:lstStyle/>
          <a:p>
            <a:fld id="{ECF97056-F39D-458F-91BD-B8879AD3E6B6}" type="slidenum">
              <a:rPr lang="de-CH" smtClean="0"/>
              <a:t>15</a:t>
            </a:fld>
            <a:endParaRPr lang="de-CH"/>
          </a:p>
        </p:txBody>
      </p:sp>
    </p:spTree>
    <p:extLst>
      <p:ext uri="{BB962C8B-B14F-4D97-AF65-F5344CB8AC3E}">
        <p14:creationId xmlns:p14="http://schemas.microsoft.com/office/powerpoint/2010/main" val="1904515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735694-0C91-BA4F-9401-092235FEF1B1}" type="slidenum">
              <a:rPr lang="en-US" smtClean="0"/>
              <a:t>16</a:t>
            </a:fld>
            <a:endParaRPr lang="en-US"/>
          </a:p>
        </p:txBody>
      </p:sp>
    </p:spTree>
    <p:extLst>
      <p:ext uri="{BB962C8B-B14F-4D97-AF65-F5344CB8AC3E}">
        <p14:creationId xmlns:p14="http://schemas.microsoft.com/office/powerpoint/2010/main" val="4052076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Finerenone significantly reduced the risk of the ≥57% eGFR kidney composite outcome by 23% vs placebo</a:t>
            </a:r>
            <a:endParaRPr lang="de-CH"/>
          </a:p>
        </p:txBody>
      </p:sp>
      <p:sp>
        <p:nvSpPr>
          <p:cNvPr id="4" name="Foliennummernplatzhalter 3"/>
          <p:cNvSpPr>
            <a:spLocks noGrp="1"/>
          </p:cNvSpPr>
          <p:nvPr>
            <p:ph type="sldNum" sz="quarter" idx="5"/>
          </p:nvPr>
        </p:nvSpPr>
        <p:spPr/>
        <p:txBody>
          <a:bodyPr/>
          <a:lstStyle/>
          <a:p>
            <a:fld id="{B5735694-0C91-BA4F-9401-092235FEF1B1}" type="slidenum">
              <a:rPr lang="en-US" smtClean="0"/>
              <a:t>17</a:t>
            </a:fld>
            <a:endParaRPr lang="en-US"/>
          </a:p>
        </p:txBody>
      </p:sp>
    </p:spTree>
    <p:extLst>
      <p:ext uri="{BB962C8B-B14F-4D97-AF65-F5344CB8AC3E}">
        <p14:creationId xmlns:p14="http://schemas.microsoft.com/office/powerpoint/2010/main" val="2633210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a:t>Finerenone significantly reduced the risk of all non-fatal components of the ≥57% eGFR kidney composite outcome</a:t>
            </a:r>
            <a:r>
              <a:rPr lang="en-GB" baseline="30000"/>
              <a:t>1</a:t>
            </a:r>
            <a:endParaRPr lang="en-CH"/>
          </a:p>
        </p:txBody>
      </p:sp>
      <p:sp>
        <p:nvSpPr>
          <p:cNvPr id="4" name="Foliennummernplatzhalter 3"/>
          <p:cNvSpPr>
            <a:spLocks noGrp="1"/>
          </p:cNvSpPr>
          <p:nvPr>
            <p:ph type="sldNum" sz="quarter" idx="5"/>
          </p:nvPr>
        </p:nvSpPr>
        <p:spPr/>
        <p:txBody>
          <a:bodyPr/>
          <a:lstStyle/>
          <a:p>
            <a:fld id="{B5735694-0C91-BA4F-9401-092235FEF1B1}" type="slidenum">
              <a:rPr lang="en-US" smtClean="0"/>
              <a:t>18</a:t>
            </a:fld>
            <a:endParaRPr lang="en-US"/>
          </a:p>
        </p:txBody>
      </p:sp>
    </p:spTree>
    <p:extLst>
      <p:ext uri="{BB962C8B-B14F-4D97-AF65-F5344CB8AC3E}">
        <p14:creationId xmlns:p14="http://schemas.microsoft.com/office/powerpoint/2010/main" val="3544151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Finerenone reduced UACR by 32% between baseline and month 4 vs placebo</a:t>
            </a:r>
            <a:endParaRPr lang="en-GB"/>
          </a:p>
        </p:txBody>
      </p:sp>
      <p:sp>
        <p:nvSpPr>
          <p:cNvPr id="4" name="Slide Number Placeholder 3"/>
          <p:cNvSpPr>
            <a:spLocks noGrp="1"/>
          </p:cNvSpPr>
          <p:nvPr>
            <p:ph type="sldNum" sz="quarter" idx="5"/>
          </p:nvPr>
        </p:nvSpPr>
        <p:spPr/>
        <p:txBody>
          <a:bodyPr/>
          <a:lstStyle/>
          <a:p>
            <a:fld id="{B5735694-0C91-BA4F-9401-092235FEF1B1}" type="slidenum">
              <a:rPr lang="en-US" smtClean="0"/>
              <a:t>19</a:t>
            </a:fld>
            <a:endParaRPr lang="en-US"/>
          </a:p>
        </p:txBody>
      </p:sp>
    </p:spTree>
    <p:extLst>
      <p:ext uri="{BB962C8B-B14F-4D97-AF65-F5344CB8AC3E}">
        <p14:creationId xmlns:p14="http://schemas.microsoft.com/office/powerpoint/2010/main" val="275905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5735694-0C91-BA4F-9401-092235FEF1B1}" type="slidenum">
              <a:rPr lang="en-US" smtClean="0"/>
              <a:t>2</a:t>
            </a:fld>
            <a:endParaRPr lang="en-US"/>
          </a:p>
        </p:txBody>
      </p:sp>
    </p:spTree>
    <p:extLst>
      <p:ext uri="{BB962C8B-B14F-4D97-AF65-F5344CB8AC3E}">
        <p14:creationId xmlns:p14="http://schemas.microsoft.com/office/powerpoint/2010/main" val="173041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735694-0C91-BA4F-9401-092235FEF1B1}" type="slidenum">
              <a:rPr lang="en-US" smtClean="0"/>
              <a:t>20</a:t>
            </a:fld>
            <a:endParaRPr lang="en-US"/>
          </a:p>
        </p:txBody>
      </p:sp>
    </p:spTree>
    <p:extLst>
      <p:ext uri="{BB962C8B-B14F-4D97-AF65-F5344CB8AC3E}">
        <p14:creationId xmlns:p14="http://schemas.microsoft.com/office/powerpoint/2010/main" val="1704269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On top of optimised RAS blockade, </a:t>
            </a:r>
            <a:r>
              <a:rPr lang="en-GB" sz="1200" err="1"/>
              <a:t>finerenone</a:t>
            </a:r>
            <a:r>
              <a:rPr lang="en-GB" sz="1200"/>
              <a:t> significantly reduced the risk of the composite CV outcome by 14% vs placebo</a:t>
            </a:r>
            <a:endParaRPr lang="de-CH"/>
          </a:p>
        </p:txBody>
      </p:sp>
      <p:sp>
        <p:nvSpPr>
          <p:cNvPr id="4" name="Foliennummernplatzhalter 3"/>
          <p:cNvSpPr>
            <a:spLocks noGrp="1"/>
          </p:cNvSpPr>
          <p:nvPr>
            <p:ph type="sldNum" sz="quarter" idx="5"/>
          </p:nvPr>
        </p:nvSpPr>
        <p:spPr/>
        <p:txBody>
          <a:bodyPr/>
          <a:lstStyle/>
          <a:p>
            <a:fld id="{B5735694-0C91-BA4F-9401-092235FEF1B1}" type="slidenum">
              <a:rPr lang="en-US" smtClean="0"/>
              <a:t>21</a:t>
            </a:fld>
            <a:endParaRPr lang="en-US"/>
          </a:p>
        </p:txBody>
      </p:sp>
    </p:spTree>
    <p:extLst>
      <p:ext uri="{BB962C8B-B14F-4D97-AF65-F5344CB8AC3E}">
        <p14:creationId xmlns:p14="http://schemas.microsoft.com/office/powerpoint/2010/main" val="839315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 CV benefits of finerenone were primarily driven by reduction in HHF</a:t>
            </a:r>
            <a:endParaRPr lang="de-CH"/>
          </a:p>
        </p:txBody>
      </p:sp>
      <p:sp>
        <p:nvSpPr>
          <p:cNvPr id="4" name="Foliennummernplatzhalter 3"/>
          <p:cNvSpPr>
            <a:spLocks noGrp="1"/>
          </p:cNvSpPr>
          <p:nvPr>
            <p:ph type="sldNum" sz="quarter" idx="5"/>
          </p:nvPr>
        </p:nvSpPr>
        <p:spPr/>
        <p:txBody>
          <a:bodyPr/>
          <a:lstStyle/>
          <a:p>
            <a:fld id="{B5735694-0C91-BA4F-9401-092235FEF1B1}" type="slidenum">
              <a:rPr lang="en-US" smtClean="0"/>
              <a:t>22</a:t>
            </a:fld>
            <a:endParaRPr lang="en-US"/>
          </a:p>
        </p:txBody>
      </p:sp>
    </p:spTree>
    <p:extLst>
      <p:ext uri="{BB962C8B-B14F-4D97-AF65-F5344CB8AC3E}">
        <p14:creationId xmlns:p14="http://schemas.microsoft.com/office/powerpoint/2010/main" val="2399219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5"/>
          </p:nvPr>
        </p:nvSpPr>
        <p:spPr/>
        <p:txBody>
          <a:bodyPr/>
          <a:lstStyle/>
          <a:p>
            <a:fld id="{B5735694-0C91-BA4F-9401-092235FEF1B1}" type="slidenum">
              <a:rPr lang="en-US" smtClean="0"/>
              <a:t>23</a:t>
            </a:fld>
            <a:endParaRPr lang="en-US"/>
          </a:p>
        </p:txBody>
      </p:sp>
    </p:spTree>
    <p:extLst>
      <p:ext uri="{BB962C8B-B14F-4D97-AF65-F5344CB8AC3E}">
        <p14:creationId xmlns:p14="http://schemas.microsoft.com/office/powerpoint/2010/main" val="350398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Finerenone had a modest impact on blood pressure</a:t>
            </a:r>
            <a:endParaRPr lang="en-GB"/>
          </a:p>
        </p:txBody>
      </p:sp>
      <p:sp>
        <p:nvSpPr>
          <p:cNvPr id="4" name="Slide Number Placehold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B5735694-0C91-BA4F-9401-092235FEF1B1}" type="slidenum">
              <a:rPr kumimoji="0" lang="en-US" sz="1200" b="0" i="0" u="none" strike="noStrike" kern="1200" cap="none" spc="0" normalizeH="0" baseline="0" noProof="0" smtClean="0">
                <a:ln>
                  <a:noFill/>
                </a:ln>
                <a:solidFill>
                  <a:prstClr val="black"/>
                </a:solidFill>
                <a:effectLst/>
                <a:uLnTx/>
                <a:uFillTx/>
                <a:latin typeface="Calibri" charset="0"/>
                <a:ea typeface="MS PGothic" charset="0"/>
              </a:rPr>
              <a:pPr marL="0" marR="0" lvl="0" indent="0" algn="r" defTabSz="609585"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charset="0"/>
              <a:ea typeface="MS PGothic" charset="0"/>
            </a:endParaRPr>
          </a:p>
        </p:txBody>
      </p:sp>
    </p:spTree>
    <p:extLst>
      <p:ext uri="{BB962C8B-B14F-4D97-AF65-F5344CB8AC3E}">
        <p14:creationId xmlns:p14="http://schemas.microsoft.com/office/powerpoint/2010/main" val="2827950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1007">
              <a:defRPr/>
            </a:pPr>
            <a:r>
              <a:rPr lang="en-US" sz="1000"/>
              <a:t>In FIDELITY, finerenone had a predictable impact on serum potassium concentration</a:t>
            </a:r>
            <a:endParaRPr lang="nb-NO" sz="10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608072-2789-4FA3-9CD7-B876DB353F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S PGothic" charset="0"/>
              <a:cs typeface="+mn-cs"/>
            </a:endParaRPr>
          </a:p>
        </p:txBody>
      </p:sp>
    </p:spTree>
    <p:extLst>
      <p:ext uri="{BB962C8B-B14F-4D97-AF65-F5344CB8AC3E}">
        <p14:creationId xmlns:p14="http://schemas.microsoft.com/office/powerpoint/2010/main" val="27791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a:t>Overall safety outcomes and kidney AEs were similar between treatment arms</a:t>
            </a:r>
            <a:endParaRPr lang="en-CH"/>
          </a:p>
        </p:txBody>
      </p:sp>
      <p:sp>
        <p:nvSpPr>
          <p:cNvPr id="4" name="Foliennummernplatzhalter 3"/>
          <p:cNvSpPr>
            <a:spLocks noGrp="1"/>
          </p:cNvSpPr>
          <p:nvPr>
            <p:ph type="sldNum" sz="quarter" idx="5"/>
          </p:nvPr>
        </p:nvSpPr>
        <p:spPr/>
        <p:txBody>
          <a:bodyPr/>
          <a:lstStyle/>
          <a:p>
            <a:fld id="{ECF97056-F39D-458F-91BD-B8879AD3E6B6}" type="slidenum">
              <a:rPr lang="de-CH" smtClean="0"/>
              <a:t>26</a:t>
            </a:fld>
            <a:endParaRPr lang="de-CH"/>
          </a:p>
        </p:txBody>
      </p:sp>
    </p:spTree>
    <p:extLst>
      <p:ext uri="{BB962C8B-B14F-4D97-AF65-F5344CB8AC3E}">
        <p14:creationId xmlns:p14="http://schemas.microsoft.com/office/powerpoint/2010/main" val="3154798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5735694-0C91-BA4F-9401-092235FEF1B1}" type="slidenum">
              <a:rPr lang="en-US" smtClean="0"/>
              <a:t>28</a:t>
            </a:fld>
            <a:endParaRPr lang="en-US"/>
          </a:p>
        </p:txBody>
      </p:sp>
    </p:spTree>
    <p:extLst>
      <p:ext uri="{BB962C8B-B14F-4D97-AF65-F5344CB8AC3E}">
        <p14:creationId xmlns:p14="http://schemas.microsoft.com/office/powerpoint/2010/main" val="17638137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ECF97056-F39D-458F-91BD-B8879AD3E6B6}" type="slidenum">
              <a:rPr lang="de-CH" smtClean="0"/>
              <a:t>29</a:t>
            </a:fld>
            <a:endParaRPr lang="de-CH"/>
          </a:p>
        </p:txBody>
      </p:sp>
    </p:spTree>
    <p:extLst>
      <p:ext uri="{BB962C8B-B14F-4D97-AF65-F5344CB8AC3E}">
        <p14:creationId xmlns:p14="http://schemas.microsoft.com/office/powerpoint/2010/main" val="3997234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5735694-0C91-BA4F-9401-092235FEF1B1}" type="slidenum">
              <a:rPr lang="en-US" smtClean="0"/>
              <a:t>30</a:t>
            </a:fld>
            <a:endParaRPr lang="en-US"/>
          </a:p>
        </p:txBody>
      </p:sp>
    </p:spTree>
    <p:extLst>
      <p:ext uri="{BB962C8B-B14F-4D97-AF65-F5344CB8AC3E}">
        <p14:creationId xmlns:p14="http://schemas.microsoft.com/office/powerpoint/2010/main" val="2835550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CV mortality risk in patients with CKD increases with lower eGFR and higher UACR</a:t>
            </a:r>
            <a:endParaRPr lang="en-GB"/>
          </a:p>
        </p:txBody>
      </p:sp>
      <p:sp>
        <p:nvSpPr>
          <p:cNvPr id="4" name="Slide Number Placeholder 3"/>
          <p:cNvSpPr>
            <a:spLocks noGrp="1"/>
          </p:cNvSpPr>
          <p:nvPr>
            <p:ph type="sldNum" sz="quarter" idx="5"/>
          </p:nvPr>
        </p:nvSpPr>
        <p:spPr/>
        <p:txBody>
          <a:bodyPr/>
          <a:lstStyle/>
          <a:p>
            <a:fld id="{B5735694-0C91-BA4F-9401-092235FEF1B1}" type="slidenum">
              <a:rPr lang="en-US" smtClean="0"/>
              <a:t>3</a:t>
            </a:fld>
            <a:endParaRPr lang="en-US"/>
          </a:p>
        </p:txBody>
      </p:sp>
    </p:spTree>
    <p:extLst>
      <p:ext uri="{BB962C8B-B14F-4D97-AF65-F5344CB8AC3E}">
        <p14:creationId xmlns:p14="http://schemas.microsoft.com/office/powerpoint/2010/main" val="26849221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4213" y="685800"/>
            <a:ext cx="5491162" cy="3089275"/>
          </a:xfrm>
        </p:spPr>
      </p:sp>
      <p:sp>
        <p:nvSpPr>
          <p:cNvPr id="3" name="Notes Placeholder 2"/>
          <p:cNvSpPr>
            <a:spLocks noGrp="1"/>
          </p:cNvSpPr>
          <p:nvPr>
            <p:ph type="body" idx="1"/>
          </p:nvPr>
        </p:nvSpPr>
        <p:spPr/>
        <p:txBody>
          <a:bodyPr/>
          <a:lstStyle/>
          <a:p>
            <a:pPr marL="0" indent="0">
              <a:buNone/>
            </a:pPr>
            <a:endParaRPr lang="en-GB" b="0" u="none" dirty="0"/>
          </a:p>
        </p:txBody>
      </p:sp>
      <p:sp>
        <p:nvSpPr>
          <p:cNvPr id="6" name="Slide Number Placeholder 5"/>
          <p:cNvSpPr>
            <a:spLocks noGrp="1"/>
          </p:cNvSpPr>
          <p:nvPr>
            <p:ph type="sldNum" sz="quarter" idx="5"/>
          </p:nvPr>
        </p:nvSpPr>
        <p:spPr/>
        <p:txBody>
          <a:bodyPr/>
          <a:lstStyle/>
          <a:p>
            <a:fld id="{1428D681-7867-E949-A3D2-41DDE609BEDB}" type="slidenum">
              <a:rPr lang="en-US" smtClean="0"/>
              <a:pPr/>
              <a:t>31</a:t>
            </a:fld>
            <a:endParaRPr lang="en-US"/>
          </a:p>
        </p:txBody>
      </p:sp>
    </p:spTree>
    <p:extLst>
      <p:ext uri="{BB962C8B-B14F-4D97-AF65-F5344CB8AC3E}">
        <p14:creationId xmlns:p14="http://schemas.microsoft.com/office/powerpoint/2010/main" val="32475319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ECF97056-F39D-458F-91BD-B8879AD3E6B6}" type="slidenum">
              <a:rPr lang="de-CH" smtClean="0"/>
              <a:t>32</a:t>
            </a:fld>
            <a:endParaRPr lang="de-CH"/>
          </a:p>
        </p:txBody>
      </p:sp>
    </p:spTree>
    <p:extLst>
      <p:ext uri="{BB962C8B-B14F-4D97-AF65-F5344CB8AC3E}">
        <p14:creationId xmlns:p14="http://schemas.microsoft.com/office/powerpoint/2010/main" val="30212958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ECF97056-F39D-458F-91BD-B8879AD3E6B6}" type="slidenum">
              <a:rPr lang="de-CH" smtClean="0"/>
              <a:t>33</a:t>
            </a:fld>
            <a:endParaRPr lang="de-CH"/>
          </a:p>
        </p:txBody>
      </p:sp>
    </p:spTree>
    <p:extLst>
      <p:ext uri="{BB962C8B-B14F-4D97-AF65-F5344CB8AC3E}">
        <p14:creationId xmlns:p14="http://schemas.microsoft.com/office/powerpoint/2010/main" val="41511416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5735694-0C91-BA4F-9401-092235FEF1B1}" type="slidenum">
              <a:rPr lang="en-US" smtClean="0"/>
              <a:t>34</a:t>
            </a:fld>
            <a:endParaRPr lang="en-US"/>
          </a:p>
        </p:txBody>
      </p:sp>
    </p:spTree>
    <p:extLst>
      <p:ext uri="{BB962C8B-B14F-4D97-AF65-F5344CB8AC3E}">
        <p14:creationId xmlns:p14="http://schemas.microsoft.com/office/powerpoint/2010/main" val="14950089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ECF97056-F39D-458F-91BD-B8879AD3E6B6}" type="slidenum">
              <a:rPr lang="de-CH" smtClean="0"/>
              <a:t>35</a:t>
            </a:fld>
            <a:endParaRPr lang="de-CH"/>
          </a:p>
        </p:txBody>
      </p:sp>
    </p:spTree>
    <p:extLst>
      <p:ext uri="{BB962C8B-B14F-4D97-AF65-F5344CB8AC3E}">
        <p14:creationId xmlns:p14="http://schemas.microsoft.com/office/powerpoint/2010/main" val="41570394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5735694-0C91-BA4F-9401-092235FEF1B1}" type="slidenum">
              <a:rPr lang="en-US" smtClean="0"/>
              <a:t>36</a:t>
            </a:fld>
            <a:endParaRPr lang="en-US"/>
          </a:p>
        </p:txBody>
      </p:sp>
    </p:spTree>
    <p:extLst>
      <p:ext uri="{BB962C8B-B14F-4D97-AF65-F5344CB8AC3E}">
        <p14:creationId xmlns:p14="http://schemas.microsoft.com/office/powerpoint/2010/main" val="32990583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85863"/>
            <a:ext cx="5584825" cy="3141662"/>
          </a:xfrm>
        </p:spPr>
      </p:sp>
      <p:sp>
        <p:nvSpPr>
          <p:cNvPr id="3" name="Notes Placeholder 2"/>
          <p:cNvSpPr>
            <a:spLocks noGrp="1"/>
          </p:cNvSpPr>
          <p:nvPr>
            <p:ph type="body" idx="1"/>
          </p:nvPr>
        </p:nvSpPr>
        <p:spPr/>
        <p:txBody>
          <a:bodyPr/>
          <a:lstStyle/>
          <a:p>
            <a:pPr>
              <a:defRPr/>
            </a:pPr>
            <a:r>
              <a:rPr lang="en-GB" sz="900" dirty="0">
                <a:latin typeface="Arial" panose="020B0604020202020204" pitchFamily="34" charset="0"/>
                <a:cs typeface="Arial" panose="020B0604020202020204" pitchFamily="34" charset="0"/>
              </a:rPr>
              <a:t>The clinical diagnosis of CKD in a patient with T2D is based on the presence of albuminuria (</a:t>
            </a:r>
            <a:r>
              <a:rPr lang="en-US" sz="900" dirty="0">
                <a:latin typeface="Arial" panose="020B0604020202020204" pitchFamily="34" charset="0"/>
                <a:cs typeface="Arial" panose="020B0604020202020204" pitchFamily="34" charset="0"/>
              </a:rPr>
              <a:t>UACR ≥30 mg/g) and/or reduced kidney function (eGFR &lt;60 ml/min/1.73 m</a:t>
            </a:r>
            <a:r>
              <a:rPr lang="en-US" sz="900" baseline="30000" dirty="0">
                <a:latin typeface="Arial" panose="020B0604020202020204" pitchFamily="34" charset="0"/>
                <a:cs typeface="Arial" panose="020B0604020202020204" pitchFamily="34" charset="0"/>
              </a:rPr>
              <a:t>2</a:t>
            </a:r>
            <a:r>
              <a:rPr lang="en-US" sz="900" dirty="0">
                <a:latin typeface="Arial" panose="020B0604020202020204" pitchFamily="34" charset="0"/>
                <a:cs typeface="Arial" panose="020B0604020202020204" pitchFamily="34" charset="0"/>
              </a:rPr>
              <a:t>), sustained over at least 3 months, in the absence of signs or symptoms of other primary causes of kidney damage.</a:t>
            </a:r>
            <a:r>
              <a:rPr lang="en-US" sz="900" baseline="30000" dirty="0">
                <a:latin typeface="Arial" panose="020B0604020202020204" pitchFamily="34" charset="0"/>
                <a:cs typeface="Arial" panose="020B0604020202020204" pitchFamily="34" charset="0"/>
              </a:rPr>
              <a:t>1,2 </a:t>
            </a:r>
            <a:r>
              <a:rPr lang="en-AU" sz="900" dirty="0">
                <a:latin typeface="Arial" panose="020B0604020202020204" pitchFamily="34" charset="0"/>
                <a:cs typeface="Arial" panose="020B0604020202020204" pitchFamily="34" charset="0"/>
              </a:rPr>
              <a:t> The figure here depicts the classical model of CKD in type 2 diabetes progression, in which UACR rises from relatively early in the disease course; meanwhile eGFR remains relatively stable until severely increased levels of albuminuria precipitate its fall.</a:t>
            </a:r>
            <a:r>
              <a:rPr lang="en-AU" sz="900" baseline="30000" dirty="0">
                <a:latin typeface="Arial" panose="020B0604020202020204" pitchFamily="34" charset="0"/>
                <a:cs typeface="Arial" panose="020B0604020202020204" pitchFamily="34" charset="0"/>
              </a:rPr>
              <a:t>3,4 </a:t>
            </a:r>
            <a:r>
              <a:rPr lang="en-AU" sz="900" dirty="0">
                <a:latin typeface="Arial" panose="020B0604020202020204" pitchFamily="34" charset="0"/>
                <a:cs typeface="Arial" panose="020B0604020202020204" pitchFamily="34" charset="0"/>
              </a:rPr>
              <a:t>However, in contemporary clinical practice  a significant proportion of patients with an eGFR &lt;60 ml/min/1.73m</a:t>
            </a:r>
            <a:r>
              <a:rPr lang="en-AU" sz="900" baseline="30000" dirty="0">
                <a:latin typeface="Arial" panose="020B0604020202020204" pitchFamily="34" charset="0"/>
                <a:cs typeface="Arial" panose="020B0604020202020204" pitchFamily="34" charset="0"/>
              </a:rPr>
              <a:t>2</a:t>
            </a:r>
            <a:r>
              <a:rPr lang="en-AU" sz="900" dirty="0">
                <a:latin typeface="Arial" panose="020B0604020202020204" pitchFamily="34" charset="0"/>
                <a:cs typeface="Arial" panose="020B0604020202020204" pitchFamily="34" charset="0"/>
              </a:rPr>
              <a:t> do not develop albuminuria prior to CKD stage 3 diagnosis.</a:t>
            </a:r>
            <a:r>
              <a:rPr lang="en-AU" sz="900" baseline="30000" dirty="0">
                <a:latin typeface="Arial" panose="020B0604020202020204" pitchFamily="34" charset="0"/>
                <a:cs typeface="Arial" panose="020B0604020202020204" pitchFamily="34" charset="0"/>
              </a:rPr>
              <a:t>5–7</a:t>
            </a:r>
            <a:r>
              <a:rPr lang="en-AU" sz="900" dirty="0">
                <a:latin typeface="Arial" panose="020B0604020202020204" pitchFamily="34" charset="0"/>
                <a:cs typeface="Arial" panose="020B0604020202020204" pitchFamily="34" charset="0"/>
              </a:rPr>
              <a:t> Consequently, for early diagnosis of CKD in T2D and early identification of patients at increased CV risk, assessment of</a:t>
            </a:r>
            <a:r>
              <a:rPr lang="en-AU" sz="900" b="1" dirty="0">
                <a:latin typeface="Arial" panose="020B0604020202020204" pitchFamily="34" charset="0"/>
                <a:cs typeface="Arial" panose="020B0604020202020204" pitchFamily="34" charset="0"/>
              </a:rPr>
              <a:t> </a:t>
            </a:r>
            <a:r>
              <a:rPr lang="en-AU" sz="900" dirty="0">
                <a:latin typeface="Arial" panose="020B0604020202020204" pitchFamily="34" charset="0"/>
                <a:cs typeface="Arial" panose="020B0604020202020204" pitchFamily="34" charset="0"/>
              </a:rPr>
              <a:t>both</a:t>
            </a:r>
            <a:r>
              <a:rPr lang="en-AU" sz="900" b="1" dirty="0">
                <a:latin typeface="Arial" panose="020B0604020202020204" pitchFamily="34" charset="0"/>
                <a:cs typeface="Arial" panose="020B0604020202020204" pitchFamily="34" charset="0"/>
              </a:rPr>
              <a:t> </a:t>
            </a:r>
            <a:r>
              <a:rPr lang="en-AU" sz="900" dirty="0">
                <a:latin typeface="Arial" panose="020B0604020202020204" pitchFamily="34" charset="0"/>
                <a:cs typeface="Arial" panose="020B0604020202020204" pitchFamily="34" charset="0"/>
              </a:rPr>
              <a:t>albuminuria and eGFR is required</a:t>
            </a:r>
            <a:r>
              <a:rPr lang="en-GB" sz="900" dirty="0">
                <a:latin typeface="Arial" panose="020B0604020202020204" pitchFamily="34" charset="0"/>
                <a:cs typeface="Arial" panose="020B0604020202020204" pitchFamily="34" charset="0"/>
              </a:rPr>
              <a:t>.</a:t>
            </a:r>
            <a:endParaRPr lang="en-US" sz="900" u="sng" baseline="30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08F570D-83B1-4E7B-A2B7-D7D72B828A70}" type="slidenum">
              <a:rPr lang="en-GB" smtClean="0"/>
              <a:t>37</a:t>
            </a:fld>
            <a:endParaRPr lang="en-GB"/>
          </a:p>
        </p:txBody>
      </p:sp>
    </p:spTree>
    <p:extLst>
      <p:ext uri="{BB962C8B-B14F-4D97-AF65-F5344CB8AC3E}">
        <p14:creationId xmlns:p14="http://schemas.microsoft.com/office/powerpoint/2010/main" val="10505453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CH"/>
          </a:p>
        </p:txBody>
      </p:sp>
      <p:sp>
        <p:nvSpPr>
          <p:cNvPr id="4" name="Foliennummernplatzhalter 3"/>
          <p:cNvSpPr>
            <a:spLocks noGrp="1"/>
          </p:cNvSpPr>
          <p:nvPr>
            <p:ph type="sldNum" sz="quarter" idx="5"/>
          </p:nvPr>
        </p:nvSpPr>
        <p:spPr/>
        <p:txBody>
          <a:bodyPr/>
          <a:lstStyle/>
          <a:p>
            <a:fld id="{ECF97056-F39D-458F-91BD-B8879AD3E6B6}" type="slidenum">
              <a:rPr lang="de-CH" smtClean="0"/>
              <a:t>38</a:t>
            </a:fld>
            <a:endParaRPr lang="de-CH"/>
          </a:p>
        </p:txBody>
      </p:sp>
    </p:spTree>
    <p:extLst>
      <p:ext uri="{BB962C8B-B14F-4D97-AF65-F5344CB8AC3E}">
        <p14:creationId xmlns:p14="http://schemas.microsoft.com/office/powerpoint/2010/main" val="41158632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735694-0C91-BA4F-9401-092235FEF1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600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5735694-0C91-BA4F-9401-092235FEF1B1}" type="slidenum">
              <a:rPr lang="en-US" smtClean="0"/>
              <a:t>40</a:t>
            </a:fld>
            <a:endParaRPr lang="en-US"/>
          </a:p>
        </p:txBody>
      </p:sp>
    </p:spTree>
    <p:extLst>
      <p:ext uri="{BB962C8B-B14F-4D97-AF65-F5344CB8AC3E}">
        <p14:creationId xmlns:p14="http://schemas.microsoft.com/office/powerpoint/2010/main" val="782630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Risk of adverse outcomes in patients with CKD and T2D increases with lower eGFR and higher UACR</a:t>
            </a:r>
            <a:endParaRPr lang="en-GB"/>
          </a:p>
        </p:txBody>
      </p:sp>
      <p:sp>
        <p:nvSpPr>
          <p:cNvPr id="4" name="Slide Number Placeholder 3"/>
          <p:cNvSpPr>
            <a:spLocks noGrp="1"/>
          </p:cNvSpPr>
          <p:nvPr>
            <p:ph type="sldNum" sz="quarter" idx="5"/>
          </p:nvPr>
        </p:nvSpPr>
        <p:spPr/>
        <p:txBody>
          <a:bodyPr/>
          <a:lstStyle/>
          <a:p>
            <a:fld id="{B5735694-0C91-BA4F-9401-092235FEF1B1}" type="slidenum">
              <a:rPr lang="en-US" smtClean="0"/>
              <a:t>4</a:t>
            </a:fld>
            <a:endParaRPr lang="en-US"/>
          </a:p>
        </p:txBody>
      </p:sp>
    </p:spTree>
    <p:extLst>
      <p:ext uri="{BB962C8B-B14F-4D97-AF65-F5344CB8AC3E}">
        <p14:creationId xmlns:p14="http://schemas.microsoft.com/office/powerpoint/2010/main" val="14278444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ECF97056-F39D-458F-91BD-B8879AD3E6B6}" type="slidenum">
              <a:rPr lang="de-CH" smtClean="0"/>
              <a:t>41</a:t>
            </a:fld>
            <a:endParaRPr lang="de-CH"/>
          </a:p>
        </p:txBody>
      </p:sp>
    </p:spTree>
    <p:extLst>
      <p:ext uri="{BB962C8B-B14F-4D97-AF65-F5344CB8AC3E}">
        <p14:creationId xmlns:p14="http://schemas.microsoft.com/office/powerpoint/2010/main" val="18245849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ECF97056-F39D-458F-91BD-B8879AD3E6B6}" type="slidenum">
              <a:rPr lang="de-CH" smtClean="0"/>
              <a:t>42</a:t>
            </a:fld>
            <a:endParaRPr lang="de-CH"/>
          </a:p>
        </p:txBody>
      </p:sp>
    </p:spTree>
    <p:extLst>
      <p:ext uri="{BB962C8B-B14F-4D97-AF65-F5344CB8AC3E}">
        <p14:creationId xmlns:p14="http://schemas.microsoft.com/office/powerpoint/2010/main" val="18969467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CH"/>
          </a:p>
        </p:txBody>
      </p:sp>
      <p:sp>
        <p:nvSpPr>
          <p:cNvPr id="4" name="Foliennummernplatzhalter 3"/>
          <p:cNvSpPr>
            <a:spLocks noGrp="1"/>
          </p:cNvSpPr>
          <p:nvPr>
            <p:ph type="sldNum" sz="quarter" idx="5"/>
          </p:nvPr>
        </p:nvSpPr>
        <p:spPr/>
        <p:txBody>
          <a:bodyPr/>
          <a:lstStyle/>
          <a:p>
            <a:fld id="{ECF97056-F39D-458F-91BD-B8879AD3E6B6}" type="slidenum">
              <a:rPr lang="de-CH" smtClean="0"/>
              <a:t>44</a:t>
            </a:fld>
            <a:endParaRPr lang="de-CH"/>
          </a:p>
        </p:txBody>
      </p:sp>
    </p:spTree>
    <p:extLst>
      <p:ext uri="{BB962C8B-B14F-4D97-AF65-F5344CB8AC3E}">
        <p14:creationId xmlns:p14="http://schemas.microsoft.com/office/powerpoint/2010/main" val="32041623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5735694-0C91-BA4F-9401-092235FEF1B1}" type="slidenum">
              <a:rPr lang="en-US" smtClean="0"/>
              <a:t>45</a:t>
            </a:fld>
            <a:endParaRPr lang="en-US"/>
          </a:p>
        </p:txBody>
      </p:sp>
    </p:spTree>
    <p:extLst>
      <p:ext uri="{BB962C8B-B14F-4D97-AF65-F5344CB8AC3E}">
        <p14:creationId xmlns:p14="http://schemas.microsoft.com/office/powerpoint/2010/main" val="29496414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ECF97056-F39D-458F-91BD-B8879AD3E6B6}" type="slidenum">
              <a:rPr lang="de-CH" smtClean="0"/>
              <a:t>46</a:t>
            </a:fld>
            <a:endParaRPr lang="de-CH"/>
          </a:p>
        </p:txBody>
      </p:sp>
    </p:spTree>
    <p:extLst>
      <p:ext uri="{BB962C8B-B14F-4D97-AF65-F5344CB8AC3E}">
        <p14:creationId xmlns:p14="http://schemas.microsoft.com/office/powerpoint/2010/main" val="14850463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5"/>
          </p:nvPr>
        </p:nvSpPr>
        <p:spPr/>
        <p:txBody>
          <a:bodyPr/>
          <a:lstStyle/>
          <a:p>
            <a:fld id="{B5735694-0C91-BA4F-9401-092235FEF1B1}" type="slidenum">
              <a:rPr lang="en-US" smtClean="0"/>
              <a:t>47</a:t>
            </a:fld>
            <a:endParaRPr lang="en-US"/>
          </a:p>
        </p:txBody>
      </p:sp>
    </p:spTree>
    <p:extLst>
      <p:ext uri="{BB962C8B-B14F-4D97-AF65-F5344CB8AC3E}">
        <p14:creationId xmlns:p14="http://schemas.microsoft.com/office/powerpoint/2010/main" val="3901816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735694-0C91-BA4F-9401-092235FEF1B1}" type="slidenum">
              <a:rPr lang="en-US" smtClean="0"/>
              <a:t>48</a:t>
            </a:fld>
            <a:endParaRPr lang="en-US"/>
          </a:p>
        </p:txBody>
      </p:sp>
    </p:spTree>
    <p:extLst>
      <p:ext uri="{BB962C8B-B14F-4D97-AF65-F5344CB8AC3E}">
        <p14:creationId xmlns:p14="http://schemas.microsoft.com/office/powerpoint/2010/main" val="2891028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5735694-0C91-BA4F-9401-092235FEF1B1}" type="slidenum">
              <a:rPr lang="en-US" smtClean="0"/>
              <a:t>49</a:t>
            </a:fld>
            <a:endParaRPr lang="en-US"/>
          </a:p>
        </p:txBody>
      </p:sp>
    </p:spTree>
    <p:extLst>
      <p:ext uri="{BB962C8B-B14F-4D97-AF65-F5344CB8AC3E}">
        <p14:creationId xmlns:p14="http://schemas.microsoft.com/office/powerpoint/2010/main" val="18967042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1007" rtl="0" eaLnBrk="1" fontAlgn="auto" latinLnBrk="0" hangingPunct="1">
              <a:lnSpc>
                <a:spcPct val="100000"/>
              </a:lnSpc>
              <a:spcBef>
                <a:spcPts val="0"/>
              </a:spcBef>
              <a:spcAft>
                <a:spcPts val="0"/>
              </a:spcAft>
              <a:buClrTx/>
              <a:buSzTx/>
              <a:buFontTx/>
              <a:buNone/>
              <a:tabLst/>
              <a:defRPr/>
            </a:pPr>
            <a:r>
              <a:rPr lang="en-US" sz="1000"/>
              <a:t>Kidney benefit was consistent irrespective of SGLT-2i use at baseline</a:t>
            </a:r>
            <a:endParaRPr lang="en-GB" sz="1000"/>
          </a:p>
          <a:p>
            <a:pPr marL="0" marR="0" lvl="0" indent="0" algn="l" defTabSz="911007" rtl="0" eaLnBrk="1" fontAlgn="auto" latinLnBrk="0" hangingPunct="1">
              <a:lnSpc>
                <a:spcPct val="100000"/>
              </a:lnSpc>
              <a:spcBef>
                <a:spcPts val="0"/>
              </a:spcBef>
              <a:spcAft>
                <a:spcPts val="0"/>
              </a:spcAft>
              <a:buClrTx/>
              <a:buSzTx/>
              <a:buFontTx/>
              <a:buNone/>
              <a:tabLst/>
              <a:defRPr/>
            </a:pPr>
            <a:endParaRPr lang="fr-FR" sz="1000"/>
          </a:p>
          <a:p>
            <a:pPr lvl="0" defTabSz="911007">
              <a:defRPr/>
            </a:pPr>
            <a:endParaRPr lang="en-GB" sz="100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B5735694-0C91-BA4F-9401-092235FEF1B1}" type="slidenum">
              <a:rPr kumimoji="0" lang="en-US" sz="1200" b="0" i="0" u="none" strike="noStrike" kern="1200" cap="none" spc="0" normalizeH="0" baseline="0" noProof="0" smtClean="0">
                <a:ln>
                  <a:noFill/>
                </a:ln>
                <a:solidFill>
                  <a:prstClr val="black"/>
                </a:solidFill>
                <a:effectLst/>
                <a:uLnTx/>
                <a:uFillTx/>
                <a:latin typeface="Calibri" charset="0"/>
                <a:ea typeface="MS PGothic" charset="0"/>
              </a:rPr>
              <a:pPr marL="0" marR="0" lvl="0" indent="0" algn="r" defTabSz="609585" rtl="0" eaLnBrk="0" fontAlgn="base" latinLnBrk="0" hangingPunct="0">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charset="0"/>
              <a:ea typeface="MS PGothic" charset="0"/>
            </a:endParaRPr>
          </a:p>
        </p:txBody>
      </p:sp>
    </p:spTree>
    <p:extLst>
      <p:ext uri="{BB962C8B-B14F-4D97-AF65-F5344CB8AC3E}">
        <p14:creationId xmlns:p14="http://schemas.microsoft.com/office/powerpoint/2010/main" val="12460416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2F9A0-4691-3B0A-8245-145BCAB53B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F62EB6-5B97-7ACB-FA63-D3A0C6A493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6F72A2-1EBB-46EA-A5FA-A2862A45A0F7}"/>
              </a:ext>
            </a:extLst>
          </p:cNvPr>
          <p:cNvSpPr>
            <a:spLocks noGrp="1"/>
          </p:cNvSpPr>
          <p:nvPr>
            <p:ph type="body" idx="1"/>
          </p:nvPr>
        </p:nvSpPr>
        <p:spPr/>
        <p:txBody>
          <a:bodyPr/>
          <a:lstStyle/>
          <a:p>
            <a:r>
              <a:rPr lang="en-GB" sz="1200"/>
              <a:t>FIDELIO-DKD: use of SGLT2 Inhibitors was associated with lower risk of hyperkalaemia</a:t>
            </a:r>
            <a:endParaRPr lang="en-GB"/>
          </a:p>
        </p:txBody>
      </p:sp>
      <p:sp>
        <p:nvSpPr>
          <p:cNvPr id="4" name="Slide Number Placeholder 3">
            <a:extLst>
              <a:ext uri="{FF2B5EF4-FFF2-40B4-BE49-F238E27FC236}">
                <a16:creationId xmlns:a16="http://schemas.microsoft.com/office/drawing/2014/main" id="{BF8464EB-ECA2-EF2E-8AF7-1AB62A139055}"/>
              </a:ext>
            </a:extLst>
          </p:cNvPr>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DCA1C719-9499-4E44-9F95-4E7E540438DD}" type="slidenum">
              <a:rPr kumimoji="0" lang="fr-BE" sz="1200" b="0" i="0" u="none" strike="noStrike" kern="1200" cap="none" spc="0" normalizeH="0" baseline="0" noProof="0" smtClean="0">
                <a:ln>
                  <a:noFill/>
                </a:ln>
                <a:solidFill>
                  <a:prstClr val="black"/>
                </a:solidFill>
                <a:effectLst/>
                <a:uLnTx/>
                <a:uFillTx/>
                <a:latin typeface="Calibri" charset="0"/>
                <a:ea typeface="MS PGothic" charset="0"/>
              </a:rPr>
              <a:pPr marL="0" marR="0" lvl="0" indent="0" algn="r" defTabSz="609585" rtl="0" eaLnBrk="0" fontAlgn="base" latinLnBrk="0" hangingPunct="0">
                <a:lnSpc>
                  <a:spcPct val="100000"/>
                </a:lnSpc>
                <a:spcBef>
                  <a:spcPct val="0"/>
                </a:spcBef>
                <a:spcAft>
                  <a:spcPct val="0"/>
                </a:spcAft>
                <a:buClrTx/>
                <a:buSzTx/>
                <a:buFontTx/>
                <a:buNone/>
                <a:tabLst/>
                <a:defRPr/>
              </a:pPr>
              <a:t>51</a:t>
            </a:fld>
            <a:endParaRPr kumimoji="0" lang="fr-BE" sz="1200" b="0" i="0" u="none" strike="noStrike" kern="1200" cap="none" spc="0" normalizeH="0" baseline="0" noProof="0">
              <a:ln>
                <a:noFill/>
              </a:ln>
              <a:solidFill>
                <a:prstClr val="black"/>
              </a:solidFill>
              <a:effectLst/>
              <a:uLnTx/>
              <a:uFillTx/>
              <a:latin typeface="Calibri" charset="0"/>
              <a:ea typeface="MS PGothic" charset="0"/>
            </a:endParaRPr>
          </a:p>
        </p:txBody>
      </p:sp>
    </p:spTree>
    <p:extLst>
      <p:ext uri="{BB962C8B-B14F-4D97-AF65-F5344CB8AC3E}">
        <p14:creationId xmlns:p14="http://schemas.microsoft.com/office/powerpoint/2010/main" val="4247757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F3CE37-8989-471A-BC57-D3CAAD0383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S PGothic" charset="0"/>
              <a:cs typeface="+mn-cs"/>
            </a:endParaRPr>
          </a:p>
        </p:txBody>
      </p:sp>
      <p:sp>
        <p:nvSpPr>
          <p:cNvPr id="7" name="Slide Image Placeholder 6">
            <a:extLst>
              <a:ext uri="{FF2B5EF4-FFF2-40B4-BE49-F238E27FC236}">
                <a16:creationId xmlns:a16="http://schemas.microsoft.com/office/drawing/2014/main" id="{EA666D87-3464-4577-A9B8-068E3FEFE397}"/>
              </a:ext>
            </a:extLst>
          </p:cNvPr>
          <p:cNvSpPr>
            <a:spLocks noGrp="1" noRot="1" noChangeAspect="1"/>
          </p:cNvSpPr>
          <p:nvPr>
            <p:ph type="sldImg"/>
          </p:nvPr>
        </p:nvSpPr>
        <p:spPr/>
      </p:sp>
      <p:sp>
        <p:nvSpPr>
          <p:cNvPr id="8" name="Notes Placeholder 7">
            <a:extLst>
              <a:ext uri="{FF2B5EF4-FFF2-40B4-BE49-F238E27FC236}">
                <a16:creationId xmlns:a16="http://schemas.microsoft.com/office/drawing/2014/main" id="{0C6A3236-E54D-4E5A-AA5A-0FFCCE5F0FC8}"/>
              </a:ext>
            </a:extLst>
          </p:cNvPr>
          <p:cNvSpPr>
            <a:spLocks noGrp="1"/>
          </p:cNvSpPr>
          <p:nvPr>
            <p:ph type="body" idx="1"/>
          </p:nvPr>
        </p:nvSpPr>
        <p:spPr/>
        <p:txBody>
          <a:bodyPr/>
          <a:lstStyle/>
          <a:p>
            <a:r>
              <a:rPr lang="en-US" sz="1050"/>
              <a:t>CKD progression in T2D is driven by the combined effects of metabolic, </a:t>
            </a:r>
            <a:r>
              <a:rPr lang="en-US" sz="1050" err="1"/>
              <a:t>haemodynamic</a:t>
            </a:r>
            <a:r>
              <a:rPr lang="en-US" sz="1050"/>
              <a:t>, inflammatory and fibrotic factors </a:t>
            </a:r>
            <a:endParaRPr lang="en-US"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19340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acute effect of finerenone is a drop in eGFR within the first few months but the long-term effect (as of month 4) is a slowing of eGFR decline</a:t>
            </a:r>
          </a:p>
        </p:txBody>
      </p:sp>
      <p:sp>
        <p:nvSpPr>
          <p:cNvPr id="4" name="Slide Number Placehold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B5735694-0C91-BA4F-9401-092235FEF1B1}" type="slidenum">
              <a:rPr kumimoji="0" lang="en-US" sz="1200" b="0" i="0" u="none" strike="noStrike" kern="1200" cap="none" spc="0" normalizeH="0" baseline="0" noProof="0" smtClean="0">
                <a:ln>
                  <a:noFill/>
                </a:ln>
                <a:solidFill>
                  <a:prstClr val="black"/>
                </a:solidFill>
                <a:effectLst/>
                <a:uLnTx/>
                <a:uFillTx/>
                <a:latin typeface="Calibri" charset="0"/>
                <a:ea typeface="MS PGothic" charset="0"/>
                <a:cs typeface="+mn-cs"/>
              </a:rPr>
              <a:pPr marL="0" marR="0" lvl="0" indent="0" algn="r" defTabSz="609585" rtl="0" eaLnBrk="0" fontAlgn="base" latinLnBrk="0" hangingPunct="0">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charset="0"/>
              <a:ea typeface="MS PGothic" charset="0"/>
              <a:cs typeface="+mn-cs"/>
            </a:endParaRPr>
          </a:p>
        </p:txBody>
      </p:sp>
    </p:spTree>
    <p:extLst>
      <p:ext uri="{BB962C8B-B14F-4D97-AF65-F5344CB8AC3E}">
        <p14:creationId xmlns:p14="http://schemas.microsoft.com/office/powerpoint/2010/main" val="26022020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a:t>Finerenone reduced the risk of the ≥57% eGFR kidney composite outcome vs placebo, irrespective of baseline eGFR or UACR</a:t>
            </a:r>
            <a:endParaRPr lang="en-CH"/>
          </a:p>
        </p:txBody>
      </p:sp>
      <p:sp>
        <p:nvSpPr>
          <p:cNvPr id="4" name="Foliennummernplatzhalter 3"/>
          <p:cNvSpPr>
            <a:spLocks noGrp="1"/>
          </p:cNvSpPr>
          <p:nvPr>
            <p:ph type="sldNum" sz="quarter" idx="5"/>
          </p:nvPr>
        </p:nvSpPr>
        <p:spPr/>
        <p:txBody>
          <a:bodyPr/>
          <a:lstStyle/>
          <a:p>
            <a:fld id="{ECF97056-F39D-458F-91BD-B8879AD3E6B6}" type="slidenum">
              <a:rPr lang="de-CH" smtClean="0"/>
              <a:t>53</a:t>
            </a:fld>
            <a:endParaRPr lang="de-CH"/>
          </a:p>
        </p:txBody>
      </p:sp>
    </p:spTree>
    <p:extLst>
      <p:ext uri="{BB962C8B-B14F-4D97-AF65-F5344CB8AC3E}">
        <p14:creationId xmlns:p14="http://schemas.microsoft.com/office/powerpoint/2010/main" val="10493952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acute effect of finerenone is a drop in eGFR within the first few months but the long-term effect (as of month 4) is a slowing of eGFR decline</a:t>
            </a:r>
          </a:p>
        </p:txBody>
      </p:sp>
      <p:sp>
        <p:nvSpPr>
          <p:cNvPr id="4" name="Slide Number Placehold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B5735694-0C91-BA4F-9401-092235FEF1B1}" type="slidenum">
              <a:rPr kumimoji="0" lang="en-US" sz="1200" b="0" i="0" u="none" strike="noStrike" kern="1200" cap="none" spc="0" normalizeH="0" baseline="0" noProof="0" smtClean="0">
                <a:ln>
                  <a:noFill/>
                </a:ln>
                <a:solidFill>
                  <a:prstClr val="black"/>
                </a:solidFill>
                <a:effectLst/>
                <a:uLnTx/>
                <a:uFillTx/>
                <a:latin typeface="Calibri" charset="0"/>
                <a:ea typeface="MS PGothic" charset="0"/>
                <a:cs typeface="+mn-cs"/>
              </a:rPr>
              <a:pPr marL="0" marR="0" lvl="0" indent="0" algn="r" defTabSz="609585" rtl="0" eaLnBrk="0" fontAlgn="base" latinLnBrk="0" hangingPunct="0">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charset="0"/>
              <a:ea typeface="MS PGothic" charset="0"/>
              <a:cs typeface="+mn-cs"/>
            </a:endParaRPr>
          </a:p>
        </p:txBody>
      </p:sp>
    </p:spTree>
    <p:extLst>
      <p:ext uri="{BB962C8B-B14F-4D97-AF65-F5344CB8AC3E}">
        <p14:creationId xmlns:p14="http://schemas.microsoft.com/office/powerpoint/2010/main" val="33729839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4213" y="685800"/>
            <a:ext cx="5491162" cy="3089275"/>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428D681-7867-E949-A3D2-41DDE609BEDB}" type="slidenum">
              <a:rPr lang="en-US" smtClean="0"/>
              <a:pPr/>
              <a:t>55</a:t>
            </a:fld>
            <a:endParaRPr lang="en-US"/>
          </a:p>
        </p:txBody>
      </p:sp>
    </p:spTree>
    <p:extLst>
      <p:ext uri="{BB962C8B-B14F-4D97-AF65-F5344CB8AC3E}">
        <p14:creationId xmlns:p14="http://schemas.microsoft.com/office/powerpoint/2010/main" val="41245461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4213" y="685800"/>
            <a:ext cx="5491162" cy="3089275"/>
          </a:xfrm>
        </p:spPr>
      </p:sp>
      <p:sp>
        <p:nvSpPr>
          <p:cNvPr id="3" name="Notes Placeholder 2"/>
          <p:cNvSpPr>
            <a:spLocks noGrp="1"/>
          </p:cNvSpPr>
          <p:nvPr>
            <p:ph type="body" idx="1"/>
          </p:nvPr>
        </p:nvSpPr>
        <p:spPr/>
        <p:txBody>
          <a:bodyPr/>
          <a:lstStyle/>
          <a:p>
            <a:pPr marL="365125" lvl="2" indent="0">
              <a:buFont typeface="Arial" panose="020B0604020202020204" pitchFamily="34" charset="0"/>
              <a:buNone/>
            </a:pPr>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428D681-7867-E949-A3D2-41DDE609BEDB}" type="slidenum">
              <a:rPr lang="en-US" smtClean="0"/>
              <a:pPr/>
              <a:t>56</a:t>
            </a:fld>
            <a:endParaRPr lang="en-US"/>
          </a:p>
        </p:txBody>
      </p:sp>
    </p:spTree>
    <p:extLst>
      <p:ext uri="{BB962C8B-B14F-4D97-AF65-F5344CB8AC3E}">
        <p14:creationId xmlns:p14="http://schemas.microsoft.com/office/powerpoint/2010/main" val="15699425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4213" y="685800"/>
            <a:ext cx="5491162" cy="3089275"/>
          </a:xfrm>
        </p:spPr>
      </p:sp>
      <p:sp>
        <p:nvSpPr>
          <p:cNvPr id="3" name="Notes Placeholder 2"/>
          <p:cNvSpPr>
            <a:spLocks noGrp="1"/>
          </p:cNvSpPr>
          <p:nvPr>
            <p:ph type="body" idx="1"/>
          </p:nvPr>
        </p:nvSpPr>
        <p:spPr/>
        <p:txBody>
          <a:bodyPr/>
          <a:lstStyle/>
          <a:p>
            <a:pPr marL="0" indent="0">
              <a:buNone/>
            </a:pPr>
            <a:endParaRPr lang="en-GB" noProof="0"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428D681-7867-E949-A3D2-41DDE609BEDB}" type="slidenum">
              <a:rPr lang="en-US" smtClean="0"/>
              <a:pPr/>
              <a:t>57</a:t>
            </a:fld>
            <a:endParaRPr lang="en-US"/>
          </a:p>
        </p:txBody>
      </p:sp>
    </p:spTree>
    <p:extLst>
      <p:ext uri="{BB962C8B-B14F-4D97-AF65-F5344CB8AC3E}">
        <p14:creationId xmlns:p14="http://schemas.microsoft.com/office/powerpoint/2010/main" val="10773972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22BE16D-8762-4D99-962D-1DB328A84D03}" type="slidenum">
              <a:rPr lang="de-CH" smtClean="0"/>
              <a:t>59</a:t>
            </a:fld>
            <a:endParaRPr lang="de-CH"/>
          </a:p>
        </p:txBody>
      </p:sp>
    </p:spTree>
    <p:extLst>
      <p:ext uri="{BB962C8B-B14F-4D97-AF65-F5344CB8AC3E}">
        <p14:creationId xmlns:p14="http://schemas.microsoft.com/office/powerpoint/2010/main" val="37621638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735694-0C91-BA4F-9401-092235FEF1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3585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735694-0C91-BA4F-9401-092235FEF1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1854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735694-0C91-BA4F-9401-092235FEF1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995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ECF97056-F39D-458F-91BD-B8879AD3E6B6}" type="slidenum">
              <a:rPr lang="de-CH" smtClean="0"/>
              <a:t>6</a:t>
            </a:fld>
            <a:endParaRPr lang="de-CH"/>
          </a:p>
        </p:txBody>
      </p:sp>
    </p:spTree>
    <p:extLst>
      <p:ext uri="{BB962C8B-B14F-4D97-AF65-F5344CB8AC3E}">
        <p14:creationId xmlns:p14="http://schemas.microsoft.com/office/powerpoint/2010/main" val="37955724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735694-0C91-BA4F-9401-092235FEF1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87206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735694-0C91-BA4F-9401-092235FEF1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49865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735694-0C91-BA4F-9401-092235FEF1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4563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735694-0C91-BA4F-9401-092235FEF1B1}" type="slidenum">
              <a:rPr lang="en-US" smtClean="0"/>
              <a:t>7</a:t>
            </a:fld>
            <a:endParaRPr lang="en-US"/>
          </a:p>
        </p:txBody>
      </p:sp>
    </p:spTree>
    <p:extLst>
      <p:ext uri="{BB962C8B-B14F-4D97-AF65-F5344CB8AC3E}">
        <p14:creationId xmlns:p14="http://schemas.microsoft.com/office/powerpoint/2010/main" val="1886750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735694-0C91-BA4F-9401-092235FEF1B1}" type="slidenum">
              <a:rPr lang="en-US" smtClean="0"/>
              <a:t>8</a:t>
            </a:fld>
            <a:endParaRPr lang="en-US"/>
          </a:p>
        </p:txBody>
      </p:sp>
    </p:spTree>
    <p:extLst>
      <p:ext uri="{BB962C8B-B14F-4D97-AF65-F5344CB8AC3E}">
        <p14:creationId xmlns:p14="http://schemas.microsoft.com/office/powerpoint/2010/main" val="4069704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u="none" dirty="0">
                <a:latin typeface="Arial" panose="020B0604020202020204" pitchFamily="34" charset="0"/>
                <a:cs typeface="Arial" panose="020B0604020202020204" pitchFamily="34" charset="0"/>
              </a:rPr>
              <a:t>MR overactivation results in the upregulation of proinflammatory and profibrotic gene expression and inflammation and fibrosis in the kidneys.</a:t>
            </a:r>
            <a:r>
              <a:rPr lang="en-GB" sz="1200" b="0" u="none" baseline="30000" dirty="0">
                <a:latin typeface="Arial" panose="020B0604020202020204" pitchFamily="34" charset="0"/>
                <a:cs typeface="Arial" panose="020B0604020202020204" pitchFamily="34" charset="0"/>
              </a:rPr>
              <a:t>1–3</a:t>
            </a:r>
            <a:r>
              <a:rPr lang="en-GB" sz="1200" b="0" u="none" dirty="0">
                <a:latin typeface="Arial" panose="020B0604020202020204" pitchFamily="34" charset="0"/>
                <a:cs typeface="Arial" panose="020B0604020202020204" pitchFamily="34" charset="0"/>
              </a:rPr>
              <a:t> Finerenone is a potent and selective non-steroidal MRA</a:t>
            </a:r>
            <a:r>
              <a:rPr lang="en-GB" sz="1200" b="0" u="none" baseline="30000" dirty="0">
                <a:latin typeface="Arial" panose="020B0604020202020204" pitchFamily="34" charset="0"/>
                <a:cs typeface="Arial" panose="020B0604020202020204" pitchFamily="34" charset="0"/>
              </a:rPr>
              <a:t>4,5</a:t>
            </a:r>
            <a:r>
              <a:rPr lang="en-GB" sz="1200" b="0" u="none" dirty="0">
                <a:latin typeface="Arial" panose="020B0604020202020204" pitchFamily="34" charset="0"/>
                <a:cs typeface="Arial" panose="020B0604020202020204" pitchFamily="34" charset="0"/>
              </a:rPr>
              <a:t> that, by binding to and antagonising the MR, affects the expression of MR-target genes.</a:t>
            </a:r>
            <a:r>
              <a:rPr lang="en-GB" sz="1200" b="0" u="none" baseline="30000" dirty="0">
                <a:latin typeface="Arial" panose="020B0604020202020204" pitchFamily="34" charset="0"/>
                <a:cs typeface="Arial" panose="020B0604020202020204" pitchFamily="34" charset="0"/>
              </a:rPr>
              <a:t>5,6</a:t>
            </a:r>
            <a:r>
              <a:rPr lang="en-GB" sz="1200" b="0" u="none"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In the setting of MR overactivation, </a:t>
            </a:r>
            <a:r>
              <a:rPr lang="en-GB" sz="1200" dirty="0" err="1">
                <a:latin typeface="Arial" panose="020B0604020202020204" pitchFamily="34" charset="0"/>
                <a:cs typeface="Arial" panose="020B0604020202020204" pitchFamily="34" charset="0"/>
              </a:rPr>
              <a:t>finerenone</a:t>
            </a:r>
            <a:r>
              <a:rPr lang="en-GB" sz="1200" dirty="0">
                <a:latin typeface="Arial" panose="020B0604020202020204" pitchFamily="34" charset="0"/>
                <a:cs typeface="Arial" panose="020B0604020202020204" pitchFamily="34" charset="0"/>
              </a:rPr>
              <a:t> </a:t>
            </a:r>
            <a:r>
              <a:rPr lang="en-GB" sz="1200" b="0" u="none" dirty="0">
                <a:latin typeface="Arial" panose="020B0604020202020204" pitchFamily="34" charset="0"/>
                <a:cs typeface="Arial" panose="020B0604020202020204" pitchFamily="34" charset="0"/>
              </a:rPr>
              <a:t>inhibits the expression of pro-inflammatory and pro-fibrotic mediators,</a:t>
            </a:r>
            <a:r>
              <a:rPr lang="en-GB" sz="1200" b="0" u="none" baseline="30000" dirty="0">
                <a:latin typeface="Arial" panose="020B0604020202020204" pitchFamily="34" charset="0"/>
                <a:cs typeface="Arial" panose="020B0604020202020204" pitchFamily="34" charset="0"/>
              </a:rPr>
              <a:t>6</a:t>
            </a:r>
            <a:r>
              <a:rPr lang="en-GB" sz="1200" b="0" u="none" dirty="0">
                <a:latin typeface="Arial" panose="020B0604020202020204" pitchFamily="34" charset="0"/>
                <a:cs typeface="Arial" panose="020B0604020202020204" pitchFamily="34" charset="0"/>
              </a:rPr>
              <a:t> including those associated with CKD progression.</a:t>
            </a:r>
            <a:r>
              <a:rPr lang="en-GB" sz="1200" b="0" u="none" baseline="30000" dirty="0">
                <a:latin typeface="Arial" panose="020B0604020202020204" pitchFamily="34" charset="0"/>
                <a:cs typeface="Arial" panose="020B0604020202020204" pitchFamily="34" charset="0"/>
              </a:rPr>
              <a:t>7–9</a:t>
            </a:r>
          </a:p>
          <a:p>
            <a:endParaRPr lang="en-GB" sz="1200" b="1" u="sng" baseline="30000" dirty="0"/>
          </a:p>
          <a:p>
            <a:endParaRPr lang="en-GB" dirty="0"/>
          </a:p>
        </p:txBody>
      </p:sp>
      <p:sp>
        <p:nvSpPr>
          <p:cNvPr id="4" name="Foliennummernplatzhalt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B5735694-0C91-BA4F-9401-092235FEF1B1}" type="slidenum">
              <a:rPr kumimoji="0" lang="en-US" sz="1200" b="0" i="0" u="none" strike="noStrike" kern="1200" cap="none" spc="0" normalizeH="0" baseline="0" noProof="0" smtClean="0">
                <a:ln>
                  <a:noFill/>
                </a:ln>
                <a:solidFill>
                  <a:prstClr val="black"/>
                </a:solidFill>
                <a:effectLst/>
                <a:uLnTx/>
                <a:uFillTx/>
                <a:latin typeface="Calibri" charset="0"/>
                <a:ea typeface="MS PGothic" charset="0"/>
                <a:cs typeface="+mn-cs"/>
              </a:rPr>
              <a:pPr marL="0" marR="0" lvl="0" indent="0" algn="r" defTabSz="609585"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charset="0"/>
              <a:ea typeface="MS PGothic" charset="0"/>
              <a:cs typeface="+mn-cs"/>
            </a:endParaRPr>
          </a:p>
        </p:txBody>
      </p:sp>
    </p:spTree>
    <p:extLst>
      <p:ext uri="{BB962C8B-B14F-4D97-AF65-F5344CB8AC3E}">
        <p14:creationId xmlns:p14="http://schemas.microsoft.com/office/powerpoint/2010/main" val="3733892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ilde">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85A7B-BB12-4342-8E5C-FE180EFDDB16}"/>
              </a:ext>
            </a:extLst>
          </p:cNvPr>
          <p:cNvSpPr>
            <a:spLocks noGrp="1"/>
          </p:cNvSpPr>
          <p:nvPr>
            <p:ph type="ctrTitle"/>
          </p:nvPr>
        </p:nvSpPr>
        <p:spPr>
          <a:xfrm>
            <a:off x="623888" y="863601"/>
            <a:ext cx="5886668" cy="2797268"/>
          </a:xfrm>
        </p:spPr>
        <p:txBody>
          <a:bodyPr anchor="b">
            <a:normAutofit/>
          </a:bodyPr>
          <a:lstStyle>
            <a:lvl1pPr algn="l">
              <a:lnSpc>
                <a:spcPct val="85000"/>
              </a:lnSpc>
              <a:defRPr sz="5400" b="1">
                <a:solidFill>
                  <a:schemeClr val="accent3"/>
                </a:solidFill>
              </a:defRPr>
            </a:lvl1pPr>
          </a:lstStyle>
          <a:p>
            <a:r>
              <a:rPr lang="en-US"/>
              <a:t>Click to edit Master title style</a:t>
            </a:r>
          </a:p>
        </p:txBody>
      </p:sp>
      <p:sp>
        <p:nvSpPr>
          <p:cNvPr id="3" name="Subtitle 2">
            <a:extLst>
              <a:ext uri="{FF2B5EF4-FFF2-40B4-BE49-F238E27FC236}">
                <a16:creationId xmlns:a16="http://schemas.microsoft.com/office/drawing/2014/main" id="{373A1B13-7660-5747-A4E8-6DA61D79062C}"/>
              </a:ext>
            </a:extLst>
          </p:cNvPr>
          <p:cNvSpPr>
            <a:spLocks noGrp="1"/>
          </p:cNvSpPr>
          <p:nvPr>
            <p:ph type="subTitle" idx="1"/>
          </p:nvPr>
        </p:nvSpPr>
        <p:spPr>
          <a:xfrm>
            <a:off x="623888" y="3950371"/>
            <a:ext cx="5111750" cy="1542956"/>
          </a:xfrm>
          <a:prstGeom prst="rect">
            <a:avLst/>
          </a:prstGeom>
        </p:spPr>
        <p:txBody>
          <a:bodyPr>
            <a:normAutofit/>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Text Placeholder 16">
            <a:extLst>
              <a:ext uri="{FF2B5EF4-FFF2-40B4-BE49-F238E27FC236}">
                <a16:creationId xmlns:a16="http://schemas.microsoft.com/office/drawing/2014/main" id="{41816704-341F-3E49-9D82-D707715D6FC3}"/>
              </a:ext>
            </a:extLst>
          </p:cNvPr>
          <p:cNvSpPr>
            <a:spLocks noGrp="1"/>
          </p:cNvSpPr>
          <p:nvPr>
            <p:ph type="body" sz="quarter" idx="10" hasCustomPrompt="1"/>
          </p:nvPr>
        </p:nvSpPr>
        <p:spPr>
          <a:xfrm>
            <a:off x="623888" y="6092825"/>
            <a:ext cx="5111750" cy="431800"/>
          </a:xfrm>
          <a:prstGeom prst="rect">
            <a:avLst/>
          </a:prstGeom>
        </p:spPr>
        <p:txBody>
          <a:bodyPr anchor="b">
            <a:normAutofit/>
          </a:bodyPr>
          <a:lstStyle>
            <a:lvl1pPr marL="0" indent="0">
              <a:buNone/>
              <a:defRPr sz="1200">
                <a:solidFill>
                  <a:schemeClr val="accent6"/>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a:t>Date</a:t>
            </a:r>
          </a:p>
        </p:txBody>
      </p:sp>
      <p:pic>
        <p:nvPicPr>
          <p:cNvPr id="6" name="Picture 5">
            <a:extLst>
              <a:ext uri="{FF2B5EF4-FFF2-40B4-BE49-F238E27FC236}">
                <a16:creationId xmlns:a16="http://schemas.microsoft.com/office/drawing/2014/main" id="{8D322F0D-2142-914D-A9BE-4B4BB2B917A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808794" y="580697"/>
            <a:ext cx="742074" cy="742074"/>
          </a:xfrm>
          <a:prstGeom prst="rect">
            <a:avLst/>
          </a:prstGeom>
        </p:spPr>
      </p:pic>
      <p:sp>
        <p:nvSpPr>
          <p:cNvPr id="7" name="Textfeld 6">
            <a:extLst>
              <a:ext uri="{FF2B5EF4-FFF2-40B4-BE49-F238E27FC236}">
                <a16:creationId xmlns:a16="http://schemas.microsoft.com/office/drawing/2014/main" id="{C865F260-1CB7-4F81-AFF8-5BD48DAD94B9}"/>
              </a:ext>
            </a:extLst>
          </p:cNvPr>
          <p:cNvSpPr txBox="1"/>
          <p:nvPr userDrawn="1"/>
        </p:nvSpPr>
        <p:spPr>
          <a:xfrm>
            <a:off x="6096000" y="6287260"/>
            <a:ext cx="2473842" cy="336824"/>
          </a:xfrm>
          <a:prstGeom prst="rect">
            <a:avLst/>
          </a:prstGeom>
        </p:spPr>
        <p:txBody>
          <a:bodyPr vert="horz" wrap="square" lIns="91440" tIns="45720" rIns="91440" bIns="45720" rtlCol="0">
            <a:noAutofit/>
          </a:bodyPr>
          <a:lstStyle/>
          <a:p>
            <a:pPr algn="l">
              <a:spcBef>
                <a:spcPts val="600"/>
              </a:spcBef>
            </a:pPr>
            <a:r>
              <a:rPr lang="de-CH" sz="800" b="0" i="0" dirty="0">
                <a:solidFill>
                  <a:schemeClr val="bg1">
                    <a:lumMod val="50000"/>
                  </a:schemeClr>
                </a:solidFill>
                <a:effectLst/>
                <a:latin typeface="Arial" panose="020B0604020202020204" pitchFamily="34" charset="0"/>
              </a:rPr>
              <a:t>MA-M_FIN-CH-0106-1_03.2024</a:t>
            </a:r>
            <a:endParaRPr lang="de-CH" sz="800" b="0" u="none" strike="noStrike" kern="1200" dirty="0">
              <a:solidFill>
                <a:schemeClr val="bg1">
                  <a:lumMod val="50000"/>
                </a:schemeClr>
              </a:solidFill>
              <a:effectLst/>
              <a:highlight>
                <a:srgbClr val="FFFF00"/>
              </a:highlight>
              <a:latin typeface="+mj-lt"/>
              <a:ea typeface="MS PGothic" charset="0"/>
              <a:cs typeface="+mn-cs"/>
            </a:endParaRPr>
          </a:p>
        </p:txBody>
      </p:sp>
    </p:spTree>
    <p:extLst>
      <p:ext uri="{BB962C8B-B14F-4D97-AF65-F5344CB8AC3E}">
        <p14:creationId xmlns:p14="http://schemas.microsoft.com/office/powerpoint/2010/main" val="1565024838"/>
      </p:ext>
    </p:extLst>
  </p:cSld>
  <p:clrMapOvr>
    <a:masterClrMapping/>
  </p:clrMapOvr>
  <p:extLst>
    <p:ext uri="{DCECCB84-F9BA-43D5-87BE-67443E8EF086}">
      <p15:sldGuideLst xmlns:p15="http://schemas.microsoft.com/office/powerpoint/2012/main">
        <p15:guide id="1" orient="horz" pos="2183">
          <p15:clr>
            <a:srgbClr val="FBAE40"/>
          </p15:clr>
        </p15:guide>
        <p15:guide id="2" pos="3613">
          <p15:clr>
            <a:srgbClr val="FBAE40"/>
          </p15:clr>
        </p15:guide>
        <p15:guide id="4" orient="horz" pos="2387">
          <p15:clr>
            <a:srgbClr val="FBAE40"/>
          </p15:clr>
        </p15:guide>
        <p15:guide id="5" pos="4112">
          <p15:clr>
            <a:srgbClr val="FBAE40"/>
          </p15:clr>
        </p15:guide>
        <p15:guide id="6" orient="horz" pos="24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AB83DDA8-7B32-EE47-840A-934A0CC6BFE3}"/>
              </a:ext>
            </a:extLst>
          </p:cNvPr>
          <p:cNvSpPr>
            <a:spLocks noGrp="1"/>
          </p:cNvSpPr>
          <p:nvPr>
            <p:ph type="ftr" sz="quarter" idx="14"/>
          </p:nvPr>
        </p:nvSpPr>
        <p:spPr/>
        <p:txBody>
          <a:bodyPr/>
          <a:lstStyle/>
          <a:p>
            <a:endParaRPr lang="en-US"/>
          </a:p>
        </p:txBody>
      </p:sp>
      <p:sp>
        <p:nvSpPr>
          <p:cNvPr id="12" name="Slide Number Placeholder 11">
            <a:extLst>
              <a:ext uri="{FF2B5EF4-FFF2-40B4-BE49-F238E27FC236}">
                <a16:creationId xmlns:a16="http://schemas.microsoft.com/office/drawing/2014/main" id="{74780B43-40DC-C34E-AAC9-4FDACC059B46}"/>
              </a:ext>
            </a:extLst>
          </p:cNvPr>
          <p:cNvSpPr>
            <a:spLocks noGrp="1"/>
          </p:cNvSpPr>
          <p:nvPr>
            <p:ph type="sldNum" sz="quarter" idx="15"/>
          </p:nvPr>
        </p:nvSpPr>
        <p:spPr/>
        <p:txBody>
          <a:bodyPr/>
          <a:lstStyle/>
          <a:p>
            <a:fld id="{7AF8E309-D608-654D-B811-6A2C46C88181}" type="slidenum">
              <a:rPr lang="en-US" smtClean="0"/>
              <a:pPr/>
              <a:t>‹Nr.›</a:t>
            </a:fld>
            <a:endParaRPr lang="en-US"/>
          </a:p>
        </p:txBody>
      </p:sp>
      <p:sp>
        <p:nvSpPr>
          <p:cNvPr id="14" name="Content Placeholder 13">
            <a:extLst>
              <a:ext uri="{FF2B5EF4-FFF2-40B4-BE49-F238E27FC236}">
                <a16:creationId xmlns:a16="http://schemas.microsoft.com/office/drawing/2014/main" id="{4EE6E1D8-8FFD-8044-93A3-FD09D9B9C22B}"/>
              </a:ext>
            </a:extLst>
          </p:cNvPr>
          <p:cNvSpPr>
            <a:spLocks noGrp="1"/>
          </p:cNvSpPr>
          <p:nvPr>
            <p:ph sz="quarter" idx="16"/>
          </p:nvPr>
        </p:nvSpPr>
        <p:spPr>
          <a:xfrm>
            <a:off x="622800" y="1440000"/>
            <a:ext cx="10908000" cy="4643437"/>
          </a:xfrm>
        </p:spPr>
        <p:txBody>
          <a:bodyPr lIns="90000"/>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itle 14">
            <a:extLst>
              <a:ext uri="{FF2B5EF4-FFF2-40B4-BE49-F238E27FC236}">
                <a16:creationId xmlns:a16="http://schemas.microsoft.com/office/drawing/2014/main" id="{7C579CB4-4DC2-6B4A-8848-199EE8DC734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92011744"/>
      </p:ext>
    </p:extLst>
  </p:cSld>
  <p:clrMapOvr>
    <a:masterClrMapping/>
  </p:clrMapOvr>
  <p:extLst>
    <p:ext uri="{DCECCB84-F9BA-43D5-87BE-67443E8EF086}">
      <p15:sldGuideLst xmlns:p15="http://schemas.microsoft.com/office/powerpoint/2012/main">
        <p15:guide id="1" pos="3840">
          <p15:clr>
            <a:srgbClr val="FBAE40"/>
          </p15:clr>
        </p15:guide>
        <p15:guide id="2" pos="7265">
          <p15:clr>
            <a:srgbClr val="FBAE40"/>
          </p15:clr>
        </p15:guide>
        <p15:guide id="3" orient="horz" pos="2160">
          <p15:clr>
            <a:srgbClr val="FBAE40"/>
          </p15:clr>
        </p15:guide>
        <p15:guide id="4" orient="horz" pos="3838">
          <p15:clr>
            <a:srgbClr val="FBAE40"/>
          </p15:clr>
        </p15:guide>
        <p15:guide id="5" pos="601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774EAA05-443F-42B3-AFFA-02448A7C3A87}"/>
              </a:ext>
            </a:extLst>
          </p:cNvPr>
          <p:cNvSpPr>
            <a:spLocks noGrp="1"/>
          </p:cNvSpPr>
          <p:nvPr>
            <p:ph type="body" sz="quarter" idx="13" hasCustomPrompt="1"/>
          </p:nvPr>
        </p:nvSpPr>
        <p:spPr>
          <a:xfrm>
            <a:off x="622800" y="1440000"/>
            <a:ext cx="10908000" cy="432000"/>
          </a:xfrm>
          <a:prstGeom prst="rect">
            <a:avLst/>
          </a:prstGeom>
        </p:spPr>
        <p:txBody>
          <a:bodyPr anchor="t">
            <a:noAutofit/>
          </a:bodyPr>
          <a:lstStyle>
            <a:lvl1pPr marL="0" indent="0">
              <a:lnSpc>
                <a:spcPct val="90000"/>
              </a:lnSpc>
              <a:spcBef>
                <a:spcPts val="0"/>
              </a:spcBef>
              <a:buNone/>
              <a:defRPr sz="2000" b="1">
                <a:solidFill>
                  <a:schemeClr val="accent1"/>
                </a:solidFill>
              </a:defRPr>
            </a:lvl1pPr>
          </a:lstStyle>
          <a:p>
            <a:pPr lvl="0"/>
            <a:r>
              <a:rPr lang="en-US"/>
              <a:t>Subhead Edit Master text styles</a:t>
            </a:r>
          </a:p>
        </p:txBody>
      </p:sp>
      <p:sp>
        <p:nvSpPr>
          <p:cNvPr id="7" name="Content Placeholder 6">
            <a:extLst>
              <a:ext uri="{FF2B5EF4-FFF2-40B4-BE49-F238E27FC236}">
                <a16:creationId xmlns:a16="http://schemas.microsoft.com/office/drawing/2014/main" id="{D401E156-3E7F-2047-94FE-2E86D5D9BFB9}"/>
              </a:ext>
            </a:extLst>
          </p:cNvPr>
          <p:cNvSpPr>
            <a:spLocks noGrp="1"/>
          </p:cNvSpPr>
          <p:nvPr>
            <p:ph sz="quarter" idx="14"/>
          </p:nvPr>
        </p:nvSpPr>
        <p:spPr>
          <a:xfrm>
            <a:off x="622800" y="1989138"/>
            <a:ext cx="10908000" cy="41036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a:extLst>
              <a:ext uri="{FF2B5EF4-FFF2-40B4-BE49-F238E27FC236}">
                <a16:creationId xmlns:a16="http://schemas.microsoft.com/office/drawing/2014/main" id="{0F149D46-0D0C-3C46-AE34-97763977AB32}"/>
              </a:ext>
            </a:extLst>
          </p:cNvPr>
          <p:cNvSpPr>
            <a:spLocks noGrp="1"/>
          </p:cNvSpPr>
          <p:nvPr>
            <p:ph type="title"/>
          </p:nvPr>
        </p:nvSpPr>
        <p:spPr/>
        <p:txBody>
          <a:bodyPr/>
          <a:lstStyle/>
          <a:p>
            <a:r>
              <a:rPr lang="en-US"/>
              <a:t>Click to edit Master title style</a:t>
            </a:r>
            <a:endParaRPr lang="en-GB"/>
          </a:p>
        </p:txBody>
      </p:sp>
      <p:sp>
        <p:nvSpPr>
          <p:cNvPr id="9" name="Footer Placeholder 8">
            <a:extLst>
              <a:ext uri="{FF2B5EF4-FFF2-40B4-BE49-F238E27FC236}">
                <a16:creationId xmlns:a16="http://schemas.microsoft.com/office/drawing/2014/main" id="{C51A4BB6-0165-3B43-B292-DADDDDD579E0}"/>
              </a:ext>
            </a:extLst>
          </p:cNvPr>
          <p:cNvSpPr>
            <a:spLocks noGrp="1"/>
          </p:cNvSpPr>
          <p:nvPr>
            <p:ph type="ftr" sz="quarter" idx="15"/>
          </p:nvPr>
        </p:nvSpPr>
        <p:spPr/>
        <p:txBody>
          <a:bodyPr/>
          <a:lstStyle/>
          <a:p>
            <a:endParaRPr lang="en-US"/>
          </a:p>
        </p:txBody>
      </p:sp>
      <p:sp>
        <p:nvSpPr>
          <p:cNvPr id="10" name="Slide Number Placeholder 9">
            <a:extLst>
              <a:ext uri="{FF2B5EF4-FFF2-40B4-BE49-F238E27FC236}">
                <a16:creationId xmlns:a16="http://schemas.microsoft.com/office/drawing/2014/main" id="{1BE2E9E4-866D-8848-9670-A8A0A19AAAC9}"/>
              </a:ext>
            </a:extLst>
          </p:cNvPr>
          <p:cNvSpPr>
            <a:spLocks noGrp="1"/>
          </p:cNvSpPr>
          <p:nvPr>
            <p:ph type="sldNum" sz="quarter" idx="16"/>
          </p:nvPr>
        </p:nvSpPr>
        <p:spPr/>
        <p:txBody>
          <a:bodyPr/>
          <a:lstStyle/>
          <a:p>
            <a:fld id="{7AF8E309-D608-654D-B811-6A2C46C88181}" type="slidenum">
              <a:rPr lang="en-US" smtClean="0"/>
              <a:pPr/>
              <a:t>‹Nr.›</a:t>
            </a:fld>
            <a:endParaRPr lang="en-US"/>
          </a:p>
        </p:txBody>
      </p:sp>
    </p:spTree>
    <p:extLst>
      <p:ext uri="{BB962C8B-B14F-4D97-AF65-F5344CB8AC3E}">
        <p14:creationId xmlns:p14="http://schemas.microsoft.com/office/powerpoint/2010/main" val="809903616"/>
      </p:ext>
    </p:extLst>
  </p:cSld>
  <p:clrMapOvr>
    <a:masterClrMapping/>
  </p:clrMapOvr>
  <p:extLst>
    <p:ext uri="{DCECCB84-F9BA-43D5-87BE-67443E8EF086}">
      <p15:sldGuideLst xmlns:p15="http://schemas.microsoft.com/office/powerpoint/2012/main">
        <p15:guide id="1" pos="7265">
          <p15:clr>
            <a:srgbClr val="FBAE40"/>
          </p15:clr>
        </p15:guide>
        <p15:guide id="2" orient="horz" pos="1185">
          <p15:clr>
            <a:srgbClr val="FBAE40"/>
          </p15:clr>
        </p15:guide>
        <p15:guide id="3" orient="horz" pos="822">
          <p15:clr>
            <a:srgbClr val="FBAE40"/>
          </p15:clr>
        </p15:guide>
        <p15:guide id="4" pos="6017">
          <p15:clr>
            <a:srgbClr val="FBAE40"/>
          </p15:clr>
        </p15:guide>
        <p15:guide id="5" orient="horz" pos="1253">
          <p15:clr>
            <a:srgbClr val="FBAE40"/>
          </p15:clr>
        </p15:guide>
        <p15:guide id="6" pos="3749">
          <p15:clr>
            <a:srgbClr val="FBAE40"/>
          </p15:clr>
        </p15:guide>
        <p15:guide id="7" pos="390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92C46A-DA2C-5241-8E5C-B9618D92A6D6}"/>
              </a:ext>
            </a:extLst>
          </p:cNvPr>
          <p:cNvSpPr>
            <a:spLocks noGrp="1"/>
          </p:cNvSpPr>
          <p:nvPr>
            <p:ph type="title"/>
          </p:nvPr>
        </p:nvSpPr>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2F03DB8F-A836-D348-8DB8-8603306A0FA4}"/>
              </a:ext>
            </a:extLst>
          </p:cNvPr>
          <p:cNvSpPr>
            <a:spLocks noGrp="1"/>
          </p:cNvSpPr>
          <p:nvPr>
            <p:ph type="ftr" sz="quarter" idx="10"/>
          </p:nvPr>
        </p:nvSpPr>
        <p:spPr/>
        <p:txBody>
          <a:bodyPr/>
          <a:lstStyle/>
          <a:p>
            <a:endParaRPr lang="en-US"/>
          </a:p>
        </p:txBody>
      </p:sp>
      <p:sp>
        <p:nvSpPr>
          <p:cNvPr id="7" name="Slide Number Placeholder 6">
            <a:extLst>
              <a:ext uri="{FF2B5EF4-FFF2-40B4-BE49-F238E27FC236}">
                <a16:creationId xmlns:a16="http://schemas.microsoft.com/office/drawing/2014/main" id="{5587BB3D-57BC-634F-AC75-6B1C11B1DAF5}"/>
              </a:ext>
            </a:extLst>
          </p:cNvPr>
          <p:cNvSpPr>
            <a:spLocks noGrp="1"/>
          </p:cNvSpPr>
          <p:nvPr>
            <p:ph type="sldNum" sz="quarter" idx="11"/>
          </p:nvPr>
        </p:nvSpPr>
        <p:spPr/>
        <p:txBody>
          <a:bodyPr/>
          <a:lstStyle/>
          <a:p>
            <a:fld id="{7AF8E309-D608-654D-B811-6A2C46C88181}" type="slidenum">
              <a:rPr lang="en-US" smtClean="0"/>
              <a:pPr/>
              <a:t>‹Nr.›</a:t>
            </a:fld>
            <a:endParaRPr lang="en-US"/>
          </a:p>
        </p:txBody>
      </p:sp>
    </p:spTree>
    <p:extLst>
      <p:ext uri="{BB962C8B-B14F-4D97-AF65-F5344CB8AC3E}">
        <p14:creationId xmlns:p14="http://schemas.microsoft.com/office/powerpoint/2010/main" val="1286946855"/>
      </p:ext>
    </p:extLst>
  </p:cSld>
  <p:clrMapOvr>
    <a:masterClrMapping/>
  </p:clrMapOvr>
  <p:extLst>
    <p:ext uri="{DCECCB84-F9BA-43D5-87BE-67443E8EF086}">
      <p15:sldGuideLst xmlns:p15="http://schemas.microsoft.com/office/powerpoint/2012/main">
        <p15:guide id="1" pos="601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774EAA05-443F-42B3-AFFA-02448A7C3A87}"/>
              </a:ext>
            </a:extLst>
          </p:cNvPr>
          <p:cNvSpPr>
            <a:spLocks noGrp="1"/>
          </p:cNvSpPr>
          <p:nvPr>
            <p:ph type="body" sz="quarter" idx="13" hasCustomPrompt="1"/>
          </p:nvPr>
        </p:nvSpPr>
        <p:spPr>
          <a:xfrm>
            <a:off x="625188" y="1440000"/>
            <a:ext cx="10908000" cy="432000"/>
          </a:xfrm>
          <a:prstGeom prst="rect">
            <a:avLst/>
          </a:prstGeom>
        </p:spPr>
        <p:txBody>
          <a:bodyPr anchor="t">
            <a:noAutofit/>
          </a:bodyPr>
          <a:lstStyle>
            <a:lvl1pPr marL="0" indent="0">
              <a:lnSpc>
                <a:spcPct val="90000"/>
              </a:lnSpc>
              <a:spcBef>
                <a:spcPts val="0"/>
              </a:spcBef>
              <a:buNone/>
              <a:defRPr sz="2000" b="1" spc="0">
                <a:solidFill>
                  <a:schemeClr val="accent1"/>
                </a:solidFill>
              </a:defRPr>
            </a:lvl1pPr>
          </a:lstStyle>
          <a:p>
            <a:pPr lvl="0"/>
            <a:r>
              <a:rPr lang="en-US"/>
              <a:t>Subhead Edit Master text styles</a:t>
            </a:r>
          </a:p>
        </p:txBody>
      </p:sp>
      <p:sp>
        <p:nvSpPr>
          <p:cNvPr id="8" name="Title 7">
            <a:extLst>
              <a:ext uri="{FF2B5EF4-FFF2-40B4-BE49-F238E27FC236}">
                <a16:creationId xmlns:a16="http://schemas.microsoft.com/office/drawing/2014/main" id="{0F149D46-0D0C-3C46-AE34-97763977AB32}"/>
              </a:ext>
            </a:extLst>
          </p:cNvPr>
          <p:cNvSpPr>
            <a:spLocks noGrp="1"/>
          </p:cNvSpPr>
          <p:nvPr>
            <p:ph type="title"/>
          </p:nvPr>
        </p:nvSpPr>
        <p:spPr/>
        <p:txBody>
          <a:bodyPr/>
          <a:lstStyle/>
          <a:p>
            <a:r>
              <a:rPr lang="en-US"/>
              <a:t>Click to edit Master title style</a:t>
            </a:r>
            <a:endParaRPr lang="en-GB"/>
          </a:p>
        </p:txBody>
      </p:sp>
      <p:sp>
        <p:nvSpPr>
          <p:cNvPr id="9" name="Footer Placeholder 8">
            <a:extLst>
              <a:ext uri="{FF2B5EF4-FFF2-40B4-BE49-F238E27FC236}">
                <a16:creationId xmlns:a16="http://schemas.microsoft.com/office/drawing/2014/main" id="{C51A4BB6-0165-3B43-B292-DADDDDD579E0}"/>
              </a:ext>
            </a:extLst>
          </p:cNvPr>
          <p:cNvSpPr>
            <a:spLocks noGrp="1"/>
          </p:cNvSpPr>
          <p:nvPr>
            <p:ph type="ftr" sz="quarter" idx="15"/>
          </p:nvPr>
        </p:nvSpPr>
        <p:spPr/>
        <p:txBody>
          <a:bodyPr/>
          <a:lstStyle/>
          <a:p>
            <a:endParaRPr lang="en-US"/>
          </a:p>
        </p:txBody>
      </p:sp>
      <p:sp>
        <p:nvSpPr>
          <p:cNvPr id="10" name="Slide Number Placeholder 9">
            <a:extLst>
              <a:ext uri="{FF2B5EF4-FFF2-40B4-BE49-F238E27FC236}">
                <a16:creationId xmlns:a16="http://schemas.microsoft.com/office/drawing/2014/main" id="{1BE2E9E4-866D-8848-9670-A8A0A19AAAC9}"/>
              </a:ext>
            </a:extLst>
          </p:cNvPr>
          <p:cNvSpPr>
            <a:spLocks noGrp="1"/>
          </p:cNvSpPr>
          <p:nvPr>
            <p:ph type="sldNum" sz="quarter" idx="16"/>
          </p:nvPr>
        </p:nvSpPr>
        <p:spPr/>
        <p:txBody>
          <a:bodyPr/>
          <a:lstStyle/>
          <a:p>
            <a:fld id="{7AF8E309-D608-654D-B811-6A2C46C88181}" type="slidenum">
              <a:rPr lang="en-US" smtClean="0"/>
              <a:pPr/>
              <a:t>‹Nr.›</a:t>
            </a:fld>
            <a:endParaRPr lang="en-US"/>
          </a:p>
        </p:txBody>
      </p:sp>
    </p:spTree>
    <p:extLst>
      <p:ext uri="{BB962C8B-B14F-4D97-AF65-F5344CB8AC3E}">
        <p14:creationId xmlns:p14="http://schemas.microsoft.com/office/powerpoint/2010/main" val="1054357188"/>
      </p:ext>
    </p:extLst>
  </p:cSld>
  <p:clrMapOvr>
    <a:masterClrMapping/>
  </p:clrMapOvr>
  <p:extLst>
    <p:ext uri="{DCECCB84-F9BA-43D5-87BE-67443E8EF086}">
      <p15:sldGuideLst xmlns:p15="http://schemas.microsoft.com/office/powerpoint/2012/main">
        <p15:guide id="1" pos="7265">
          <p15:clr>
            <a:srgbClr val="FBAE40"/>
          </p15:clr>
        </p15:guide>
        <p15:guide id="2" orient="horz" pos="1185">
          <p15:clr>
            <a:srgbClr val="FBAE40"/>
          </p15:clr>
        </p15:guide>
        <p15:guide id="3" orient="horz" pos="822">
          <p15:clr>
            <a:srgbClr val="FBAE40"/>
          </p15:clr>
        </p15:guide>
        <p15:guide id="4" pos="601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E12C5E1-8F3A-2A49-9FD0-05ADEBF85B93}"/>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6A43F5C2-75F1-354C-BF82-30619F3D429D}"/>
              </a:ext>
            </a:extLst>
          </p:cNvPr>
          <p:cNvSpPr>
            <a:spLocks noGrp="1"/>
          </p:cNvSpPr>
          <p:nvPr>
            <p:ph type="sldNum" sz="quarter" idx="11"/>
          </p:nvPr>
        </p:nvSpPr>
        <p:spPr/>
        <p:txBody>
          <a:bodyPr/>
          <a:lstStyle/>
          <a:p>
            <a:fld id="{7AF8E309-D608-654D-B811-6A2C46C88181}" type="slidenum">
              <a:rPr lang="en-US" smtClean="0"/>
              <a:pPr/>
              <a:t>‹Nr.›</a:t>
            </a:fld>
            <a:endParaRPr lang="en-US"/>
          </a:p>
        </p:txBody>
      </p:sp>
    </p:spTree>
    <p:extLst>
      <p:ext uri="{BB962C8B-B14F-4D97-AF65-F5344CB8AC3E}">
        <p14:creationId xmlns:p14="http://schemas.microsoft.com/office/powerpoint/2010/main" val="4974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cSld name="Section Header 1">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F49A-4950-674D-9752-BE2C8C310294}"/>
              </a:ext>
            </a:extLst>
          </p:cNvPr>
          <p:cNvSpPr>
            <a:spLocks noGrp="1"/>
          </p:cNvSpPr>
          <p:nvPr>
            <p:ph type="title"/>
          </p:nvPr>
        </p:nvSpPr>
        <p:spPr>
          <a:xfrm>
            <a:off x="623888" y="765175"/>
            <a:ext cx="7019925" cy="2663825"/>
          </a:xfrm>
        </p:spPr>
        <p:txBody>
          <a:bodyPr anchor="b">
            <a:normAutofit/>
          </a:bodyPr>
          <a:lstStyle>
            <a:lvl1pPr>
              <a:defRPr sz="4400" b="1">
                <a:solidFill>
                  <a:schemeClr val="accent3"/>
                </a:solidFill>
              </a:defRPr>
            </a:lvl1pPr>
          </a:lstStyle>
          <a:p>
            <a:r>
              <a:rPr lang="en-US"/>
              <a:t>Click to edit Master title style</a:t>
            </a:r>
          </a:p>
        </p:txBody>
      </p:sp>
      <p:sp>
        <p:nvSpPr>
          <p:cNvPr id="3" name="Text Placeholder 2">
            <a:extLst>
              <a:ext uri="{FF2B5EF4-FFF2-40B4-BE49-F238E27FC236}">
                <a16:creationId xmlns:a16="http://schemas.microsoft.com/office/drawing/2014/main" id="{8CCE6D8F-2E4C-BE4C-B759-2675C40A8EEB}"/>
              </a:ext>
            </a:extLst>
          </p:cNvPr>
          <p:cNvSpPr>
            <a:spLocks noGrp="1"/>
          </p:cNvSpPr>
          <p:nvPr>
            <p:ph type="body" idx="1"/>
          </p:nvPr>
        </p:nvSpPr>
        <p:spPr>
          <a:xfrm>
            <a:off x="623888" y="3573464"/>
            <a:ext cx="5435600" cy="1570036"/>
          </a:xfrm>
          <a:prstGeom prst="rect">
            <a:avLst/>
          </a:prstGeom>
        </p:spPr>
        <p:txBody>
          <a:bodyPr>
            <a:normAutofit/>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95F511AF-FB02-6C4E-B6AC-276957B6E61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3888" y="5981414"/>
            <a:ext cx="543211" cy="543211"/>
          </a:xfrm>
          <a:prstGeom prst="rect">
            <a:avLst/>
          </a:prstGeom>
        </p:spPr>
      </p:pic>
      <p:sp>
        <p:nvSpPr>
          <p:cNvPr id="7" name="Footer Placeholder 6">
            <a:extLst>
              <a:ext uri="{FF2B5EF4-FFF2-40B4-BE49-F238E27FC236}">
                <a16:creationId xmlns:a16="http://schemas.microsoft.com/office/drawing/2014/main" id="{55FF7FE1-2126-3C47-AB41-B997D2E01D75}"/>
              </a:ext>
            </a:extLst>
          </p:cNvPr>
          <p:cNvSpPr>
            <a:spLocks noGrp="1"/>
          </p:cNvSpPr>
          <p:nvPr>
            <p:ph type="ftr" sz="quarter" idx="10"/>
          </p:nvPr>
        </p:nvSpPr>
        <p:spPr>
          <a:xfrm>
            <a:off x="1737359" y="6092825"/>
            <a:ext cx="7743191" cy="506124"/>
          </a:xfrm>
        </p:spPr>
        <p:txBody>
          <a:bodyPr/>
          <a:lstStyle/>
          <a:p>
            <a:endParaRPr lang="en-US"/>
          </a:p>
        </p:txBody>
      </p:sp>
      <p:sp>
        <p:nvSpPr>
          <p:cNvPr id="8" name="Slide Number Placeholder 7">
            <a:extLst>
              <a:ext uri="{FF2B5EF4-FFF2-40B4-BE49-F238E27FC236}">
                <a16:creationId xmlns:a16="http://schemas.microsoft.com/office/drawing/2014/main" id="{BF9B613A-2ADE-E446-934D-CF5FA0DB9D17}"/>
              </a:ext>
            </a:extLst>
          </p:cNvPr>
          <p:cNvSpPr>
            <a:spLocks noGrp="1"/>
          </p:cNvSpPr>
          <p:nvPr>
            <p:ph type="sldNum" sz="quarter" idx="11"/>
          </p:nvPr>
        </p:nvSpPr>
        <p:spPr>
          <a:xfrm>
            <a:off x="1355408" y="6233822"/>
            <a:ext cx="308708" cy="365125"/>
          </a:xfrm>
        </p:spPr>
        <p:txBody>
          <a:bodyPr/>
          <a:lstStyle/>
          <a:p>
            <a:fld id="{7AF8E309-D608-654D-B811-6A2C46C88181}" type="slidenum">
              <a:rPr lang="en-US" smtClean="0"/>
              <a:pPr/>
              <a:t>‹Nr.›</a:t>
            </a:fld>
            <a:endParaRPr lang="en-US"/>
          </a:p>
        </p:txBody>
      </p:sp>
      <p:sp>
        <p:nvSpPr>
          <p:cNvPr id="9" name="Textfeld 8">
            <a:extLst>
              <a:ext uri="{FF2B5EF4-FFF2-40B4-BE49-F238E27FC236}">
                <a16:creationId xmlns:a16="http://schemas.microsoft.com/office/drawing/2014/main" id="{A27C2457-150A-48E7-A578-969430612D97}"/>
              </a:ext>
            </a:extLst>
          </p:cNvPr>
          <p:cNvSpPr txBox="1"/>
          <p:nvPr userDrawn="1"/>
        </p:nvSpPr>
        <p:spPr>
          <a:xfrm>
            <a:off x="6095999" y="6287260"/>
            <a:ext cx="2080437" cy="237365"/>
          </a:xfrm>
          <a:prstGeom prst="rect">
            <a:avLst/>
          </a:prstGeom>
        </p:spPr>
        <p:txBody>
          <a:bodyPr vert="horz" wrap="square" lIns="91440" tIns="45720" rIns="91440" bIns="45720" rtlCol="0">
            <a:noAutofit/>
          </a:bodyPr>
          <a:lstStyle/>
          <a:p>
            <a:pPr algn="l">
              <a:spcBef>
                <a:spcPts val="600"/>
              </a:spcBef>
            </a:pPr>
            <a:r>
              <a:rPr lang="de-CH" sz="800" b="0" i="0" dirty="0">
                <a:solidFill>
                  <a:schemeClr val="bg1">
                    <a:lumMod val="50000"/>
                  </a:schemeClr>
                </a:solidFill>
                <a:effectLst/>
                <a:latin typeface="Arial" panose="020B0604020202020204" pitchFamily="34" charset="0"/>
              </a:rPr>
              <a:t>MA-M_FIN-CH-0106-1_03.2024</a:t>
            </a:r>
            <a:endParaRPr lang="de-CH" sz="800" b="0" u="none" strike="noStrike" kern="1200" dirty="0">
              <a:solidFill>
                <a:schemeClr val="bg1">
                  <a:lumMod val="50000"/>
                </a:schemeClr>
              </a:solidFill>
              <a:effectLst/>
              <a:highlight>
                <a:srgbClr val="FFFF00"/>
              </a:highlight>
              <a:latin typeface="+mj-lt"/>
              <a:ea typeface="MS PGothic" charset="0"/>
              <a:cs typeface="+mn-cs"/>
            </a:endParaRPr>
          </a:p>
        </p:txBody>
      </p:sp>
    </p:spTree>
    <p:extLst>
      <p:ext uri="{BB962C8B-B14F-4D97-AF65-F5344CB8AC3E}">
        <p14:creationId xmlns:p14="http://schemas.microsoft.com/office/powerpoint/2010/main" val="1436457871"/>
      </p:ext>
    </p:extLst>
  </p:cSld>
  <p:clrMapOvr>
    <a:masterClrMapping/>
  </p:clrMapOvr>
  <p:extLst>
    <p:ext uri="{DCECCB84-F9BA-43D5-87BE-67443E8EF086}">
      <p15:sldGuideLst xmlns:p15="http://schemas.microsoft.com/office/powerpoint/2012/main">
        <p15:guide id="3" orient="horz" pos="2160">
          <p15:clr>
            <a:srgbClr val="FBAE40"/>
          </p15:clr>
        </p15:guide>
        <p15:guide id="6" orient="horz" pos="2251">
          <p15:clr>
            <a:srgbClr val="FBAE40"/>
          </p15:clr>
        </p15:guide>
        <p15:guide id="7" orient="horz" pos="48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53B5D-C37B-4B43-AD4C-8171B615E2F9}"/>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8E394C53-1F4E-4EBE-A4A6-7936B7EBE058}"/>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FFCDB260-CD78-4B6A-927C-A6D1E0D06A8E}"/>
              </a:ext>
            </a:extLst>
          </p:cNvPr>
          <p:cNvSpPr>
            <a:spLocks noGrp="1"/>
          </p:cNvSpPr>
          <p:nvPr>
            <p:ph type="sldNum" sz="quarter" idx="11"/>
          </p:nvPr>
        </p:nvSpPr>
        <p:spPr/>
        <p:txBody>
          <a:bodyPr/>
          <a:lstStyle/>
          <a:p>
            <a:fld id="{7AF8E309-D608-654D-B811-6A2C46C88181}" type="slidenum">
              <a:rPr lang="en-US" smtClean="0"/>
              <a:pPr/>
              <a:t>‹Nr.›</a:t>
            </a:fld>
            <a:endParaRPr lang="en-US"/>
          </a:p>
        </p:txBody>
      </p:sp>
      <p:sp>
        <p:nvSpPr>
          <p:cNvPr id="8" name="Content Placeholder 7">
            <a:extLst>
              <a:ext uri="{FF2B5EF4-FFF2-40B4-BE49-F238E27FC236}">
                <a16:creationId xmlns:a16="http://schemas.microsoft.com/office/drawing/2014/main" id="{9E89AE87-B15C-4D4F-B1DB-2C0E751C6E98}"/>
              </a:ext>
            </a:extLst>
          </p:cNvPr>
          <p:cNvSpPr>
            <a:spLocks noGrp="1"/>
          </p:cNvSpPr>
          <p:nvPr>
            <p:ph sz="quarter" idx="12"/>
          </p:nvPr>
        </p:nvSpPr>
        <p:spPr>
          <a:xfrm>
            <a:off x="623888" y="1412873"/>
            <a:ext cx="1090930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3743920"/>
      </p:ext>
    </p:extLst>
  </p:cSld>
  <p:clrMapOvr>
    <a:masterClrMapping/>
  </p:clrMapOvr>
  <p:extLst>
    <p:ext uri="{DCECCB84-F9BA-43D5-87BE-67443E8EF086}">
      <p15:sldGuideLst xmlns:p15="http://schemas.microsoft.com/office/powerpoint/2012/main">
        <p15:guide id="2" orient="horz" pos="313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843430C-1A51-4B6D-B1AF-2214B41644B3}" type="datetimeFigureOut">
              <a:rPr lang="de-CH" smtClean="0"/>
              <a:t>10.04.2024</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3A1A27E9-A70A-41F6-96F5-BF7C1011821A}" type="slidenum">
              <a:rPr lang="de-CH" smtClean="0"/>
              <a:t>‹Nr.›</a:t>
            </a:fld>
            <a:endParaRPr lang="de-CH"/>
          </a:p>
        </p:txBody>
      </p:sp>
    </p:spTree>
    <p:extLst>
      <p:ext uri="{BB962C8B-B14F-4D97-AF65-F5344CB8AC3E}">
        <p14:creationId xmlns:p14="http://schemas.microsoft.com/office/powerpoint/2010/main" val="283115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E25A40-614A-0C4A-BB71-DFDE6A44E82F}"/>
              </a:ext>
            </a:extLst>
          </p:cNvPr>
          <p:cNvSpPr>
            <a:spLocks noGrp="1"/>
          </p:cNvSpPr>
          <p:nvPr>
            <p:ph type="title"/>
          </p:nvPr>
        </p:nvSpPr>
        <p:spPr>
          <a:xfrm>
            <a:off x="623889" y="333375"/>
            <a:ext cx="9467850" cy="962377"/>
          </a:xfrm>
          <a:prstGeom prst="rect">
            <a:avLst/>
          </a:prstGeom>
        </p:spPr>
        <p:txBody>
          <a:bodyPr vert="horz" lIns="91440" tIns="45720" rIns="91440" bIns="45720" rtlCol="0" anchor="t">
            <a:normAutofit/>
          </a:bodyPr>
          <a:lstStyle/>
          <a:p>
            <a:endParaRPr lang="en-US"/>
          </a:p>
        </p:txBody>
      </p:sp>
      <p:sp>
        <p:nvSpPr>
          <p:cNvPr id="5" name="Footer Placeholder 4">
            <a:extLst>
              <a:ext uri="{FF2B5EF4-FFF2-40B4-BE49-F238E27FC236}">
                <a16:creationId xmlns:a16="http://schemas.microsoft.com/office/drawing/2014/main" id="{CE8778B0-D627-DC40-9773-10985402291F}"/>
              </a:ext>
            </a:extLst>
          </p:cNvPr>
          <p:cNvSpPr>
            <a:spLocks noGrp="1"/>
          </p:cNvSpPr>
          <p:nvPr>
            <p:ph type="ftr" sz="quarter" idx="3"/>
          </p:nvPr>
        </p:nvSpPr>
        <p:spPr>
          <a:xfrm>
            <a:off x="932597" y="6092825"/>
            <a:ext cx="9159142" cy="506124"/>
          </a:xfrm>
          <a:prstGeom prst="rect">
            <a:avLst/>
          </a:prstGeom>
        </p:spPr>
        <p:txBody>
          <a:bodyPr vert="horz" lIns="91440" tIns="45720" rIns="91440" bIns="45720" rtlCol="0" anchor="b"/>
          <a:lstStyle>
            <a:lvl1pPr algn="l">
              <a:defRPr sz="900">
                <a:solidFill>
                  <a:schemeClr val="tx1"/>
                </a:solidFill>
                <a:latin typeface="+mn-lt"/>
              </a:defRPr>
            </a:lvl1pPr>
          </a:lstStyle>
          <a:p>
            <a:endParaRPr lang="en-US"/>
          </a:p>
        </p:txBody>
      </p:sp>
      <p:sp>
        <p:nvSpPr>
          <p:cNvPr id="6" name="Slide Number Placeholder 5">
            <a:extLst>
              <a:ext uri="{FF2B5EF4-FFF2-40B4-BE49-F238E27FC236}">
                <a16:creationId xmlns:a16="http://schemas.microsoft.com/office/drawing/2014/main" id="{AA913F3A-9AE3-E54C-9863-96DB078B8767}"/>
              </a:ext>
            </a:extLst>
          </p:cNvPr>
          <p:cNvSpPr>
            <a:spLocks noGrp="1"/>
          </p:cNvSpPr>
          <p:nvPr>
            <p:ph type="sldNum" sz="quarter" idx="4"/>
          </p:nvPr>
        </p:nvSpPr>
        <p:spPr>
          <a:xfrm>
            <a:off x="623888" y="6233822"/>
            <a:ext cx="308708" cy="365125"/>
          </a:xfrm>
          <a:prstGeom prst="rect">
            <a:avLst/>
          </a:prstGeom>
        </p:spPr>
        <p:txBody>
          <a:bodyPr vert="horz" lIns="0" tIns="45720" rIns="90000" bIns="45720" rtlCol="0" anchor="b"/>
          <a:lstStyle>
            <a:lvl1pPr algn="l">
              <a:defRPr sz="900">
                <a:solidFill>
                  <a:schemeClr val="accent2"/>
                </a:solidFill>
                <a:latin typeface="+mn-lt"/>
              </a:defRPr>
            </a:lvl1pPr>
          </a:lstStyle>
          <a:p>
            <a:fld id="{7AF8E309-D608-654D-B811-6A2C46C88181}" type="slidenum">
              <a:rPr lang="en-US" smtClean="0"/>
              <a:pPr/>
              <a:t>‹Nr.›</a:t>
            </a:fld>
            <a:endParaRPr lang="en-US"/>
          </a:p>
        </p:txBody>
      </p:sp>
      <p:sp>
        <p:nvSpPr>
          <p:cNvPr id="7" name="Text Placeholder 6">
            <a:extLst>
              <a:ext uri="{FF2B5EF4-FFF2-40B4-BE49-F238E27FC236}">
                <a16:creationId xmlns:a16="http://schemas.microsoft.com/office/drawing/2014/main" id="{BAE56C7F-E073-4349-AA82-F6474617AF7D}"/>
              </a:ext>
            </a:extLst>
          </p:cNvPr>
          <p:cNvSpPr>
            <a:spLocks noGrp="1"/>
          </p:cNvSpPr>
          <p:nvPr>
            <p:ph type="body" idx="1"/>
          </p:nvPr>
        </p:nvSpPr>
        <p:spPr>
          <a:xfrm>
            <a:off x="623888" y="1440000"/>
            <a:ext cx="10909300" cy="46528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feld 7">
            <a:extLst>
              <a:ext uri="{FF2B5EF4-FFF2-40B4-BE49-F238E27FC236}">
                <a16:creationId xmlns:a16="http://schemas.microsoft.com/office/drawing/2014/main" id="{12BB8550-E2C0-4862-B08E-4AD46D620490}"/>
              </a:ext>
            </a:extLst>
          </p:cNvPr>
          <p:cNvSpPr txBox="1"/>
          <p:nvPr userDrawn="1"/>
        </p:nvSpPr>
        <p:spPr>
          <a:xfrm rot="5400000">
            <a:off x="10882569" y="5013106"/>
            <a:ext cx="2065859" cy="375574"/>
          </a:xfrm>
          <a:prstGeom prst="rect">
            <a:avLst/>
          </a:prstGeom>
        </p:spPr>
        <p:txBody>
          <a:bodyPr vert="horz" wrap="square" lIns="91440" tIns="45720" rIns="91440" bIns="45720" rtlCol="0">
            <a:noAutofit/>
          </a:bodyPr>
          <a:lstStyle/>
          <a:p>
            <a:pPr algn="l">
              <a:spcBef>
                <a:spcPts val="600"/>
              </a:spcBef>
            </a:pPr>
            <a:r>
              <a:rPr lang="de-CH" sz="800" b="0" i="0" dirty="0">
                <a:solidFill>
                  <a:schemeClr val="bg1">
                    <a:lumMod val="50000"/>
                  </a:schemeClr>
                </a:solidFill>
                <a:effectLst/>
                <a:latin typeface="Arial" panose="020B0604020202020204" pitchFamily="34" charset="0"/>
              </a:rPr>
              <a:t>MA-M_FIN-CH-0106-1_03.2024</a:t>
            </a:r>
            <a:endParaRPr lang="de-CH" sz="800" b="0" u="none" strike="noStrike" kern="1200" dirty="0">
              <a:solidFill>
                <a:schemeClr val="bg1">
                  <a:lumMod val="50000"/>
                </a:schemeClr>
              </a:solidFill>
              <a:effectLst/>
              <a:highlight>
                <a:srgbClr val="FFFF00"/>
              </a:highlight>
              <a:latin typeface="+mj-lt"/>
              <a:ea typeface="MS PGothic" charset="0"/>
              <a:cs typeface="+mn-cs"/>
            </a:endParaRPr>
          </a:p>
        </p:txBody>
      </p:sp>
    </p:spTree>
    <p:extLst>
      <p:ext uri="{BB962C8B-B14F-4D97-AF65-F5344CB8AC3E}">
        <p14:creationId xmlns:p14="http://schemas.microsoft.com/office/powerpoint/2010/main" val="3584449250"/>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7" r:id="rId3"/>
    <p:sldLayoutId id="2147483673" r:id="rId4"/>
    <p:sldLayoutId id="2147483674" r:id="rId5"/>
    <p:sldLayoutId id="2147483675" r:id="rId6"/>
    <p:sldLayoutId id="2147483676" r:id="rId7"/>
    <p:sldLayoutId id="2147483704" r:id="rId8"/>
    <p:sldLayoutId id="2147483706" r:id="rId9"/>
  </p:sldLayoutIdLst>
  <p:hf hdr="0" dt="0"/>
  <p:txStyles>
    <p:titleStyle>
      <a:lvl1pPr algn="l" defTabSz="914400" rtl="0" eaLnBrk="1" latinLnBrk="0" hangingPunct="1">
        <a:lnSpc>
          <a:spcPct val="90000"/>
        </a:lnSpc>
        <a:spcBef>
          <a:spcPct val="0"/>
        </a:spcBef>
        <a:buNone/>
        <a:defRPr sz="2800" b="1" kern="1200">
          <a:solidFill>
            <a:schemeClr val="accent3"/>
          </a:solidFill>
          <a:latin typeface="+mj-lt"/>
          <a:ea typeface="+mj-ea"/>
          <a:cs typeface="+mj-cs"/>
        </a:defRPr>
      </a:lvl1pPr>
    </p:titleStyle>
    <p:bodyStyle>
      <a:lvl1pPr marL="266700" indent="-266700" algn="l" defTabSz="914400" rtl="0" eaLnBrk="1" latinLnBrk="0" hangingPunct="1">
        <a:lnSpc>
          <a:spcPct val="100000"/>
        </a:lnSpc>
        <a:spcBef>
          <a:spcPts val="1000"/>
        </a:spcBef>
        <a:buClr>
          <a:schemeClr val="accent3"/>
        </a:buClr>
        <a:buFont typeface="Arial" panose="020B0604020202020204" pitchFamily="34" charset="0"/>
        <a:buChar char="•"/>
        <a:tabLst/>
        <a:defRPr lang="en-US" sz="1600" kern="1200" dirty="0">
          <a:solidFill>
            <a:schemeClr val="tx1"/>
          </a:solidFill>
          <a:latin typeface="+mn-lt"/>
          <a:ea typeface="+mn-ea"/>
          <a:cs typeface="+mn-cs"/>
        </a:defRPr>
      </a:lvl1pPr>
      <a:lvl2pPr marL="533400" indent="-249238" algn="l" defTabSz="914400" rtl="0" eaLnBrk="1" latinLnBrk="0" hangingPunct="1">
        <a:lnSpc>
          <a:spcPct val="100000"/>
        </a:lnSpc>
        <a:spcBef>
          <a:spcPts val="600"/>
        </a:spcBef>
        <a:buClr>
          <a:schemeClr val="accent1"/>
        </a:buClr>
        <a:buFont typeface="System Font"/>
        <a:buChar char="–"/>
        <a:tabLst/>
        <a:defRPr lang="en-US" sz="1600" kern="1200" dirty="0">
          <a:solidFill>
            <a:schemeClr val="tx1"/>
          </a:solidFill>
          <a:latin typeface="+mn-lt"/>
          <a:ea typeface="+mn-ea"/>
          <a:cs typeface="+mn-cs"/>
        </a:defRPr>
      </a:lvl2pPr>
      <a:lvl3pPr marL="800100" indent="-266700" algn="l" defTabSz="914400" rtl="0" eaLnBrk="1" latinLnBrk="0" hangingPunct="1">
        <a:lnSpc>
          <a:spcPct val="100000"/>
        </a:lnSpc>
        <a:spcBef>
          <a:spcPts val="600"/>
        </a:spcBef>
        <a:buClr>
          <a:schemeClr val="accent2"/>
        </a:buClr>
        <a:buFont typeface="Arial" panose="020B0604020202020204" pitchFamily="34" charset="0"/>
        <a:buChar char="•"/>
        <a:tabLst/>
        <a:defRPr lang="en-US" sz="1400" kern="1200" dirty="0">
          <a:solidFill>
            <a:schemeClr val="tx1"/>
          </a:solidFill>
          <a:latin typeface="+mn-lt"/>
          <a:ea typeface="+mn-ea"/>
          <a:cs typeface="+mn-cs"/>
        </a:defRPr>
      </a:lvl3pPr>
      <a:lvl4pPr marL="1016000" indent="-215900" algn="l" defTabSz="914400" rtl="0" eaLnBrk="1" latinLnBrk="0" hangingPunct="1">
        <a:lnSpc>
          <a:spcPct val="100000"/>
        </a:lnSpc>
        <a:spcBef>
          <a:spcPts val="600"/>
        </a:spcBef>
        <a:buClr>
          <a:schemeClr val="accent6"/>
        </a:buClr>
        <a:buFont typeface="System Font"/>
        <a:buChar char="–"/>
        <a:tabLst/>
        <a:defRPr lang="en-US" sz="1200" kern="1200" dirty="0">
          <a:solidFill>
            <a:schemeClr val="tx1"/>
          </a:solidFill>
          <a:latin typeface="+mn-lt"/>
          <a:ea typeface="+mn-ea"/>
          <a:cs typeface="+mn-cs"/>
        </a:defRPr>
      </a:lvl4pPr>
      <a:lvl5pPr marL="1244600" indent="-228600" algn="l" defTabSz="914400" rtl="0" eaLnBrk="1" latinLnBrk="0" hangingPunct="1">
        <a:lnSpc>
          <a:spcPct val="100000"/>
        </a:lnSpc>
        <a:spcBef>
          <a:spcPts val="600"/>
        </a:spcBef>
        <a:buClr>
          <a:schemeClr val="accent6"/>
        </a:buClr>
        <a:buFont typeface="Arial" panose="020B0604020202020204" pitchFamily="34" charset="0"/>
        <a:buChar char="•"/>
        <a:tabLst/>
        <a:defRPr lang="en-US"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357">
          <p15:clr>
            <a:srgbClr val="F26B43"/>
          </p15:clr>
        </p15:guide>
        <p15:guide id="2" pos="7265">
          <p15:clr>
            <a:srgbClr val="F26B43"/>
          </p15:clr>
        </p15:guide>
        <p15:guide id="3" orient="horz" pos="903">
          <p15:clr>
            <a:srgbClr val="F26B43"/>
          </p15:clr>
        </p15:guide>
        <p15:guide id="4" orient="horz" pos="822">
          <p15:clr>
            <a:srgbClr val="F26B43"/>
          </p15:clr>
        </p15:guide>
        <p15:guide id="5" orient="horz" pos="3838">
          <p15:clr>
            <a:srgbClr val="F26B43"/>
          </p15:clr>
        </p15:guide>
        <p15:guide id="6" pos="393">
          <p15:clr>
            <a:srgbClr val="F26B43"/>
          </p15:clr>
        </p15:guide>
        <p15:guide id="7" orient="horz" pos="210">
          <p15:clr>
            <a:srgbClr val="F26B43"/>
          </p15:clr>
        </p15:guide>
        <p15:guide id="9" pos="3817">
          <p15:clr>
            <a:srgbClr val="F26B43"/>
          </p15:clr>
        </p15:guide>
        <p15:guide id="10" orient="horz" pos="4156">
          <p15:clr>
            <a:srgbClr val="F26B43"/>
          </p15:clr>
        </p15:guide>
        <p15:guide id="12" pos="7491">
          <p15:clr>
            <a:srgbClr val="F26B43"/>
          </p15:clr>
        </p15:guide>
        <p15:guide id="13" orient="horz" pos="125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6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4.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 Id="rId9" Type="http://schemas.openxmlformats.org/officeDocument/2006/relationships/image" Target="../media/image75.png"/></Relationships>
</file>

<file path=ppt/slides/_rels/slide4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77.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www.swissnephrology.ch/" TargetMode="External"/><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5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0.jpeg"/><Relationship Id="rId7" Type="http://schemas.openxmlformats.org/officeDocument/2006/relationships/image" Target="../media/image84.svg"/><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image" Target="../media/image83.png"/><Relationship Id="rId5" Type="http://schemas.openxmlformats.org/officeDocument/2006/relationships/image" Target="../media/image82.jpeg"/><Relationship Id="rId4" Type="http://schemas.openxmlformats.org/officeDocument/2006/relationships/image" Target="../media/image81.jpeg"/></Relationships>
</file>

<file path=ppt/slides/_rels/slide5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7.png"/></Relationships>
</file>

<file path=ppt/slides/_rels/slide57.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notesSlide" Target="../notesSlides/notesSlide55.xml"/><Relationship Id="rId1" Type="http://schemas.openxmlformats.org/officeDocument/2006/relationships/slideLayout" Target="../slideLayouts/slideLayout4.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5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5.xml"/><Relationship Id="rId5" Type="http://schemas.openxmlformats.org/officeDocument/2006/relationships/image" Target="../media/image97.jpeg"/><Relationship Id="rId4" Type="http://schemas.openxmlformats.org/officeDocument/2006/relationships/image" Target="../media/image96.jpeg"/></Relationships>
</file>

<file path=ppt/slides/_rels/slide59.xml.rels><?xml version="1.0" encoding="UTF-8" standalone="yes"?>
<Relationships xmlns="http://schemas.openxmlformats.org/package/2006/relationships"><Relationship Id="rId8" Type="http://schemas.openxmlformats.org/officeDocument/2006/relationships/image" Target="../media/image103.svg"/><Relationship Id="rId13" Type="http://schemas.openxmlformats.org/officeDocument/2006/relationships/image" Target="../media/image108.png"/><Relationship Id="rId18" Type="http://schemas.openxmlformats.org/officeDocument/2006/relationships/image" Target="../media/image113.jpeg"/><Relationship Id="rId26" Type="http://schemas.openxmlformats.org/officeDocument/2006/relationships/image" Target="../media/image121.jpeg"/><Relationship Id="rId39" Type="http://schemas.openxmlformats.org/officeDocument/2006/relationships/image" Target="../media/image134.svg"/><Relationship Id="rId3" Type="http://schemas.openxmlformats.org/officeDocument/2006/relationships/image" Target="../media/image98.png"/><Relationship Id="rId21" Type="http://schemas.openxmlformats.org/officeDocument/2006/relationships/image" Target="../media/image116.jpeg"/><Relationship Id="rId34" Type="http://schemas.openxmlformats.org/officeDocument/2006/relationships/image" Target="../media/image129.png"/><Relationship Id="rId42" Type="http://schemas.openxmlformats.org/officeDocument/2006/relationships/image" Target="../media/image137.png"/><Relationship Id="rId7" Type="http://schemas.openxmlformats.org/officeDocument/2006/relationships/image" Target="../media/image102.png"/><Relationship Id="rId12" Type="http://schemas.openxmlformats.org/officeDocument/2006/relationships/image" Target="../media/image107.jpeg"/><Relationship Id="rId17" Type="http://schemas.openxmlformats.org/officeDocument/2006/relationships/image" Target="../media/image112.png"/><Relationship Id="rId25" Type="http://schemas.openxmlformats.org/officeDocument/2006/relationships/image" Target="../media/image120.jpeg"/><Relationship Id="rId33" Type="http://schemas.openxmlformats.org/officeDocument/2006/relationships/image" Target="../media/image128.png"/><Relationship Id="rId38" Type="http://schemas.openxmlformats.org/officeDocument/2006/relationships/image" Target="../media/image133.png"/><Relationship Id="rId2" Type="http://schemas.openxmlformats.org/officeDocument/2006/relationships/notesSlide" Target="../notesSlides/notesSlide56.xml"/><Relationship Id="rId16" Type="http://schemas.openxmlformats.org/officeDocument/2006/relationships/image" Target="../media/image111.png"/><Relationship Id="rId20" Type="http://schemas.openxmlformats.org/officeDocument/2006/relationships/image" Target="../media/image115.png"/><Relationship Id="rId29" Type="http://schemas.openxmlformats.org/officeDocument/2006/relationships/image" Target="../media/image124.jpeg"/><Relationship Id="rId41" Type="http://schemas.openxmlformats.org/officeDocument/2006/relationships/image" Target="../media/image136.svg"/><Relationship Id="rId1" Type="http://schemas.openxmlformats.org/officeDocument/2006/relationships/slideLayout" Target="../slideLayouts/slideLayout9.xml"/><Relationship Id="rId6" Type="http://schemas.openxmlformats.org/officeDocument/2006/relationships/image" Target="../media/image101.png"/><Relationship Id="rId11" Type="http://schemas.openxmlformats.org/officeDocument/2006/relationships/image" Target="../media/image106.png"/><Relationship Id="rId24" Type="http://schemas.openxmlformats.org/officeDocument/2006/relationships/image" Target="../media/image119.jpeg"/><Relationship Id="rId32" Type="http://schemas.openxmlformats.org/officeDocument/2006/relationships/image" Target="../media/image127.png"/><Relationship Id="rId37" Type="http://schemas.openxmlformats.org/officeDocument/2006/relationships/image" Target="../media/image132.png"/><Relationship Id="rId40" Type="http://schemas.openxmlformats.org/officeDocument/2006/relationships/image" Target="../media/image135.png"/><Relationship Id="rId5" Type="http://schemas.openxmlformats.org/officeDocument/2006/relationships/image" Target="../media/image100.jpeg"/><Relationship Id="rId15" Type="http://schemas.openxmlformats.org/officeDocument/2006/relationships/image" Target="../media/image110.png"/><Relationship Id="rId23" Type="http://schemas.openxmlformats.org/officeDocument/2006/relationships/image" Target="../media/image118.png"/><Relationship Id="rId28" Type="http://schemas.openxmlformats.org/officeDocument/2006/relationships/image" Target="../media/image123.jpeg"/><Relationship Id="rId36" Type="http://schemas.openxmlformats.org/officeDocument/2006/relationships/image" Target="../media/image131.png"/><Relationship Id="rId10" Type="http://schemas.openxmlformats.org/officeDocument/2006/relationships/image" Target="../media/image105.png"/><Relationship Id="rId19" Type="http://schemas.openxmlformats.org/officeDocument/2006/relationships/image" Target="../media/image114.jpeg"/><Relationship Id="rId31" Type="http://schemas.openxmlformats.org/officeDocument/2006/relationships/image" Target="../media/image126.png"/><Relationship Id="rId44" Type="http://schemas.openxmlformats.org/officeDocument/2006/relationships/image" Target="../media/image139.png"/><Relationship Id="rId4" Type="http://schemas.openxmlformats.org/officeDocument/2006/relationships/image" Target="../media/image99.png"/><Relationship Id="rId9" Type="http://schemas.openxmlformats.org/officeDocument/2006/relationships/image" Target="../media/image104.emf"/><Relationship Id="rId14" Type="http://schemas.openxmlformats.org/officeDocument/2006/relationships/image" Target="../media/image109.png"/><Relationship Id="rId22" Type="http://schemas.openxmlformats.org/officeDocument/2006/relationships/image" Target="../media/image117.jpeg"/><Relationship Id="rId27" Type="http://schemas.openxmlformats.org/officeDocument/2006/relationships/image" Target="../media/image122.png"/><Relationship Id="rId30" Type="http://schemas.openxmlformats.org/officeDocument/2006/relationships/image" Target="../media/image125.jpeg"/><Relationship Id="rId35" Type="http://schemas.openxmlformats.org/officeDocument/2006/relationships/image" Target="../media/image130.png"/><Relationship Id="rId43" Type="http://schemas.openxmlformats.org/officeDocument/2006/relationships/image" Target="../media/image138.sv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swissmedicinfo.ch/"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swissmedicinfo.ch/"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swissnephrology.ch/wp/wp-content/uploads/2021/12/161121_SGN_Pocketguide_CKD_Web_A4_e.pdf"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www.spezialit&#228;tenliste.ch/"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swissmedicinfo.ch/" TargetMode="External"/><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png"/><Relationship Id="rId3" Type="http://schemas.openxmlformats.org/officeDocument/2006/relationships/notesSlide" Target="../notesSlides/notesSlide9.xml"/><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F1923-21D2-4B6E-9D38-6933599C9D9D}"/>
              </a:ext>
            </a:extLst>
          </p:cNvPr>
          <p:cNvSpPr>
            <a:spLocks noGrp="1"/>
          </p:cNvSpPr>
          <p:nvPr>
            <p:ph type="ctrTitle"/>
          </p:nvPr>
        </p:nvSpPr>
        <p:spPr/>
        <p:txBody>
          <a:bodyPr>
            <a:noAutofit/>
          </a:bodyPr>
          <a:lstStyle/>
          <a:p>
            <a:r>
              <a:rPr lang="en-GB" sz="4400" dirty="0"/>
              <a:t>Finerenone in CKD and T2D</a:t>
            </a:r>
            <a:br>
              <a:rPr lang="en-GB" sz="4400" dirty="0"/>
            </a:br>
            <a:br>
              <a:rPr lang="en-GB" sz="4400" dirty="0"/>
            </a:br>
            <a:endParaRPr lang="en-GB" sz="3600" dirty="0"/>
          </a:p>
        </p:txBody>
      </p:sp>
      <p:sp>
        <p:nvSpPr>
          <p:cNvPr id="4" name="Text Placeholder 3">
            <a:extLst>
              <a:ext uri="{FF2B5EF4-FFF2-40B4-BE49-F238E27FC236}">
                <a16:creationId xmlns:a16="http://schemas.microsoft.com/office/drawing/2014/main" id="{5E7C5054-4D04-4CB0-8F97-E25F17F88DBC}"/>
              </a:ext>
            </a:extLst>
          </p:cNvPr>
          <p:cNvSpPr>
            <a:spLocks noGrp="1"/>
          </p:cNvSpPr>
          <p:nvPr>
            <p:ph type="body" sz="quarter" idx="10"/>
          </p:nvPr>
        </p:nvSpPr>
        <p:spPr>
          <a:xfrm>
            <a:off x="623888" y="5880113"/>
            <a:ext cx="5111750" cy="627259"/>
          </a:xfrm>
        </p:spPr>
        <p:txBody>
          <a:bodyPr>
            <a:normAutofit/>
          </a:bodyPr>
          <a:lstStyle/>
          <a:p>
            <a:r>
              <a:rPr lang="en-GB" dirty="0"/>
              <a:t>Date of preparation: March 2024</a:t>
            </a:r>
          </a:p>
        </p:txBody>
      </p:sp>
      <p:sp>
        <p:nvSpPr>
          <p:cNvPr id="6" name="Untertitel 5">
            <a:extLst>
              <a:ext uri="{FF2B5EF4-FFF2-40B4-BE49-F238E27FC236}">
                <a16:creationId xmlns:a16="http://schemas.microsoft.com/office/drawing/2014/main" id="{78511852-603A-DB39-813E-1A78E5E79E68}"/>
              </a:ext>
            </a:extLst>
          </p:cNvPr>
          <p:cNvSpPr>
            <a:spLocks noGrp="1"/>
          </p:cNvSpPr>
          <p:nvPr>
            <p:ph type="subTitle" idx="1"/>
          </p:nvPr>
        </p:nvSpPr>
        <p:spPr/>
        <p:txBody>
          <a:bodyPr/>
          <a:lstStyle/>
          <a:p>
            <a:r>
              <a:rPr lang="en-GB" sz="2000" dirty="0"/>
              <a:t>Scientific Slide Deck</a:t>
            </a:r>
            <a:endParaRPr lang="en-CH" dirty="0"/>
          </a:p>
        </p:txBody>
      </p:sp>
    </p:spTree>
    <p:custDataLst>
      <p:tags r:id="rId1"/>
    </p:custDataLst>
    <p:extLst>
      <p:ext uri="{BB962C8B-B14F-4D97-AF65-F5344CB8AC3E}">
        <p14:creationId xmlns:p14="http://schemas.microsoft.com/office/powerpoint/2010/main" val="3961148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072842-38D2-443D-A937-2683ADD9CC6D}"/>
              </a:ext>
            </a:extLst>
          </p:cNvPr>
          <p:cNvSpPr>
            <a:spLocks noGrp="1"/>
          </p:cNvSpPr>
          <p:nvPr>
            <p:ph type="title"/>
          </p:nvPr>
        </p:nvSpPr>
        <p:spPr/>
        <p:txBody>
          <a:bodyPr/>
          <a:lstStyle/>
          <a:p>
            <a:r>
              <a:rPr lang="en-US"/>
              <a:t>Study design</a:t>
            </a:r>
          </a:p>
        </p:txBody>
      </p:sp>
      <p:sp>
        <p:nvSpPr>
          <p:cNvPr id="5" name="Slide Number Placeholder 4">
            <a:extLst>
              <a:ext uri="{FF2B5EF4-FFF2-40B4-BE49-F238E27FC236}">
                <a16:creationId xmlns:a16="http://schemas.microsoft.com/office/drawing/2014/main" id="{A2E67B54-516F-4E24-81D7-A13557507FCD}"/>
              </a:ext>
            </a:extLst>
          </p:cNvPr>
          <p:cNvSpPr>
            <a:spLocks noGrp="1"/>
          </p:cNvSpPr>
          <p:nvPr>
            <p:ph type="sldNum" sz="quarter" idx="11"/>
          </p:nvPr>
        </p:nvSpPr>
        <p:spPr/>
        <p:txBody>
          <a:bodyPr/>
          <a:lstStyle/>
          <a:p>
            <a:fld id="{7AF8E309-D608-654D-B811-6A2C46C88181}" type="slidenum">
              <a:rPr lang="en-US" smtClean="0"/>
              <a:pPr/>
              <a:t>10</a:t>
            </a:fld>
            <a:endParaRPr lang="en-US"/>
          </a:p>
        </p:txBody>
      </p:sp>
    </p:spTree>
    <p:extLst>
      <p:ext uri="{BB962C8B-B14F-4D97-AF65-F5344CB8AC3E}">
        <p14:creationId xmlns:p14="http://schemas.microsoft.com/office/powerpoint/2010/main" val="1082353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826C202-71D1-4B65-9785-82C978F56600}"/>
              </a:ext>
            </a:extLst>
          </p:cNvPr>
          <p:cNvSpPr>
            <a:spLocks noGrp="1"/>
          </p:cNvSpPr>
          <p:nvPr>
            <p:ph type="sldNum" sz="quarter" idx="15"/>
          </p:nvPr>
        </p:nvSpPr>
        <p:spPr/>
        <p:txBody>
          <a:bodyPr/>
          <a:lstStyle/>
          <a:p>
            <a:pPr marL="0" marR="0" lvl="0" indent="0" algn="l" defTabSz="609585" rtl="0" eaLnBrk="0" fontAlgn="base" latinLnBrk="0" hangingPunct="0">
              <a:lnSpc>
                <a:spcPct val="100000"/>
              </a:lnSpc>
              <a:spcBef>
                <a:spcPct val="0"/>
              </a:spcBef>
              <a:spcAft>
                <a:spcPct val="0"/>
              </a:spcAft>
              <a:buClrTx/>
              <a:buSzTx/>
              <a:buFontTx/>
              <a:buNone/>
              <a:tabLst/>
              <a:defRPr/>
            </a:pPr>
            <a:fld id="{7AF8E309-D608-654D-B811-6A2C46C88181}" type="slidenum">
              <a:rPr kumimoji="0" lang="en-US" sz="900" b="0" i="0" u="none" strike="noStrike" kern="1200" cap="none" spc="0" normalizeH="0" baseline="0" noProof="0" smtClean="0">
                <a:ln>
                  <a:noFill/>
                </a:ln>
                <a:solidFill>
                  <a:srgbClr val="66B512"/>
                </a:solidFill>
                <a:effectLst/>
                <a:uLnTx/>
                <a:uFillTx/>
                <a:latin typeface="Arial" panose="020B0604020202020204"/>
                <a:ea typeface="MS PGothic" charset="0"/>
              </a:rPr>
              <a:pPr marL="0" marR="0" lvl="0" indent="0" algn="l" defTabSz="609585" rtl="0" eaLnBrk="0" fontAlgn="base" latinLnBrk="0" hangingPunct="0">
                <a:lnSpc>
                  <a:spcPct val="100000"/>
                </a:lnSpc>
                <a:spcBef>
                  <a:spcPct val="0"/>
                </a:spcBef>
                <a:spcAft>
                  <a:spcPct val="0"/>
                </a:spcAft>
                <a:buClrTx/>
                <a:buSzTx/>
                <a:buFontTx/>
                <a:buNone/>
                <a:tabLst/>
                <a:defRPr/>
              </a:pPr>
              <a:t>11</a:t>
            </a:fld>
            <a:endParaRPr kumimoji="0" lang="en-US" sz="900" b="0" i="0" u="none" strike="noStrike" kern="1200" cap="none" spc="0" normalizeH="0" baseline="0" noProof="0">
              <a:ln>
                <a:noFill/>
              </a:ln>
              <a:solidFill>
                <a:srgbClr val="66B512"/>
              </a:solidFill>
              <a:effectLst/>
              <a:uLnTx/>
              <a:uFillTx/>
              <a:latin typeface="Arial" panose="020B0604020202020204"/>
              <a:ea typeface="MS PGothic" charset="0"/>
            </a:endParaRPr>
          </a:p>
        </p:txBody>
      </p:sp>
      <p:sp>
        <p:nvSpPr>
          <p:cNvPr id="9" name="Title 8">
            <a:extLst>
              <a:ext uri="{FF2B5EF4-FFF2-40B4-BE49-F238E27FC236}">
                <a16:creationId xmlns:a16="http://schemas.microsoft.com/office/drawing/2014/main" id="{F3C98306-AD7F-4784-B7C9-E71C0239AAAA}"/>
              </a:ext>
            </a:extLst>
          </p:cNvPr>
          <p:cNvSpPr>
            <a:spLocks noGrp="1"/>
          </p:cNvSpPr>
          <p:nvPr>
            <p:ph type="title"/>
          </p:nvPr>
        </p:nvSpPr>
        <p:spPr>
          <a:xfrm>
            <a:off x="623888" y="333375"/>
            <a:ext cx="10348911" cy="962377"/>
          </a:xfrm>
        </p:spPr>
        <p:txBody>
          <a:bodyPr>
            <a:noAutofit/>
          </a:bodyPr>
          <a:lstStyle/>
          <a:p>
            <a:r>
              <a:rPr lang="en-US" sz="2400"/>
              <a:t>FIGARO-DKD and FIDELIO-DKD study designs</a:t>
            </a:r>
            <a:endParaRPr lang="en-GB" sz="2400"/>
          </a:p>
        </p:txBody>
      </p:sp>
      <p:sp>
        <p:nvSpPr>
          <p:cNvPr id="11" name="Rectangle: Rounded Corners 10">
            <a:extLst>
              <a:ext uri="{FF2B5EF4-FFF2-40B4-BE49-F238E27FC236}">
                <a16:creationId xmlns:a16="http://schemas.microsoft.com/office/drawing/2014/main" id="{61E9FF33-D7DC-4207-A333-1C839B226444}"/>
              </a:ext>
            </a:extLst>
          </p:cNvPr>
          <p:cNvSpPr/>
          <p:nvPr/>
        </p:nvSpPr>
        <p:spPr bwMode="gray">
          <a:xfrm>
            <a:off x="657450" y="1277654"/>
            <a:ext cx="11243221" cy="1536286"/>
          </a:xfrm>
          <a:prstGeom prst="roundRect">
            <a:avLst>
              <a:gd name="adj" fmla="val 8690"/>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8936"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C5053"/>
              </a:solidFill>
              <a:effectLst/>
              <a:uLnTx/>
              <a:uFillTx/>
              <a:latin typeface="Arial" panose="020B0604020202020204"/>
              <a:ea typeface="+mn-ea"/>
              <a:cs typeface="+mn-cs"/>
            </a:endParaRPr>
          </a:p>
        </p:txBody>
      </p:sp>
      <p:cxnSp>
        <p:nvCxnSpPr>
          <p:cNvPr id="12" name="Straight Connector 11">
            <a:extLst>
              <a:ext uri="{FF2B5EF4-FFF2-40B4-BE49-F238E27FC236}">
                <a16:creationId xmlns:a16="http://schemas.microsoft.com/office/drawing/2014/main" id="{B179A626-52A9-4D44-B86E-432D1451801F}"/>
              </a:ext>
            </a:extLst>
          </p:cNvPr>
          <p:cNvCxnSpPr>
            <a:cxnSpLocks/>
          </p:cNvCxnSpPr>
          <p:nvPr/>
        </p:nvCxnSpPr>
        <p:spPr>
          <a:xfrm>
            <a:off x="1826868" y="1983638"/>
            <a:ext cx="20214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6012664-262D-4078-A774-526153255D61}"/>
              </a:ext>
            </a:extLst>
          </p:cNvPr>
          <p:cNvSpPr/>
          <p:nvPr/>
        </p:nvSpPr>
        <p:spPr>
          <a:xfrm>
            <a:off x="4719586" y="3688965"/>
            <a:ext cx="3240497" cy="2048256"/>
          </a:xfrm>
          <a:prstGeom prst="rect">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AEE70F1A-6FC7-49F4-BB19-632EDD174894}"/>
              </a:ext>
            </a:extLst>
          </p:cNvPr>
          <p:cNvSpPr/>
          <p:nvPr/>
        </p:nvSpPr>
        <p:spPr>
          <a:xfrm>
            <a:off x="1459794" y="3688965"/>
            <a:ext cx="3221346" cy="2048256"/>
          </a:xfrm>
          <a:prstGeom prst="rect">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Rectangle: Rounded Corners 14">
            <a:extLst>
              <a:ext uri="{FF2B5EF4-FFF2-40B4-BE49-F238E27FC236}">
                <a16:creationId xmlns:a16="http://schemas.microsoft.com/office/drawing/2014/main" id="{5D2D8F5A-3366-4DE1-A717-3FE561734A35}"/>
              </a:ext>
            </a:extLst>
          </p:cNvPr>
          <p:cNvSpPr/>
          <p:nvPr/>
        </p:nvSpPr>
        <p:spPr bwMode="gray">
          <a:xfrm>
            <a:off x="4703823" y="2905121"/>
            <a:ext cx="3264180" cy="2838452"/>
          </a:xfrm>
          <a:prstGeom prst="roundRect">
            <a:avLst>
              <a:gd name="adj" fmla="val 0"/>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4646" rtl="0" eaLnBrk="0" fontAlgn="base" latinLnBrk="0" hangingPunct="0">
              <a:lnSpc>
                <a:spcPct val="100000"/>
              </a:lnSpc>
              <a:spcBef>
                <a:spcPct val="0"/>
              </a:spcBef>
              <a:spcAft>
                <a:spcPct val="0"/>
              </a:spcAft>
              <a:buClrTx/>
              <a:buSzTx/>
              <a:buFontTx/>
              <a:buNone/>
              <a:tabLst/>
              <a:defRPr/>
            </a:pPr>
            <a:endParaRPr kumimoji="0" lang="en-GB" sz="2399"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4751A655-0305-465B-961F-8DB9372FFE73}"/>
              </a:ext>
            </a:extLst>
          </p:cNvPr>
          <p:cNvSpPr txBox="1"/>
          <p:nvPr/>
        </p:nvSpPr>
        <p:spPr>
          <a:xfrm>
            <a:off x="10381835" y="1589588"/>
            <a:ext cx="1083434" cy="750848"/>
          </a:xfrm>
          <a:prstGeom prst="rect">
            <a:avLst/>
          </a:prstGeom>
          <a:noFill/>
        </p:spPr>
        <p:txBody>
          <a:bodyPr vert="horz" wrap="none" lIns="0" tIns="0" rIns="0" bIns="0" rtlCol="0" anchor="ctr">
            <a:noAutofit/>
          </a:bodyPr>
          <a:lstStyle/>
          <a:p>
            <a:pPr marL="0" marR="0" lvl="0" indent="0" algn="ctr" defTabSz="1214646"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Arial" panose="020B0604020202020204"/>
                <a:ea typeface="MS PGothic" charset="0"/>
              </a:rPr>
              <a:t>FIDELIO-DKD: </a:t>
            </a:r>
          </a:p>
          <a:p>
            <a:pPr marL="0" marR="0" lvl="0" indent="0" algn="ctr" defTabSz="1214646"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panose="020B0604020202020204"/>
                <a:ea typeface="MS PGothic" charset="0"/>
              </a:rPr>
              <a:t>Completed</a:t>
            </a:r>
          </a:p>
          <a:p>
            <a:pPr marL="0" marR="0" lvl="0" indent="0" algn="ctr" defTabSz="1214646"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Arial" panose="020B0604020202020204"/>
                <a:ea typeface="MS PGothic" charset="0"/>
              </a:rPr>
              <a:t>FIGARO-DKD: </a:t>
            </a:r>
          </a:p>
          <a:p>
            <a:pPr marL="0" marR="0" lvl="0" indent="0" algn="ctr" defTabSz="1214646"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panose="020B0604020202020204"/>
                <a:ea typeface="MS PGothic" charset="0"/>
              </a:rPr>
              <a:t>Estimated </a:t>
            </a:r>
          </a:p>
          <a:p>
            <a:pPr marL="0" marR="0" lvl="0" indent="0" algn="ctr" defTabSz="1214646"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panose="020B0604020202020204"/>
                <a:ea typeface="MS PGothic" charset="0"/>
              </a:rPr>
              <a:t>completion </a:t>
            </a:r>
          </a:p>
          <a:p>
            <a:pPr marL="0" marR="0" lvl="0" indent="0" algn="ctr" defTabSz="1214646"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panose="020B0604020202020204"/>
                <a:ea typeface="MS PGothic" charset="0"/>
              </a:rPr>
              <a:t>Feb 2021</a:t>
            </a:r>
          </a:p>
        </p:txBody>
      </p:sp>
      <p:cxnSp>
        <p:nvCxnSpPr>
          <p:cNvPr id="17" name="Straight Connector 16">
            <a:extLst>
              <a:ext uri="{FF2B5EF4-FFF2-40B4-BE49-F238E27FC236}">
                <a16:creationId xmlns:a16="http://schemas.microsoft.com/office/drawing/2014/main" id="{46AD0408-E66A-4F53-A7BC-52DB8D265611}"/>
              </a:ext>
            </a:extLst>
          </p:cNvPr>
          <p:cNvCxnSpPr>
            <a:cxnSpLocks/>
          </p:cNvCxnSpPr>
          <p:nvPr/>
        </p:nvCxnSpPr>
        <p:spPr>
          <a:xfrm flipV="1">
            <a:off x="1462811" y="4880543"/>
            <a:ext cx="6497273" cy="1"/>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5A49B9-FE0C-4B0F-88B3-AB4F904A79E6}"/>
              </a:ext>
            </a:extLst>
          </p:cNvPr>
          <p:cNvCxnSpPr>
            <a:cxnSpLocks/>
          </p:cNvCxnSpPr>
          <p:nvPr/>
        </p:nvCxnSpPr>
        <p:spPr>
          <a:xfrm>
            <a:off x="1449119" y="3677189"/>
            <a:ext cx="326730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70D69B-3897-43A8-A4D7-2F52171281EE}"/>
              </a:ext>
            </a:extLst>
          </p:cNvPr>
          <p:cNvCxnSpPr>
            <a:cxnSpLocks/>
          </p:cNvCxnSpPr>
          <p:nvPr/>
        </p:nvCxnSpPr>
        <p:spPr>
          <a:xfrm>
            <a:off x="4714332" y="3682094"/>
            <a:ext cx="325367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03613E4-8F8A-45FB-B5F3-433237A727FE}"/>
              </a:ext>
            </a:extLst>
          </p:cNvPr>
          <p:cNvSpPr txBox="1"/>
          <p:nvPr/>
        </p:nvSpPr>
        <p:spPr>
          <a:xfrm>
            <a:off x="4772024" y="2247614"/>
            <a:ext cx="3564000" cy="360000"/>
          </a:xfrm>
          <a:prstGeom prst="roundRect">
            <a:avLst>
              <a:gd name="adj" fmla="val 0"/>
            </a:avLst>
          </a:prstGeom>
          <a:solidFill>
            <a:schemeClr val="tx1"/>
          </a:solidFill>
          <a:ln>
            <a:noFill/>
          </a:ln>
          <a:effectLst>
            <a:outerShdw blurRad="50800" dist="38100" dir="2700000" algn="tl" rotWithShape="0">
              <a:prstClr val="black">
                <a:alpha val="40000"/>
              </a:prstClr>
            </a:outerShdw>
          </a:effectLst>
        </p:spPr>
        <p:txBody>
          <a:bodyPr vert="horz" wrap="square" lIns="90000" tIns="0" rIns="0" bIns="0" rtlCol="0" anchor="ctr">
            <a:noAutofit/>
          </a:bodyPr>
          <a:lstStyle/>
          <a:p>
            <a:pPr marL="0" marR="0" lvl="0" indent="0" algn="l" defTabSz="1218621"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a:ea typeface="MS PGothic" charset="0"/>
              </a:rPr>
              <a:t>Placebo</a:t>
            </a:r>
          </a:p>
        </p:txBody>
      </p:sp>
      <p:sp>
        <p:nvSpPr>
          <p:cNvPr id="21" name="Oval 20">
            <a:extLst>
              <a:ext uri="{FF2B5EF4-FFF2-40B4-BE49-F238E27FC236}">
                <a16:creationId xmlns:a16="http://schemas.microsoft.com/office/drawing/2014/main" id="{7ED725DE-712F-4AAC-B88B-B5AC09B77BBC}"/>
              </a:ext>
            </a:extLst>
          </p:cNvPr>
          <p:cNvSpPr/>
          <p:nvPr/>
        </p:nvSpPr>
        <p:spPr bwMode="gray">
          <a:xfrm>
            <a:off x="3848307" y="1766876"/>
            <a:ext cx="433299" cy="4324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4646" rtl="0" eaLnBrk="0" fontAlgn="base" latinLnBrk="0" hangingPunct="0">
              <a:lnSpc>
                <a:spcPct val="100000"/>
              </a:lnSpc>
              <a:spcBef>
                <a:spcPct val="0"/>
              </a:spcBef>
              <a:spcAft>
                <a:spcPct val="0"/>
              </a:spcAft>
              <a:buClrTx/>
              <a:buSzTx/>
              <a:buFontTx/>
              <a:buNone/>
              <a:tabLst/>
              <a:defRPr/>
            </a:pPr>
            <a:r>
              <a:rPr kumimoji="0" lang="en-GB" sz="2399" b="0" i="0" u="none" strike="noStrike" kern="1200" cap="none" spc="0" normalizeH="0" baseline="0" noProof="0">
                <a:ln>
                  <a:noFill/>
                </a:ln>
                <a:solidFill>
                  <a:srgbClr val="53585A"/>
                </a:solidFill>
                <a:effectLst/>
                <a:uLnTx/>
                <a:uFillTx/>
                <a:latin typeface="Arial" panose="020B0604020202020204"/>
                <a:ea typeface="+mn-ea"/>
                <a:cs typeface="+mn-cs"/>
              </a:rPr>
              <a:t>R</a:t>
            </a:r>
          </a:p>
        </p:txBody>
      </p:sp>
      <p:sp>
        <p:nvSpPr>
          <p:cNvPr id="22" name="Text Box 21">
            <a:extLst>
              <a:ext uri="{FF2B5EF4-FFF2-40B4-BE49-F238E27FC236}">
                <a16:creationId xmlns:a16="http://schemas.microsoft.com/office/drawing/2014/main" id="{0F2580FD-8004-4EAE-9556-E953DC1BA4B9}"/>
              </a:ext>
            </a:extLst>
          </p:cNvPr>
          <p:cNvSpPr txBox="1">
            <a:spLocks noChangeArrowheads="1"/>
          </p:cNvSpPr>
          <p:nvPr/>
        </p:nvSpPr>
        <p:spPr bwMode="auto">
          <a:xfrm>
            <a:off x="4780844" y="1358629"/>
            <a:ext cx="3528000" cy="360000"/>
          </a:xfrm>
          <a:prstGeom prst="rect">
            <a:avLst/>
          </a:prstGeom>
          <a:solidFill>
            <a:schemeClr val="accent1"/>
          </a:solidFill>
          <a:ln>
            <a:noFill/>
          </a:ln>
          <a:effectLst>
            <a:outerShdw blurRad="50800" dist="38100" dir="2700000" algn="tl" rotWithShape="0">
              <a:prstClr val="black">
                <a:alpha val="40000"/>
              </a:prstClr>
            </a:outerShdw>
          </a:effectLst>
        </p:spPr>
        <p:txBody>
          <a:bodyPr wrap="square" anchor="ctr">
            <a:no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1214646"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itchFamily="34" charset="0"/>
                <a:ea typeface="ＭＳ Ｐゴシック" pitchFamily="34" charset="-128"/>
              </a:rPr>
              <a:t>Finerenone 10 mg od or 20 mg od* </a:t>
            </a:r>
            <a:endParaRPr kumimoji="0" lang="en-US" sz="1400" b="1" i="0" u="none" strike="noStrike" kern="1200" cap="none" spc="0" normalizeH="0" baseline="0" noProof="0">
              <a:ln>
                <a:noFill/>
              </a:ln>
              <a:solidFill>
                <a:srgbClr val="FFFFFF"/>
              </a:solidFill>
              <a:effectLst/>
              <a:uLnTx/>
              <a:uFillTx/>
              <a:latin typeface="Arial" pitchFamily="34" charset="0"/>
              <a:ea typeface="ＭＳ Ｐゴシック" pitchFamily="34" charset="-128"/>
            </a:endParaRPr>
          </a:p>
        </p:txBody>
      </p:sp>
      <p:sp>
        <p:nvSpPr>
          <p:cNvPr id="23" name="Rectangle: Rounded Corners 22">
            <a:extLst>
              <a:ext uri="{FF2B5EF4-FFF2-40B4-BE49-F238E27FC236}">
                <a16:creationId xmlns:a16="http://schemas.microsoft.com/office/drawing/2014/main" id="{D553B807-01EA-49E1-A910-68CF2C13D4CC}"/>
              </a:ext>
            </a:extLst>
          </p:cNvPr>
          <p:cNvSpPr/>
          <p:nvPr/>
        </p:nvSpPr>
        <p:spPr>
          <a:xfrm>
            <a:off x="802909" y="1681856"/>
            <a:ext cx="1098387" cy="5554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621"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53585A"/>
                </a:solidFill>
                <a:effectLst/>
                <a:uLnTx/>
                <a:uFillTx/>
                <a:latin typeface="Arial" panose="020B0604020202020204"/>
                <a:ea typeface="+mn-ea"/>
                <a:cs typeface="+mn-cs"/>
              </a:rPr>
              <a:t>Run-in period</a:t>
            </a:r>
          </a:p>
        </p:txBody>
      </p:sp>
      <p:sp>
        <p:nvSpPr>
          <p:cNvPr id="24" name="Rectangle: Rounded Corners 23">
            <a:extLst>
              <a:ext uri="{FF2B5EF4-FFF2-40B4-BE49-F238E27FC236}">
                <a16:creationId xmlns:a16="http://schemas.microsoft.com/office/drawing/2014/main" id="{AB7B681E-4D44-4457-BF49-EEADCDEFB671}"/>
              </a:ext>
            </a:extLst>
          </p:cNvPr>
          <p:cNvSpPr/>
          <p:nvPr/>
        </p:nvSpPr>
        <p:spPr>
          <a:xfrm>
            <a:off x="2288393" y="1681856"/>
            <a:ext cx="1294409" cy="5554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621"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53585A"/>
                </a:solidFill>
                <a:effectLst/>
                <a:uLnTx/>
                <a:uFillTx/>
                <a:latin typeface="Arial" panose="020B0604020202020204"/>
                <a:ea typeface="+mn-ea"/>
                <a:cs typeface="+mn-cs"/>
              </a:rPr>
              <a:t>Screening period</a:t>
            </a:r>
          </a:p>
        </p:txBody>
      </p:sp>
      <p:cxnSp>
        <p:nvCxnSpPr>
          <p:cNvPr id="25" name="Connector: Elbow 24">
            <a:extLst>
              <a:ext uri="{FF2B5EF4-FFF2-40B4-BE49-F238E27FC236}">
                <a16:creationId xmlns:a16="http://schemas.microsoft.com/office/drawing/2014/main" id="{FC24F2E0-F60A-40EA-9863-BF79091D1D6F}"/>
              </a:ext>
            </a:extLst>
          </p:cNvPr>
          <p:cNvCxnSpPr>
            <a:cxnSpLocks/>
            <a:stCxn id="21" idx="0"/>
            <a:endCxn id="22" idx="1"/>
          </p:cNvCxnSpPr>
          <p:nvPr/>
        </p:nvCxnSpPr>
        <p:spPr>
          <a:xfrm rot="5400000" flipH="1" flipV="1">
            <a:off x="4308777" y="1294810"/>
            <a:ext cx="228247" cy="715887"/>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4693649C-30CE-4F1B-82F1-D84BAC3EDF36}"/>
              </a:ext>
            </a:extLst>
          </p:cNvPr>
          <p:cNvCxnSpPr>
            <a:cxnSpLocks/>
            <a:stCxn id="21" idx="4"/>
            <a:endCxn id="20" idx="1"/>
          </p:cNvCxnSpPr>
          <p:nvPr/>
        </p:nvCxnSpPr>
        <p:spPr>
          <a:xfrm rot="16200000" flipH="1">
            <a:off x="4304366" y="1959956"/>
            <a:ext cx="228248" cy="707067"/>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C6952A0-A652-4A67-BCD4-830A813DFD60}"/>
              </a:ext>
            </a:extLst>
          </p:cNvPr>
          <p:cNvSpPr txBox="1"/>
          <p:nvPr/>
        </p:nvSpPr>
        <p:spPr>
          <a:xfrm>
            <a:off x="880404" y="2050463"/>
            <a:ext cx="3360764" cy="899999"/>
          </a:xfrm>
          <a:prstGeom prst="rect">
            <a:avLst/>
          </a:prstGeom>
          <a:noFill/>
          <a:ln w="12700" cap="flat" cmpd="sng" algn="ctr">
            <a:noFill/>
            <a:prstDash val="solid"/>
          </a:ln>
          <a:effectLst/>
        </p:spPr>
        <p:txBody>
          <a:bodyPr wrap="square" lIns="36000" rIns="36000" rtlCol="0" anchor="ctr">
            <a:no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669BD2"/>
                </a:solidFill>
                <a:effectLst/>
                <a:uLnTx/>
                <a:uFillTx/>
                <a:latin typeface="Arial" panose="020B0604020202020204"/>
                <a:ea typeface="MS PGothic" charset="0"/>
              </a:rPr>
              <a:t>4–16 weeks</a:t>
            </a:r>
            <a:br>
              <a:rPr kumimoji="0" lang="en-GB" sz="1800" b="0" i="0" u="none" strike="noStrike" kern="1200" cap="none" spc="0" normalizeH="0" baseline="0" noProof="0">
                <a:ln>
                  <a:noFill/>
                </a:ln>
                <a:solidFill>
                  <a:srgbClr val="669BD2"/>
                </a:solidFill>
                <a:effectLst/>
                <a:uLnTx/>
                <a:uFillTx/>
                <a:latin typeface="Arial" panose="020B0604020202020204"/>
                <a:ea typeface="MS PGothic" charset="0"/>
              </a:rPr>
            </a:br>
            <a:r>
              <a:rPr kumimoji="0" lang="en-GB" sz="1400" b="1" i="1" u="none" strike="noStrike" kern="1200" cap="none" spc="0" normalizeH="0" baseline="0" noProof="0">
                <a:ln>
                  <a:noFill/>
                </a:ln>
                <a:solidFill>
                  <a:srgbClr val="669BD2"/>
                </a:solidFill>
                <a:effectLst/>
                <a:uLnTx/>
                <a:uFillTx/>
                <a:latin typeface="Arial" panose="020B0604020202020204"/>
                <a:ea typeface="MS PGothic" charset="0"/>
              </a:rPr>
              <a:t>Maximum tolerated dose of ACEi/ARB</a:t>
            </a:r>
            <a:endParaRPr kumimoji="0" lang="en-GB" sz="1800" b="1" i="1" u="none" strike="noStrike" kern="1200" cap="none" spc="0" normalizeH="0" baseline="0" noProof="0">
              <a:ln>
                <a:noFill/>
              </a:ln>
              <a:solidFill>
                <a:srgbClr val="669BD2"/>
              </a:solidFill>
              <a:effectLst/>
              <a:uLnTx/>
              <a:uFillTx/>
              <a:latin typeface="Arial" panose="020B0604020202020204"/>
              <a:ea typeface="MS PGothic" charset="0"/>
            </a:endParaRPr>
          </a:p>
        </p:txBody>
      </p:sp>
      <p:grpSp>
        <p:nvGrpSpPr>
          <p:cNvPr id="28" name="Group 27">
            <a:extLst>
              <a:ext uri="{FF2B5EF4-FFF2-40B4-BE49-F238E27FC236}">
                <a16:creationId xmlns:a16="http://schemas.microsoft.com/office/drawing/2014/main" id="{053C39E7-8158-43B5-93C2-E53B35ADE622}"/>
              </a:ext>
            </a:extLst>
          </p:cNvPr>
          <p:cNvGrpSpPr/>
          <p:nvPr/>
        </p:nvGrpSpPr>
        <p:grpSpPr>
          <a:xfrm>
            <a:off x="8824522" y="1277654"/>
            <a:ext cx="3075591" cy="1553316"/>
            <a:chOff x="570728" y="3547729"/>
            <a:chExt cx="2975148" cy="2241698"/>
          </a:xfrm>
        </p:grpSpPr>
        <p:sp>
          <p:nvSpPr>
            <p:cNvPr id="29" name="Rectangle 28">
              <a:extLst>
                <a:ext uri="{FF2B5EF4-FFF2-40B4-BE49-F238E27FC236}">
                  <a16:creationId xmlns:a16="http://schemas.microsoft.com/office/drawing/2014/main" id="{675BF533-C615-457C-9DD3-41A2AE21F33A}"/>
                </a:ext>
              </a:extLst>
            </p:cNvPr>
            <p:cNvSpPr/>
            <p:nvPr/>
          </p:nvSpPr>
          <p:spPr>
            <a:xfrm>
              <a:off x="1214775" y="5215270"/>
              <a:ext cx="2239920" cy="528084"/>
            </a:xfrm>
            <a:prstGeom prst="rect">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C77BBCA8-E153-4FE5-BD8D-D7C6D15B7B91}"/>
                </a:ext>
              </a:extLst>
            </p:cNvPr>
            <p:cNvSpPr/>
            <p:nvPr/>
          </p:nvSpPr>
          <p:spPr>
            <a:xfrm>
              <a:off x="1224714" y="4061791"/>
              <a:ext cx="2244352" cy="527929"/>
            </a:xfrm>
            <a:prstGeom prst="rect">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1" name="Rounded Rectangle 3">
              <a:extLst>
                <a:ext uri="{FF2B5EF4-FFF2-40B4-BE49-F238E27FC236}">
                  <a16:creationId xmlns:a16="http://schemas.microsoft.com/office/drawing/2014/main" id="{0C970DC7-551E-4EAB-B366-A3C51278DAB0}"/>
                </a:ext>
              </a:extLst>
            </p:cNvPr>
            <p:cNvSpPr>
              <a:spLocks noChangeArrowheads="1"/>
            </p:cNvSpPr>
            <p:nvPr/>
          </p:nvSpPr>
          <p:spPr bwMode="auto">
            <a:xfrm>
              <a:off x="1215656" y="4023581"/>
              <a:ext cx="2126511" cy="598037"/>
            </a:xfrm>
            <a:prstGeom prst="rect">
              <a:avLst/>
            </a:prstGeom>
            <a:noFill/>
            <a:ln w="19050">
              <a:noFill/>
              <a:round/>
              <a:headEnd/>
              <a:tailEnd/>
            </a:ln>
          </p:spPr>
          <p:txBody>
            <a:bodyPr lIns="121621" tIns="60809" rIns="121621" bIns="60809" anchor="ctr"/>
            <a:lstStyle>
              <a:lvl1pPr marL="179388" indent="-179388" algn="l">
                <a:spcBef>
                  <a:spcPct val="20000"/>
                </a:spcBef>
                <a:spcAft>
                  <a:spcPts val="200"/>
                </a:spcAft>
                <a:buClr>
                  <a:srgbClr val="0099FF"/>
                </a:buClr>
                <a:buSzPct val="100000"/>
                <a:buBlip>
                  <a:blip r:embed="rId3"/>
                </a:buBlip>
                <a:defRPr sz="1900">
                  <a:solidFill>
                    <a:schemeClr val="tx1"/>
                  </a:solidFill>
                  <a:latin typeface="Arial" pitchFamily="34" charset="0"/>
                  <a:ea typeface="ＭＳ Ｐゴシック" pitchFamily="34" charset="-128"/>
                </a:defRPr>
              </a:lvl1pPr>
              <a:lvl2pPr marL="742950" indent="-285750" algn="l">
                <a:spcBef>
                  <a:spcPct val="20000"/>
                </a:spcBef>
                <a:buClr>
                  <a:srgbClr val="FF0000"/>
                </a:buClr>
                <a:buFont typeface="Arial" pitchFamily="34" charset="0"/>
                <a:buChar char="–"/>
                <a:defRPr>
                  <a:solidFill>
                    <a:schemeClr val="tx1"/>
                  </a:solidFill>
                  <a:latin typeface="Arial" pitchFamily="34" charset="0"/>
                  <a:ea typeface="ＭＳ Ｐゴシック" pitchFamily="34" charset="-128"/>
                </a:defRPr>
              </a:lvl2pPr>
              <a:lvl3pPr marL="1143000" indent="-228600" algn="l">
                <a:spcBef>
                  <a:spcPct val="20000"/>
                </a:spcBef>
                <a:buClr>
                  <a:srgbClr val="FF0000"/>
                </a:buClr>
                <a:buChar char="•"/>
                <a:defRPr sz="1600">
                  <a:solidFill>
                    <a:schemeClr val="tx1"/>
                  </a:solidFill>
                  <a:latin typeface="Arial" pitchFamily="34" charset="0"/>
                  <a:ea typeface="ヒラギノ角ゴ Pro W3" pitchFamily="-111" charset="-128"/>
                </a:defRPr>
              </a:lvl3pPr>
              <a:lvl4pPr marL="1600200" indent="-228600" algn="l">
                <a:spcBef>
                  <a:spcPct val="20000"/>
                </a:spcBef>
                <a:buClr>
                  <a:srgbClr val="FF0000"/>
                </a:buClr>
                <a:buChar char="–"/>
                <a:defRPr sz="1400">
                  <a:solidFill>
                    <a:schemeClr val="tx1"/>
                  </a:solidFill>
                  <a:latin typeface="Arial" pitchFamily="34" charset="0"/>
                  <a:ea typeface="ヒラギノ角ゴ Pro W3" pitchFamily="-111" charset="-128"/>
                </a:defRPr>
              </a:lvl4pPr>
              <a:lvl5pPr marL="2057400" indent="-228600" algn="l">
                <a:spcBef>
                  <a:spcPct val="20000"/>
                </a:spcBef>
                <a:buClr>
                  <a:srgbClr val="FF0000"/>
                </a:buClr>
                <a:buFont typeface="Wingdings" pitchFamily="2" charset="2"/>
                <a:buChar char="§"/>
                <a:defRPr sz="1200">
                  <a:solidFill>
                    <a:schemeClr val="tx1"/>
                  </a:solidFill>
                  <a:latin typeface="Arial" pitchFamily="34" charset="0"/>
                  <a:ea typeface="ヒラギノ角ゴ Pro W3" pitchFamily="-111" charset="-128"/>
                </a:defRPr>
              </a:lvl5pPr>
              <a:lvl6pPr marL="2514600" indent="-228600" eaLnBrk="0" fontAlgn="base" hangingPunct="0">
                <a:spcBef>
                  <a:spcPct val="20000"/>
                </a:spcBef>
                <a:spcAft>
                  <a:spcPct val="0"/>
                </a:spcAft>
                <a:buClr>
                  <a:srgbClr val="FF0000"/>
                </a:buClr>
                <a:buFont typeface="Wingdings" pitchFamily="2" charset="2"/>
                <a:buChar char="§"/>
                <a:defRPr sz="1200">
                  <a:solidFill>
                    <a:schemeClr val="tx1"/>
                  </a:solidFill>
                  <a:latin typeface="Arial" pitchFamily="34" charset="0"/>
                  <a:ea typeface="ヒラギノ角ゴ Pro W3" pitchFamily="-111" charset="-128"/>
                </a:defRPr>
              </a:lvl6pPr>
              <a:lvl7pPr marL="2971800" indent="-228600" eaLnBrk="0" fontAlgn="base" hangingPunct="0">
                <a:spcBef>
                  <a:spcPct val="20000"/>
                </a:spcBef>
                <a:spcAft>
                  <a:spcPct val="0"/>
                </a:spcAft>
                <a:buClr>
                  <a:srgbClr val="FF0000"/>
                </a:buClr>
                <a:buFont typeface="Wingdings" pitchFamily="2" charset="2"/>
                <a:buChar char="§"/>
                <a:defRPr sz="1200">
                  <a:solidFill>
                    <a:schemeClr val="tx1"/>
                  </a:solidFill>
                  <a:latin typeface="Arial" pitchFamily="34" charset="0"/>
                  <a:ea typeface="ヒラギノ角ゴ Pro W3" pitchFamily="-111" charset="-128"/>
                </a:defRPr>
              </a:lvl7pPr>
              <a:lvl8pPr marL="3429000" indent="-228600" eaLnBrk="0" fontAlgn="base" hangingPunct="0">
                <a:spcBef>
                  <a:spcPct val="20000"/>
                </a:spcBef>
                <a:spcAft>
                  <a:spcPct val="0"/>
                </a:spcAft>
                <a:buClr>
                  <a:srgbClr val="FF0000"/>
                </a:buClr>
                <a:buFont typeface="Wingdings" pitchFamily="2" charset="2"/>
                <a:buChar char="§"/>
                <a:defRPr sz="1200">
                  <a:solidFill>
                    <a:schemeClr val="tx1"/>
                  </a:solidFill>
                  <a:latin typeface="Arial" pitchFamily="34" charset="0"/>
                  <a:ea typeface="ヒラギノ角ゴ Pro W3" pitchFamily="-111" charset="-128"/>
                </a:defRPr>
              </a:lvl8pPr>
              <a:lvl9pPr marL="3886200" indent="-228600" eaLnBrk="0" fontAlgn="base" hangingPunct="0">
                <a:spcBef>
                  <a:spcPct val="20000"/>
                </a:spcBef>
                <a:spcAft>
                  <a:spcPct val="0"/>
                </a:spcAft>
                <a:buClr>
                  <a:srgbClr val="FF0000"/>
                </a:buClr>
                <a:buFont typeface="Wingdings" pitchFamily="2" charset="2"/>
                <a:buChar char="§"/>
                <a:defRPr sz="1200">
                  <a:solidFill>
                    <a:schemeClr val="tx1"/>
                  </a:solidFill>
                  <a:latin typeface="Arial" pitchFamily="34" charset="0"/>
                  <a:ea typeface="ヒラギノ角ゴ Pro W3" pitchFamily="-111" charset="-128"/>
                </a:defRPr>
              </a:lvl9pPr>
            </a:lstStyle>
            <a:p>
              <a:pPr marL="0" marR="0" lvl="0" indent="0" algn="ctr" defTabSz="1216236" rtl="0" eaLnBrk="0" fontAlgn="base" latinLnBrk="0" hangingPunct="0">
                <a:lnSpc>
                  <a:spcPct val="100000"/>
                </a:lnSpc>
                <a:spcBef>
                  <a:spcPct val="0"/>
                </a:spcBef>
                <a:spcAft>
                  <a:spcPts val="0"/>
                </a:spcAft>
                <a:buClrTx/>
                <a:buSzTx/>
                <a:buFontTx/>
                <a:buNone/>
                <a:tabLst/>
                <a:defRPr/>
              </a:pPr>
              <a:r>
                <a:rPr kumimoji="0" lang="en-GB" altLang="en-US" sz="1800" b="1" i="0" u="none" strike="noStrike" kern="0" cap="none" spc="0" normalizeH="0" baseline="0" noProof="0">
                  <a:ln>
                    <a:noFill/>
                  </a:ln>
                  <a:solidFill>
                    <a:srgbClr val="53585A"/>
                  </a:solidFill>
                  <a:effectLst/>
                  <a:uLnTx/>
                  <a:uFillTx/>
                  <a:latin typeface="Arial" pitchFamily="34" charset="0"/>
                  <a:ea typeface="ＭＳ Ｐゴシック" pitchFamily="34" charset="-128"/>
                </a:rPr>
                <a:t>7437</a:t>
              </a:r>
            </a:p>
          </p:txBody>
        </p:sp>
        <p:sp>
          <p:nvSpPr>
            <p:cNvPr id="32" name="Rounded Rectangle 3">
              <a:extLst>
                <a:ext uri="{FF2B5EF4-FFF2-40B4-BE49-F238E27FC236}">
                  <a16:creationId xmlns:a16="http://schemas.microsoft.com/office/drawing/2014/main" id="{BAF371BE-2182-41EA-AF0C-08557F489E94}"/>
                </a:ext>
              </a:extLst>
            </p:cNvPr>
            <p:cNvSpPr>
              <a:spLocks noChangeArrowheads="1"/>
            </p:cNvSpPr>
            <p:nvPr/>
          </p:nvSpPr>
          <p:spPr bwMode="auto">
            <a:xfrm>
              <a:off x="1338816" y="5191390"/>
              <a:ext cx="2137144" cy="598037"/>
            </a:xfrm>
            <a:prstGeom prst="rect">
              <a:avLst/>
            </a:prstGeom>
            <a:noFill/>
            <a:ln w="19050">
              <a:noFill/>
              <a:round/>
              <a:headEnd/>
              <a:tailEnd/>
            </a:ln>
          </p:spPr>
          <p:txBody>
            <a:bodyPr lIns="121621" tIns="60809" rIns="121621" bIns="60809" anchor="ctr"/>
            <a:lstStyle>
              <a:lvl1pPr marL="179388" indent="-179388" algn="l">
                <a:spcBef>
                  <a:spcPct val="20000"/>
                </a:spcBef>
                <a:spcAft>
                  <a:spcPts val="200"/>
                </a:spcAft>
                <a:buClr>
                  <a:srgbClr val="0099FF"/>
                </a:buClr>
                <a:buSzPct val="100000"/>
                <a:buBlip>
                  <a:blip r:embed="rId3"/>
                </a:buBlip>
                <a:defRPr sz="1900">
                  <a:solidFill>
                    <a:schemeClr val="tx1"/>
                  </a:solidFill>
                  <a:latin typeface="Arial" pitchFamily="34" charset="0"/>
                  <a:ea typeface="ＭＳ Ｐゴシック" pitchFamily="34" charset="-128"/>
                </a:defRPr>
              </a:lvl1pPr>
              <a:lvl2pPr marL="742950" indent="-285750" algn="l">
                <a:spcBef>
                  <a:spcPct val="20000"/>
                </a:spcBef>
                <a:buClr>
                  <a:srgbClr val="FF0000"/>
                </a:buClr>
                <a:buFont typeface="Arial" pitchFamily="34" charset="0"/>
                <a:buChar char="–"/>
                <a:defRPr>
                  <a:solidFill>
                    <a:schemeClr val="tx1"/>
                  </a:solidFill>
                  <a:latin typeface="Arial" pitchFamily="34" charset="0"/>
                  <a:ea typeface="ＭＳ Ｐゴシック" pitchFamily="34" charset="-128"/>
                </a:defRPr>
              </a:lvl2pPr>
              <a:lvl3pPr marL="1143000" indent="-228600" algn="l">
                <a:spcBef>
                  <a:spcPct val="20000"/>
                </a:spcBef>
                <a:buClr>
                  <a:srgbClr val="FF0000"/>
                </a:buClr>
                <a:buChar char="•"/>
                <a:defRPr sz="1600">
                  <a:solidFill>
                    <a:schemeClr val="tx1"/>
                  </a:solidFill>
                  <a:latin typeface="Arial" pitchFamily="34" charset="0"/>
                  <a:ea typeface="ヒラギノ角ゴ Pro W3" pitchFamily="-111" charset="-128"/>
                </a:defRPr>
              </a:lvl3pPr>
              <a:lvl4pPr marL="1600200" indent="-228600" algn="l">
                <a:spcBef>
                  <a:spcPct val="20000"/>
                </a:spcBef>
                <a:buClr>
                  <a:srgbClr val="FF0000"/>
                </a:buClr>
                <a:buChar char="–"/>
                <a:defRPr sz="1400">
                  <a:solidFill>
                    <a:schemeClr val="tx1"/>
                  </a:solidFill>
                  <a:latin typeface="Arial" pitchFamily="34" charset="0"/>
                  <a:ea typeface="ヒラギノ角ゴ Pro W3" pitchFamily="-111" charset="-128"/>
                </a:defRPr>
              </a:lvl4pPr>
              <a:lvl5pPr marL="2057400" indent="-228600" algn="l">
                <a:spcBef>
                  <a:spcPct val="20000"/>
                </a:spcBef>
                <a:buClr>
                  <a:srgbClr val="FF0000"/>
                </a:buClr>
                <a:buFont typeface="Wingdings" pitchFamily="2" charset="2"/>
                <a:buChar char="§"/>
                <a:defRPr sz="1200">
                  <a:solidFill>
                    <a:schemeClr val="tx1"/>
                  </a:solidFill>
                  <a:latin typeface="Arial" pitchFamily="34" charset="0"/>
                  <a:ea typeface="ヒラギノ角ゴ Pro W3" pitchFamily="-111" charset="-128"/>
                </a:defRPr>
              </a:lvl5pPr>
              <a:lvl6pPr marL="2514600" indent="-228600" eaLnBrk="0" fontAlgn="base" hangingPunct="0">
                <a:spcBef>
                  <a:spcPct val="20000"/>
                </a:spcBef>
                <a:spcAft>
                  <a:spcPct val="0"/>
                </a:spcAft>
                <a:buClr>
                  <a:srgbClr val="FF0000"/>
                </a:buClr>
                <a:buFont typeface="Wingdings" pitchFamily="2" charset="2"/>
                <a:buChar char="§"/>
                <a:defRPr sz="1200">
                  <a:solidFill>
                    <a:schemeClr val="tx1"/>
                  </a:solidFill>
                  <a:latin typeface="Arial" pitchFamily="34" charset="0"/>
                  <a:ea typeface="ヒラギノ角ゴ Pro W3" pitchFamily="-111" charset="-128"/>
                </a:defRPr>
              </a:lvl6pPr>
              <a:lvl7pPr marL="2971800" indent="-228600" eaLnBrk="0" fontAlgn="base" hangingPunct="0">
                <a:spcBef>
                  <a:spcPct val="20000"/>
                </a:spcBef>
                <a:spcAft>
                  <a:spcPct val="0"/>
                </a:spcAft>
                <a:buClr>
                  <a:srgbClr val="FF0000"/>
                </a:buClr>
                <a:buFont typeface="Wingdings" pitchFamily="2" charset="2"/>
                <a:buChar char="§"/>
                <a:defRPr sz="1200">
                  <a:solidFill>
                    <a:schemeClr val="tx1"/>
                  </a:solidFill>
                  <a:latin typeface="Arial" pitchFamily="34" charset="0"/>
                  <a:ea typeface="ヒラギノ角ゴ Pro W3" pitchFamily="-111" charset="-128"/>
                </a:defRPr>
              </a:lvl7pPr>
              <a:lvl8pPr marL="3429000" indent="-228600" eaLnBrk="0" fontAlgn="base" hangingPunct="0">
                <a:spcBef>
                  <a:spcPct val="20000"/>
                </a:spcBef>
                <a:spcAft>
                  <a:spcPct val="0"/>
                </a:spcAft>
                <a:buClr>
                  <a:srgbClr val="FF0000"/>
                </a:buClr>
                <a:buFont typeface="Wingdings" pitchFamily="2" charset="2"/>
                <a:buChar char="§"/>
                <a:defRPr sz="1200">
                  <a:solidFill>
                    <a:schemeClr val="tx1"/>
                  </a:solidFill>
                  <a:latin typeface="Arial" pitchFamily="34" charset="0"/>
                  <a:ea typeface="ヒラギノ角ゴ Pro W3" pitchFamily="-111" charset="-128"/>
                </a:defRPr>
              </a:lvl8pPr>
              <a:lvl9pPr marL="3886200" indent="-228600" eaLnBrk="0" fontAlgn="base" hangingPunct="0">
                <a:spcBef>
                  <a:spcPct val="20000"/>
                </a:spcBef>
                <a:spcAft>
                  <a:spcPct val="0"/>
                </a:spcAft>
                <a:buClr>
                  <a:srgbClr val="FF0000"/>
                </a:buClr>
                <a:buFont typeface="Wingdings" pitchFamily="2" charset="2"/>
                <a:buChar char="§"/>
                <a:defRPr sz="1200">
                  <a:solidFill>
                    <a:schemeClr val="tx1"/>
                  </a:solidFill>
                  <a:latin typeface="Arial" pitchFamily="34" charset="0"/>
                  <a:ea typeface="ヒラギノ角ゴ Pro W3" pitchFamily="-111" charset="-128"/>
                </a:defRPr>
              </a:lvl9pPr>
            </a:lstStyle>
            <a:p>
              <a:pPr marL="0" marR="0" lvl="0" indent="0" algn="l" defTabSz="1216236" rtl="0" eaLnBrk="0" fontAlgn="base" latinLnBrk="0" hangingPunct="0">
                <a:lnSpc>
                  <a:spcPct val="100000"/>
                </a:lnSpc>
                <a:spcBef>
                  <a:spcPct val="0"/>
                </a:spcBef>
                <a:spcAft>
                  <a:spcPts val="0"/>
                </a:spcAft>
                <a:buClrTx/>
                <a:buSzTx/>
                <a:buFontTx/>
                <a:buNone/>
                <a:tabLst/>
                <a:defRPr/>
              </a:pPr>
              <a:r>
                <a:rPr kumimoji="0" lang="en-GB" altLang="en-US" sz="1800" b="0" i="0" u="none" strike="noStrike" kern="0" cap="none" spc="0" normalizeH="0" baseline="0" noProof="0">
                  <a:ln>
                    <a:noFill/>
                  </a:ln>
                  <a:solidFill>
                    <a:srgbClr val="53585A"/>
                  </a:solidFill>
                  <a:effectLst/>
                  <a:uLnTx/>
                  <a:uFillTx/>
                  <a:latin typeface="Arial" pitchFamily="34" charset="0"/>
                  <a:ea typeface="ＭＳ Ｐゴシック" pitchFamily="34" charset="-128"/>
                </a:rPr>
                <a:t>         </a:t>
              </a:r>
              <a:r>
                <a:rPr kumimoji="0" lang="en-GB" altLang="en-US" sz="1800" b="1" i="0" u="none" strike="noStrike" kern="0" cap="none" spc="0" normalizeH="0" baseline="0" noProof="0">
                  <a:ln>
                    <a:noFill/>
                  </a:ln>
                  <a:solidFill>
                    <a:srgbClr val="53585A"/>
                  </a:solidFill>
                  <a:effectLst/>
                  <a:uLnTx/>
                  <a:uFillTx/>
                  <a:latin typeface="Arial" pitchFamily="34" charset="0"/>
                  <a:ea typeface="ＭＳ Ｐゴシック" pitchFamily="34" charset="-128"/>
                </a:rPr>
                <a:t>5734</a:t>
              </a:r>
            </a:p>
          </p:txBody>
        </p:sp>
        <p:cxnSp>
          <p:nvCxnSpPr>
            <p:cNvPr id="33" name="Straight Connector 13">
              <a:extLst>
                <a:ext uri="{FF2B5EF4-FFF2-40B4-BE49-F238E27FC236}">
                  <a16:creationId xmlns:a16="http://schemas.microsoft.com/office/drawing/2014/main" id="{4ABE7DCC-53E9-416A-ADC6-79618FFBC0A6}"/>
                </a:ext>
              </a:extLst>
            </p:cNvPr>
            <p:cNvCxnSpPr>
              <a:cxnSpLocks/>
            </p:cNvCxnSpPr>
            <p:nvPr/>
          </p:nvCxnSpPr>
          <p:spPr bwMode="gray">
            <a:xfrm>
              <a:off x="1142999" y="4589397"/>
              <a:ext cx="2402877" cy="0"/>
            </a:xfrm>
            <a:prstGeom prst="line">
              <a:avLst/>
            </a:prstGeom>
            <a:noFill/>
            <a:ln w="19050" cap="flat" cmpd="sng" algn="ctr">
              <a:solidFill>
                <a:schemeClr val="tx1">
                  <a:lumMod val="60000"/>
                  <a:lumOff val="40000"/>
                </a:schemeClr>
              </a:solidFill>
              <a:prstDash val="solid"/>
              <a:miter lim="800000"/>
            </a:ln>
            <a:effectLst/>
          </p:spPr>
        </p:cxnSp>
        <p:sp>
          <p:nvSpPr>
            <p:cNvPr id="34" name="Rectangle 33">
              <a:extLst>
                <a:ext uri="{FF2B5EF4-FFF2-40B4-BE49-F238E27FC236}">
                  <a16:creationId xmlns:a16="http://schemas.microsoft.com/office/drawing/2014/main" id="{21DBC6D5-1202-4DE8-AFEA-988DEE211266}"/>
                </a:ext>
              </a:extLst>
            </p:cNvPr>
            <p:cNvSpPr>
              <a:spLocks/>
            </p:cNvSpPr>
            <p:nvPr/>
          </p:nvSpPr>
          <p:spPr>
            <a:xfrm rot="16200000">
              <a:off x="-200775" y="4319232"/>
              <a:ext cx="2205373" cy="662368"/>
            </a:xfrm>
            <a:prstGeom prst="rect">
              <a:avLst/>
            </a:prstGeom>
            <a:solidFill>
              <a:schemeClr val="accent3"/>
            </a:solidFill>
            <a:ln>
              <a:noFill/>
            </a:ln>
          </p:spPr>
          <p:txBody>
            <a:bodyPr wrap="square" anchor="ctr">
              <a:noAutofit/>
            </a:bodyPr>
            <a:lstStyle/>
            <a:p>
              <a:pPr marL="0" marR="0" lvl="0" indent="0" algn="ctr" defTabSz="914012"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Arial"/>
                  <a:ea typeface="MS PGothic" charset="0"/>
                  <a:cs typeface="Arial"/>
                </a:rPr>
                <a:t>Patients randomised</a:t>
              </a:r>
              <a:endParaRPr kumimoji="0" lang="en-US" sz="1400" b="0" i="0" u="none" strike="noStrike" kern="0" cap="none" spc="0" normalizeH="0" baseline="0" noProof="0">
                <a:ln>
                  <a:noFill/>
                </a:ln>
                <a:solidFill>
                  <a:srgbClr val="FFFFFF"/>
                </a:solidFill>
                <a:effectLst/>
                <a:uLnTx/>
                <a:uFillTx/>
                <a:latin typeface="Arial"/>
                <a:ea typeface="MS PGothic" charset="0"/>
                <a:cs typeface="Arial"/>
              </a:endParaRPr>
            </a:p>
          </p:txBody>
        </p:sp>
      </p:grpSp>
      <p:sp>
        <p:nvSpPr>
          <p:cNvPr id="35" name="Rectangle 34">
            <a:extLst>
              <a:ext uri="{FF2B5EF4-FFF2-40B4-BE49-F238E27FC236}">
                <a16:creationId xmlns:a16="http://schemas.microsoft.com/office/drawing/2014/main" id="{C6F5F4CD-440C-4CC1-B9AA-D885DD9D028E}"/>
              </a:ext>
            </a:extLst>
          </p:cNvPr>
          <p:cNvSpPr/>
          <p:nvPr/>
        </p:nvSpPr>
        <p:spPr>
          <a:xfrm>
            <a:off x="4350457" y="1830568"/>
            <a:ext cx="4624097" cy="338554"/>
          </a:xfrm>
          <a:prstGeom prst="rect">
            <a:avLst/>
          </a:prstGeom>
          <a:noFill/>
        </p:spPr>
        <p:txBody>
          <a:bodyPr wrap="square" tIns="0" bIns="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a:ln>
                  <a:noFill/>
                </a:ln>
                <a:solidFill>
                  <a:srgbClr val="003455"/>
                </a:solidFill>
                <a:effectLst/>
                <a:uLnTx/>
                <a:uFillTx/>
                <a:latin typeface="Arial" panose="020B0604020202020204" pitchFamily="34" charset="0"/>
                <a:ea typeface="MS PGothic" charset="0"/>
                <a:cs typeface="Arial" panose="020B0604020202020204" pitchFamily="34" charset="0"/>
              </a:rPr>
              <a:t>Initial dosing of study drug based on eGFR at screening; during the study, dosing was guided by serum [K</a:t>
            </a:r>
            <a:r>
              <a:rPr kumimoji="0" lang="en-GB" sz="1100" b="0" i="0" u="none" strike="noStrike" kern="1200" cap="none" spc="0" normalizeH="0" baseline="30000" noProof="0">
                <a:ln>
                  <a:noFill/>
                </a:ln>
                <a:solidFill>
                  <a:srgbClr val="003455"/>
                </a:solidFill>
                <a:effectLst/>
                <a:uLnTx/>
                <a:uFillTx/>
                <a:latin typeface="Arial" panose="020B0604020202020204" pitchFamily="34" charset="0"/>
                <a:ea typeface="MS PGothic" charset="0"/>
                <a:cs typeface="Arial" panose="020B0604020202020204" pitchFamily="34" charset="0"/>
              </a:rPr>
              <a:t>+</a:t>
            </a:r>
            <a:r>
              <a:rPr kumimoji="0" lang="en-GB" sz="1100" b="0" i="0" u="none" strike="noStrike" kern="1200" cap="none" spc="0" normalizeH="0" baseline="0" noProof="0">
                <a:ln>
                  <a:noFill/>
                </a:ln>
                <a:solidFill>
                  <a:srgbClr val="003455"/>
                </a:solidFill>
                <a:effectLst/>
                <a:uLnTx/>
                <a:uFillTx/>
                <a:latin typeface="Arial" panose="020B0604020202020204" pitchFamily="34" charset="0"/>
                <a:ea typeface="MS PGothic" charset="0"/>
                <a:cs typeface="Arial" panose="020B0604020202020204" pitchFamily="34" charset="0"/>
              </a:rPr>
              <a:t>] levels and eGFR changes</a:t>
            </a:r>
            <a:endParaRPr kumimoji="0" lang="en-GB" sz="1100" b="0" i="0" u="none" strike="noStrike" kern="1200" cap="none" spc="0" normalizeH="0" baseline="0" noProof="0">
              <a:ln>
                <a:noFill/>
              </a:ln>
              <a:solidFill>
                <a:srgbClr val="003455"/>
              </a:solidFill>
              <a:effectLst/>
              <a:uLnTx/>
              <a:uFillTx/>
              <a:latin typeface="Calibri" charset="0"/>
              <a:ea typeface="MS PGothic" charset="0"/>
            </a:endParaRPr>
          </a:p>
        </p:txBody>
      </p:sp>
      <p:grpSp>
        <p:nvGrpSpPr>
          <p:cNvPr id="36" name="Group 35">
            <a:extLst>
              <a:ext uri="{FF2B5EF4-FFF2-40B4-BE49-F238E27FC236}">
                <a16:creationId xmlns:a16="http://schemas.microsoft.com/office/drawing/2014/main" id="{3B65CADF-D474-4373-8FC8-1C4DE6284181}"/>
              </a:ext>
            </a:extLst>
          </p:cNvPr>
          <p:cNvGrpSpPr>
            <a:grpSpLocks noChangeAspect="1"/>
          </p:cNvGrpSpPr>
          <p:nvPr/>
        </p:nvGrpSpPr>
        <p:grpSpPr bwMode="gray">
          <a:xfrm>
            <a:off x="1645623" y="3925585"/>
            <a:ext cx="557551" cy="748708"/>
            <a:chOff x="8699747" y="1861133"/>
            <a:chExt cx="380690" cy="511210"/>
          </a:xfrm>
          <a:solidFill>
            <a:schemeClr val="bg2"/>
          </a:solidFill>
        </p:grpSpPr>
        <p:sp>
          <p:nvSpPr>
            <p:cNvPr id="37" name="Freeform 51">
              <a:extLst>
                <a:ext uri="{FF2B5EF4-FFF2-40B4-BE49-F238E27FC236}">
                  <a16:creationId xmlns:a16="http://schemas.microsoft.com/office/drawing/2014/main" id="{A66D9B04-3DCF-479E-8FD1-9D14474C74E2}"/>
                </a:ext>
              </a:extLst>
            </p:cNvPr>
            <p:cNvSpPr>
              <a:spLocks noEditPoints="1"/>
            </p:cNvSpPr>
            <p:nvPr/>
          </p:nvSpPr>
          <p:spPr bwMode="gray">
            <a:xfrm>
              <a:off x="8813460" y="1861133"/>
              <a:ext cx="203694" cy="187872"/>
            </a:xfrm>
            <a:custGeom>
              <a:avLst/>
              <a:gdLst>
                <a:gd name="T0" fmla="*/ 58 w 77"/>
                <a:gd name="T1" fmla="*/ 10 h 71"/>
                <a:gd name="T2" fmla="*/ 46 w 77"/>
                <a:gd name="T3" fmla="*/ 23 h 71"/>
                <a:gd name="T4" fmla="*/ 49 w 77"/>
                <a:gd name="T5" fmla="*/ 5 h 71"/>
                <a:gd name="T6" fmla="*/ 29 w 77"/>
                <a:gd name="T7" fmla="*/ 6 h 71"/>
                <a:gd name="T8" fmla="*/ 27 w 77"/>
                <a:gd name="T9" fmla="*/ 24 h 71"/>
                <a:gd name="T10" fmla="*/ 18 w 77"/>
                <a:gd name="T11" fmla="*/ 7 h 71"/>
                <a:gd name="T12" fmla="*/ 3 w 77"/>
                <a:gd name="T13" fmla="*/ 21 h 71"/>
                <a:gd name="T14" fmla="*/ 12 w 77"/>
                <a:gd name="T15" fmla="*/ 32 h 71"/>
                <a:gd name="T16" fmla="*/ 1 w 77"/>
                <a:gd name="T17" fmla="*/ 61 h 71"/>
                <a:gd name="T18" fmla="*/ 31 w 77"/>
                <a:gd name="T19" fmla="*/ 71 h 71"/>
                <a:gd name="T20" fmla="*/ 36 w 77"/>
                <a:gd name="T21" fmla="*/ 51 h 71"/>
                <a:gd name="T22" fmla="*/ 60 w 77"/>
                <a:gd name="T23" fmla="*/ 38 h 71"/>
                <a:gd name="T24" fmla="*/ 58 w 77"/>
                <a:gd name="T25" fmla="*/ 35 h 71"/>
                <a:gd name="T26" fmla="*/ 74 w 77"/>
                <a:gd name="T27" fmla="*/ 22 h 71"/>
                <a:gd name="T28" fmla="*/ 58 w 77"/>
                <a:gd name="T29" fmla="*/ 10 h 71"/>
                <a:gd name="T30" fmla="*/ 46 w 77"/>
                <a:gd name="T31" fmla="*/ 7 h 71"/>
                <a:gd name="T32" fmla="*/ 32 w 77"/>
                <a:gd name="T33" fmla="*/ 7 h 71"/>
                <a:gd name="T34" fmla="*/ 46 w 77"/>
                <a:gd name="T35" fmla="*/ 7 h 71"/>
                <a:gd name="T36" fmla="*/ 6 w 77"/>
                <a:gd name="T37" fmla="*/ 20 h 71"/>
                <a:gd name="T38" fmla="*/ 18 w 77"/>
                <a:gd name="T39" fmla="*/ 11 h 71"/>
                <a:gd name="T40" fmla="*/ 6 w 77"/>
                <a:gd name="T41" fmla="*/ 20 h 71"/>
                <a:gd name="T42" fmla="*/ 71 w 77"/>
                <a:gd name="T43" fmla="*/ 22 h 71"/>
                <a:gd name="T44" fmla="*/ 60 w 77"/>
                <a:gd name="T45" fmla="*/ 13 h 71"/>
                <a:gd name="T46" fmla="*/ 71 w 77"/>
                <a:gd name="T47"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71">
                  <a:moveTo>
                    <a:pt x="58" y="10"/>
                  </a:moveTo>
                  <a:cubicBezTo>
                    <a:pt x="54" y="16"/>
                    <a:pt x="50" y="20"/>
                    <a:pt x="46" y="23"/>
                  </a:cubicBezTo>
                  <a:cubicBezTo>
                    <a:pt x="48" y="17"/>
                    <a:pt x="49" y="11"/>
                    <a:pt x="49" y="5"/>
                  </a:cubicBezTo>
                  <a:cubicBezTo>
                    <a:pt x="49" y="0"/>
                    <a:pt x="29" y="0"/>
                    <a:pt x="29" y="6"/>
                  </a:cubicBezTo>
                  <a:cubicBezTo>
                    <a:pt x="29" y="13"/>
                    <a:pt x="29" y="18"/>
                    <a:pt x="27" y="24"/>
                  </a:cubicBezTo>
                  <a:cubicBezTo>
                    <a:pt x="25" y="17"/>
                    <a:pt x="22" y="12"/>
                    <a:pt x="18" y="7"/>
                  </a:cubicBezTo>
                  <a:cubicBezTo>
                    <a:pt x="15" y="3"/>
                    <a:pt x="0" y="17"/>
                    <a:pt x="3" y="21"/>
                  </a:cubicBezTo>
                  <a:cubicBezTo>
                    <a:pt x="7" y="25"/>
                    <a:pt x="10" y="28"/>
                    <a:pt x="12" y="32"/>
                  </a:cubicBezTo>
                  <a:cubicBezTo>
                    <a:pt x="4" y="39"/>
                    <a:pt x="0" y="49"/>
                    <a:pt x="1" y="61"/>
                  </a:cubicBezTo>
                  <a:cubicBezTo>
                    <a:pt x="11" y="59"/>
                    <a:pt x="21" y="58"/>
                    <a:pt x="31" y="71"/>
                  </a:cubicBezTo>
                  <a:cubicBezTo>
                    <a:pt x="26" y="58"/>
                    <a:pt x="30" y="51"/>
                    <a:pt x="36" y="51"/>
                  </a:cubicBezTo>
                  <a:cubicBezTo>
                    <a:pt x="41" y="47"/>
                    <a:pt x="48" y="43"/>
                    <a:pt x="60" y="38"/>
                  </a:cubicBezTo>
                  <a:cubicBezTo>
                    <a:pt x="60" y="37"/>
                    <a:pt x="59" y="36"/>
                    <a:pt x="58" y="35"/>
                  </a:cubicBezTo>
                  <a:cubicBezTo>
                    <a:pt x="65" y="32"/>
                    <a:pt x="70" y="28"/>
                    <a:pt x="74" y="22"/>
                  </a:cubicBezTo>
                  <a:cubicBezTo>
                    <a:pt x="77" y="18"/>
                    <a:pt x="61" y="6"/>
                    <a:pt x="58" y="10"/>
                  </a:cubicBezTo>
                  <a:close/>
                  <a:moveTo>
                    <a:pt x="46" y="7"/>
                  </a:moveTo>
                  <a:cubicBezTo>
                    <a:pt x="46" y="11"/>
                    <a:pt x="32" y="11"/>
                    <a:pt x="32" y="7"/>
                  </a:cubicBezTo>
                  <a:cubicBezTo>
                    <a:pt x="32" y="4"/>
                    <a:pt x="46" y="2"/>
                    <a:pt x="46" y="7"/>
                  </a:cubicBezTo>
                  <a:close/>
                  <a:moveTo>
                    <a:pt x="6" y="20"/>
                  </a:moveTo>
                  <a:cubicBezTo>
                    <a:pt x="4" y="18"/>
                    <a:pt x="14" y="7"/>
                    <a:pt x="18" y="11"/>
                  </a:cubicBezTo>
                  <a:cubicBezTo>
                    <a:pt x="20" y="14"/>
                    <a:pt x="9" y="23"/>
                    <a:pt x="6" y="20"/>
                  </a:cubicBezTo>
                  <a:close/>
                  <a:moveTo>
                    <a:pt x="71" y="22"/>
                  </a:moveTo>
                  <a:cubicBezTo>
                    <a:pt x="68" y="25"/>
                    <a:pt x="58" y="16"/>
                    <a:pt x="60" y="13"/>
                  </a:cubicBezTo>
                  <a:cubicBezTo>
                    <a:pt x="61" y="10"/>
                    <a:pt x="73" y="18"/>
                    <a:pt x="71" y="22"/>
                  </a:cubicBezTo>
                  <a:close/>
                </a:path>
              </a:pathLst>
            </a:custGeom>
            <a:grpFill/>
            <a:ln>
              <a:noFill/>
            </a:ln>
          </p:spPr>
          <p:txBody>
            <a:bodyPr vert="horz" wrap="square" lIns="91416" tIns="45708" rIns="91416" bIns="45708" numCol="1" anchor="t" anchorCtr="0" compatLnSpc="1">
              <a:prstTxWarp prst="textNoShape">
                <a:avLst/>
              </a:prstTxWarp>
            </a:bodyPr>
            <a:lstStyle/>
            <a:p>
              <a:pPr marL="0" marR="0" lvl="0" indent="0" algn="l" defTabSz="1214646" rtl="0" eaLnBrk="0" fontAlgn="base" latinLnBrk="0" hangingPunct="0">
                <a:lnSpc>
                  <a:spcPct val="100000"/>
                </a:lnSpc>
                <a:spcBef>
                  <a:spcPct val="0"/>
                </a:spcBef>
                <a:spcAft>
                  <a:spcPct val="0"/>
                </a:spcAft>
                <a:buClrTx/>
                <a:buSzTx/>
                <a:buFontTx/>
                <a:buNone/>
                <a:tabLst/>
                <a:defRPr/>
              </a:pPr>
              <a:endParaRPr kumimoji="0" lang="en-GB" sz="2399" b="0" i="0" u="none" strike="noStrike" kern="1200" cap="none" spc="0" normalizeH="0" baseline="0" noProof="0">
                <a:ln>
                  <a:noFill/>
                </a:ln>
                <a:solidFill>
                  <a:srgbClr val="4C5053"/>
                </a:solidFill>
                <a:effectLst/>
                <a:uLnTx/>
                <a:uFillTx/>
                <a:latin typeface="Arial" panose="020B0604020202020204"/>
                <a:ea typeface="MS PGothic" charset="0"/>
              </a:endParaRPr>
            </a:p>
          </p:txBody>
        </p:sp>
        <p:sp>
          <p:nvSpPr>
            <p:cNvPr id="38" name="Freeform 52">
              <a:extLst>
                <a:ext uri="{FF2B5EF4-FFF2-40B4-BE49-F238E27FC236}">
                  <a16:creationId xmlns:a16="http://schemas.microsoft.com/office/drawing/2014/main" id="{240094E0-B118-4079-BC3C-92CF0CAAD20F}"/>
                </a:ext>
              </a:extLst>
            </p:cNvPr>
            <p:cNvSpPr>
              <a:spLocks/>
            </p:cNvSpPr>
            <p:nvPr/>
          </p:nvSpPr>
          <p:spPr bwMode="gray">
            <a:xfrm>
              <a:off x="8699747" y="1951114"/>
              <a:ext cx="53395" cy="58340"/>
            </a:xfrm>
            <a:custGeom>
              <a:avLst/>
              <a:gdLst>
                <a:gd name="T0" fmla="*/ 19 w 20"/>
                <a:gd name="T1" fmla="*/ 1 h 22"/>
                <a:gd name="T2" fmla="*/ 6 w 20"/>
                <a:gd name="T3" fmla="*/ 0 h 22"/>
                <a:gd name="T4" fmla="*/ 6 w 20"/>
                <a:gd name="T5" fmla="*/ 21 h 22"/>
                <a:gd name="T6" fmla="*/ 20 w 20"/>
                <a:gd name="T7" fmla="*/ 22 h 22"/>
                <a:gd name="T8" fmla="*/ 19 w 20"/>
                <a:gd name="T9" fmla="*/ 1 h 22"/>
              </a:gdLst>
              <a:ahLst/>
              <a:cxnLst>
                <a:cxn ang="0">
                  <a:pos x="T0" y="T1"/>
                </a:cxn>
                <a:cxn ang="0">
                  <a:pos x="T2" y="T3"/>
                </a:cxn>
                <a:cxn ang="0">
                  <a:pos x="T4" y="T5"/>
                </a:cxn>
                <a:cxn ang="0">
                  <a:pos x="T6" y="T7"/>
                </a:cxn>
                <a:cxn ang="0">
                  <a:pos x="T8" y="T9"/>
                </a:cxn>
              </a:cxnLst>
              <a:rect l="0" t="0" r="r" b="b"/>
              <a:pathLst>
                <a:path w="20" h="22">
                  <a:moveTo>
                    <a:pt x="19" y="1"/>
                  </a:moveTo>
                  <a:cubicBezTo>
                    <a:pt x="19" y="1"/>
                    <a:pt x="10" y="0"/>
                    <a:pt x="6" y="0"/>
                  </a:cubicBezTo>
                  <a:cubicBezTo>
                    <a:pt x="2" y="0"/>
                    <a:pt x="0" y="20"/>
                    <a:pt x="6" y="21"/>
                  </a:cubicBezTo>
                  <a:cubicBezTo>
                    <a:pt x="12" y="21"/>
                    <a:pt x="20" y="22"/>
                    <a:pt x="20" y="22"/>
                  </a:cubicBezTo>
                  <a:lnTo>
                    <a:pt x="19" y="1"/>
                  </a:lnTo>
                  <a:close/>
                </a:path>
              </a:pathLst>
            </a:custGeom>
            <a:grpFill/>
            <a:ln>
              <a:noFill/>
            </a:ln>
          </p:spPr>
          <p:txBody>
            <a:bodyPr vert="horz" wrap="square" lIns="91416" tIns="45708" rIns="91416" bIns="45708" numCol="1" anchor="t" anchorCtr="0" compatLnSpc="1">
              <a:prstTxWarp prst="textNoShape">
                <a:avLst/>
              </a:prstTxWarp>
            </a:bodyPr>
            <a:lstStyle/>
            <a:p>
              <a:pPr marL="0" marR="0" lvl="0" indent="0" algn="l" defTabSz="1214646" rtl="0" eaLnBrk="0" fontAlgn="base" latinLnBrk="0" hangingPunct="0">
                <a:lnSpc>
                  <a:spcPct val="100000"/>
                </a:lnSpc>
                <a:spcBef>
                  <a:spcPct val="0"/>
                </a:spcBef>
                <a:spcAft>
                  <a:spcPct val="0"/>
                </a:spcAft>
                <a:buClrTx/>
                <a:buSzTx/>
                <a:buFontTx/>
                <a:buNone/>
                <a:tabLst/>
                <a:defRPr/>
              </a:pPr>
              <a:endParaRPr kumimoji="0" lang="en-GB" sz="2399" b="0" i="0" u="none" strike="noStrike" kern="1200" cap="none" spc="0" normalizeH="0" baseline="0" noProof="0">
                <a:ln>
                  <a:noFill/>
                </a:ln>
                <a:solidFill>
                  <a:srgbClr val="4C5053"/>
                </a:solidFill>
                <a:effectLst/>
                <a:uLnTx/>
                <a:uFillTx/>
                <a:latin typeface="Arial" panose="020B0604020202020204"/>
                <a:ea typeface="MS PGothic" charset="0"/>
              </a:endParaRPr>
            </a:p>
          </p:txBody>
        </p:sp>
        <p:sp>
          <p:nvSpPr>
            <p:cNvPr id="39" name="Freeform 53">
              <a:extLst>
                <a:ext uri="{FF2B5EF4-FFF2-40B4-BE49-F238E27FC236}">
                  <a16:creationId xmlns:a16="http://schemas.microsoft.com/office/drawing/2014/main" id="{3DE37DF4-97FF-4C1F-86B4-9D3A0BF7DF26}"/>
                </a:ext>
              </a:extLst>
            </p:cNvPr>
            <p:cNvSpPr>
              <a:spLocks/>
            </p:cNvSpPr>
            <p:nvPr/>
          </p:nvSpPr>
          <p:spPr bwMode="gray">
            <a:xfrm>
              <a:off x="8734355" y="2020330"/>
              <a:ext cx="153265" cy="230391"/>
            </a:xfrm>
            <a:custGeom>
              <a:avLst/>
              <a:gdLst>
                <a:gd name="T0" fmla="*/ 53 w 58"/>
                <a:gd name="T1" fmla="*/ 11 h 87"/>
                <a:gd name="T2" fmla="*/ 14 w 58"/>
                <a:gd name="T3" fmla="*/ 17 h 87"/>
                <a:gd name="T4" fmla="*/ 1 w 58"/>
                <a:gd name="T5" fmla="*/ 64 h 87"/>
                <a:gd name="T6" fmla="*/ 15 w 58"/>
                <a:gd name="T7" fmla="*/ 69 h 87"/>
                <a:gd name="T8" fmla="*/ 31 w 58"/>
                <a:gd name="T9" fmla="*/ 40 h 87"/>
                <a:gd name="T10" fmla="*/ 53 w 58"/>
                <a:gd name="T11" fmla="*/ 11 h 87"/>
              </a:gdLst>
              <a:ahLst/>
              <a:cxnLst>
                <a:cxn ang="0">
                  <a:pos x="T0" y="T1"/>
                </a:cxn>
                <a:cxn ang="0">
                  <a:pos x="T2" y="T3"/>
                </a:cxn>
                <a:cxn ang="0">
                  <a:pos x="T4" y="T5"/>
                </a:cxn>
                <a:cxn ang="0">
                  <a:pos x="T6" y="T7"/>
                </a:cxn>
                <a:cxn ang="0">
                  <a:pos x="T8" y="T9"/>
                </a:cxn>
                <a:cxn ang="0">
                  <a:pos x="T10" y="T11"/>
                </a:cxn>
              </a:cxnLst>
              <a:rect l="0" t="0" r="r" b="b"/>
              <a:pathLst>
                <a:path w="58" h="87">
                  <a:moveTo>
                    <a:pt x="53" y="11"/>
                  </a:moveTo>
                  <a:cubicBezTo>
                    <a:pt x="49" y="5"/>
                    <a:pt x="37" y="0"/>
                    <a:pt x="14" y="17"/>
                  </a:cubicBezTo>
                  <a:cubicBezTo>
                    <a:pt x="1" y="27"/>
                    <a:pt x="1" y="42"/>
                    <a:pt x="1" y="64"/>
                  </a:cubicBezTo>
                  <a:cubicBezTo>
                    <a:pt x="0" y="85"/>
                    <a:pt x="15" y="87"/>
                    <a:pt x="15" y="69"/>
                  </a:cubicBezTo>
                  <a:cubicBezTo>
                    <a:pt x="24" y="64"/>
                    <a:pt x="31" y="40"/>
                    <a:pt x="31" y="40"/>
                  </a:cubicBezTo>
                  <a:cubicBezTo>
                    <a:pt x="44" y="39"/>
                    <a:pt x="58" y="17"/>
                    <a:pt x="53" y="11"/>
                  </a:cubicBezTo>
                  <a:close/>
                </a:path>
              </a:pathLst>
            </a:custGeom>
            <a:grpFill/>
            <a:ln>
              <a:noFill/>
            </a:ln>
          </p:spPr>
          <p:txBody>
            <a:bodyPr vert="horz" wrap="square" lIns="91416" tIns="45708" rIns="91416" bIns="45708" numCol="1" anchor="t" anchorCtr="0" compatLnSpc="1">
              <a:prstTxWarp prst="textNoShape">
                <a:avLst/>
              </a:prstTxWarp>
            </a:bodyPr>
            <a:lstStyle/>
            <a:p>
              <a:pPr marL="0" marR="0" lvl="0" indent="0" algn="l" defTabSz="1214646" rtl="0" eaLnBrk="0" fontAlgn="base" latinLnBrk="0" hangingPunct="0">
                <a:lnSpc>
                  <a:spcPct val="100000"/>
                </a:lnSpc>
                <a:spcBef>
                  <a:spcPct val="0"/>
                </a:spcBef>
                <a:spcAft>
                  <a:spcPct val="0"/>
                </a:spcAft>
                <a:buClrTx/>
                <a:buSzTx/>
                <a:buFontTx/>
                <a:buNone/>
                <a:tabLst/>
                <a:defRPr/>
              </a:pPr>
              <a:endParaRPr kumimoji="0" lang="en-GB" sz="2399" b="0" i="0" u="none" strike="noStrike" kern="1200" cap="none" spc="0" normalizeH="0" baseline="0" noProof="0">
                <a:ln>
                  <a:noFill/>
                </a:ln>
                <a:solidFill>
                  <a:srgbClr val="4C5053"/>
                </a:solidFill>
                <a:effectLst/>
                <a:uLnTx/>
                <a:uFillTx/>
                <a:latin typeface="Arial" panose="020B0604020202020204"/>
                <a:ea typeface="MS PGothic" charset="0"/>
              </a:endParaRPr>
            </a:p>
          </p:txBody>
        </p:sp>
        <p:sp>
          <p:nvSpPr>
            <p:cNvPr id="40" name="Freeform 54">
              <a:extLst>
                <a:ext uri="{FF2B5EF4-FFF2-40B4-BE49-F238E27FC236}">
                  <a16:creationId xmlns:a16="http://schemas.microsoft.com/office/drawing/2014/main" id="{AA31C8CE-4A0B-4CD1-A729-8218379DD6BE}"/>
                </a:ext>
              </a:extLst>
            </p:cNvPr>
            <p:cNvSpPr>
              <a:spLocks/>
            </p:cNvSpPr>
            <p:nvPr/>
          </p:nvSpPr>
          <p:spPr bwMode="gray">
            <a:xfrm>
              <a:off x="8761053" y="1887830"/>
              <a:ext cx="52407" cy="167108"/>
            </a:xfrm>
            <a:custGeom>
              <a:avLst/>
              <a:gdLst>
                <a:gd name="T0" fmla="*/ 8 w 20"/>
                <a:gd name="T1" fmla="*/ 58 h 63"/>
                <a:gd name="T2" fmla="*/ 17 w 20"/>
                <a:gd name="T3" fmla="*/ 54 h 63"/>
                <a:gd name="T4" fmla="*/ 20 w 20"/>
                <a:gd name="T5" fmla="*/ 28 h 63"/>
                <a:gd name="T6" fmla="*/ 19 w 20"/>
                <a:gd name="T7" fmla="*/ 5 h 63"/>
                <a:gd name="T8" fmla="*/ 0 w 20"/>
                <a:gd name="T9" fmla="*/ 7 h 63"/>
                <a:gd name="T10" fmla="*/ 2 w 20"/>
                <a:gd name="T11" fmla="*/ 63 h 63"/>
                <a:gd name="T12" fmla="*/ 8 w 20"/>
                <a:gd name="T13" fmla="*/ 58 h 63"/>
              </a:gdLst>
              <a:ahLst/>
              <a:cxnLst>
                <a:cxn ang="0">
                  <a:pos x="T0" y="T1"/>
                </a:cxn>
                <a:cxn ang="0">
                  <a:pos x="T2" y="T3"/>
                </a:cxn>
                <a:cxn ang="0">
                  <a:pos x="T4" y="T5"/>
                </a:cxn>
                <a:cxn ang="0">
                  <a:pos x="T6" y="T7"/>
                </a:cxn>
                <a:cxn ang="0">
                  <a:pos x="T8" y="T9"/>
                </a:cxn>
                <a:cxn ang="0">
                  <a:pos x="T10" y="T11"/>
                </a:cxn>
                <a:cxn ang="0">
                  <a:pos x="T12" y="T13"/>
                </a:cxn>
              </a:cxnLst>
              <a:rect l="0" t="0" r="r" b="b"/>
              <a:pathLst>
                <a:path w="20" h="63">
                  <a:moveTo>
                    <a:pt x="8" y="58"/>
                  </a:moveTo>
                  <a:cubicBezTo>
                    <a:pt x="12" y="56"/>
                    <a:pt x="14" y="55"/>
                    <a:pt x="17" y="54"/>
                  </a:cubicBezTo>
                  <a:cubicBezTo>
                    <a:pt x="16" y="47"/>
                    <a:pt x="16" y="37"/>
                    <a:pt x="20" y="28"/>
                  </a:cubicBezTo>
                  <a:cubicBezTo>
                    <a:pt x="19" y="17"/>
                    <a:pt x="19" y="7"/>
                    <a:pt x="19" y="5"/>
                  </a:cubicBezTo>
                  <a:cubicBezTo>
                    <a:pt x="19" y="1"/>
                    <a:pt x="1" y="0"/>
                    <a:pt x="0" y="7"/>
                  </a:cubicBezTo>
                  <a:cubicBezTo>
                    <a:pt x="0" y="12"/>
                    <a:pt x="1" y="45"/>
                    <a:pt x="2" y="63"/>
                  </a:cubicBezTo>
                  <a:cubicBezTo>
                    <a:pt x="4" y="61"/>
                    <a:pt x="6" y="59"/>
                    <a:pt x="8" y="58"/>
                  </a:cubicBezTo>
                  <a:close/>
                </a:path>
              </a:pathLst>
            </a:custGeom>
            <a:grpFill/>
            <a:ln>
              <a:noFill/>
            </a:ln>
          </p:spPr>
          <p:txBody>
            <a:bodyPr vert="horz" wrap="square" lIns="91416" tIns="45708" rIns="91416" bIns="45708" numCol="1" anchor="t" anchorCtr="0" compatLnSpc="1">
              <a:prstTxWarp prst="textNoShape">
                <a:avLst/>
              </a:prstTxWarp>
            </a:bodyPr>
            <a:lstStyle/>
            <a:p>
              <a:pPr marL="0" marR="0" lvl="0" indent="0" algn="l" defTabSz="1214646" rtl="0" eaLnBrk="0" fontAlgn="base" latinLnBrk="0" hangingPunct="0">
                <a:lnSpc>
                  <a:spcPct val="100000"/>
                </a:lnSpc>
                <a:spcBef>
                  <a:spcPct val="0"/>
                </a:spcBef>
                <a:spcAft>
                  <a:spcPct val="0"/>
                </a:spcAft>
                <a:buClrTx/>
                <a:buSzTx/>
                <a:buFontTx/>
                <a:buNone/>
                <a:tabLst/>
                <a:defRPr/>
              </a:pPr>
              <a:endParaRPr kumimoji="0" lang="en-GB" sz="2399" b="0" i="0" u="none" strike="noStrike" kern="1200" cap="none" spc="0" normalizeH="0" baseline="0" noProof="0">
                <a:ln>
                  <a:noFill/>
                </a:ln>
                <a:solidFill>
                  <a:srgbClr val="4C5053"/>
                </a:solidFill>
                <a:effectLst/>
                <a:uLnTx/>
                <a:uFillTx/>
                <a:latin typeface="Arial" panose="020B0604020202020204"/>
                <a:ea typeface="MS PGothic" charset="0"/>
              </a:endParaRPr>
            </a:p>
          </p:txBody>
        </p:sp>
        <p:sp>
          <p:nvSpPr>
            <p:cNvPr id="41" name="Freeform 55">
              <a:extLst>
                <a:ext uri="{FF2B5EF4-FFF2-40B4-BE49-F238E27FC236}">
                  <a16:creationId xmlns:a16="http://schemas.microsoft.com/office/drawing/2014/main" id="{5B260DCD-F6C8-43BA-8133-232B4AEF9CF0}"/>
                </a:ext>
              </a:extLst>
            </p:cNvPr>
            <p:cNvSpPr>
              <a:spLocks noEditPoints="1"/>
            </p:cNvSpPr>
            <p:nvPr/>
          </p:nvSpPr>
          <p:spPr bwMode="gray">
            <a:xfrm>
              <a:off x="8906407" y="1954080"/>
              <a:ext cx="174030" cy="118656"/>
            </a:xfrm>
            <a:custGeom>
              <a:avLst/>
              <a:gdLst>
                <a:gd name="T0" fmla="*/ 55 w 66"/>
                <a:gd name="T1" fmla="*/ 1 h 45"/>
                <a:gd name="T2" fmla="*/ 0 w 66"/>
                <a:gd name="T3" fmla="*/ 24 h 45"/>
                <a:gd name="T4" fmla="*/ 3 w 66"/>
                <a:gd name="T5" fmla="*/ 35 h 45"/>
                <a:gd name="T6" fmla="*/ 31 w 66"/>
                <a:gd name="T7" fmla="*/ 36 h 45"/>
                <a:gd name="T8" fmla="*/ 59 w 66"/>
                <a:gd name="T9" fmla="*/ 21 h 45"/>
                <a:gd name="T10" fmla="*/ 55 w 66"/>
                <a:gd name="T11" fmla="*/ 1 h 45"/>
                <a:gd name="T12" fmla="*/ 58 w 66"/>
                <a:gd name="T13" fmla="*/ 18 h 45"/>
                <a:gd name="T14" fmla="*/ 54 w 66"/>
                <a:gd name="T15" fmla="*/ 4 h 45"/>
                <a:gd name="T16" fmla="*/ 58 w 66"/>
                <a:gd name="T17"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5">
                  <a:moveTo>
                    <a:pt x="55" y="1"/>
                  </a:moveTo>
                  <a:cubicBezTo>
                    <a:pt x="27" y="4"/>
                    <a:pt x="0" y="19"/>
                    <a:pt x="0" y="24"/>
                  </a:cubicBezTo>
                  <a:cubicBezTo>
                    <a:pt x="0" y="27"/>
                    <a:pt x="2" y="31"/>
                    <a:pt x="3" y="35"/>
                  </a:cubicBezTo>
                  <a:cubicBezTo>
                    <a:pt x="17" y="36"/>
                    <a:pt x="22" y="45"/>
                    <a:pt x="31" y="36"/>
                  </a:cubicBezTo>
                  <a:cubicBezTo>
                    <a:pt x="28" y="30"/>
                    <a:pt x="52" y="23"/>
                    <a:pt x="59" y="21"/>
                  </a:cubicBezTo>
                  <a:cubicBezTo>
                    <a:pt x="66" y="19"/>
                    <a:pt x="61" y="0"/>
                    <a:pt x="55" y="1"/>
                  </a:cubicBezTo>
                  <a:close/>
                  <a:moveTo>
                    <a:pt x="58" y="18"/>
                  </a:moveTo>
                  <a:cubicBezTo>
                    <a:pt x="54" y="19"/>
                    <a:pt x="50" y="5"/>
                    <a:pt x="54" y="4"/>
                  </a:cubicBezTo>
                  <a:cubicBezTo>
                    <a:pt x="57" y="3"/>
                    <a:pt x="62" y="16"/>
                    <a:pt x="58" y="18"/>
                  </a:cubicBezTo>
                  <a:close/>
                </a:path>
              </a:pathLst>
            </a:custGeom>
            <a:grpFill/>
            <a:ln>
              <a:noFill/>
            </a:ln>
          </p:spPr>
          <p:txBody>
            <a:bodyPr vert="horz" wrap="square" lIns="91416" tIns="45708" rIns="91416" bIns="45708" numCol="1" anchor="t" anchorCtr="0" compatLnSpc="1">
              <a:prstTxWarp prst="textNoShape">
                <a:avLst/>
              </a:prstTxWarp>
            </a:bodyPr>
            <a:lstStyle/>
            <a:p>
              <a:pPr marL="0" marR="0" lvl="0" indent="0" algn="l" defTabSz="1214646" rtl="0" eaLnBrk="0" fontAlgn="base" latinLnBrk="0" hangingPunct="0">
                <a:lnSpc>
                  <a:spcPct val="100000"/>
                </a:lnSpc>
                <a:spcBef>
                  <a:spcPct val="0"/>
                </a:spcBef>
                <a:spcAft>
                  <a:spcPct val="0"/>
                </a:spcAft>
                <a:buClrTx/>
                <a:buSzTx/>
                <a:buFontTx/>
                <a:buNone/>
                <a:tabLst/>
                <a:defRPr/>
              </a:pPr>
              <a:endParaRPr kumimoji="0" lang="en-GB" sz="2399" b="0" i="0" u="none" strike="noStrike" kern="1200" cap="none" spc="0" normalizeH="0" baseline="0" noProof="0">
                <a:ln>
                  <a:noFill/>
                </a:ln>
                <a:solidFill>
                  <a:srgbClr val="4C5053"/>
                </a:solidFill>
                <a:effectLst/>
                <a:uLnTx/>
                <a:uFillTx/>
                <a:latin typeface="Arial" panose="020B0604020202020204"/>
                <a:ea typeface="MS PGothic" charset="0"/>
              </a:endParaRPr>
            </a:p>
          </p:txBody>
        </p:sp>
        <p:sp>
          <p:nvSpPr>
            <p:cNvPr id="42" name="Freeform 56">
              <a:extLst>
                <a:ext uri="{FF2B5EF4-FFF2-40B4-BE49-F238E27FC236}">
                  <a16:creationId xmlns:a16="http://schemas.microsoft.com/office/drawing/2014/main" id="{DD6B24AC-D669-4EA4-AAF1-8B0C001D5FC5}"/>
                </a:ext>
              </a:extLst>
            </p:cNvPr>
            <p:cNvSpPr>
              <a:spLocks/>
            </p:cNvSpPr>
            <p:nvPr/>
          </p:nvSpPr>
          <p:spPr bwMode="gray">
            <a:xfrm>
              <a:off x="8765997" y="2064826"/>
              <a:ext cx="298619" cy="307517"/>
            </a:xfrm>
            <a:custGeom>
              <a:avLst/>
              <a:gdLst>
                <a:gd name="T0" fmla="*/ 110 w 113"/>
                <a:gd name="T1" fmla="*/ 69 h 116"/>
                <a:gd name="T2" fmla="*/ 84 w 113"/>
                <a:gd name="T3" fmla="*/ 6 h 116"/>
                <a:gd name="T4" fmla="*/ 87 w 113"/>
                <a:gd name="T5" fmla="*/ 27 h 116"/>
                <a:gd name="T6" fmla="*/ 90 w 113"/>
                <a:gd name="T7" fmla="*/ 58 h 116"/>
                <a:gd name="T8" fmla="*/ 84 w 113"/>
                <a:gd name="T9" fmla="*/ 39 h 116"/>
                <a:gd name="T10" fmla="*/ 80 w 113"/>
                <a:gd name="T11" fmla="*/ 48 h 116"/>
                <a:gd name="T12" fmla="*/ 76 w 113"/>
                <a:gd name="T13" fmla="*/ 77 h 116"/>
                <a:gd name="T14" fmla="*/ 80 w 113"/>
                <a:gd name="T15" fmla="*/ 95 h 116"/>
                <a:gd name="T16" fmla="*/ 73 w 113"/>
                <a:gd name="T17" fmla="*/ 80 h 116"/>
                <a:gd name="T18" fmla="*/ 69 w 113"/>
                <a:gd name="T19" fmla="*/ 54 h 116"/>
                <a:gd name="T20" fmla="*/ 51 w 113"/>
                <a:gd name="T21" fmla="*/ 66 h 116"/>
                <a:gd name="T22" fmla="*/ 61 w 113"/>
                <a:gd name="T23" fmla="*/ 51 h 116"/>
                <a:gd name="T24" fmla="*/ 73 w 113"/>
                <a:gd name="T25" fmla="*/ 43 h 116"/>
                <a:gd name="T26" fmla="*/ 77 w 113"/>
                <a:gd name="T27" fmla="*/ 4 h 116"/>
                <a:gd name="T28" fmla="*/ 53 w 113"/>
                <a:gd name="T29" fmla="*/ 5 h 116"/>
                <a:gd name="T30" fmla="*/ 19 w 113"/>
                <a:gd name="T31" fmla="*/ 44 h 116"/>
                <a:gd name="T32" fmla="*/ 0 w 113"/>
                <a:gd name="T33" fmla="*/ 67 h 116"/>
                <a:gd name="T34" fmla="*/ 47 w 113"/>
                <a:gd name="T35" fmla="*/ 101 h 116"/>
                <a:gd name="T36" fmla="*/ 110 w 113"/>
                <a:gd name="T37" fmla="*/ 6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6">
                  <a:moveTo>
                    <a:pt x="110" y="69"/>
                  </a:moveTo>
                  <a:cubicBezTo>
                    <a:pt x="107" y="34"/>
                    <a:pt x="94" y="13"/>
                    <a:pt x="84" y="6"/>
                  </a:cubicBezTo>
                  <a:cubicBezTo>
                    <a:pt x="88" y="11"/>
                    <a:pt x="88" y="19"/>
                    <a:pt x="87" y="27"/>
                  </a:cubicBezTo>
                  <a:cubicBezTo>
                    <a:pt x="87" y="36"/>
                    <a:pt x="98" y="45"/>
                    <a:pt x="90" y="58"/>
                  </a:cubicBezTo>
                  <a:cubicBezTo>
                    <a:pt x="91" y="47"/>
                    <a:pt x="86" y="44"/>
                    <a:pt x="84" y="39"/>
                  </a:cubicBezTo>
                  <a:cubicBezTo>
                    <a:pt x="83" y="42"/>
                    <a:pt x="82" y="45"/>
                    <a:pt x="80" y="48"/>
                  </a:cubicBezTo>
                  <a:cubicBezTo>
                    <a:pt x="71" y="62"/>
                    <a:pt x="69" y="72"/>
                    <a:pt x="76" y="77"/>
                  </a:cubicBezTo>
                  <a:cubicBezTo>
                    <a:pt x="86" y="84"/>
                    <a:pt x="88" y="93"/>
                    <a:pt x="80" y="95"/>
                  </a:cubicBezTo>
                  <a:cubicBezTo>
                    <a:pt x="85" y="90"/>
                    <a:pt x="80" y="85"/>
                    <a:pt x="73" y="80"/>
                  </a:cubicBezTo>
                  <a:cubicBezTo>
                    <a:pt x="66" y="75"/>
                    <a:pt x="63" y="67"/>
                    <a:pt x="69" y="54"/>
                  </a:cubicBezTo>
                  <a:cubicBezTo>
                    <a:pt x="63" y="58"/>
                    <a:pt x="54" y="53"/>
                    <a:pt x="51" y="66"/>
                  </a:cubicBezTo>
                  <a:cubicBezTo>
                    <a:pt x="50" y="57"/>
                    <a:pt x="55" y="53"/>
                    <a:pt x="61" y="51"/>
                  </a:cubicBezTo>
                  <a:cubicBezTo>
                    <a:pt x="67" y="49"/>
                    <a:pt x="70" y="46"/>
                    <a:pt x="73" y="43"/>
                  </a:cubicBezTo>
                  <a:cubicBezTo>
                    <a:pt x="77" y="36"/>
                    <a:pt x="82" y="14"/>
                    <a:pt x="77" y="4"/>
                  </a:cubicBezTo>
                  <a:cubicBezTo>
                    <a:pt x="70" y="5"/>
                    <a:pt x="63" y="0"/>
                    <a:pt x="53" y="5"/>
                  </a:cubicBezTo>
                  <a:cubicBezTo>
                    <a:pt x="44" y="26"/>
                    <a:pt x="27" y="25"/>
                    <a:pt x="19" y="44"/>
                  </a:cubicBezTo>
                  <a:cubicBezTo>
                    <a:pt x="11" y="62"/>
                    <a:pt x="3" y="66"/>
                    <a:pt x="0" y="67"/>
                  </a:cubicBezTo>
                  <a:cubicBezTo>
                    <a:pt x="2" y="81"/>
                    <a:pt x="8" y="94"/>
                    <a:pt x="47" y="101"/>
                  </a:cubicBezTo>
                  <a:cubicBezTo>
                    <a:pt x="90" y="109"/>
                    <a:pt x="113" y="116"/>
                    <a:pt x="110" y="69"/>
                  </a:cubicBezTo>
                  <a:close/>
                </a:path>
              </a:pathLst>
            </a:custGeom>
            <a:grpFill/>
            <a:ln>
              <a:noFill/>
            </a:ln>
          </p:spPr>
          <p:txBody>
            <a:bodyPr vert="horz" wrap="square" lIns="91416" tIns="45708" rIns="91416" bIns="45708" numCol="1" anchor="t" anchorCtr="0" compatLnSpc="1">
              <a:prstTxWarp prst="textNoShape">
                <a:avLst/>
              </a:prstTxWarp>
            </a:bodyPr>
            <a:lstStyle/>
            <a:p>
              <a:pPr marL="0" marR="0" lvl="0" indent="0" algn="l" defTabSz="1214646" rtl="0" eaLnBrk="0" fontAlgn="base" latinLnBrk="0" hangingPunct="0">
                <a:lnSpc>
                  <a:spcPct val="100000"/>
                </a:lnSpc>
                <a:spcBef>
                  <a:spcPct val="0"/>
                </a:spcBef>
                <a:spcAft>
                  <a:spcPct val="0"/>
                </a:spcAft>
                <a:buClrTx/>
                <a:buSzTx/>
                <a:buFontTx/>
                <a:buNone/>
                <a:tabLst/>
                <a:defRPr/>
              </a:pPr>
              <a:endParaRPr kumimoji="0" lang="en-GB" sz="2399" b="0" i="0" u="none" strike="noStrike" kern="1200" cap="none" spc="0" normalizeH="0" baseline="0" noProof="0">
                <a:ln>
                  <a:noFill/>
                </a:ln>
                <a:solidFill>
                  <a:srgbClr val="4C5053"/>
                </a:solidFill>
                <a:effectLst/>
                <a:uLnTx/>
                <a:uFillTx/>
                <a:latin typeface="Arial" panose="020B0604020202020204"/>
                <a:ea typeface="MS PGothic" charset="0"/>
              </a:endParaRPr>
            </a:p>
          </p:txBody>
        </p:sp>
      </p:grpSp>
      <p:grpSp>
        <p:nvGrpSpPr>
          <p:cNvPr id="43" name="Group 42">
            <a:extLst>
              <a:ext uri="{FF2B5EF4-FFF2-40B4-BE49-F238E27FC236}">
                <a16:creationId xmlns:a16="http://schemas.microsoft.com/office/drawing/2014/main" id="{1BEAEEEF-04AB-4B6D-B12D-D1238D8F564F}"/>
              </a:ext>
            </a:extLst>
          </p:cNvPr>
          <p:cNvGrpSpPr/>
          <p:nvPr/>
        </p:nvGrpSpPr>
        <p:grpSpPr bwMode="gray">
          <a:xfrm>
            <a:off x="1555509" y="5114268"/>
            <a:ext cx="751256" cy="470071"/>
            <a:chOff x="7388982" y="1955563"/>
            <a:chExt cx="488470" cy="322350"/>
          </a:xfrm>
          <a:solidFill>
            <a:schemeClr val="bg2"/>
          </a:solidFill>
        </p:grpSpPr>
        <p:sp>
          <p:nvSpPr>
            <p:cNvPr id="44" name="Freeform 68">
              <a:extLst>
                <a:ext uri="{FF2B5EF4-FFF2-40B4-BE49-F238E27FC236}">
                  <a16:creationId xmlns:a16="http://schemas.microsoft.com/office/drawing/2014/main" id="{2B0AC90A-8B6B-4FF0-B7C3-97FCB8D6C917}"/>
                </a:ext>
              </a:extLst>
            </p:cNvPr>
            <p:cNvSpPr>
              <a:spLocks/>
            </p:cNvSpPr>
            <p:nvPr/>
          </p:nvSpPr>
          <p:spPr bwMode="gray">
            <a:xfrm>
              <a:off x="7689579" y="1955563"/>
              <a:ext cx="187873" cy="314440"/>
            </a:xfrm>
            <a:custGeom>
              <a:avLst/>
              <a:gdLst>
                <a:gd name="T0" fmla="*/ 30 w 71"/>
                <a:gd name="T1" fmla="*/ 0 h 119"/>
                <a:gd name="T2" fmla="*/ 7 w 71"/>
                <a:gd name="T3" fmla="*/ 13 h 119"/>
                <a:gd name="T4" fmla="*/ 37 w 71"/>
                <a:gd name="T5" fmla="*/ 34 h 119"/>
                <a:gd name="T6" fmla="*/ 20 w 71"/>
                <a:gd name="T7" fmla="*/ 42 h 119"/>
                <a:gd name="T8" fmla="*/ 26 w 71"/>
                <a:gd name="T9" fmla="*/ 79 h 119"/>
                <a:gd name="T10" fmla="*/ 17 w 71"/>
                <a:gd name="T11" fmla="*/ 75 h 119"/>
                <a:gd name="T12" fmla="*/ 13 w 71"/>
                <a:gd name="T13" fmla="*/ 107 h 119"/>
                <a:gd name="T14" fmla="*/ 67 w 71"/>
                <a:gd name="T15" fmla="*/ 64 h 119"/>
                <a:gd name="T16" fmla="*/ 30 w 71"/>
                <a:gd name="T1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19">
                  <a:moveTo>
                    <a:pt x="30" y="0"/>
                  </a:moveTo>
                  <a:cubicBezTo>
                    <a:pt x="21" y="0"/>
                    <a:pt x="10" y="3"/>
                    <a:pt x="7" y="13"/>
                  </a:cubicBezTo>
                  <a:cubicBezTo>
                    <a:pt x="2" y="31"/>
                    <a:pt x="23" y="44"/>
                    <a:pt x="37" y="34"/>
                  </a:cubicBezTo>
                  <a:cubicBezTo>
                    <a:pt x="35" y="38"/>
                    <a:pt x="30" y="44"/>
                    <a:pt x="20" y="42"/>
                  </a:cubicBezTo>
                  <a:cubicBezTo>
                    <a:pt x="17" y="53"/>
                    <a:pt x="18" y="67"/>
                    <a:pt x="26" y="79"/>
                  </a:cubicBezTo>
                  <a:cubicBezTo>
                    <a:pt x="23" y="79"/>
                    <a:pt x="20" y="78"/>
                    <a:pt x="17" y="75"/>
                  </a:cubicBezTo>
                  <a:cubicBezTo>
                    <a:pt x="4" y="78"/>
                    <a:pt x="0" y="99"/>
                    <a:pt x="13" y="107"/>
                  </a:cubicBezTo>
                  <a:cubicBezTo>
                    <a:pt x="31" y="119"/>
                    <a:pt x="63" y="108"/>
                    <a:pt x="67" y="64"/>
                  </a:cubicBezTo>
                  <a:cubicBezTo>
                    <a:pt x="71" y="28"/>
                    <a:pt x="54" y="2"/>
                    <a:pt x="30" y="0"/>
                  </a:cubicBezTo>
                  <a:close/>
                </a:path>
              </a:pathLst>
            </a:custGeom>
            <a:grpFill/>
            <a:ln>
              <a:noFill/>
            </a:ln>
          </p:spPr>
          <p:txBody>
            <a:bodyPr vert="horz" wrap="square" lIns="91416" tIns="45708" rIns="91416" bIns="45708" numCol="1" anchor="t" anchorCtr="0" compatLnSpc="1">
              <a:prstTxWarp prst="textNoShape">
                <a:avLst/>
              </a:prstTxWarp>
            </a:bodyPr>
            <a:lstStyle/>
            <a:p>
              <a:pPr marL="0" marR="0" lvl="0" indent="0" algn="l" defTabSz="1214646" rtl="0" eaLnBrk="0" fontAlgn="base" latinLnBrk="0" hangingPunct="0">
                <a:lnSpc>
                  <a:spcPct val="100000"/>
                </a:lnSpc>
                <a:spcBef>
                  <a:spcPct val="0"/>
                </a:spcBef>
                <a:spcAft>
                  <a:spcPct val="0"/>
                </a:spcAft>
                <a:buClrTx/>
                <a:buSzTx/>
                <a:buFontTx/>
                <a:buNone/>
                <a:tabLst/>
                <a:defRPr/>
              </a:pPr>
              <a:endParaRPr kumimoji="0" lang="en-GB" sz="2399" b="0" i="0" u="none" strike="noStrike" kern="1200" cap="none" spc="0" normalizeH="0" baseline="0" noProof="0">
                <a:ln>
                  <a:noFill/>
                </a:ln>
                <a:solidFill>
                  <a:srgbClr val="4C5053"/>
                </a:solidFill>
                <a:effectLst/>
                <a:uLnTx/>
                <a:uFillTx/>
                <a:latin typeface="Arial" panose="020B0604020202020204"/>
                <a:ea typeface="MS PGothic" charset="0"/>
              </a:endParaRPr>
            </a:p>
          </p:txBody>
        </p:sp>
        <p:sp>
          <p:nvSpPr>
            <p:cNvPr id="45" name="Freeform 69">
              <a:extLst>
                <a:ext uri="{FF2B5EF4-FFF2-40B4-BE49-F238E27FC236}">
                  <a16:creationId xmlns:a16="http://schemas.microsoft.com/office/drawing/2014/main" id="{769F268E-7D1C-44A7-AADE-EFFFFA571771}"/>
                </a:ext>
              </a:extLst>
            </p:cNvPr>
            <p:cNvSpPr>
              <a:spLocks/>
            </p:cNvSpPr>
            <p:nvPr/>
          </p:nvSpPr>
          <p:spPr bwMode="gray">
            <a:xfrm>
              <a:off x="7388982" y="1955563"/>
              <a:ext cx="186885" cy="314440"/>
            </a:xfrm>
            <a:custGeom>
              <a:avLst/>
              <a:gdLst>
                <a:gd name="T0" fmla="*/ 54 w 71"/>
                <a:gd name="T1" fmla="*/ 75 h 119"/>
                <a:gd name="T2" fmla="*/ 45 w 71"/>
                <a:gd name="T3" fmla="*/ 79 h 119"/>
                <a:gd name="T4" fmla="*/ 51 w 71"/>
                <a:gd name="T5" fmla="*/ 42 h 119"/>
                <a:gd name="T6" fmla="*/ 34 w 71"/>
                <a:gd name="T7" fmla="*/ 34 h 119"/>
                <a:gd name="T8" fmla="*/ 64 w 71"/>
                <a:gd name="T9" fmla="*/ 13 h 119"/>
                <a:gd name="T10" fmla="*/ 41 w 71"/>
                <a:gd name="T11" fmla="*/ 0 h 119"/>
                <a:gd name="T12" fmla="*/ 4 w 71"/>
                <a:gd name="T13" fmla="*/ 64 h 119"/>
                <a:gd name="T14" fmla="*/ 58 w 71"/>
                <a:gd name="T15" fmla="*/ 107 h 119"/>
                <a:gd name="T16" fmla="*/ 54 w 71"/>
                <a:gd name="T17" fmla="*/ 7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19">
                  <a:moveTo>
                    <a:pt x="54" y="75"/>
                  </a:moveTo>
                  <a:cubicBezTo>
                    <a:pt x="51" y="78"/>
                    <a:pt x="48" y="79"/>
                    <a:pt x="45" y="79"/>
                  </a:cubicBezTo>
                  <a:cubicBezTo>
                    <a:pt x="53" y="67"/>
                    <a:pt x="54" y="53"/>
                    <a:pt x="51" y="42"/>
                  </a:cubicBezTo>
                  <a:cubicBezTo>
                    <a:pt x="42" y="44"/>
                    <a:pt x="36" y="38"/>
                    <a:pt x="34" y="34"/>
                  </a:cubicBezTo>
                  <a:cubicBezTo>
                    <a:pt x="48" y="44"/>
                    <a:pt x="69" y="31"/>
                    <a:pt x="64" y="13"/>
                  </a:cubicBezTo>
                  <a:cubicBezTo>
                    <a:pt x="62" y="3"/>
                    <a:pt x="51" y="0"/>
                    <a:pt x="41" y="0"/>
                  </a:cubicBezTo>
                  <a:cubicBezTo>
                    <a:pt x="17" y="2"/>
                    <a:pt x="0" y="28"/>
                    <a:pt x="4" y="64"/>
                  </a:cubicBezTo>
                  <a:cubicBezTo>
                    <a:pt x="8" y="108"/>
                    <a:pt x="40" y="119"/>
                    <a:pt x="58" y="107"/>
                  </a:cubicBezTo>
                  <a:cubicBezTo>
                    <a:pt x="71" y="99"/>
                    <a:pt x="67" y="78"/>
                    <a:pt x="54" y="75"/>
                  </a:cubicBezTo>
                  <a:close/>
                </a:path>
              </a:pathLst>
            </a:custGeom>
            <a:grpFill/>
            <a:ln>
              <a:noFill/>
            </a:ln>
          </p:spPr>
          <p:txBody>
            <a:bodyPr vert="horz" wrap="square" lIns="91416" tIns="45708" rIns="91416" bIns="45708" numCol="1" anchor="t" anchorCtr="0" compatLnSpc="1">
              <a:prstTxWarp prst="textNoShape">
                <a:avLst/>
              </a:prstTxWarp>
            </a:bodyPr>
            <a:lstStyle/>
            <a:p>
              <a:pPr marL="0" marR="0" lvl="0" indent="0" algn="l" defTabSz="1214646" rtl="0" eaLnBrk="0" fontAlgn="base" latinLnBrk="0" hangingPunct="0">
                <a:lnSpc>
                  <a:spcPct val="100000"/>
                </a:lnSpc>
                <a:spcBef>
                  <a:spcPct val="0"/>
                </a:spcBef>
                <a:spcAft>
                  <a:spcPct val="0"/>
                </a:spcAft>
                <a:buClrTx/>
                <a:buSzTx/>
                <a:buFontTx/>
                <a:buNone/>
                <a:tabLst/>
                <a:defRPr/>
              </a:pPr>
              <a:endParaRPr kumimoji="0" lang="en-GB" sz="2399" b="0" i="0" u="none" strike="noStrike" kern="1200" cap="none" spc="0" normalizeH="0" baseline="0" noProof="0">
                <a:ln>
                  <a:noFill/>
                </a:ln>
                <a:solidFill>
                  <a:srgbClr val="4C5053"/>
                </a:solidFill>
                <a:effectLst/>
                <a:uLnTx/>
                <a:uFillTx/>
                <a:latin typeface="Arial" panose="020B0604020202020204"/>
                <a:ea typeface="MS PGothic" charset="0"/>
              </a:endParaRPr>
            </a:p>
          </p:txBody>
        </p:sp>
        <p:sp>
          <p:nvSpPr>
            <p:cNvPr id="46" name="Freeform 70">
              <a:extLst>
                <a:ext uri="{FF2B5EF4-FFF2-40B4-BE49-F238E27FC236}">
                  <a16:creationId xmlns:a16="http://schemas.microsoft.com/office/drawing/2014/main" id="{0C5404FC-1673-46A7-9DE0-A6933F1E9876}"/>
                </a:ext>
              </a:extLst>
            </p:cNvPr>
            <p:cNvSpPr>
              <a:spLocks/>
            </p:cNvSpPr>
            <p:nvPr/>
          </p:nvSpPr>
          <p:spPr bwMode="gray">
            <a:xfrm>
              <a:off x="7550157" y="2069275"/>
              <a:ext cx="71194" cy="208638"/>
            </a:xfrm>
            <a:custGeom>
              <a:avLst/>
              <a:gdLst>
                <a:gd name="T0" fmla="*/ 1 w 27"/>
                <a:gd name="T1" fmla="*/ 0 h 79"/>
                <a:gd name="T2" fmla="*/ 0 w 27"/>
                <a:gd name="T3" fmla="*/ 16 h 79"/>
                <a:gd name="T4" fmla="*/ 19 w 27"/>
                <a:gd name="T5" fmla="*/ 79 h 79"/>
                <a:gd name="T6" fmla="*/ 27 w 27"/>
                <a:gd name="T7" fmla="*/ 79 h 79"/>
                <a:gd name="T8" fmla="*/ 1 w 27"/>
                <a:gd name="T9" fmla="*/ 0 h 79"/>
              </a:gdLst>
              <a:ahLst/>
              <a:cxnLst>
                <a:cxn ang="0">
                  <a:pos x="T0" y="T1"/>
                </a:cxn>
                <a:cxn ang="0">
                  <a:pos x="T2" y="T3"/>
                </a:cxn>
                <a:cxn ang="0">
                  <a:pos x="T4" y="T5"/>
                </a:cxn>
                <a:cxn ang="0">
                  <a:pos x="T6" y="T7"/>
                </a:cxn>
                <a:cxn ang="0">
                  <a:pos x="T8" y="T9"/>
                </a:cxn>
              </a:cxnLst>
              <a:rect l="0" t="0" r="r" b="b"/>
              <a:pathLst>
                <a:path w="27" h="79">
                  <a:moveTo>
                    <a:pt x="1" y="0"/>
                  </a:moveTo>
                  <a:cubicBezTo>
                    <a:pt x="1" y="0"/>
                    <a:pt x="4" y="10"/>
                    <a:pt x="0" y="16"/>
                  </a:cubicBezTo>
                  <a:cubicBezTo>
                    <a:pt x="17" y="20"/>
                    <a:pt x="19" y="48"/>
                    <a:pt x="19" y="79"/>
                  </a:cubicBezTo>
                  <a:cubicBezTo>
                    <a:pt x="27" y="79"/>
                    <a:pt x="27" y="79"/>
                    <a:pt x="27" y="79"/>
                  </a:cubicBezTo>
                  <a:cubicBezTo>
                    <a:pt x="27" y="41"/>
                    <a:pt x="21" y="7"/>
                    <a:pt x="1" y="0"/>
                  </a:cubicBezTo>
                  <a:close/>
                </a:path>
              </a:pathLst>
            </a:custGeom>
            <a:grpFill/>
            <a:ln>
              <a:noFill/>
            </a:ln>
          </p:spPr>
          <p:txBody>
            <a:bodyPr vert="horz" wrap="square" lIns="91416" tIns="45708" rIns="91416" bIns="45708" numCol="1" anchor="t" anchorCtr="0" compatLnSpc="1">
              <a:prstTxWarp prst="textNoShape">
                <a:avLst/>
              </a:prstTxWarp>
            </a:bodyPr>
            <a:lstStyle/>
            <a:p>
              <a:pPr marL="0" marR="0" lvl="0" indent="0" algn="l" defTabSz="1214646" rtl="0" eaLnBrk="0" fontAlgn="base" latinLnBrk="0" hangingPunct="0">
                <a:lnSpc>
                  <a:spcPct val="100000"/>
                </a:lnSpc>
                <a:spcBef>
                  <a:spcPct val="0"/>
                </a:spcBef>
                <a:spcAft>
                  <a:spcPct val="0"/>
                </a:spcAft>
                <a:buClrTx/>
                <a:buSzTx/>
                <a:buFontTx/>
                <a:buNone/>
                <a:tabLst/>
                <a:defRPr/>
              </a:pPr>
              <a:endParaRPr kumimoji="0" lang="en-GB" sz="2399" b="0" i="0" u="none" strike="noStrike" kern="1200" cap="none" spc="0" normalizeH="0" baseline="0" noProof="0">
                <a:ln>
                  <a:noFill/>
                </a:ln>
                <a:solidFill>
                  <a:srgbClr val="4C5053"/>
                </a:solidFill>
                <a:effectLst/>
                <a:uLnTx/>
                <a:uFillTx/>
                <a:latin typeface="Arial" panose="020B0604020202020204"/>
                <a:ea typeface="MS PGothic" charset="0"/>
              </a:endParaRPr>
            </a:p>
          </p:txBody>
        </p:sp>
        <p:sp>
          <p:nvSpPr>
            <p:cNvPr id="47" name="Freeform 71">
              <a:extLst>
                <a:ext uri="{FF2B5EF4-FFF2-40B4-BE49-F238E27FC236}">
                  <a16:creationId xmlns:a16="http://schemas.microsoft.com/office/drawing/2014/main" id="{B7E55348-0062-4509-A8E7-ED7F2FE7B65A}"/>
                </a:ext>
              </a:extLst>
            </p:cNvPr>
            <p:cNvSpPr>
              <a:spLocks/>
            </p:cNvSpPr>
            <p:nvPr/>
          </p:nvSpPr>
          <p:spPr bwMode="gray">
            <a:xfrm>
              <a:off x="7645082" y="2069275"/>
              <a:ext cx="74161" cy="208638"/>
            </a:xfrm>
            <a:custGeom>
              <a:avLst/>
              <a:gdLst>
                <a:gd name="T0" fmla="*/ 26 w 28"/>
                <a:gd name="T1" fmla="*/ 0 h 79"/>
                <a:gd name="T2" fmla="*/ 0 w 28"/>
                <a:gd name="T3" fmla="*/ 79 h 79"/>
                <a:gd name="T4" fmla="*/ 8 w 28"/>
                <a:gd name="T5" fmla="*/ 79 h 79"/>
                <a:gd name="T6" fmla="*/ 28 w 28"/>
                <a:gd name="T7" fmla="*/ 16 h 79"/>
                <a:gd name="T8" fmla="*/ 26 w 28"/>
                <a:gd name="T9" fmla="*/ 0 h 79"/>
              </a:gdLst>
              <a:ahLst/>
              <a:cxnLst>
                <a:cxn ang="0">
                  <a:pos x="T0" y="T1"/>
                </a:cxn>
                <a:cxn ang="0">
                  <a:pos x="T2" y="T3"/>
                </a:cxn>
                <a:cxn ang="0">
                  <a:pos x="T4" y="T5"/>
                </a:cxn>
                <a:cxn ang="0">
                  <a:pos x="T6" y="T7"/>
                </a:cxn>
                <a:cxn ang="0">
                  <a:pos x="T8" y="T9"/>
                </a:cxn>
              </a:cxnLst>
              <a:rect l="0" t="0" r="r" b="b"/>
              <a:pathLst>
                <a:path w="28" h="79">
                  <a:moveTo>
                    <a:pt x="26" y="0"/>
                  </a:moveTo>
                  <a:cubicBezTo>
                    <a:pt x="6" y="7"/>
                    <a:pt x="0" y="41"/>
                    <a:pt x="0" y="79"/>
                  </a:cubicBezTo>
                  <a:cubicBezTo>
                    <a:pt x="8" y="79"/>
                    <a:pt x="8" y="79"/>
                    <a:pt x="8" y="79"/>
                  </a:cubicBezTo>
                  <a:cubicBezTo>
                    <a:pt x="8" y="48"/>
                    <a:pt x="10" y="20"/>
                    <a:pt x="28" y="16"/>
                  </a:cubicBezTo>
                  <a:cubicBezTo>
                    <a:pt x="23" y="10"/>
                    <a:pt x="26" y="0"/>
                    <a:pt x="26" y="0"/>
                  </a:cubicBezTo>
                  <a:close/>
                </a:path>
              </a:pathLst>
            </a:custGeom>
            <a:grpFill/>
            <a:ln>
              <a:noFill/>
            </a:ln>
          </p:spPr>
          <p:txBody>
            <a:bodyPr vert="horz" wrap="square" lIns="91416" tIns="45708" rIns="91416" bIns="45708" numCol="1" anchor="t" anchorCtr="0" compatLnSpc="1">
              <a:prstTxWarp prst="textNoShape">
                <a:avLst/>
              </a:prstTxWarp>
            </a:bodyPr>
            <a:lstStyle/>
            <a:p>
              <a:pPr marL="0" marR="0" lvl="0" indent="0" algn="l" defTabSz="1214646" rtl="0" eaLnBrk="0" fontAlgn="base" latinLnBrk="0" hangingPunct="0">
                <a:lnSpc>
                  <a:spcPct val="100000"/>
                </a:lnSpc>
                <a:spcBef>
                  <a:spcPct val="0"/>
                </a:spcBef>
                <a:spcAft>
                  <a:spcPct val="0"/>
                </a:spcAft>
                <a:buClrTx/>
                <a:buSzTx/>
                <a:buFontTx/>
                <a:buNone/>
                <a:tabLst/>
                <a:defRPr/>
              </a:pPr>
              <a:endParaRPr kumimoji="0" lang="en-GB" sz="2399" b="0" i="0" u="none" strike="noStrike" kern="1200" cap="none" spc="0" normalizeH="0" baseline="0" noProof="0">
                <a:ln>
                  <a:noFill/>
                </a:ln>
                <a:solidFill>
                  <a:srgbClr val="4C5053"/>
                </a:solidFill>
                <a:effectLst/>
                <a:uLnTx/>
                <a:uFillTx/>
                <a:latin typeface="Arial" panose="020B0604020202020204"/>
                <a:ea typeface="MS PGothic" charset="0"/>
              </a:endParaRPr>
            </a:p>
          </p:txBody>
        </p:sp>
      </p:grpSp>
      <p:pic>
        <p:nvPicPr>
          <p:cNvPr id="48" name="Picture 4">
            <a:extLst>
              <a:ext uri="{FF2B5EF4-FFF2-40B4-BE49-F238E27FC236}">
                <a16:creationId xmlns:a16="http://schemas.microsoft.com/office/drawing/2014/main" id="{4CEFCB5C-B330-4C0D-B977-CA0FC4968D49}"/>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9745540" y="1288827"/>
            <a:ext cx="324000" cy="324000"/>
          </a:xfrm>
          <a:prstGeom prst="rect">
            <a:avLst/>
          </a:prstGeom>
          <a:noFill/>
          <a:ln>
            <a:noFill/>
          </a:ln>
        </p:spPr>
      </p:pic>
      <p:pic>
        <p:nvPicPr>
          <p:cNvPr id="49" name="Picture 5">
            <a:extLst>
              <a:ext uri="{FF2B5EF4-FFF2-40B4-BE49-F238E27FC236}">
                <a16:creationId xmlns:a16="http://schemas.microsoft.com/office/drawing/2014/main" id="{5964F116-F5A9-41F6-B10F-2232B8A3F47E}"/>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9745540" y="2068302"/>
            <a:ext cx="340000" cy="306000"/>
          </a:xfrm>
          <a:prstGeom prst="rect">
            <a:avLst/>
          </a:prstGeom>
          <a:noFill/>
          <a:ln>
            <a:noFill/>
          </a:ln>
        </p:spPr>
      </p:pic>
      <p:sp>
        <p:nvSpPr>
          <p:cNvPr id="50" name="TextBox 49">
            <a:extLst>
              <a:ext uri="{FF2B5EF4-FFF2-40B4-BE49-F238E27FC236}">
                <a16:creationId xmlns:a16="http://schemas.microsoft.com/office/drawing/2014/main" id="{2C86521E-C5BB-402D-93E0-F2E9884400ED}"/>
              </a:ext>
            </a:extLst>
          </p:cNvPr>
          <p:cNvSpPr txBox="1"/>
          <p:nvPr/>
        </p:nvSpPr>
        <p:spPr>
          <a:xfrm>
            <a:off x="10041228" y="1266448"/>
            <a:ext cx="1613130" cy="339477"/>
          </a:xfrm>
          <a:prstGeom prst="rect">
            <a:avLst/>
          </a:prstGeom>
        </p:spPr>
        <p:txBody>
          <a:bodyPr vert="horz" wrap="square" lIns="91440" tIns="45720" rIns="91440" bIns="45720" rtlCol="0">
            <a:spAutoFit/>
          </a:bodyPr>
          <a:lstStyle/>
          <a:p>
            <a:pPr marL="0" marR="0" lvl="0" indent="0" algn="l" defTabSz="609585" rtl="0" eaLnBrk="0" fontAlgn="base" latinLnBrk="0" hangingPunct="0">
              <a:lnSpc>
                <a:spcPct val="100000"/>
              </a:lnSpc>
              <a:spcBef>
                <a:spcPts val="600"/>
              </a:spcBef>
              <a:spcAft>
                <a:spcPct val="0"/>
              </a:spcAft>
              <a:buClrTx/>
              <a:buSzTx/>
              <a:buFontTx/>
              <a:buNone/>
              <a:tabLst/>
              <a:defRPr/>
            </a:pPr>
            <a:r>
              <a:rPr kumimoji="0" lang="en-GB" sz="1600" b="1" i="0" u="none" strike="noStrike" kern="1200" cap="none" spc="0" normalizeH="0" baseline="0" noProof="0">
                <a:ln>
                  <a:noFill/>
                </a:ln>
                <a:solidFill>
                  <a:srgbClr val="0091DF"/>
                </a:solidFill>
                <a:effectLst/>
                <a:uLnTx/>
                <a:uFillTx/>
                <a:latin typeface="Arial" panose="020B0604020202020204"/>
                <a:ea typeface="MS PGothic" charset="0"/>
              </a:rPr>
              <a:t>FIGARO-DKD</a:t>
            </a:r>
            <a:r>
              <a:rPr kumimoji="0" lang="en-GB" sz="1600" b="1" i="0" u="none" strike="noStrike" kern="1200" cap="none" spc="0" normalizeH="0" baseline="30000" noProof="0">
                <a:ln>
                  <a:noFill/>
                </a:ln>
                <a:solidFill>
                  <a:srgbClr val="0091DF"/>
                </a:solidFill>
                <a:effectLst/>
                <a:uLnTx/>
                <a:uFillTx/>
                <a:latin typeface="Arial" panose="020B0604020202020204"/>
                <a:ea typeface="MS PGothic" charset="0"/>
              </a:rPr>
              <a:t>1</a:t>
            </a:r>
            <a:endParaRPr kumimoji="0" lang="en-GB" sz="1600" b="1" i="0" u="none" strike="noStrike" kern="1200" cap="none" spc="0" normalizeH="0" baseline="0" noProof="0">
              <a:ln>
                <a:noFill/>
              </a:ln>
              <a:solidFill>
                <a:srgbClr val="0091DF"/>
              </a:solidFill>
              <a:effectLst/>
              <a:uLnTx/>
              <a:uFillTx/>
              <a:latin typeface="Arial" panose="020B0604020202020204"/>
              <a:ea typeface="MS PGothic" charset="0"/>
            </a:endParaRPr>
          </a:p>
        </p:txBody>
      </p:sp>
      <p:sp>
        <p:nvSpPr>
          <p:cNvPr id="51" name="TextBox 50">
            <a:extLst>
              <a:ext uri="{FF2B5EF4-FFF2-40B4-BE49-F238E27FC236}">
                <a16:creationId xmlns:a16="http://schemas.microsoft.com/office/drawing/2014/main" id="{A1D64C7F-5116-4EFF-B8F4-BE35D634B7BA}"/>
              </a:ext>
            </a:extLst>
          </p:cNvPr>
          <p:cNvSpPr txBox="1"/>
          <p:nvPr/>
        </p:nvSpPr>
        <p:spPr>
          <a:xfrm>
            <a:off x="10041228" y="2052144"/>
            <a:ext cx="1613130" cy="339477"/>
          </a:xfrm>
          <a:prstGeom prst="rect">
            <a:avLst/>
          </a:prstGeom>
        </p:spPr>
        <p:txBody>
          <a:bodyPr vert="horz" wrap="square" lIns="91440" tIns="45720" rIns="91440" bIns="45720" rtlCol="0">
            <a:spAutoFit/>
          </a:bodyPr>
          <a:lstStyle/>
          <a:p>
            <a:pPr marL="0" marR="0" lvl="0" indent="0" algn="l" defTabSz="609585" rtl="0" eaLnBrk="0" fontAlgn="base" latinLnBrk="0" hangingPunct="0">
              <a:lnSpc>
                <a:spcPct val="100000"/>
              </a:lnSpc>
              <a:spcBef>
                <a:spcPts val="600"/>
              </a:spcBef>
              <a:spcAft>
                <a:spcPct val="0"/>
              </a:spcAft>
              <a:buClrTx/>
              <a:buSzTx/>
              <a:buFontTx/>
              <a:buNone/>
              <a:tabLst/>
              <a:defRPr/>
            </a:pPr>
            <a:r>
              <a:rPr kumimoji="0" lang="en-GB" sz="1600" b="1" i="0" u="none" strike="noStrike" kern="1200" cap="none" spc="0" normalizeH="0" baseline="0" noProof="0">
                <a:ln>
                  <a:noFill/>
                </a:ln>
                <a:solidFill>
                  <a:srgbClr val="66B512"/>
                </a:solidFill>
                <a:effectLst/>
                <a:uLnTx/>
                <a:uFillTx/>
                <a:latin typeface="Calibri" charset="0"/>
                <a:ea typeface="MS PGothic" charset="0"/>
              </a:rPr>
              <a:t>FIDELIO-DKD</a:t>
            </a:r>
            <a:r>
              <a:rPr kumimoji="0" lang="en-GB" sz="1600" b="1" i="0" u="none" strike="noStrike" kern="1200" cap="none" spc="0" normalizeH="0" baseline="30000" noProof="0">
                <a:ln>
                  <a:noFill/>
                </a:ln>
                <a:solidFill>
                  <a:srgbClr val="66B512"/>
                </a:solidFill>
                <a:effectLst/>
                <a:uLnTx/>
                <a:uFillTx/>
                <a:latin typeface="Calibri" charset="0"/>
                <a:ea typeface="MS PGothic" charset="0"/>
              </a:rPr>
              <a:t>2</a:t>
            </a:r>
            <a:endParaRPr kumimoji="0" lang="en-GB" sz="1600" b="1" i="0" u="none" strike="noStrike" kern="1200" cap="none" spc="0" normalizeH="0" baseline="0" noProof="0">
              <a:ln>
                <a:noFill/>
              </a:ln>
              <a:solidFill>
                <a:srgbClr val="66B512"/>
              </a:solidFill>
              <a:effectLst/>
              <a:uLnTx/>
              <a:uFillTx/>
              <a:latin typeface="Calibri" charset="0"/>
              <a:ea typeface="MS PGothic" charset="0"/>
            </a:endParaRPr>
          </a:p>
        </p:txBody>
      </p:sp>
      <p:grpSp>
        <p:nvGrpSpPr>
          <p:cNvPr id="52" name="Group 51">
            <a:extLst>
              <a:ext uri="{FF2B5EF4-FFF2-40B4-BE49-F238E27FC236}">
                <a16:creationId xmlns:a16="http://schemas.microsoft.com/office/drawing/2014/main" id="{A3243D9D-9635-4138-8D61-24BACE44869E}"/>
              </a:ext>
            </a:extLst>
          </p:cNvPr>
          <p:cNvGrpSpPr>
            <a:grpSpLocks noChangeAspect="1"/>
          </p:cNvGrpSpPr>
          <p:nvPr/>
        </p:nvGrpSpPr>
        <p:grpSpPr bwMode="gray">
          <a:xfrm>
            <a:off x="4959424" y="4942635"/>
            <a:ext cx="534379" cy="717591"/>
            <a:chOff x="8699747" y="1861133"/>
            <a:chExt cx="380690" cy="511210"/>
          </a:xfrm>
          <a:solidFill>
            <a:schemeClr val="accent2"/>
          </a:solidFill>
        </p:grpSpPr>
        <p:sp>
          <p:nvSpPr>
            <p:cNvPr id="53" name="Freeform 51">
              <a:extLst>
                <a:ext uri="{FF2B5EF4-FFF2-40B4-BE49-F238E27FC236}">
                  <a16:creationId xmlns:a16="http://schemas.microsoft.com/office/drawing/2014/main" id="{C3912860-48A9-4CC3-B396-BDD06FD6D608}"/>
                </a:ext>
              </a:extLst>
            </p:cNvPr>
            <p:cNvSpPr>
              <a:spLocks noEditPoints="1"/>
            </p:cNvSpPr>
            <p:nvPr/>
          </p:nvSpPr>
          <p:spPr bwMode="gray">
            <a:xfrm>
              <a:off x="8813460" y="1861133"/>
              <a:ext cx="203694" cy="187872"/>
            </a:xfrm>
            <a:custGeom>
              <a:avLst/>
              <a:gdLst>
                <a:gd name="T0" fmla="*/ 58 w 77"/>
                <a:gd name="T1" fmla="*/ 10 h 71"/>
                <a:gd name="T2" fmla="*/ 46 w 77"/>
                <a:gd name="T3" fmla="*/ 23 h 71"/>
                <a:gd name="T4" fmla="*/ 49 w 77"/>
                <a:gd name="T5" fmla="*/ 5 h 71"/>
                <a:gd name="T6" fmla="*/ 29 w 77"/>
                <a:gd name="T7" fmla="*/ 6 h 71"/>
                <a:gd name="T8" fmla="*/ 27 w 77"/>
                <a:gd name="T9" fmla="*/ 24 h 71"/>
                <a:gd name="T10" fmla="*/ 18 w 77"/>
                <a:gd name="T11" fmla="*/ 7 h 71"/>
                <a:gd name="T12" fmla="*/ 3 w 77"/>
                <a:gd name="T13" fmla="*/ 21 h 71"/>
                <a:gd name="T14" fmla="*/ 12 w 77"/>
                <a:gd name="T15" fmla="*/ 32 h 71"/>
                <a:gd name="T16" fmla="*/ 1 w 77"/>
                <a:gd name="T17" fmla="*/ 61 h 71"/>
                <a:gd name="T18" fmla="*/ 31 w 77"/>
                <a:gd name="T19" fmla="*/ 71 h 71"/>
                <a:gd name="T20" fmla="*/ 36 w 77"/>
                <a:gd name="T21" fmla="*/ 51 h 71"/>
                <a:gd name="T22" fmla="*/ 60 w 77"/>
                <a:gd name="T23" fmla="*/ 38 h 71"/>
                <a:gd name="T24" fmla="*/ 58 w 77"/>
                <a:gd name="T25" fmla="*/ 35 h 71"/>
                <a:gd name="T26" fmla="*/ 74 w 77"/>
                <a:gd name="T27" fmla="*/ 22 h 71"/>
                <a:gd name="T28" fmla="*/ 58 w 77"/>
                <a:gd name="T29" fmla="*/ 10 h 71"/>
                <a:gd name="T30" fmla="*/ 46 w 77"/>
                <a:gd name="T31" fmla="*/ 7 h 71"/>
                <a:gd name="T32" fmla="*/ 32 w 77"/>
                <a:gd name="T33" fmla="*/ 7 h 71"/>
                <a:gd name="T34" fmla="*/ 46 w 77"/>
                <a:gd name="T35" fmla="*/ 7 h 71"/>
                <a:gd name="T36" fmla="*/ 6 w 77"/>
                <a:gd name="T37" fmla="*/ 20 h 71"/>
                <a:gd name="T38" fmla="*/ 18 w 77"/>
                <a:gd name="T39" fmla="*/ 11 h 71"/>
                <a:gd name="T40" fmla="*/ 6 w 77"/>
                <a:gd name="T41" fmla="*/ 20 h 71"/>
                <a:gd name="T42" fmla="*/ 71 w 77"/>
                <a:gd name="T43" fmla="*/ 22 h 71"/>
                <a:gd name="T44" fmla="*/ 60 w 77"/>
                <a:gd name="T45" fmla="*/ 13 h 71"/>
                <a:gd name="T46" fmla="*/ 71 w 77"/>
                <a:gd name="T47"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71">
                  <a:moveTo>
                    <a:pt x="58" y="10"/>
                  </a:moveTo>
                  <a:cubicBezTo>
                    <a:pt x="54" y="16"/>
                    <a:pt x="50" y="20"/>
                    <a:pt x="46" y="23"/>
                  </a:cubicBezTo>
                  <a:cubicBezTo>
                    <a:pt x="48" y="17"/>
                    <a:pt x="49" y="11"/>
                    <a:pt x="49" y="5"/>
                  </a:cubicBezTo>
                  <a:cubicBezTo>
                    <a:pt x="49" y="0"/>
                    <a:pt x="29" y="0"/>
                    <a:pt x="29" y="6"/>
                  </a:cubicBezTo>
                  <a:cubicBezTo>
                    <a:pt x="29" y="13"/>
                    <a:pt x="29" y="18"/>
                    <a:pt x="27" y="24"/>
                  </a:cubicBezTo>
                  <a:cubicBezTo>
                    <a:pt x="25" y="17"/>
                    <a:pt x="22" y="12"/>
                    <a:pt x="18" y="7"/>
                  </a:cubicBezTo>
                  <a:cubicBezTo>
                    <a:pt x="15" y="3"/>
                    <a:pt x="0" y="17"/>
                    <a:pt x="3" y="21"/>
                  </a:cubicBezTo>
                  <a:cubicBezTo>
                    <a:pt x="7" y="25"/>
                    <a:pt x="10" y="28"/>
                    <a:pt x="12" y="32"/>
                  </a:cubicBezTo>
                  <a:cubicBezTo>
                    <a:pt x="4" y="39"/>
                    <a:pt x="0" y="49"/>
                    <a:pt x="1" y="61"/>
                  </a:cubicBezTo>
                  <a:cubicBezTo>
                    <a:pt x="11" y="59"/>
                    <a:pt x="21" y="58"/>
                    <a:pt x="31" y="71"/>
                  </a:cubicBezTo>
                  <a:cubicBezTo>
                    <a:pt x="26" y="58"/>
                    <a:pt x="30" y="51"/>
                    <a:pt x="36" y="51"/>
                  </a:cubicBezTo>
                  <a:cubicBezTo>
                    <a:pt x="41" y="47"/>
                    <a:pt x="48" y="43"/>
                    <a:pt x="60" y="38"/>
                  </a:cubicBezTo>
                  <a:cubicBezTo>
                    <a:pt x="60" y="37"/>
                    <a:pt x="59" y="36"/>
                    <a:pt x="58" y="35"/>
                  </a:cubicBezTo>
                  <a:cubicBezTo>
                    <a:pt x="65" y="32"/>
                    <a:pt x="70" y="28"/>
                    <a:pt x="74" y="22"/>
                  </a:cubicBezTo>
                  <a:cubicBezTo>
                    <a:pt x="77" y="18"/>
                    <a:pt x="61" y="6"/>
                    <a:pt x="58" y="10"/>
                  </a:cubicBezTo>
                  <a:close/>
                  <a:moveTo>
                    <a:pt x="46" y="7"/>
                  </a:moveTo>
                  <a:cubicBezTo>
                    <a:pt x="46" y="11"/>
                    <a:pt x="32" y="11"/>
                    <a:pt x="32" y="7"/>
                  </a:cubicBezTo>
                  <a:cubicBezTo>
                    <a:pt x="32" y="4"/>
                    <a:pt x="46" y="2"/>
                    <a:pt x="46" y="7"/>
                  </a:cubicBezTo>
                  <a:close/>
                  <a:moveTo>
                    <a:pt x="6" y="20"/>
                  </a:moveTo>
                  <a:cubicBezTo>
                    <a:pt x="4" y="18"/>
                    <a:pt x="14" y="7"/>
                    <a:pt x="18" y="11"/>
                  </a:cubicBezTo>
                  <a:cubicBezTo>
                    <a:pt x="20" y="14"/>
                    <a:pt x="9" y="23"/>
                    <a:pt x="6" y="20"/>
                  </a:cubicBezTo>
                  <a:close/>
                  <a:moveTo>
                    <a:pt x="71" y="22"/>
                  </a:moveTo>
                  <a:cubicBezTo>
                    <a:pt x="68" y="25"/>
                    <a:pt x="58" y="16"/>
                    <a:pt x="60" y="13"/>
                  </a:cubicBezTo>
                  <a:cubicBezTo>
                    <a:pt x="61" y="10"/>
                    <a:pt x="73" y="18"/>
                    <a:pt x="71" y="22"/>
                  </a:cubicBezTo>
                  <a:close/>
                </a:path>
              </a:pathLst>
            </a:custGeom>
            <a:grpFill/>
            <a:ln>
              <a:noFill/>
            </a:ln>
          </p:spPr>
          <p:txBody>
            <a:bodyPr vert="horz" wrap="square" lIns="91416" tIns="45708" rIns="91416" bIns="45708" numCol="1" anchor="t" anchorCtr="0" compatLnSpc="1">
              <a:prstTxWarp prst="textNoShape">
                <a:avLst/>
              </a:prstTxWarp>
            </a:bodyPr>
            <a:lstStyle/>
            <a:p>
              <a:pPr marL="0" marR="0" lvl="0" indent="0" algn="l" defTabSz="1214646" rtl="0" eaLnBrk="0" fontAlgn="base" latinLnBrk="0" hangingPunct="0">
                <a:lnSpc>
                  <a:spcPct val="100000"/>
                </a:lnSpc>
                <a:spcBef>
                  <a:spcPct val="0"/>
                </a:spcBef>
                <a:spcAft>
                  <a:spcPct val="0"/>
                </a:spcAft>
                <a:buClrTx/>
                <a:buSzTx/>
                <a:buFontTx/>
                <a:buNone/>
                <a:tabLst/>
                <a:defRPr/>
              </a:pPr>
              <a:endParaRPr kumimoji="0" lang="en-GB" sz="2399" b="0" i="0" u="none" strike="noStrike" kern="1200" cap="none" spc="0" normalizeH="0" baseline="0" noProof="0">
                <a:ln>
                  <a:noFill/>
                </a:ln>
                <a:solidFill>
                  <a:srgbClr val="4C5053"/>
                </a:solidFill>
                <a:effectLst/>
                <a:uLnTx/>
                <a:uFillTx/>
                <a:latin typeface="Arial" panose="020B0604020202020204"/>
                <a:ea typeface="MS PGothic" charset="0"/>
              </a:endParaRPr>
            </a:p>
          </p:txBody>
        </p:sp>
        <p:sp>
          <p:nvSpPr>
            <p:cNvPr id="54" name="Freeform 52">
              <a:extLst>
                <a:ext uri="{FF2B5EF4-FFF2-40B4-BE49-F238E27FC236}">
                  <a16:creationId xmlns:a16="http://schemas.microsoft.com/office/drawing/2014/main" id="{2FCE9596-3F6C-4913-82DF-2249C67D8F10}"/>
                </a:ext>
              </a:extLst>
            </p:cNvPr>
            <p:cNvSpPr>
              <a:spLocks/>
            </p:cNvSpPr>
            <p:nvPr/>
          </p:nvSpPr>
          <p:spPr bwMode="gray">
            <a:xfrm>
              <a:off x="8699747" y="1951114"/>
              <a:ext cx="53395" cy="58340"/>
            </a:xfrm>
            <a:custGeom>
              <a:avLst/>
              <a:gdLst>
                <a:gd name="T0" fmla="*/ 19 w 20"/>
                <a:gd name="T1" fmla="*/ 1 h 22"/>
                <a:gd name="T2" fmla="*/ 6 w 20"/>
                <a:gd name="T3" fmla="*/ 0 h 22"/>
                <a:gd name="T4" fmla="*/ 6 w 20"/>
                <a:gd name="T5" fmla="*/ 21 h 22"/>
                <a:gd name="T6" fmla="*/ 20 w 20"/>
                <a:gd name="T7" fmla="*/ 22 h 22"/>
                <a:gd name="T8" fmla="*/ 19 w 20"/>
                <a:gd name="T9" fmla="*/ 1 h 22"/>
              </a:gdLst>
              <a:ahLst/>
              <a:cxnLst>
                <a:cxn ang="0">
                  <a:pos x="T0" y="T1"/>
                </a:cxn>
                <a:cxn ang="0">
                  <a:pos x="T2" y="T3"/>
                </a:cxn>
                <a:cxn ang="0">
                  <a:pos x="T4" y="T5"/>
                </a:cxn>
                <a:cxn ang="0">
                  <a:pos x="T6" y="T7"/>
                </a:cxn>
                <a:cxn ang="0">
                  <a:pos x="T8" y="T9"/>
                </a:cxn>
              </a:cxnLst>
              <a:rect l="0" t="0" r="r" b="b"/>
              <a:pathLst>
                <a:path w="20" h="22">
                  <a:moveTo>
                    <a:pt x="19" y="1"/>
                  </a:moveTo>
                  <a:cubicBezTo>
                    <a:pt x="19" y="1"/>
                    <a:pt x="10" y="0"/>
                    <a:pt x="6" y="0"/>
                  </a:cubicBezTo>
                  <a:cubicBezTo>
                    <a:pt x="2" y="0"/>
                    <a:pt x="0" y="20"/>
                    <a:pt x="6" y="21"/>
                  </a:cubicBezTo>
                  <a:cubicBezTo>
                    <a:pt x="12" y="21"/>
                    <a:pt x="20" y="22"/>
                    <a:pt x="20" y="22"/>
                  </a:cubicBezTo>
                  <a:lnTo>
                    <a:pt x="19" y="1"/>
                  </a:lnTo>
                  <a:close/>
                </a:path>
              </a:pathLst>
            </a:custGeom>
            <a:grpFill/>
            <a:ln>
              <a:noFill/>
            </a:ln>
          </p:spPr>
          <p:txBody>
            <a:bodyPr vert="horz" wrap="square" lIns="91416" tIns="45708" rIns="91416" bIns="45708" numCol="1" anchor="t" anchorCtr="0" compatLnSpc="1">
              <a:prstTxWarp prst="textNoShape">
                <a:avLst/>
              </a:prstTxWarp>
            </a:bodyPr>
            <a:lstStyle/>
            <a:p>
              <a:pPr marL="0" marR="0" lvl="0" indent="0" algn="l" defTabSz="1214646" rtl="0" eaLnBrk="0" fontAlgn="base" latinLnBrk="0" hangingPunct="0">
                <a:lnSpc>
                  <a:spcPct val="100000"/>
                </a:lnSpc>
                <a:spcBef>
                  <a:spcPct val="0"/>
                </a:spcBef>
                <a:spcAft>
                  <a:spcPct val="0"/>
                </a:spcAft>
                <a:buClrTx/>
                <a:buSzTx/>
                <a:buFontTx/>
                <a:buNone/>
                <a:tabLst/>
                <a:defRPr/>
              </a:pPr>
              <a:endParaRPr kumimoji="0" lang="en-GB" sz="2399" b="0" i="0" u="none" strike="noStrike" kern="1200" cap="none" spc="0" normalizeH="0" baseline="0" noProof="0">
                <a:ln>
                  <a:noFill/>
                </a:ln>
                <a:solidFill>
                  <a:srgbClr val="4C5053"/>
                </a:solidFill>
                <a:effectLst/>
                <a:uLnTx/>
                <a:uFillTx/>
                <a:latin typeface="Arial" panose="020B0604020202020204"/>
                <a:ea typeface="MS PGothic" charset="0"/>
              </a:endParaRPr>
            </a:p>
          </p:txBody>
        </p:sp>
        <p:sp>
          <p:nvSpPr>
            <p:cNvPr id="55" name="Freeform 53">
              <a:extLst>
                <a:ext uri="{FF2B5EF4-FFF2-40B4-BE49-F238E27FC236}">
                  <a16:creationId xmlns:a16="http://schemas.microsoft.com/office/drawing/2014/main" id="{DC11283F-F5C1-4D72-8864-CB806F47E244}"/>
                </a:ext>
              </a:extLst>
            </p:cNvPr>
            <p:cNvSpPr>
              <a:spLocks/>
            </p:cNvSpPr>
            <p:nvPr/>
          </p:nvSpPr>
          <p:spPr bwMode="gray">
            <a:xfrm>
              <a:off x="8734355" y="2020330"/>
              <a:ext cx="153265" cy="230391"/>
            </a:xfrm>
            <a:custGeom>
              <a:avLst/>
              <a:gdLst>
                <a:gd name="T0" fmla="*/ 53 w 58"/>
                <a:gd name="T1" fmla="*/ 11 h 87"/>
                <a:gd name="T2" fmla="*/ 14 w 58"/>
                <a:gd name="T3" fmla="*/ 17 h 87"/>
                <a:gd name="T4" fmla="*/ 1 w 58"/>
                <a:gd name="T5" fmla="*/ 64 h 87"/>
                <a:gd name="T6" fmla="*/ 15 w 58"/>
                <a:gd name="T7" fmla="*/ 69 h 87"/>
                <a:gd name="T8" fmla="*/ 31 w 58"/>
                <a:gd name="T9" fmla="*/ 40 h 87"/>
                <a:gd name="T10" fmla="*/ 53 w 58"/>
                <a:gd name="T11" fmla="*/ 11 h 87"/>
              </a:gdLst>
              <a:ahLst/>
              <a:cxnLst>
                <a:cxn ang="0">
                  <a:pos x="T0" y="T1"/>
                </a:cxn>
                <a:cxn ang="0">
                  <a:pos x="T2" y="T3"/>
                </a:cxn>
                <a:cxn ang="0">
                  <a:pos x="T4" y="T5"/>
                </a:cxn>
                <a:cxn ang="0">
                  <a:pos x="T6" y="T7"/>
                </a:cxn>
                <a:cxn ang="0">
                  <a:pos x="T8" y="T9"/>
                </a:cxn>
                <a:cxn ang="0">
                  <a:pos x="T10" y="T11"/>
                </a:cxn>
              </a:cxnLst>
              <a:rect l="0" t="0" r="r" b="b"/>
              <a:pathLst>
                <a:path w="58" h="87">
                  <a:moveTo>
                    <a:pt x="53" y="11"/>
                  </a:moveTo>
                  <a:cubicBezTo>
                    <a:pt x="49" y="5"/>
                    <a:pt x="37" y="0"/>
                    <a:pt x="14" y="17"/>
                  </a:cubicBezTo>
                  <a:cubicBezTo>
                    <a:pt x="1" y="27"/>
                    <a:pt x="1" y="42"/>
                    <a:pt x="1" y="64"/>
                  </a:cubicBezTo>
                  <a:cubicBezTo>
                    <a:pt x="0" y="85"/>
                    <a:pt x="15" y="87"/>
                    <a:pt x="15" y="69"/>
                  </a:cubicBezTo>
                  <a:cubicBezTo>
                    <a:pt x="24" y="64"/>
                    <a:pt x="31" y="40"/>
                    <a:pt x="31" y="40"/>
                  </a:cubicBezTo>
                  <a:cubicBezTo>
                    <a:pt x="44" y="39"/>
                    <a:pt x="58" y="17"/>
                    <a:pt x="53" y="11"/>
                  </a:cubicBezTo>
                  <a:close/>
                </a:path>
              </a:pathLst>
            </a:custGeom>
            <a:grpFill/>
            <a:ln>
              <a:noFill/>
            </a:ln>
          </p:spPr>
          <p:txBody>
            <a:bodyPr vert="horz" wrap="square" lIns="91416" tIns="45708" rIns="91416" bIns="45708" numCol="1" anchor="t" anchorCtr="0" compatLnSpc="1">
              <a:prstTxWarp prst="textNoShape">
                <a:avLst/>
              </a:prstTxWarp>
            </a:bodyPr>
            <a:lstStyle/>
            <a:p>
              <a:pPr marL="0" marR="0" lvl="0" indent="0" algn="l" defTabSz="1214646" rtl="0" eaLnBrk="0" fontAlgn="base" latinLnBrk="0" hangingPunct="0">
                <a:lnSpc>
                  <a:spcPct val="100000"/>
                </a:lnSpc>
                <a:spcBef>
                  <a:spcPct val="0"/>
                </a:spcBef>
                <a:spcAft>
                  <a:spcPct val="0"/>
                </a:spcAft>
                <a:buClrTx/>
                <a:buSzTx/>
                <a:buFontTx/>
                <a:buNone/>
                <a:tabLst/>
                <a:defRPr/>
              </a:pPr>
              <a:endParaRPr kumimoji="0" lang="en-GB" sz="2399" b="0" i="0" u="none" strike="noStrike" kern="1200" cap="none" spc="0" normalizeH="0" baseline="0" noProof="0">
                <a:ln>
                  <a:noFill/>
                </a:ln>
                <a:solidFill>
                  <a:srgbClr val="4C5053"/>
                </a:solidFill>
                <a:effectLst/>
                <a:uLnTx/>
                <a:uFillTx/>
                <a:latin typeface="Arial" panose="020B0604020202020204"/>
                <a:ea typeface="MS PGothic" charset="0"/>
              </a:endParaRPr>
            </a:p>
          </p:txBody>
        </p:sp>
        <p:sp>
          <p:nvSpPr>
            <p:cNvPr id="56" name="Freeform 54">
              <a:extLst>
                <a:ext uri="{FF2B5EF4-FFF2-40B4-BE49-F238E27FC236}">
                  <a16:creationId xmlns:a16="http://schemas.microsoft.com/office/drawing/2014/main" id="{ECB5E097-011B-48AB-88A1-979E44B13070}"/>
                </a:ext>
              </a:extLst>
            </p:cNvPr>
            <p:cNvSpPr>
              <a:spLocks/>
            </p:cNvSpPr>
            <p:nvPr/>
          </p:nvSpPr>
          <p:spPr bwMode="gray">
            <a:xfrm>
              <a:off x="8761053" y="1887830"/>
              <a:ext cx="52407" cy="167108"/>
            </a:xfrm>
            <a:custGeom>
              <a:avLst/>
              <a:gdLst>
                <a:gd name="T0" fmla="*/ 8 w 20"/>
                <a:gd name="T1" fmla="*/ 58 h 63"/>
                <a:gd name="T2" fmla="*/ 17 w 20"/>
                <a:gd name="T3" fmla="*/ 54 h 63"/>
                <a:gd name="T4" fmla="*/ 20 w 20"/>
                <a:gd name="T5" fmla="*/ 28 h 63"/>
                <a:gd name="T6" fmla="*/ 19 w 20"/>
                <a:gd name="T7" fmla="*/ 5 h 63"/>
                <a:gd name="T8" fmla="*/ 0 w 20"/>
                <a:gd name="T9" fmla="*/ 7 h 63"/>
                <a:gd name="T10" fmla="*/ 2 w 20"/>
                <a:gd name="T11" fmla="*/ 63 h 63"/>
                <a:gd name="T12" fmla="*/ 8 w 20"/>
                <a:gd name="T13" fmla="*/ 58 h 63"/>
              </a:gdLst>
              <a:ahLst/>
              <a:cxnLst>
                <a:cxn ang="0">
                  <a:pos x="T0" y="T1"/>
                </a:cxn>
                <a:cxn ang="0">
                  <a:pos x="T2" y="T3"/>
                </a:cxn>
                <a:cxn ang="0">
                  <a:pos x="T4" y="T5"/>
                </a:cxn>
                <a:cxn ang="0">
                  <a:pos x="T6" y="T7"/>
                </a:cxn>
                <a:cxn ang="0">
                  <a:pos x="T8" y="T9"/>
                </a:cxn>
                <a:cxn ang="0">
                  <a:pos x="T10" y="T11"/>
                </a:cxn>
                <a:cxn ang="0">
                  <a:pos x="T12" y="T13"/>
                </a:cxn>
              </a:cxnLst>
              <a:rect l="0" t="0" r="r" b="b"/>
              <a:pathLst>
                <a:path w="20" h="63">
                  <a:moveTo>
                    <a:pt x="8" y="58"/>
                  </a:moveTo>
                  <a:cubicBezTo>
                    <a:pt x="12" y="56"/>
                    <a:pt x="14" y="55"/>
                    <a:pt x="17" y="54"/>
                  </a:cubicBezTo>
                  <a:cubicBezTo>
                    <a:pt x="16" y="47"/>
                    <a:pt x="16" y="37"/>
                    <a:pt x="20" y="28"/>
                  </a:cubicBezTo>
                  <a:cubicBezTo>
                    <a:pt x="19" y="17"/>
                    <a:pt x="19" y="7"/>
                    <a:pt x="19" y="5"/>
                  </a:cubicBezTo>
                  <a:cubicBezTo>
                    <a:pt x="19" y="1"/>
                    <a:pt x="1" y="0"/>
                    <a:pt x="0" y="7"/>
                  </a:cubicBezTo>
                  <a:cubicBezTo>
                    <a:pt x="0" y="12"/>
                    <a:pt x="1" y="45"/>
                    <a:pt x="2" y="63"/>
                  </a:cubicBezTo>
                  <a:cubicBezTo>
                    <a:pt x="4" y="61"/>
                    <a:pt x="6" y="59"/>
                    <a:pt x="8" y="58"/>
                  </a:cubicBezTo>
                  <a:close/>
                </a:path>
              </a:pathLst>
            </a:custGeom>
            <a:grpFill/>
            <a:ln>
              <a:noFill/>
            </a:ln>
          </p:spPr>
          <p:txBody>
            <a:bodyPr vert="horz" wrap="square" lIns="91416" tIns="45708" rIns="91416" bIns="45708" numCol="1" anchor="t" anchorCtr="0" compatLnSpc="1">
              <a:prstTxWarp prst="textNoShape">
                <a:avLst/>
              </a:prstTxWarp>
            </a:bodyPr>
            <a:lstStyle/>
            <a:p>
              <a:pPr marL="0" marR="0" lvl="0" indent="0" algn="l" defTabSz="1214646" rtl="0" eaLnBrk="0" fontAlgn="base" latinLnBrk="0" hangingPunct="0">
                <a:lnSpc>
                  <a:spcPct val="100000"/>
                </a:lnSpc>
                <a:spcBef>
                  <a:spcPct val="0"/>
                </a:spcBef>
                <a:spcAft>
                  <a:spcPct val="0"/>
                </a:spcAft>
                <a:buClrTx/>
                <a:buSzTx/>
                <a:buFontTx/>
                <a:buNone/>
                <a:tabLst/>
                <a:defRPr/>
              </a:pPr>
              <a:endParaRPr kumimoji="0" lang="en-GB" sz="2399" b="0" i="0" u="none" strike="noStrike" kern="1200" cap="none" spc="0" normalizeH="0" baseline="0" noProof="0">
                <a:ln>
                  <a:noFill/>
                </a:ln>
                <a:solidFill>
                  <a:srgbClr val="4C5053"/>
                </a:solidFill>
                <a:effectLst/>
                <a:uLnTx/>
                <a:uFillTx/>
                <a:latin typeface="Arial" panose="020B0604020202020204"/>
                <a:ea typeface="MS PGothic" charset="0"/>
              </a:endParaRPr>
            </a:p>
          </p:txBody>
        </p:sp>
        <p:sp>
          <p:nvSpPr>
            <p:cNvPr id="57" name="Freeform 55">
              <a:extLst>
                <a:ext uri="{FF2B5EF4-FFF2-40B4-BE49-F238E27FC236}">
                  <a16:creationId xmlns:a16="http://schemas.microsoft.com/office/drawing/2014/main" id="{5F8A5D68-23C3-4939-B011-56CEFD876F32}"/>
                </a:ext>
              </a:extLst>
            </p:cNvPr>
            <p:cNvSpPr>
              <a:spLocks noEditPoints="1"/>
            </p:cNvSpPr>
            <p:nvPr/>
          </p:nvSpPr>
          <p:spPr bwMode="gray">
            <a:xfrm>
              <a:off x="8906407" y="1954080"/>
              <a:ext cx="174030" cy="118656"/>
            </a:xfrm>
            <a:custGeom>
              <a:avLst/>
              <a:gdLst>
                <a:gd name="T0" fmla="*/ 55 w 66"/>
                <a:gd name="T1" fmla="*/ 1 h 45"/>
                <a:gd name="T2" fmla="*/ 0 w 66"/>
                <a:gd name="T3" fmla="*/ 24 h 45"/>
                <a:gd name="T4" fmla="*/ 3 w 66"/>
                <a:gd name="T5" fmla="*/ 35 h 45"/>
                <a:gd name="T6" fmla="*/ 31 w 66"/>
                <a:gd name="T7" fmla="*/ 36 h 45"/>
                <a:gd name="T8" fmla="*/ 59 w 66"/>
                <a:gd name="T9" fmla="*/ 21 h 45"/>
                <a:gd name="T10" fmla="*/ 55 w 66"/>
                <a:gd name="T11" fmla="*/ 1 h 45"/>
                <a:gd name="T12" fmla="*/ 58 w 66"/>
                <a:gd name="T13" fmla="*/ 18 h 45"/>
                <a:gd name="T14" fmla="*/ 54 w 66"/>
                <a:gd name="T15" fmla="*/ 4 h 45"/>
                <a:gd name="T16" fmla="*/ 58 w 66"/>
                <a:gd name="T17"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5">
                  <a:moveTo>
                    <a:pt x="55" y="1"/>
                  </a:moveTo>
                  <a:cubicBezTo>
                    <a:pt x="27" y="4"/>
                    <a:pt x="0" y="19"/>
                    <a:pt x="0" y="24"/>
                  </a:cubicBezTo>
                  <a:cubicBezTo>
                    <a:pt x="0" y="27"/>
                    <a:pt x="2" y="31"/>
                    <a:pt x="3" y="35"/>
                  </a:cubicBezTo>
                  <a:cubicBezTo>
                    <a:pt x="17" y="36"/>
                    <a:pt x="22" y="45"/>
                    <a:pt x="31" y="36"/>
                  </a:cubicBezTo>
                  <a:cubicBezTo>
                    <a:pt x="28" y="30"/>
                    <a:pt x="52" y="23"/>
                    <a:pt x="59" y="21"/>
                  </a:cubicBezTo>
                  <a:cubicBezTo>
                    <a:pt x="66" y="19"/>
                    <a:pt x="61" y="0"/>
                    <a:pt x="55" y="1"/>
                  </a:cubicBezTo>
                  <a:close/>
                  <a:moveTo>
                    <a:pt x="58" y="18"/>
                  </a:moveTo>
                  <a:cubicBezTo>
                    <a:pt x="54" y="19"/>
                    <a:pt x="50" y="5"/>
                    <a:pt x="54" y="4"/>
                  </a:cubicBezTo>
                  <a:cubicBezTo>
                    <a:pt x="57" y="3"/>
                    <a:pt x="62" y="16"/>
                    <a:pt x="58" y="18"/>
                  </a:cubicBezTo>
                  <a:close/>
                </a:path>
              </a:pathLst>
            </a:custGeom>
            <a:grpFill/>
            <a:ln>
              <a:noFill/>
            </a:ln>
          </p:spPr>
          <p:txBody>
            <a:bodyPr vert="horz" wrap="square" lIns="91416" tIns="45708" rIns="91416" bIns="45708" numCol="1" anchor="t" anchorCtr="0" compatLnSpc="1">
              <a:prstTxWarp prst="textNoShape">
                <a:avLst/>
              </a:prstTxWarp>
            </a:bodyPr>
            <a:lstStyle/>
            <a:p>
              <a:pPr marL="0" marR="0" lvl="0" indent="0" algn="l" defTabSz="1214646" rtl="0" eaLnBrk="0" fontAlgn="base" latinLnBrk="0" hangingPunct="0">
                <a:lnSpc>
                  <a:spcPct val="100000"/>
                </a:lnSpc>
                <a:spcBef>
                  <a:spcPct val="0"/>
                </a:spcBef>
                <a:spcAft>
                  <a:spcPct val="0"/>
                </a:spcAft>
                <a:buClrTx/>
                <a:buSzTx/>
                <a:buFontTx/>
                <a:buNone/>
                <a:tabLst/>
                <a:defRPr/>
              </a:pPr>
              <a:endParaRPr kumimoji="0" lang="en-GB" sz="2399" b="0" i="0" u="none" strike="noStrike" kern="1200" cap="none" spc="0" normalizeH="0" baseline="0" noProof="0">
                <a:ln>
                  <a:noFill/>
                </a:ln>
                <a:solidFill>
                  <a:srgbClr val="4C5053"/>
                </a:solidFill>
                <a:effectLst/>
                <a:uLnTx/>
                <a:uFillTx/>
                <a:latin typeface="Arial" panose="020B0604020202020204"/>
                <a:ea typeface="MS PGothic" charset="0"/>
              </a:endParaRPr>
            </a:p>
          </p:txBody>
        </p:sp>
        <p:sp>
          <p:nvSpPr>
            <p:cNvPr id="58" name="Freeform 56">
              <a:extLst>
                <a:ext uri="{FF2B5EF4-FFF2-40B4-BE49-F238E27FC236}">
                  <a16:creationId xmlns:a16="http://schemas.microsoft.com/office/drawing/2014/main" id="{29386512-06A8-402F-A76F-9F4340BA791C}"/>
                </a:ext>
              </a:extLst>
            </p:cNvPr>
            <p:cNvSpPr>
              <a:spLocks/>
            </p:cNvSpPr>
            <p:nvPr/>
          </p:nvSpPr>
          <p:spPr bwMode="gray">
            <a:xfrm>
              <a:off x="8765997" y="2064826"/>
              <a:ext cx="298619" cy="307517"/>
            </a:xfrm>
            <a:custGeom>
              <a:avLst/>
              <a:gdLst>
                <a:gd name="T0" fmla="*/ 110 w 113"/>
                <a:gd name="T1" fmla="*/ 69 h 116"/>
                <a:gd name="T2" fmla="*/ 84 w 113"/>
                <a:gd name="T3" fmla="*/ 6 h 116"/>
                <a:gd name="T4" fmla="*/ 87 w 113"/>
                <a:gd name="T5" fmla="*/ 27 h 116"/>
                <a:gd name="T6" fmla="*/ 90 w 113"/>
                <a:gd name="T7" fmla="*/ 58 h 116"/>
                <a:gd name="T8" fmla="*/ 84 w 113"/>
                <a:gd name="T9" fmla="*/ 39 h 116"/>
                <a:gd name="T10" fmla="*/ 80 w 113"/>
                <a:gd name="T11" fmla="*/ 48 h 116"/>
                <a:gd name="T12" fmla="*/ 76 w 113"/>
                <a:gd name="T13" fmla="*/ 77 h 116"/>
                <a:gd name="T14" fmla="*/ 80 w 113"/>
                <a:gd name="T15" fmla="*/ 95 h 116"/>
                <a:gd name="T16" fmla="*/ 73 w 113"/>
                <a:gd name="T17" fmla="*/ 80 h 116"/>
                <a:gd name="T18" fmla="*/ 69 w 113"/>
                <a:gd name="T19" fmla="*/ 54 h 116"/>
                <a:gd name="T20" fmla="*/ 51 w 113"/>
                <a:gd name="T21" fmla="*/ 66 h 116"/>
                <a:gd name="T22" fmla="*/ 61 w 113"/>
                <a:gd name="T23" fmla="*/ 51 h 116"/>
                <a:gd name="T24" fmla="*/ 73 w 113"/>
                <a:gd name="T25" fmla="*/ 43 h 116"/>
                <a:gd name="T26" fmla="*/ 77 w 113"/>
                <a:gd name="T27" fmla="*/ 4 h 116"/>
                <a:gd name="T28" fmla="*/ 53 w 113"/>
                <a:gd name="T29" fmla="*/ 5 h 116"/>
                <a:gd name="T30" fmla="*/ 19 w 113"/>
                <a:gd name="T31" fmla="*/ 44 h 116"/>
                <a:gd name="T32" fmla="*/ 0 w 113"/>
                <a:gd name="T33" fmla="*/ 67 h 116"/>
                <a:gd name="T34" fmla="*/ 47 w 113"/>
                <a:gd name="T35" fmla="*/ 101 h 116"/>
                <a:gd name="T36" fmla="*/ 110 w 113"/>
                <a:gd name="T37" fmla="*/ 6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6">
                  <a:moveTo>
                    <a:pt x="110" y="69"/>
                  </a:moveTo>
                  <a:cubicBezTo>
                    <a:pt x="107" y="34"/>
                    <a:pt x="94" y="13"/>
                    <a:pt x="84" y="6"/>
                  </a:cubicBezTo>
                  <a:cubicBezTo>
                    <a:pt x="88" y="11"/>
                    <a:pt x="88" y="19"/>
                    <a:pt x="87" y="27"/>
                  </a:cubicBezTo>
                  <a:cubicBezTo>
                    <a:pt x="87" y="36"/>
                    <a:pt x="98" y="45"/>
                    <a:pt x="90" y="58"/>
                  </a:cubicBezTo>
                  <a:cubicBezTo>
                    <a:pt x="91" y="47"/>
                    <a:pt x="86" y="44"/>
                    <a:pt x="84" y="39"/>
                  </a:cubicBezTo>
                  <a:cubicBezTo>
                    <a:pt x="83" y="42"/>
                    <a:pt x="82" y="45"/>
                    <a:pt x="80" y="48"/>
                  </a:cubicBezTo>
                  <a:cubicBezTo>
                    <a:pt x="71" y="62"/>
                    <a:pt x="69" y="72"/>
                    <a:pt x="76" y="77"/>
                  </a:cubicBezTo>
                  <a:cubicBezTo>
                    <a:pt x="86" y="84"/>
                    <a:pt x="88" y="93"/>
                    <a:pt x="80" y="95"/>
                  </a:cubicBezTo>
                  <a:cubicBezTo>
                    <a:pt x="85" y="90"/>
                    <a:pt x="80" y="85"/>
                    <a:pt x="73" y="80"/>
                  </a:cubicBezTo>
                  <a:cubicBezTo>
                    <a:pt x="66" y="75"/>
                    <a:pt x="63" y="67"/>
                    <a:pt x="69" y="54"/>
                  </a:cubicBezTo>
                  <a:cubicBezTo>
                    <a:pt x="63" y="58"/>
                    <a:pt x="54" y="53"/>
                    <a:pt x="51" y="66"/>
                  </a:cubicBezTo>
                  <a:cubicBezTo>
                    <a:pt x="50" y="57"/>
                    <a:pt x="55" y="53"/>
                    <a:pt x="61" y="51"/>
                  </a:cubicBezTo>
                  <a:cubicBezTo>
                    <a:pt x="67" y="49"/>
                    <a:pt x="70" y="46"/>
                    <a:pt x="73" y="43"/>
                  </a:cubicBezTo>
                  <a:cubicBezTo>
                    <a:pt x="77" y="36"/>
                    <a:pt x="82" y="14"/>
                    <a:pt x="77" y="4"/>
                  </a:cubicBezTo>
                  <a:cubicBezTo>
                    <a:pt x="70" y="5"/>
                    <a:pt x="63" y="0"/>
                    <a:pt x="53" y="5"/>
                  </a:cubicBezTo>
                  <a:cubicBezTo>
                    <a:pt x="44" y="26"/>
                    <a:pt x="27" y="25"/>
                    <a:pt x="19" y="44"/>
                  </a:cubicBezTo>
                  <a:cubicBezTo>
                    <a:pt x="11" y="62"/>
                    <a:pt x="3" y="66"/>
                    <a:pt x="0" y="67"/>
                  </a:cubicBezTo>
                  <a:cubicBezTo>
                    <a:pt x="2" y="81"/>
                    <a:pt x="8" y="94"/>
                    <a:pt x="47" y="101"/>
                  </a:cubicBezTo>
                  <a:cubicBezTo>
                    <a:pt x="90" y="109"/>
                    <a:pt x="113" y="116"/>
                    <a:pt x="110" y="69"/>
                  </a:cubicBezTo>
                  <a:close/>
                </a:path>
              </a:pathLst>
            </a:custGeom>
            <a:grpFill/>
            <a:ln>
              <a:noFill/>
            </a:ln>
          </p:spPr>
          <p:txBody>
            <a:bodyPr vert="horz" wrap="square" lIns="91416" tIns="45708" rIns="91416" bIns="45708" numCol="1" anchor="t" anchorCtr="0" compatLnSpc="1">
              <a:prstTxWarp prst="textNoShape">
                <a:avLst/>
              </a:prstTxWarp>
            </a:bodyPr>
            <a:lstStyle/>
            <a:p>
              <a:pPr marL="0" marR="0" lvl="0" indent="0" algn="l" defTabSz="1214646" rtl="0" eaLnBrk="0" fontAlgn="base" latinLnBrk="0" hangingPunct="0">
                <a:lnSpc>
                  <a:spcPct val="100000"/>
                </a:lnSpc>
                <a:spcBef>
                  <a:spcPct val="0"/>
                </a:spcBef>
                <a:spcAft>
                  <a:spcPct val="0"/>
                </a:spcAft>
                <a:buClrTx/>
                <a:buSzTx/>
                <a:buFontTx/>
                <a:buNone/>
                <a:tabLst/>
                <a:defRPr/>
              </a:pPr>
              <a:endParaRPr kumimoji="0" lang="en-GB" sz="2399" b="0" i="0" u="none" strike="noStrike" kern="1200" cap="none" spc="0" normalizeH="0" baseline="0" noProof="0">
                <a:ln>
                  <a:noFill/>
                </a:ln>
                <a:solidFill>
                  <a:srgbClr val="4C5053"/>
                </a:solidFill>
                <a:effectLst/>
                <a:uLnTx/>
                <a:uFillTx/>
                <a:latin typeface="Arial" panose="020B0604020202020204"/>
                <a:ea typeface="MS PGothic" charset="0"/>
              </a:endParaRPr>
            </a:p>
          </p:txBody>
        </p:sp>
      </p:grpSp>
      <p:grpSp>
        <p:nvGrpSpPr>
          <p:cNvPr id="59" name="Group 58">
            <a:extLst>
              <a:ext uri="{FF2B5EF4-FFF2-40B4-BE49-F238E27FC236}">
                <a16:creationId xmlns:a16="http://schemas.microsoft.com/office/drawing/2014/main" id="{27044E44-F9E4-4123-8A4C-C077A3FE3AB6}"/>
              </a:ext>
            </a:extLst>
          </p:cNvPr>
          <p:cNvGrpSpPr/>
          <p:nvPr/>
        </p:nvGrpSpPr>
        <p:grpSpPr bwMode="gray">
          <a:xfrm>
            <a:off x="4856493" y="4048650"/>
            <a:ext cx="751256" cy="470071"/>
            <a:chOff x="7388982" y="1955563"/>
            <a:chExt cx="488470" cy="322350"/>
          </a:xfrm>
          <a:solidFill>
            <a:schemeClr val="accent2"/>
          </a:solidFill>
        </p:grpSpPr>
        <p:sp>
          <p:nvSpPr>
            <p:cNvPr id="60" name="Freeform 68">
              <a:extLst>
                <a:ext uri="{FF2B5EF4-FFF2-40B4-BE49-F238E27FC236}">
                  <a16:creationId xmlns:a16="http://schemas.microsoft.com/office/drawing/2014/main" id="{B7FEA9C9-11DB-4509-91DE-6C9A33F0D71D}"/>
                </a:ext>
              </a:extLst>
            </p:cNvPr>
            <p:cNvSpPr>
              <a:spLocks/>
            </p:cNvSpPr>
            <p:nvPr/>
          </p:nvSpPr>
          <p:spPr bwMode="gray">
            <a:xfrm>
              <a:off x="7689579" y="1955563"/>
              <a:ext cx="187873" cy="314440"/>
            </a:xfrm>
            <a:custGeom>
              <a:avLst/>
              <a:gdLst>
                <a:gd name="T0" fmla="*/ 30 w 71"/>
                <a:gd name="T1" fmla="*/ 0 h 119"/>
                <a:gd name="T2" fmla="*/ 7 w 71"/>
                <a:gd name="T3" fmla="*/ 13 h 119"/>
                <a:gd name="T4" fmla="*/ 37 w 71"/>
                <a:gd name="T5" fmla="*/ 34 h 119"/>
                <a:gd name="T6" fmla="*/ 20 w 71"/>
                <a:gd name="T7" fmla="*/ 42 h 119"/>
                <a:gd name="T8" fmla="*/ 26 w 71"/>
                <a:gd name="T9" fmla="*/ 79 h 119"/>
                <a:gd name="T10" fmla="*/ 17 w 71"/>
                <a:gd name="T11" fmla="*/ 75 h 119"/>
                <a:gd name="T12" fmla="*/ 13 w 71"/>
                <a:gd name="T13" fmla="*/ 107 h 119"/>
                <a:gd name="T14" fmla="*/ 67 w 71"/>
                <a:gd name="T15" fmla="*/ 64 h 119"/>
                <a:gd name="T16" fmla="*/ 30 w 71"/>
                <a:gd name="T1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19">
                  <a:moveTo>
                    <a:pt x="30" y="0"/>
                  </a:moveTo>
                  <a:cubicBezTo>
                    <a:pt x="21" y="0"/>
                    <a:pt x="10" y="3"/>
                    <a:pt x="7" y="13"/>
                  </a:cubicBezTo>
                  <a:cubicBezTo>
                    <a:pt x="2" y="31"/>
                    <a:pt x="23" y="44"/>
                    <a:pt x="37" y="34"/>
                  </a:cubicBezTo>
                  <a:cubicBezTo>
                    <a:pt x="35" y="38"/>
                    <a:pt x="30" y="44"/>
                    <a:pt x="20" y="42"/>
                  </a:cubicBezTo>
                  <a:cubicBezTo>
                    <a:pt x="17" y="53"/>
                    <a:pt x="18" y="67"/>
                    <a:pt x="26" y="79"/>
                  </a:cubicBezTo>
                  <a:cubicBezTo>
                    <a:pt x="23" y="79"/>
                    <a:pt x="20" y="78"/>
                    <a:pt x="17" y="75"/>
                  </a:cubicBezTo>
                  <a:cubicBezTo>
                    <a:pt x="4" y="78"/>
                    <a:pt x="0" y="99"/>
                    <a:pt x="13" y="107"/>
                  </a:cubicBezTo>
                  <a:cubicBezTo>
                    <a:pt x="31" y="119"/>
                    <a:pt x="63" y="108"/>
                    <a:pt x="67" y="64"/>
                  </a:cubicBezTo>
                  <a:cubicBezTo>
                    <a:pt x="71" y="28"/>
                    <a:pt x="54" y="2"/>
                    <a:pt x="30" y="0"/>
                  </a:cubicBezTo>
                  <a:close/>
                </a:path>
              </a:pathLst>
            </a:custGeom>
            <a:grpFill/>
            <a:ln>
              <a:noFill/>
            </a:ln>
          </p:spPr>
          <p:txBody>
            <a:bodyPr vert="horz" wrap="square" lIns="91416" tIns="45708" rIns="91416" bIns="45708" numCol="1" anchor="t" anchorCtr="0" compatLnSpc="1">
              <a:prstTxWarp prst="textNoShape">
                <a:avLst/>
              </a:prstTxWarp>
            </a:bodyPr>
            <a:lstStyle/>
            <a:p>
              <a:pPr marL="0" marR="0" lvl="0" indent="0" algn="l" defTabSz="1214646" rtl="0" eaLnBrk="0" fontAlgn="base" latinLnBrk="0" hangingPunct="0">
                <a:lnSpc>
                  <a:spcPct val="100000"/>
                </a:lnSpc>
                <a:spcBef>
                  <a:spcPct val="0"/>
                </a:spcBef>
                <a:spcAft>
                  <a:spcPct val="0"/>
                </a:spcAft>
                <a:buClrTx/>
                <a:buSzTx/>
                <a:buFontTx/>
                <a:buNone/>
                <a:tabLst/>
                <a:defRPr/>
              </a:pPr>
              <a:endParaRPr kumimoji="0" lang="en-GB" sz="2399" b="0" i="0" u="none" strike="noStrike" kern="1200" cap="none" spc="0" normalizeH="0" baseline="0" noProof="0">
                <a:ln>
                  <a:noFill/>
                </a:ln>
                <a:solidFill>
                  <a:srgbClr val="4C5053"/>
                </a:solidFill>
                <a:effectLst/>
                <a:uLnTx/>
                <a:uFillTx/>
                <a:latin typeface="Arial" panose="020B0604020202020204"/>
                <a:ea typeface="MS PGothic" charset="0"/>
              </a:endParaRPr>
            </a:p>
          </p:txBody>
        </p:sp>
        <p:sp>
          <p:nvSpPr>
            <p:cNvPr id="61" name="Freeform 69">
              <a:extLst>
                <a:ext uri="{FF2B5EF4-FFF2-40B4-BE49-F238E27FC236}">
                  <a16:creationId xmlns:a16="http://schemas.microsoft.com/office/drawing/2014/main" id="{00E6FD18-BB42-4C7F-B8CE-986DD87D4968}"/>
                </a:ext>
              </a:extLst>
            </p:cNvPr>
            <p:cNvSpPr>
              <a:spLocks/>
            </p:cNvSpPr>
            <p:nvPr/>
          </p:nvSpPr>
          <p:spPr bwMode="gray">
            <a:xfrm>
              <a:off x="7388982" y="1955563"/>
              <a:ext cx="186885" cy="314440"/>
            </a:xfrm>
            <a:custGeom>
              <a:avLst/>
              <a:gdLst>
                <a:gd name="T0" fmla="*/ 54 w 71"/>
                <a:gd name="T1" fmla="*/ 75 h 119"/>
                <a:gd name="T2" fmla="*/ 45 w 71"/>
                <a:gd name="T3" fmla="*/ 79 h 119"/>
                <a:gd name="T4" fmla="*/ 51 w 71"/>
                <a:gd name="T5" fmla="*/ 42 h 119"/>
                <a:gd name="T6" fmla="*/ 34 w 71"/>
                <a:gd name="T7" fmla="*/ 34 h 119"/>
                <a:gd name="T8" fmla="*/ 64 w 71"/>
                <a:gd name="T9" fmla="*/ 13 h 119"/>
                <a:gd name="T10" fmla="*/ 41 w 71"/>
                <a:gd name="T11" fmla="*/ 0 h 119"/>
                <a:gd name="T12" fmla="*/ 4 w 71"/>
                <a:gd name="T13" fmla="*/ 64 h 119"/>
                <a:gd name="T14" fmla="*/ 58 w 71"/>
                <a:gd name="T15" fmla="*/ 107 h 119"/>
                <a:gd name="T16" fmla="*/ 54 w 71"/>
                <a:gd name="T17" fmla="*/ 7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19">
                  <a:moveTo>
                    <a:pt x="54" y="75"/>
                  </a:moveTo>
                  <a:cubicBezTo>
                    <a:pt x="51" y="78"/>
                    <a:pt x="48" y="79"/>
                    <a:pt x="45" y="79"/>
                  </a:cubicBezTo>
                  <a:cubicBezTo>
                    <a:pt x="53" y="67"/>
                    <a:pt x="54" y="53"/>
                    <a:pt x="51" y="42"/>
                  </a:cubicBezTo>
                  <a:cubicBezTo>
                    <a:pt x="42" y="44"/>
                    <a:pt x="36" y="38"/>
                    <a:pt x="34" y="34"/>
                  </a:cubicBezTo>
                  <a:cubicBezTo>
                    <a:pt x="48" y="44"/>
                    <a:pt x="69" y="31"/>
                    <a:pt x="64" y="13"/>
                  </a:cubicBezTo>
                  <a:cubicBezTo>
                    <a:pt x="62" y="3"/>
                    <a:pt x="51" y="0"/>
                    <a:pt x="41" y="0"/>
                  </a:cubicBezTo>
                  <a:cubicBezTo>
                    <a:pt x="17" y="2"/>
                    <a:pt x="0" y="28"/>
                    <a:pt x="4" y="64"/>
                  </a:cubicBezTo>
                  <a:cubicBezTo>
                    <a:pt x="8" y="108"/>
                    <a:pt x="40" y="119"/>
                    <a:pt x="58" y="107"/>
                  </a:cubicBezTo>
                  <a:cubicBezTo>
                    <a:pt x="71" y="99"/>
                    <a:pt x="67" y="78"/>
                    <a:pt x="54" y="75"/>
                  </a:cubicBezTo>
                  <a:close/>
                </a:path>
              </a:pathLst>
            </a:custGeom>
            <a:grpFill/>
            <a:ln>
              <a:noFill/>
            </a:ln>
          </p:spPr>
          <p:txBody>
            <a:bodyPr vert="horz" wrap="square" lIns="91416" tIns="45708" rIns="91416" bIns="45708" numCol="1" anchor="t" anchorCtr="0" compatLnSpc="1">
              <a:prstTxWarp prst="textNoShape">
                <a:avLst/>
              </a:prstTxWarp>
            </a:bodyPr>
            <a:lstStyle/>
            <a:p>
              <a:pPr marL="0" marR="0" lvl="0" indent="0" algn="l" defTabSz="1214646" rtl="0" eaLnBrk="0" fontAlgn="base" latinLnBrk="0" hangingPunct="0">
                <a:lnSpc>
                  <a:spcPct val="100000"/>
                </a:lnSpc>
                <a:spcBef>
                  <a:spcPct val="0"/>
                </a:spcBef>
                <a:spcAft>
                  <a:spcPct val="0"/>
                </a:spcAft>
                <a:buClrTx/>
                <a:buSzTx/>
                <a:buFontTx/>
                <a:buNone/>
                <a:tabLst/>
                <a:defRPr/>
              </a:pPr>
              <a:endParaRPr kumimoji="0" lang="en-GB" sz="2399" b="0" i="0" u="none" strike="noStrike" kern="1200" cap="none" spc="0" normalizeH="0" baseline="0" noProof="0">
                <a:ln>
                  <a:noFill/>
                </a:ln>
                <a:solidFill>
                  <a:srgbClr val="4C5053"/>
                </a:solidFill>
                <a:effectLst/>
                <a:uLnTx/>
                <a:uFillTx/>
                <a:latin typeface="Arial" panose="020B0604020202020204"/>
                <a:ea typeface="MS PGothic" charset="0"/>
              </a:endParaRPr>
            </a:p>
          </p:txBody>
        </p:sp>
        <p:sp>
          <p:nvSpPr>
            <p:cNvPr id="62" name="Freeform 70">
              <a:extLst>
                <a:ext uri="{FF2B5EF4-FFF2-40B4-BE49-F238E27FC236}">
                  <a16:creationId xmlns:a16="http://schemas.microsoft.com/office/drawing/2014/main" id="{CCA9D242-1DF7-4C7D-AB0F-A76DF5715ED1}"/>
                </a:ext>
              </a:extLst>
            </p:cNvPr>
            <p:cNvSpPr>
              <a:spLocks/>
            </p:cNvSpPr>
            <p:nvPr/>
          </p:nvSpPr>
          <p:spPr bwMode="gray">
            <a:xfrm>
              <a:off x="7550157" y="2069275"/>
              <a:ext cx="71194" cy="208638"/>
            </a:xfrm>
            <a:custGeom>
              <a:avLst/>
              <a:gdLst>
                <a:gd name="T0" fmla="*/ 1 w 27"/>
                <a:gd name="T1" fmla="*/ 0 h 79"/>
                <a:gd name="T2" fmla="*/ 0 w 27"/>
                <a:gd name="T3" fmla="*/ 16 h 79"/>
                <a:gd name="T4" fmla="*/ 19 w 27"/>
                <a:gd name="T5" fmla="*/ 79 h 79"/>
                <a:gd name="T6" fmla="*/ 27 w 27"/>
                <a:gd name="T7" fmla="*/ 79 h 79"/>
                <a:gd name="T8" fmla="*/ 1 w 27"/>
                <a:gd name="T9" fmla="*/ 0 h 79"/>
              </a:gdLst>
              <a:ahLst/>
              <a:cxnLst>
                <a:cxn ang="0">
                  <a:pos x="T0" y="T1"/>
                </a:cxn>
                <a:cxn ang="0">
                  <a:pos x="T2" y="T3"/>
                </a:cxn>
                <a:cxn ang="0">
                  <a:pos x="T4" y="T5"/>
                </a:cxn>
                <a:cxn ang="0">
                  <a:pos x="T6" y="T7"/>
                </a:cxn>
                <a:cxn ang="0">
                  <a:pos x="T8" y="T9"/>
                </a:cxn>
              </a:cxnLst>
              <a:rect l="0" t="0" r="r" b="b"/>
              <a:pathLst>
                <a:path w="27" h="79">
                  <a:moveTo>
                    <a:pt x="1" y="0"/>
                  </a:moveTo>
                  <a:cubicBezTo>
                    <a:pt x="1" y="0"/>
                    <a:pt x="4" y="10"/>
                    <a:pt x="0" y="16"/>
                  </a:cubicBezTo>
                  <a:cubicBezTo>
                    <a:pt x="17" y="20"/>
                    <a:pt x="19" y="48"/>
                    <a:pt x="19" y="79"/>
                  </a:cubicBezTo>
                  <a:cubicBezTo>
                    <a:pt x="27" y="79"/>
                    <a:pt x="27" y="79"/>
                    <a:pt x="27" y="79"/>
                  </a:cubicBezTo>
                  <a:cubicBezTo>
                    <a:pt x="27" y="41"/>
                    <a:pt x="21" y="7"/>
                    <a:pt x="1" y="0"/>
                  </a:cubicBezTo>
                  <a:close/>
                </a:path>
              </a:pathLst>
            </a:custGeom>
            <a:grpFill/>
            <a:ln>
              <a:noFill/>
            </a:ln>
          </p:spPr>
          <p:txBody>
            <a:bodyPr vert="horz" wrap="square" lIns="91416" tIns="45708" rIns="91416" bIns="45708" numCol="1" anchor="t" anchorCtr="0" compatLnSpc="1">
              <a:prstTxWarp prst="textNoShape">
                <a:avLst/>
              </a:prstTxWarp>
            </a:bodyPr>
            <a:lstStyle/>
            <a:p>
              <a:pPr marL="0" marR="0" lvl="0" indent="0" algn="l" defTabSz="1214646" rtl="0" eaLnBrk="0" fontAlgn="base" latinLnBrk="0" hangingPunct="0">
                <a:lnSpc>
                  <a:spcPct val="100000"/>
                </a:lnSpc>
                <a:spcBef>
                  <a:spcPct val="0"/>
                </a:spcBef>
                <a:spcAft>
                  <a:spcPct val="0"/>
                </a:spcAft>
                <a:buClrTx/>
                <a:buSzTx/>
                <a:buFontTx/>
                <a:buNone/>
                <a:tabLst/>
                <a:defRPr/>
              </a:pPr>
              <a:endParaRPr kumimoji="0" lang="en-GB" sz="2399" b="0" i="0" u="none" strike="noStrike" kern="1200" cap="none" spc="0" normalizeH="0" baseline="0" noProof="0">
                <a:ln>
                  <a:noFill/>
                </a:ln>
                <a:solidFill>
                  <a:srgbClr val="4C5053"/>
                </a:solidFill>
                <a:effectLst/>
                <a:uLnTx/>
                <a:uFillTx/>
                <a:latin typeface="Arial" panose="020B0604020202020204"/>
                <a:ea typeface="MS PGothic" charset="0"/>
              </a:endParaRPr>
            </a:p>
          </p:txBody>
        </p:sp>
        <p:sp>
          <p:nvSpPr>
            <p:cNvPr id="63" name="Freeform 71">
              <a:extLst>
                <a:ext uri="{FF2B5EF4-FFF2-40B4-BE49-F238E27FC236}">
                  <a16:creationId xmlns:a16="http://schemas.microsoft.com/office/drawing/2014/main" id="{35FB25B6-CEE9-4872-9E8B-8DBE488FD6FB}"/>
                </a:ext>
              </a:extLst>
            </p:cNvPr>
            <p:cNvSpPr>
              <a:spLocks/>
            </p:cNvSpPr>
            <p:nvPr/>
          </p:nvSpPr>
          <p:spPr bwMode="gray">
            <a:xfrm>
              <a:off x="7645082" y="2069275"/>
              <a:ext cx="74161" cy="208638"/>
            </a:xfrm>
            <a:custGeom>
              <a:avLst/>
              <a:gdLst>
                <a:gd name="T0" fmla="*/ 26 w 28"/>
                <a:gd name="T1" fmla="*/ 0 h 79"/>
                <a:gd name="T2" fmla="*/ 0 w 28"/>
                <a:gd name="T3" fmla="*/ 79 h 79"/>
                <a:gd name="T4" fmla="*/ 8 w 28"/>
                <a:gd name="T5" fmla="*/ 79 h 79"/>
                <a:gd name="T6" fmla="*/ 28 w 28"/>
                <a:gd name="T7" fmla="*/ 16 h 79"/>
                <a:gd name="T8" fmla="*/ 26 w 28"/>
                <a:gd name="T9" fmla="*/ 0 h 79"/>
              </a:gdLst>
              <a:ahLst/>
              <a:cxnLst>
                <a:cxn ang="0">
                  <a:pos x="T0" y="T1"/>
                </a:cxn>
                <a:cxn ang="0">
                  <a:pos x="T2" y="T3"/>
                </a:cxn>
                <a:cxn ang="0">
                  <a:pos x="T4" y="T5"/>
                </a:cxn>
                <a:cxn ang="0">
                  <a:pos x="T6" y="T7"/>
                </a:cxn>
                <a:cxn ang="0">
                  <a:pos x="T8" y="T9"/>
                </a:cxn>
              </a:cxnLst>
              <a:rect l="0" t="0" r="r" b="b"/>
              <a:pathLst>
                <a:path w="28" h="79">
                  <a:moveTo>
                    <a:pt x="26" y="0"/>
                  </a:moveTo>
                  <a:cubicBezTo>
                    <a:pt x="6" y="7"/>
                    <a:pt x="0" y="41"/>
                    <a:pt x="0" y="79"/>
                  </a:cubicBezTo>
                  <a:cubicBezTo>
                    <a:pt x="8" y="79"/>
                    <a:pt x="8" y="79"/>
                    <a:pt x="8" y="79"/>
                  </a:cubicBezTo>
                  <a:cubicBezTo>
                    <a:pt x="8" y="48"/>
                    <a:pt x="10" y="20"/>
                    <a:pt x="28" y="16"/>
                  </a:cubicBezTo>
                  <a:cubicBezTo>
                    <a:pt x="23" y="10"/>
                    <a:pt x="26" y="0"/>
                    <a:pt x="26" y="0"/>
                  </a:cubicBezTo>
                  <a:close/>
                </a:path>
              </a:pathLst>
            </a:custGeom>
            <a:grpFill/>
            <a:ln>
              <a:noFill/>
            </a:ln>
          </p:spPr>
          <p:txBody>
            <a:bodyPr vert="horz" wrap="square" lIns="91416" tIns="45708" rIns="91416" bIns="45708" numCol="1" anchor="t" anchorCtr="0" compatLnSpc="1">
              <a:prstTxWarp prst="textNoShape">
                <a:avLst/>
              </a:prstTxWarp>
            </a:bodyPr>
            <a:lstStyle/>
            <a:p>
              <a:pPr marL="0" marR="0" lvl="0" indent="0" algn="l" defTabSz="1214646" rtl="0" eaLnBrk="0" fontAlgn="base" latinLnBrk="0" hangingPunct="0">
                <a:lnSpc>
                  <a:spcPct val="100000"/>
                </a:lnSpc>
                <a:spcBef>
                  <a:spcPct val="0"/>
                </a:spcBef>
                <a:spcAft>
                  <a:spcPct val="0"/>
                </a:spcAft>
                <a:buClrTx/>
                <a:buSzTx/>
                <a:buFontTx/>
                <a:buNone/>
                <a:tabLst/>
                <a:defRPr/>
              </a:pPr>
              <a:endParaRPr kumimoji="0" lang="en-GB" sz="2399" b="0" i="0" u="none" strike="noStrike" kern="1200" cap="none" spc="0" normalizeH="0" baseline="0" noProof="0">
                <a:ln>
                  <a:noFill/>
                </a:ln>
                <a:solidFill>
                  <a:srgbClr val="4C5053"/>
                </a:solidFill>
                <a:effectLst/>
                <a:uLnTx/>
                <a:uFillTx/>
                <a:latin typeface="Arial" panose="020B0604020202020204"/>
                <a:ea typeface="MS PGothic" charset="0"/>
              </a:endParaRPr>
            </a:p>
          </p:txBody>
        </p:sp>
      </p:grpSp>
      <p:sp>
        <p:nvSpPr>
          <p:cNvPr id="64" name="Rectangle: Rounded Corners 63">
            <a:extLst>
              <a:ext uri="{FF2B5EF4-FFF2-40B4-BE49-F238E27FC236}">
                <a16:creationId xmlns:a16="http://schemas.microsoft.com/office/drawing/2014/main" id="{8AA4C8FA-785C-4F6E-B602-806A5AAA2BDB}"/>
              </a:ext>
            </a:extLst>
          </p:cNvPr>
          <p:cNvSpPr/>
          <p:nvPr/>
        </p:nvSpPr>
        <p:spPr bwMode="gray">
          <a:xfrm>
            <a:off x="2323665" y="3877403"/>
            <a:ext cx="2392755" cy="82643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4646"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srgbClr val="4C5053"/>
                </a:solidFill>
                <a:effectLst/>
                <a:uLnTx/>
                <a:uFillTx/>
                <a:latin typeface="Arial" panose="020B0604020202020204"/>
                <a:ea typeface="+mn-ea"/>
                <a:cs typeface="+mn-cs"/>
              </a:rPr>
              <a:t>Composite endpoint:</a:t>
            </a:r>
            <a:r>
              <a:rPr kumimoji="0" lang="en-GB" sz="1400" b="0" i="0" u="none" strike="noStrike" kern="1200" cap="none" spc="0" normalizeH="0" baseline="0" noProof="0">
                <a:ln>
                  <a:noFill/>
                </a:ln>
                <a:solidFill>
                  <a:srgbClr val="4C5053"/>
                </a:solidFill>
                <a:effectLst/>
                <a:uLnTx/>
                <a:uFillTx/>
                <a:latin typeface="Arial" panose="020B0604020202020204"/>
                <a:ea typeface="+mn-ea"/>
                <a:cs typeface="+mn-cs"/>
              </a:rPr>
              <a:t> </a:t>
            </a:r>
            <a:br>
              <a:rPr kumimoji="0" lang="en-GB" sz="1400" b="0" i="0" u="none" strike="noStrike" kern="1200" cap="none" spc="0" normalizeH="0" baseline="0" noProof="0">
                <a:ln>
                  <a:noFill/>
                </a:ln>
                <a:solidFill>
                  <a:srgbClr val="4C5053"/>
                </a:solidFill>
                <a:effectLst/>
                <a:uLnTx/>
                <a:uFillTx/>
                <a:latin typeface="Arial" panose="020B0604020202020204"/>
                <a:ea typeface="+mn-ea"/>
                <a:cs typeface="+mn-cs"/>
              </a:rPr>
            </a:br>
            <a:r>
              <a:rPr kumimoji="0" lang="en-GB" sz="1200" b="0" i="0" u="none" strike="noStrike" kern="1200" cap="none" spc="0" normalizeH="0" baseline="0" noProof="0">
                <a:ln>
                  <a:noFill/>
                </a:ln>
                <a:solidFill>
                  <a:srgbClr val="4C5053"/>
                </a:solidFill>
                <a:effectLst/>
                <a:uLnTx/>
                <a:uFillTx/>
                <a:latin typeface="Arial" panose="020B0604020202020204"/>
                <a:ea typeface="+mn-ea"/>
                <a:cs typeface="+mn-cs"/>
              </a:rPr>
              <a:t>Time to CV death, non-fatal </a:t>
            </a:r>
            <a:br>
              <a:rPr kumimoji="0" lang="en-GB" sz="1200" b="0" i="0" u="none" strike="noStrike" kern="1200" cap="none" spc="0" normalizeH="0" baseline="0" noProof="0">
                <a:ln>
                  <a:noFill/>
                </a:ln>
                <a:solidFill>
                  <a:srgbClr val="4C5053"/>
                </a:solidFill>
                <a:effectLst/>
                <a:uLnTx/>
                <a:uFillTx/>
                <a:latin typeface="Arial" panose="020B0604020202020204"/>
                <a:ea typeface="+mn-ea"/>
                <a:cs typeface="+mn-cs"/>
              </a:rPr>
            </a:br>
            <a:r>
              <a:rPr kumimoji="0" lang="en-GB" sz="1200" b="0" i="0" u="none" strike="noStrike" kern="1200" cap="none" spc="0" normalizeH="0" baseline="0" noProof="0">
                <a:ln>
                  <a:noFill/>
                </a:ln>
                <a:solidFill>
                  <a:srgbClr val="4C5053"/>
                </a:solidFill>
                <a:effectLst/>
                <a:uLnTx/>
                <a:uFillTx/>
                <a:latin typeface="Arial" panose="020B0604020202020204"/>
                <a:ea typeface="+mn-ea"/>
                <a:cs typeface="+mn-cs"/>
              </a:rPr>
              <a:t>MI, non-fatal stroke, or hospitalisation</a:t>
            </a: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GB" sz="1200" b="0" i="0" u="none" strike="noStrike" kern="1200" cap="none" spc="0" normalizeH="0" baseline="0" noProof="0">
                <a:ln>
                  <a:noFill/>
                </a:ln>
                <a:solidFill>
                  <a:srgbClr val="4C5053"/>
                </a:solidFill>
                <a:effectLst/>
                <a:uLnTx/>
                <a:uFillTx/>
                <a:latin typeface="Arial" panose="020B0604020202020204"/>
                <a:ea typeface="+mn-ea"/>
                <a:cs typeface="+mn-cs"/>
              </a:rPr>
              <a:t>for HF</a:t>
            </a:r>
            <a:endParaRPr kumimoji="0" lang="en-GB" sz="1400" b="0" i="0" u="none" strike="noStrike" kern="1200" cap="none" spc="0" normalizeH="0" baseline="0" noProof="0">
              <a:ln>
                <a:noFill/>
              </a:ln>
              <a:solidFill>
                <a:srgbClr val="000000"/>
              </a:solidFill>
              <a:effectLst/>
              <a:uLnTx/>
              <a:uFillTx/>
              <a:latin typeface="Calibri"/>
              <a:ea typeface="Calibri"/>
              <a:cs typeface="Times New Roman"/>
            </a:endParaRPr>
          </a:p>
        </p:txBody>
      </p:sp>
      <p:sp>
        <p:nvSpPr>
          <p:cNvPr id="65" name="Rectangle: Rounded Corners 64">
            <a:extLst>
              <a:ext uri="{FF2B5EF4-FFF2-40B4-BE49-F238E27FC236}">
                <a16:creationId xmlns:a16="http://schemas.microsoft.com/office/drawing/2014/main" id="{2B567065-41EF-4197-B979-409EC44B9548}"/>
              </a:ext>
            </a:extLst>
          </p:cNvPr>
          <p:cNvSpPr/>
          <p:nvPr/>
        </p:nvSpPr>
        <p:spPr bwMode="gray">
          <a:xfrm>
            <a:off x="5632456" y="3877403"/>
            <a:ext cx="2307308" cy="82643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4646"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4C5053"/>
                </a:solidFill>
                <a:effectLst/>
                <a:uLnTx/>
                <a:uFillTx/>
                <a:latin typeface="Arial" panose="020B0604020202020204"/>
                <a:ea typeface="+mn-ea"/>
                <a:cs typeface="+mn-cs"/>
              </a:rPr>
              <a:t>Composite endpoint:</a:t>
            </a:r>
            <a:r>
              <a:rPr kumimoji="0" lang="en-GB" sz="1400" b="0" i="0" u="none" strike="noStrike" kern="1200" cap="none" spc="0" normalizeH="0" baseline="0" noProof="0" dirty="0">
                <a:ln>
                  <a:noFill/>
                </a:ln>
                <a:solidFill>
                  <a:srgbClr val="4C5053"/>
                </a:solidFill>
                <a:effectLst/>
                <a:uLnTx/>
                <a:uFillTx/>
                <a:latin typeface="Arial" panose="020B0604020202020204"/>
                <a:ea typeface="+mn-ea"/>
                <a:cs typeface="+mn-cs"/>
              </a:rPr>
              <a:t> </a:t>
            </a:r>
            <a:br>
              <a:rPr kumimoji="0" lang="en-GB" sz="1400" b="0" i="0" u="none" strike="noStrike" kern="1200" cap="none" spc="0" normalizeH="0" baseline="0" noProof="0" dirty="0">
                <a:ln>
                  <a:noFill/>
                </a:ln>
                <a:solidFill>
                  <a:srgbClr val="4C5053"/>
                </a:solidFill>
                <a:effectLst/>
                <a:uLnTx/>
                <a:uFillTx/>
                <a:latin typeface="Arial" panose="020B0604020202020204"/>
                <a:ea typeface="+mn-ea"/>
                <a:cs typeface="+mn-cs"/>
              </a:rPr>
            </a:br>
            <a:r>
              <a:rPr kumimoji="0" lang="en-GB" sz="1200" b="0" i="0" u="none" strike="noStrike" kern="1200" cap="none" spc="0" normalizeH="0" baseline="0" noProof="0" dirty="0">
                <a:ln>
                  <a:noFill/>
                </a:ln>
                <a:solidFill>
                  <a:srgbClr val="4C5053"/>
                </a:solidFill>
                <a:effectLst/>
                <a:uLnTx/>
                <a:uFillTx/>
                <a:latin typeface="Arial" panose="020B0604020202020204"/>
                <a:ea typeface="+mn-ea"/>
                <a:cs typeface="+mn-cs"/>
              </a:rPr>
              <a:t>Time to kidney failure,</a:t>
            </a:r>
            <a:r>
              <a:rPr kumimoji="0" lang="en-GB" sz="1200" b="0" i="0" u="none" strike="noStrike" kern="1200" cap="none" spc="0" normalizeH="0" baseline="30000" noProof="0" dirty="0">
                <a:ln>
                  <a:noFill/>
                </a:ln>
                <a:solidFill>
                  <a:srgbClr val="4C5053"/>
                </a:solidFill>
                <a:effectLst/>
                <a:uLnTx/>
                <a:uFillTx/>
                <a:latin typeface="Arial" panose="020B0604020202020204"/>
                <a:ea typeface="+mn-ea"/>
                <a:cs typeface="+mn-cs"/>
              </a:rPr>
              <a:t>#</a:t>
            </a:r>
            <a:r>
              <a:rPr kumimoji="0" lang="en-GB" sz="1200" b="0" i="0" u="none" strike="noStrike" kern="1200" cap="none" spc="0" normalizeH="0" baseline="0" noProof="0" dirty="0">
                <a:ln>
                  <a:noFill/>
                </a:ln>
                <a:solidFill>
                  <a:srgbClr val="4C5053"/>
                </a:solidFill>
                <a:effectLst/>
                <a:uLnTx/>
                <a:uFillTx/>
                <a:latin typeface="Arial" panose="020B0604020202020204"/>
                <a:ea typeface="+mn-ea"/>
                <a:cs typeface="+mn-cs"/>
              </a:rPr>
              <a:t> sustained ≥40% eGFR decline, or renal death</a:t>
            </a:r>
            <a:endParaRPr kumimoji="0" lang="en-GB" sz="1400" b="0" i="0" u="none" strike="noStrike" kern="1200" cap="none" spc="0" normalizeH="0" baseline="0" noProof="0" dirty="0">
              <a:ln>
                <a:noFill/>
              </a:ln>
              <a:solidFill>
                <a:srgbClr val="000000"/>
              </a:solidFill>
              <a:effectLst/>
              <a:uLnTx/>
              <a:uFillTx/>
              <a:latin typeface="Arial" panose="020B0604020202020204"/>
              <a:ea typeface="Calibri"/>
              <a:cs typeface="Times New Roman"/>
            </a:endParaRPr>
          </a:p>
        </p:txBody>
      </p:sp>
      <p:sp>
        <p:nvSpPr>
          <p:cNvPr id="66" name="Rectangle: Rounded Corners 10">
            <a:extLst>
              <a:ext uri="{FF2B5EF4-FFF2-40B4-BE49-F238E27FC236}">
                <a16:creationId xmlns:a16="http://schemas.microsoft.com/office/drawing/2014/main" id="{7116A05D-7A68-4C25-A24C-6A8E6B6AB70D}"/>
              </a:ext>
            </a:extLst>
          </p:cNvPr>
          <p:cNvSpPr/>
          <p:nvPr/>
        </p:nvSpPr>
        <p:spPr bwMode="gray">
          <a:xfrm>
            <a:off x="2323665" y="5010951"/>
            <a:ext cx="2358609" cy="528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4646"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4C5053"/>
                </a:solidFill>
                <a:effectLst/>
                <a:uLnTx/>
                <a:uFillTx/>
                <a:latin typeface="Arial" panose="020B0604020202020204"/>
                <a:ea typeface="+mn-ea"/>
                <a:cs typeface="+mn-cs"/>
              </a:rPr>
              <a:t>Same as primary endpoint </a:t>
            </a:r>
            <a:br>
              <a:rPr kumimoji="0" lang="en-GB" sz="1400" b="0" i="0" u="none" strike="noStrike" kern="1200" cap="none" spc="0" normalizeH="0" baseline="0" noProof="0">
                <a:ln>
                  <a:noFill/>
                </a:ln>
                <a:solidFill>
                  <a:srgbClr val="4C5053"/>
                </a:solidFill>
                <a:effectLst/>
                <a:uLnTx/>
                <a:uFillTx/>
                <a:latin typeface="Arial" panose="020B0604020202020204"/>
                <a:ea typeface="+mn-ea"/>
                <a:cs typeface="+mn-cs"/>
              </a:rPr>
            </a:br>
            <a:r>
              <a:rPr kumimoji="0" lang="en-GB" sz="1400" b="0" i="0" u="none" strike="noStrike" kern="1200" cap="none" spc="0" normalizeH="0" baseline="0" noProof="0">
                <a:ln>
                  <a:noFill/>
                </a:ln>
                <a:solidFill>
                  <a:srgbClr val="4C5053"/>
                </a:solidFill>
                <a:effectLst/>
                <a:uLnTx/>
                <a:uFillTx/>
                <a:latin typeface="Arial" panose="020B0604020202020204"/>
                <a:ea typeface="+mn-ea"/>
                <a:cs typeface="+mn-cs"/>
              </a:rPr>
              <a:t>in </a:t>
            </a:r>
            <a:r>
              <a:rPr kumimoji="0" lang="en-GB" sz="1400" b="1" i="0" u="none" strike="noStrike" kern="1200" cap="none" spc="0" normalizeH="0" baseline="0" noProof="0">
                <a:ln>
                  <a:noFill/>
                </a:ln>
                <a:solidFill>
                  <a:srgbClr val="4C5053"/>
                </a:solidFill>
                <a:effectLst/>
                <a:uLnTx/>
                <a:uFillTx/>
                <a:latin typeface="Arial" panose="020B0604020202020204"/>
                <a:ea typeface="+mn-ea"/>
                <a:cs typeface="+mn-cs"/>
              </a:rPr>
              <a:t>FIDELIO-DKD</a:t>
            </a:r>
            <a:endParaRPr kumimoji="0" lang="en-GB" sz="1400" b="1" i="0" u="none" strike="noStrike" kern="1200" cap="none" spc="0" normalizeH="0" baseline="0" noProof="0">
              <a:ln>
                <a:noFill/>
              </a:ln>
              <a:solidFill>
                <a:srgbClr val="4C5053"/>
              </a:solidFill>
              <a:effectLst/>
              <a:uLnTx/>
              <a:uFillTx/>
              <a:latin typeface="Calibri"/>
              <a:ea typeface="Calibri"/>
              <a:cs typeface="Times New Roman"/>
            </a:endParaRPr>
          </a:p>
        </p:txBody>
      </p:sp>
      <p:sp>
        <p:nvSpPr>
          <p:cNvPr id="67" name="Rectangle: Rounded Corners 10">
            <a:extLst>
              <a:ext uri="{FF2B5EF4-FFF2-40B4-BE49-F238E27FC236}">
                <a16:creationId xmlns:a16="http://schemas.microsoft.com/office/drawing/2014/main" id="{AF54CE26-6249-479E-A76A-62292D73BB12}"/>
              </a:ext>
            </a:extLst>
          </p:cNvPr>
          <p:cNvSpPr/>
          <p:nvPr/>
        </p:nvSpPr>
        <p:spPr bwMode="gray">
          <a:xfrm>
            <a:off x="5632456" y="5010951"/>
            <a:ext cx="2315227" cy="528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4646"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4C5053"/>
                </a:solidFill>
                <a:effectLst/>
                <a:uLnTx/>
                <a:uFillTx/>
                <a:latin typeface="Arial" panose="020B0604020202020204"/>
                <a:ea typeface="+mn-ea"/>
                <a:cs typeface="+mn-cs"/>
              </a:rPr>
              <a:t>Same as primary endpoint in </a:t>
            </a:r>
            <a:r>
              <a:rPr kumimoji="0" lang="en-GB" sz="1400" b="1" i="0" u="none" strike="noStrike" kern="1200" cap="none" spc="0" normalizeH="0" baseline="0" noProof="0">
                <a:ln>
                  <a:noFill/>
                </a:ln>
                <a:solidFill>
                  <a:srgbClr val="4C5053"/>
                </a:solidFill>
                <a:effectLst/>
                <a:uLnTx/>
                <a:uFillTx/>
                <a:latin typeface="Arial" panose="020B0604020202020204"/>
                <a:ea typeface="+mn-ea"/>
                <a:cs typeface="+mn-cs"/>
              </a:rPr>
              <a:t>FIGARO-DKD</a:t>
            </a:r>
            <a:endParaRPr kumimoji="0" lang="en-GB" sz="1400" b="1" i="0" u="none" strike="noStrike" kern="1200" cap="none" spc="0" normalizeH="0" baseline="0" noProof="0">
              <a:ln>
                <a:noFill/>
              </a:ln>
              <a:solidFill>
                <a:srgbClr val="4C5053"/>
              </a:solidFill>
              <a:effectLst/>
              <a:uLnTx/>
              <a:uFillTx/>
              <a:latin typeface="Calibri"/>
              <a:ea typeface="Calibri"/>
              <a:cs typeface="Times New Roman"/>
            </a:endParaRPr>
          </a:p>
        </p:txBody>
      </p:sp>
      <p:sp>
        <p:nvSpPr>
          <p:cNvPr id="68" name="Rectangle: Rounded Corners 67">
            <a:extLst>
              <a:ext uri="{FF2B5EF4-FFF2-40B4-BE49-F238E27FC236}">
                <a16:creationId xmlns:a16="http://schemas.microsoft.com/office/drawing/2014/main" id="{A43AA254-4061-4541-ACE0-AC95DC30A906}"/>
              </a:ext>
            </a:extLst>
          </p:cNvPr>
          <p:cNvSpPr/>
          <p:nvPr/>
        </p:nvSpPr>
        <p:spPr bwMode="gray">
          <a:xfrm>
            <a:off x="359074" y="3682444"/>
            <a:ext cx="1083821" cy="1203862"/>
          </a:xfrm>
          <a:prstGeom prst="roundRect">
            <a:avLst>
              <a:gd name="adj" fmla="val 0"/>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1214646"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a:ea typeface="+mn-ea"/>
                <a:cs typeface="+mn-cs"/>
              </a:rPr>
              <a:t>Primary</a:t>
            </a:r>
            <a:br>
              <a:rPr kumimoji="0" lang="en-GB" sz="1400" b="1" i="0" u="none" strike="noStrike" kern="1200" cap="none" spc="0" normalizeH="0" baseline="0" noProof="0">
                <a:ln>
                  <a:noFill/>
                </a:ln>
                <a:solidFill>
                  <a:srgbClr val="FFFFFF"/>
                </a:solidFill>
                <a:effectLst/>
                <a:uLnTx/>
                <a:uFillTx/>
                <a:latin typeface="Arial" panose="020B0604020202020204"/>
                <a:ea typeface="+mn-ea"/>
                <a:cs typeface="+mn-cs"/>
              </a:rPr>
            </a:br>
            <a:r>
              <a:rPr kumimoji="0" lang="en-GB" sz="1400" b="1" i="0" u="none" strike="noStrike" kern="1200" cap="none" spc="0" normalizeH="0" baseline="0" noProof="0">
                <a:ln>
                  <a:noFill/>
                </a:ln>
                <a:solidFill>
                  <a:srgbClr val="FFFFFF"/>
                </a:solidFill>
                <a:effectLst/>
                <a:uLnTx/>
                <a:uFillTx/>
                <a:latin typeface="Arial" panose="020B0604020202020204"/>
                <a:ea typeface="+mn-ea"/>
                <a:cs typeface="+mn-cs"/>
              </a:rPr>
              <a:t>endpoint</a:t>
            </a:r>
          </a:p>
        </p:txBody>
      </p:sp>
      <p:sp>
        <p:nvSpPr>
          <p:cNvPr id="69" name="Rectangle: Rounded Corners 68">
            <a:extLst>
              <a:ext uri="{FF2B5EF4-FFF2-40B4-BE49-F238E27FC236}">
                <a16:creationId xmlns:a16="http://schemas.microsoft.com/office/drawing/2014/main" id="{722A5F78-B489-471F-9F9B-2F1D6FF187B3}"/>
              </a:ext>
            </a:extLst>
          </p:cNvPr>
          <p:cNvSpPr/>
          <p:nvPr/>
        </p:nvSpPr>
        <p:spPr bwMode="gray">
          <a:xfrm>
            <a:off x="357940" y="4891137"/>
            <a:ext cx="1080668" cy="851335"/>
          </a:xfrm>
          <a:prstGeom prst="roundRect">
            <a:avLst>
              <a:gd name="adj" fmla="val 0"/>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1214646"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a:ea typeface="+mn-ea"/>
                <a:cs typeface="+mn-cs"/>
              </a:rPr>
              <a:t>Key secondary</a:t>
            </a:r>
            <a:br>
              <a:rPr kumimoji="0" lang="en-GB" sz="1400" b="1" i="0" u="none" strike="noStrike" kern="1200" cap="none" spc="0" normalizeH="0" baseline="0" noProof="0">
                <a:ln>
                  <a:noFill/>
                </a:ln>
                <a:solidFill>
                  <a:srgbClr val="FFFFFF"/>
                </a:solidFill>
                <a:effectLst/>
                <a:uLnTx/>
                <a:uFillTx/>
                <a:latin typeface="Arial" panose="020B0604020202020204"/>
                <a:ea typeface="+mn-ea"/>
                <a:cs typeface="+mn-cs"/>
              </a:rPr>
            </a:br>
            <a:r>
              <a:rPr kumimoji="0" lang="en-GB" sz="1400" b="1" i="0" u="none" strike="noStrike" kern="1200" cap="none" spc="0" normalizeH="0" baseline="0" noProof="0">
                <a:ln>
                  <a:noFill/>
                </a:ln>
                <a:solidFill>
                  <a:srgbClr val="FFFFFF"/>
                </a:solidFill>
                <a:effectLst/>
                <a:uLnTx/>
                <a:uFillTx/>
                <a:latin typeface="Arial" panose="020B0604020202020204"/>
                <a:ea typeface="+mn-ea"/>
                <a:cs typeface="+mn-cs"/>
              </a:rPr>
              <a:t>endpoint</a:t>
            </a:r>
          </a:p>
        </p:txBody>
      </p:sp>
      <p:pic>
        <p:nvPicPr>
          <p:cNvPr id="70" name="Picture 4">
            <a:extLst>
              <a:ext uri="{FF2B5EF4-FFF2-40B4-BE49-F238E27FC236}">
                <a16:creationId xmlns:a16="http://schemas.microsoft.com/office/drawing/2014/main" id="{95C707E8-4D1C-45C5-AC54-CA43F3F40464}"/>
              </a:ext>
            </a:extLst>
          </p:cNvPr>
          <p:cNvPicPr>
            <a:picLocks/>
          </p:cNvPicPr>
          <p:nvPr/>
        </p:nvPicPr>
        <p:blipFill rotWithShape="1">
          <a:blip r:embed="rId6" cstate="print">
            <a:extLst>
              <a:ext uri="{28A0092B-C50C-407E-A947-70E740481C1C}">
                <a14:useLocalDpi xmlns:a14="http://schemas.microsoft.com/office/drawing/2010/main" val="0"/>
              </a:ext>
            </a:extLst>
          </a:blip>
          <a:srcRect/>
          <a:stretch/>
        </p:blipFill>
        <p:spPr>
          <a:xfrm>
            <a:off x="1533863" y="2904858"/>
            <a:ext cx="832836" cy="756000"/>
          </a:xfrm>
          <a:prstGeom prst="rect">
            <a:avLst/>
          </a:prstGeom>
          <a:noFill/>
          <a:ln>
            <a:noFill/>
          </a:ln>
        </p:spPr>
      </p:pic>
      <p:sp>
        <p:nvSpPr>
          <p:cNvPr id="71" name="TextBox 70">
            <a:extLst>
              <a:ext uri="{FF2B5EF4-FFF2-40B4-BE49-F238E27FC236}">
                <a16:creationId xmlns:a16="http://schemas.microsoft.com/office/drawing/2014/main" id="{C4241912-D25F-46B2-B7EA-A82E7B6108CA}"/>
              </a:ext>
            </a:extLst>
          </p:cNvPr>
          <p:cNvSpPr txBox="1"/>
          <p:nvPr/>
        </p:nvSpPr>
        <p:spPr>
          <a:xfrm>
            <a:off x="2371787" y="3052026"/>
            <a:ext cx="2245199" cy="461665"/>
          </a:xfrm>
          <a:prstGeom prst="rect">
            <a:avLst/>
          </a:prstGeom>
        </p:spPr>
        <p:txBody>
          <a:bodyPr vert="horz" wrap="square" lIns="91440" tIns="45720" rIns="91440" bIns="45720" rtlCol="0">
            <a:spAutoFit/>
          </a:bodyPr>
          <a:lstStyle/>
          <a:p>
            <a:pPr marL="0" marR="0" lvl="0" indent="0" algn="l" defTabSz="609585" rtl="0" eaLnBrk="0" fontAlgn="base" latinLnBrk="0" hangingPunct="0">
              <a:lnSpc>
                <a:spcPct val="100000"/>
              </a:lnSpc>
              <a:spcBef>
                <a:spcPts val="600"/>
              </a:spcBef>
              <a:spcAft>
                <a:spcPct val="0"/>
              </a:spcAft>
              <a:buClrTx/>
              <a:buSzTx/>
              <a:buFontTx/>
              <a:buNone/>
              <a:tabLst/>
              <a:defRPr/>
            </a:pPr>
            <a:r>
              <a:rPr kumimoji="0" lang="en-GB" sz="2400" b="1" i="0" u="none" strike="noStrike" kern="1200" cap="none" spc="0" normalizeH="0" baseline="0" noProof="0">
                <a:ln>
                  <a:noFill/>
                </a:ln>
                <a:solidFill>
                  <a:srgbClr val="0091DF"/>
                </a:solidFill>
                <a:effectLst/>
                <a:uLnTx/>
                <a:uFillTx/>
                <a:latin typeface="Arial" panose="020B0604020202020204"/>
                <a:ea typeface="MS PGothic" charset="0"/>
              </a:rPr>
              <a:t>FIGARO-DKD</a:t>
            </a:r>
            <a:r>
              <a:rPr kumimoji="0" lang="en-GB" sz="2400" b="1" i="0" u="none" strike="noStrike" kern="1200" cap="none" spc="0" normalizeH="0" baseline="30000" noProof="0">
                <a:ln>
                  <a:noFill/>
                </a:ln>
                <a:solidFill>
                  <a:srgbClr val="0091DF"/>
                </a:solidFill>
                <a:effectLst/>
                <a:uLnTx/>
                <a:uFillTx/>
                <a:latin typeface="Arial" panose="020B0604020202020204"/>
                <a:ea typeface="MS PGothic" charset="0"/>
              </a:rPr>
              <a:t>1</a:t>
            </a:r>
            <a:endParaRPr kumimoji="0" lang="en-GB" sz="2400" b="1" i="0" u="none" strike="noStrike" kern="1200" cap="none" spc="0" normalizeH="0" baseline="0" noProof="0">
              <a:ln>
                <a:noFill/>
              </a:ln>
              <a:solidFill>
                <a:srgbClr val="0091DF"/>
              </a:solidFill>
              <a:effectLst/>
              <a:uLnTx/>
              <a:uFillTx/>
              <a:latin typeface="Arial" panose="020B0604020202020204"/>
              <a:ea typeface="MS PGothic" charset="0"/>
            </a:endParaRPr>
          </a:p>
        </p:txBody>
      </p:sp>
      <p:pic>
        <p:nvPicPr>
          <p:cNvPr id="72" name="Picture 5">
            <a:extLst>
              <a:ext uri="{FF2B5EF4-FFF2-40B4-BE49-F238E27FC236}">
                <a16:creationId xmlns:a16="http://schemas.microsoft.com/office/drawing/2014/main" id="{13E66BBA-81D6-4C10-81B1-D55E34BA0DD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813758" y="2940858"/>
            <a:ext cx="820800" cy="684000"/>
          </a:xfrm>
          <a:prstGeom prst="rect">
            <a:avLst/>
          </a:prstGeom>
          <a:noFill/>
          <a:ln>
            <a:noFill/>
          </a:ln>
        </p:spPr>
      </p:pic>
      <p:sp>
        <p:nvSpPr>
          <p:cNvPr id="73" name="TextBox 72">
            <a:extLst>
              <a:ext uri="{FF2B5EF4-FFF2-40B4-BE49-F238E27FC236}">
                <a16:creationId xmlns:a16="http://schemas.microsoft.com/office/drawing/2014/main" id="{EB550FA5-43A6-42C6-B6CC-EC1F43A7404E}"/>
              </a:ext>
            </a:extLst>
          </p:cNvPr>
          <p:cNvSpPr txBox="1"/>
          <p:nvPr/>
        </p:nvSpPr>
        <p:spPr>
          <a:xfrm>
            <a:off x="5493591" y="3052026"/>
            <a:ext cx="2352343" cy="461665"/>
          </a:xfrm>
          <a:prstGeom prst="rect">
            <a:avLst/>
          </a:prstGeom>
        </p:spPr>
        <p:txBody>
          <a:bodyPr vert="horz" wrap="square" lIns="91440" tIns="45720" rIns="91440" bIns="45720" rtlCol="0">
            <a:spAutoFit/>
          </a:bodyPr>
          <a:lstStyle/>
          <a:p>
            <a:pPr marL="0" marR="0" lvl="0" indent="0" algn="l" defTabSz="609585" rtl="0" eaLnBrk="0" fontAlgn="base" latinLnBrk="0" hangingPunct="0">
              <a:lnSpc>
                <a:spcPct val="100000"/>
              </a:lnSpc>
              <a:spcBef>
                <a:spcPts val="600"/>
              </a:spcBef>
              <a:spcAft>
                <a:spcPct val="0"/>
              </a:spcAft>
              <a:buClrTx/>
              <a:buSzTx/>
              <a:buFontTx/>
              <a:buNone/>
              <a:tabLst/>
              <a:defRPr/>
            </a:pPr>
            <a:r>
              <a:rPr kumimoji="0" lang="en-GB" sz="2400" b="1" i="0" u="none" strike="noStrike" kern="1200" cap="none" spc="0" normalizeH="0" baseline="0" noProof="0">
                <a:ln>
                  <a:noFill/>
                </a:ln>
                <a:solidFill>
                  <a:srgbClr val="66B512"/>
                </a:solidFill>
                <a:effectLst/>
                <a:uLnTx/>
                <a:uFillTx/>
                <a:latin typeface="Arial" panose="020B0604020202020204"/>
                <a:ea typeface="MS PGothic" charset="0"/>
              </a:rPr>
              <a:t>FIDELIO-DKD</a:t>
            </a:r>
            <a:r>
              <a:rPr kumimoji="0" lang="en-GB" sz="2400" b="1" i="0" u="none" strike="noStrike" kern="1200" cap="none" spc="0" normalizeH="0" baseline="30000" noProof="0">
                <a:ln>
                  <a:noFill/>
                </a:ln>
                <a:solidFill>
                  <a:srgbClr val="66B512"/>
                </a:solidFill>
                <a:effectLst/>
                <a:uLnTx/>
                <a:uFillTx/>
                <a:latin typeface="Arial" panose="020B0604020202020204"/>
                <a:ea typeface="MS PGothic" charset="0"/>
              </a:rPr>
              <a:t>2</a:t>
            </a:r>
            <a:endParaRPr kumimoji="0" lang="en-GB" sz="2400" b="1" i="0" u="none" strike="noStrike" kern="1200" cap="none" spc="0" normalizeH="0" baseline="0" noProof="0">
              <a:ln>
                <a:noFill/>
              </a:ln>
              <a:solidFill>
                <a:srgbClr val="66B512"/>
              </a:solidFill>
              <a:effectLst/>
              <a:uLnTx/>
              <a:uFillTx/>
              <a:latin typeface="Arial" panose="020B0604020202020204"/>
              <a:ea typeface="MS PGothic" charset="0"/>
            </a:endParaRPr>
          </a:p>
        </p:txBody>
      </p:sp>
      <p:sp>
        <p:nvSpPr>
          <p:cNvPr id="74" name="Rectangle: Rounded Corners 73">
            <a:extLst>
              <a:ext uri="{FF2B5EF4-FFF2-40B4-BE49-F238E27FC236}">
                <a16:creationId xmlns:a16="http://schemas.microsoft.com/office/drawing/2014/main" id="{0A40FD9F-1D7D-4FA8-A1DC-C9BE0DE787B0}"/>
              </a:ext>
            </a:extLst>
          </p:cNvPr>
          <p:cNvSpPr/>
          <p:nvPr/>
        </p:nvSpPr>
        <p:spPr bwMode="gray">
          <a:xfrm>
            <a:off x="1449118" y="2905121"/>
            <a:ext cx="3230212" cy="2838452"/>
          </a:xfrm>
          <a:prstGeom prst="roundRect">
            <a:avLst>
              <a:gd name="adj" fmla="val 0"/>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4646" rtl="0" eaLnBrk="0" fontAlgn="base" latinLnBrk="0" hangingPunct="0">
              <a:lnSpc>
                <a:spcPct val="100000"/>
              </a:lnSpc>
              <a:spcBef>
                <a:spcPct val="0"/>
              </a:spcBef>
              <a:spcAft>
                <a:spcPct val="0"/>
              </a:spcAft>
              <a:buClrTx/>
              <a:buSzTx/>
              <a:buFontTx/>
              <a:buNone/>
              <a:tabLst/>
              <a:defRPr/>
            </a:pPr>
            <a:endParaRPr kumimoji="0" lang="en-GB" sz="2399"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5" name="Rectangle 74">
            <a:extLst>
              <a:ext uri="{FF2B5EF4-FFF2-40B4-BE49-F238E27FC236}">
                <a16:creationId xmlns:a16="http://schemas.microsoft.com/office/drawing/2014/main" id="{1202D091-83F6-486C-B3F7-168EE6A725E9}"/>
              </a:ext>
            </a:extLst>
          </p:cNvPr>
          <p:cNvSpPr/>
          <p:nvPr/>
        </p:nvSpPr>
        <p:spPr>
          <a:xfrm>
            <a:off x="8277440" y="3688965"/>
            <a:ext cx="3600000" cy="2048256"/>
          </a:xfrm>
          <a:prstGeom prst="rect">
            <a:avLst/>
          </a:prstGeom>
          <a:solidFill>
            <a:schemeClr val="accent3">
              <a:lumMod val="10000"/>
              <a:lumOff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6" name="Rectangle: Rounded Corners 75">
            <a:extLst>
              <a:ext uri="{FF2B5EF4-FFF2-40B4-BE49-F238E27FC236}">
                <a16:creationId xmlns:a16="http://schemas.microsoft.com/office/drawing/2014/main" id="{E8903F82-0975-459E-A1A3-C70A6B782976}"/>
              </a:ext>
            </a:extLst>
          </p:cNvPr>
          <p:cNvSpPr/>
          <p:nvPr/>
        </p:nvSpPr>
        <p:spPr bwMode="gray">
          <a:xfrm>
            <a:off x="8281996" y="2905200"/>
            <a:ext cx="3610676" cy="2838452"/>
          </a:xfrm>
          <a:prstGeom prst="roundRect">
            <a:avLst>
              <a:gd name="adj" fmla="val 0"/>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4646" rtl="0" eaLnBrk="0" fontAlgn="base" latinLnBrk="0" hangingPunct="0">
              <a:lnSpc>
                <a:spcPct val="100000"/>
              </a:lnSpc>
              <a:spcBef>
                <a:spcPct val="0"/>
              </a:spcBef>
              <a:spcAft>
                <a:spcPct val="0"/>
              </a:spcAft>
              <a:buClrTx/>
              <a:buSzTx/>
              <a:buFontTx/>
              <a:buNone/>
              <a:tabLst/>
              <a:defRPr/>
            </a:pPr>
            <a:endParaRPr kumimoji="0" lang="en-GB" sz="2399"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77" name="Straight Connector 76">
            <a:extLst>
              <a:ext uri="{FF2B5EF4-FFF2-40B4-BE49-F238E27FC236}">
                <a16:creationId xmlns:a16="http://schemas.microsoft.com/office/drawing/2014/main" id="{C810BF67-0D13-424A-BC4F-FEEAFA3CB605}"/>
              </a:ext>
            </a:extLst>
          </p:cNvPr>
          <p:cNvCxnSpPr>
            <a:cxnSpLocks/>
          </p:cNvCxnSpPr>
          <p:nvPr/>
        </p:nvCxnSpPr>
        <p:spPr>
          <a:xfrm>
            <a:off x="8282345" y="3682094"/>
            <a:ext cx="360016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3B1D0BF8-F4C6-49C2-9C7D-16AF1E762BC6}"/>
              </a:ext>
            </a:extLst>
          </p:cNvPr>
          <p:cNvSpPr txBox="1"/>
          <p:nvPr/>
        </p:nvSpPr>
        <p:spPr>
          <a:xfrm>
            <a:off x="9252782" y="2959693"/>
            <a:ext cx="1846727" cy="646331"/>
          </a:xfrm>
          <a:prstGeom prst="rect">
            <a:avLst/>
          </a:prstGeom>
        </p:spPr>
        <p:txBody>
          <a:bodyPr vert="horz" wrap="square" lIns="91440" tIns="45720" rIns="91440" bIns="45720" rtlCol="0">
            <a:spAutoFit/>
          </a:bodyPr>
          <a:lstStyle/>
          <a:p>
            <a:pPr marL="0" marR="0" lvl="0" indent="0" algn="l" defTabSz="609585" rtl="0" eaLnBrk="0" fontAlgn="base" latinLnBrk="0" hangingPunct="0">
              <a:lnSpc>
                <a:spcPct val="90000"/>
              </a:lnSpc>
              <a:spcBef>
                <a:spcPts val="600"/>
              </a:spcBef>
              <a:spcAft>
                <a:spcPct val="0"/>
              </a:spcAft>
              <a:buClrTx/>
              <a:buSzTx/>
              <a:buFontTx/>
              <a:buNone/>
              <a:tabLst/>
              <a:defRPr/>
            </a:pPr>
            <a:r>
              <a:rPr kumimoji="0" lang="en-GB" sz="2400" b="1" i="0" u="none" strike="noStrike" kern="1200" cap="none" spc="0" normalizeH="0" baseline="0" noProof="0">
                <a:ln>
                  <a:noFill/>
                </a:ln>
                <a:solidFill>
                  <a:srgbClr val="003455"/>
                </a:solidFill>
                <a:effectLst/>
                <a:uLnTx/>
                <a:uFillTx/>
                <a:latin typeface="Arial" panose="020B0604020202020204"/>
                <a:ea typeface="MS PGothic" charset="0"/>
              </a:rPr>
              <a:t>FIDELITY</a:t>
            </a:r>
            <a:r>
              <a:rPr kumimoji="0" lang="en-GB" sz="2400" b="1" i="0" u="none" strike="noStrike" kern="1200" cap="none" spc="0" normalizeH="0" baseline="30000" noProof="0">
                <a:ln>
                  <a:noFill/>
                </a:ln>
                <a:solidFill>
                  <a:srgbClr val="003455"/>
                </a:solidFill>
                <a:effectLst/>
                <a:uLnTx/>
                <a:uFillTx/>
                <a:latin typeface="Arial" panose="020B0604020202020204"/>
                <a:ea typeface="MS PGothic" charset="0"/>
              </a:rPr>
              <a:t>3</a:t>
            </a:r>
          </a:p>
          <a:p>
            <a:pPr marL="0" marR="0" lvl="0" indent="0" algn="l" defTabSz="609585" rtl="0" eaLnBrk="0" fontAlgn="base" latinLnBrk="0" hangingPunct="0">
              <a:lnSpc>
                <a:spcPct val="90000"/>
              </a:lnSpc>
              <a:spcBef>
                <a:spcPct val="0"/>
              </a:spcBef>
              <a:spcAft>
                <a:spcPct val="0"/>
              </a:spcAft>
              <a:buClrTx/>
              <a:buSzTx/>
              <a:buFontTx/>
              <a:buNone/>
              <a:tabLst/>
              <a:defRPr/>
            </a:pPr>
            <a:r>
              <a:rPr kumimoji="0" lang="en-GB" sz="1600" b="1" i="0" u="none" strike="noStrike" kern="1200" cap="none" spc="0" normalizeH="0" baseline="0" noProof="0">
                <a:ln>
                  <a:noFill/>
                </a:ln>
                <a:solidFill>
                  <a:srgbClr val="003455"/>
                </a:solidFill>
                <a:effectLst/>
                <a:uLnTx/>
                <a:uFillTx/>
                <a:latin typeface="Arial" panose="020B0604020202020204"/>
                <a:ea typeface="MS PGothic" charset="0"/>
              </a:rPr>
              <a:t>Pooled analysis</a:t>
            </a:r>
          </a:p>
        </p:txBody>
      </p:sp>
      <p:grpSp>
        <p:nvGrpSpPr>
          <p:cNvPr id="79" name="Group 78">
            <a:extLst>
              <a:ext uri="{FF2B5EF4-FFF2-40B4-BE49-F238E27FC236}">
                <a16:creationId xmlns:a16="http://schemas.microsoft.com/office/drawing/2014/main" id="{389DEB58-3DBF-4548-84F5-689F75A920B0}"/>
              </a:ext>
            </a:extLst>
          </p:cNvPr>
          <p:cNvGrpSpPr>
            <a:grpSpLocks noChangeAspect="1"/>
          </p:cNvGrpSpPr>
          <p:nvPr/>
        </p:nvGrpSpPr>
        <p:grpSpPr>
          <a:xfrm>
            <a:off x="4420614" y="4598161"/>
            <a:ext cx="540000" cy="540000"/>
            <a:chOff x="6895999" y="2726364"/>
            <a:chExt cx="576000" cy="576000"/>
          </a:xfrm>
          <a:solidFill>
            <a:schemeClr val="bg1"/>
          </a:solidFill>
        </p:grpSpPr>
        <p:sp>
          <p:nvSpPr>
            <p:cNvPr id="80" name="Oval 79">
              <a:extLst>
                <a:ext uri="{FF2B5EF4-FFF2-40B4-BE49-F238E27FC236}">
                  <a16:creationId xmlns:a16="http://schemas.microsoft.com/office/drawing/2014/main" id="{36C18843-A974-40B7-958F-18DCE44D597F}"/>
                </a:ext>
              </a:extLst>
            </p:cNvPr>
            <p:cNvSpPr/>
            <p:nvPr/>
          </p:nvSpPr>
          <p:spPr bwMode="gray">
            <a:xfrm>
              <a:off x="6895999" y="2726364"/>
              <a:ext cx="576000" cy="57600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4646" rtl="0" eaLnBrk="0" fontAlgn="base" latinLnBrk="0" hangingPunct="0">
                <a:lnSpc>
                  <a:spcPct val="100000"/>
                </a:lnSpc>
                <a:spcBef>
                  <a:spcPct val="0"/>
                </a:spcBef>
                <a:spcAft>
                  <a:spcPct val="0"/>
                </a:spcAft>
                <a:buClrTx/>
                <a:buSzTx/>
                <a:buFontTx/>
                <a:buNone/>
                <a:tabLst/>
                <a:defRPr/>
              </a:pPr>
              <a:endParaRPr kumimoji="0" lang="en-GB" sz="2399"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81" name="Straight Arrow Connector 80">
              <a:extLst>
                <a:ext uri="{FF2B5EF4-FFF2-40B4-BE49-F238E27FC236}">
                  <a16:creationId xmlns:a16="http://schemas.microsoft.com/office/drawing/2014/main" id="{152D0B96-DCFB-40CF-9143-45E8C2F3850A}"/>
                </a:ext>
              </a:extLst>
            </p:cNvPr>
            <p:cNvCxnSpPr>
              <a:cxnSpLocks/>
            </p:cNvCxnSpPr>
            <p:nvPr/>
          </p:nvCxnSpPr>
          <p:spPr bwMode="gray">
            <a:xfrm flipV="1">
              <a:off x="7017369" y="2842556"/>
              <a:ext cx="333261" cy="343616"/>
            </a:xfrm>
            <a:prstGeom prst="straightConnector1">
              <a:avLst/>
            </a:prstGeom>
            <a:grpFill/>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ABEAA0BB-DB80-45C3-9F7E-892144FFD5B4}"/>
                </a:ext>
              </a:extLst>
            </p:cNvPr>
            <p:cNvCxnSpPr>
              <a:cxnSpLocks/>
            </p:cNvCxnSpPr>
            <p:nvPr/>
          </p:nvCxnSpPr>
          <p:spPr bwMode="gray">
            <a:xfrm>
              <a:off x="7017369" y="2842556"/>
              <a:ext cx="333261" cy="343616"/>
            </a:xfrm>
            <a:prstGeom prst="straightConnector1">
              <a:avLst/>
            </a:prstGeom>
            <a:grpFill/>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grpSp>
      <p:pic>
        <p:nvPicPr>
          <p:cNvPr id="83" name="Picture 82" descr="Logo&#10;&#10;Description automatically generated">
            <a:extLst>
              <a:ext uri="{FF2B5EF4-FFF2-40B4-BE49-F238E27FC236}">
                <a16:creationId xmlns:a16="http://schemas.microsoft.com/office/drawing/2014/main" id="{EA3C160C-2AE1-468E-A07C-396D1E48FF54}"/>
              </a:ext>
            </a:extLst>
          </p:cNvPr>
          <p:cNvPicPr>
            <a:picLocks noChangeAspect="1"/>
          </p:cNvPicPr>
          <p:nvPr/>
        </p:nvPicPr>
        <p:blipFill rotWithShape="1">
          <a:blip r:embed="rId8" cstate="email">
            <a:extLst>
              <a:ext uri="{28A0092B-C50C-407E-A947-70E740481C1C}">
                <a14:useLocalDpi xmlns:a14="http://schemas.microsoft.com/office/drawing/2010/main" val="0"/>
              </a:ext>
            </a:extLst>
          </a:blip>
          <a:srcRect t="-2"/>
          <a:stretch/>
        </p:blipFill>
        <p:spPr>
          <a:xfrm>
            <a:off x="8441544" y="2959693"/>
            <a:ext cx="678475" cy="646331"/>
          </a:xfrm>
          <a:prstGeom prst="rect">
            <a:avLst/>
          </a:prstGeom>
        </p:spPr>
      </p:pic>
      <p:grpSp>
        <p:nvGrpSpPr>
          <p:cNvPr id="84" name="Group 83">
            <a:extLst>
              <a:ext uri="{FF2B5EF4-FFF2-40B4-BE49-F238E27FC236}">
                <a16:creationId xmlns:a16="http://schemas.microsoft.com/office/drawing/2014/main" id="{846A274B-DFDC-489F-B390-6CC9472A419D}"/>
              </a:ext>
            </a:extLst>
          </p:cNvPr>
          <p:cNvGrpSpPr>
            <a:grpSpLocks noChangeAspect="1"/>
          </p:cNvGrpSpPr>
          <p:nvPr/>
        </p:nvGrpSpPr>
        <p:grpSpPr bwMode="gray">
          <a:xfrm>
            <a:off x="8481685" y="4037350"/>
            <a:ext cx="557551" cy="748704"/>
            <a:chOff x="8699747" y="1861133"/>
            <a:chExt cx="380690" cy="511206"/>
          </a:xfrm>
          <a:solidFill>
            <a:schemeClr val="accent3"/>
          </a:solidFill>
        </p:grpSpPr>
        <p:sp>
          <p:nvSpPr>
            <p:cNvPr id="85" name="Freeform 51">
              <a:extLst>
                <a:ext uri="{FF2B5EF4-FFF2-40B4-BE49-F238E27FC236}">
                  <a16:creationId xmlns:a16="http://schemas.microsoft.com/office/drawing/2014/main" id="{8C1A6B32-2F0E-4D11-9B1B-51E757553B37}"/>
                </a:ext>
              </a:extLst>
            </p:cNvPr>
            <p:cNvSpPr>
              <a:spLocks noEditPoints="1"/>
            </p:cNvSpPr>
            <p:nvPr/>
          </p:nvSpPr>
          <p:spPr bwMode="gray">
            <a:xfrm>
              <a:off x="8813460" y="1861133"/>
              <a:ext cx="203694" cy="187872"/>
            </a:xfrm>
            <a:custGeom>
              <a:avLst/>
              <a:gdLst>
                <a:gd name="T0" fmla="*/ 58 w 77"/>
                <a:gd name="T1" fmla="*/ 10 h 71"/>
                <a:gd name="T2" fmla="*/ 46 w 77"/>
                <a:gd name="T3" fmla="*/ 23 h 71"/>
                <a:gd name="T4" fmla="*/ 49 w 77"/>
                <a:gd name="T5" fmla="*/ 5 h 71"/>
                <a:gd name="T6" fmla="*/ 29 w 77"/>
                <a:gd name="T7" fmla="*/ 6 h 71"/>
                <a:gd name="T8" fmla="*/ 27 w 77"/>
                <a:gd name="T9" fmla="*/ 24 h 71"/>
                <a:gd name="T10" fmla="*/ 18 w 77"/>
                <a:gd name="T11" fmla="*/ 7 h 71"/>
                <a:gd name="T12" fmla="*/ 3 w 77"/>
                <a:gd name="T13" fmla="*/ 21 h 71"/>
                <a:gd name="T14" fmla="*/ 12 w 77"/>
                <a:gd name="T15" fmla="*/ 32 h 71"/>
                <a:gd name="T16" fmla="*/ 1 w 77"/>
                <a:gd name="T17" fmla="*/ 61 h 71"/>
                <a:gd name="T18" fmla="*/ 31 w 77"/>
                <a:gd name="T19" fmla="*/ 71 h 71"/>
                <a:gd name="T20" fmla="*/ 36 w 77"/>
                <a:gd name="T21" fmla="*/ 51 h 71"/>
                <a:gd name="T22" fmla="*/ 60 w 77"/>
                <a:gd name="T23" fmla="*/ 38 h 71"/>
                <a:gd name="T24" fmla="*/ 58 w 77"/>
                <a:gd name="T25" fmla="*/ 35 h 71"/>
                <a:gd name="T26" fmla="*/ 74 w 77"/>
                <a:gd name="T27" fmla="*/ 22 h 71"/>
                <a:gd name="T28" fmla="*/ 58 w 77"/>
                <a:gd name="T29" fmla="*/ 10 h 71"/>
                <a:gd name="T30" fmla="*/ 46 w 77"/>
                <a:gd name="T31" fmla="*/ 7 h 71"/>
                <a:gd name="T32" fmla="*/ 32 w 77"/>
                <a:gd name="T33" fmla="*/ 7 h 71"/>
                <a:gd name="T34" fmla="*/ 46 w 77"/>
                <a:gd name="T35" fmla="*/ 7 h 71"/>
                <a:gd name="T36" fmla="*/ 6 w 77"/>
                <a:gd name="T37" fmla="*/ 20 h 71"/>
                <a:gd name="T38" fmla="*/ 18 w 77"/>
                <a:gd name="T39" fmla="*/ 11 h 71"/>
                <a:gd name="T40" fmla="*/ 6 w 77"/>
                <a:gd name="T41" fmla="*/ 20 h 71"/>
                <a:gd name="T42" fmla="*/ 71 w 77"/>
                <a:gd name="T43" fmla="*/ 22 h 71"/>
                <a:gd name="T44" fmla="*/ 60 w 77"/>
                <a:gd name="T45" fmla="*/ 13 h 71"/>
                <a:gd name="T46" fmla="*/ 71 w 77"/>
                <a:gd name="T47"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71">
                  <a:moveTo>
                    <a:pt x="58" y="10"/>
                  </a:moveTo>
                  <a:cubicBezTo>
                    <a:pt x="54" y="16"/>
                    <a:pt x="50" y="20"/>
                    <a:pt x="46" y="23"/>
                  </a:cubicBezTo>
                  <a:cubicBezTo>
                    <a:pt x="48" y="17"/>
                    <a:pt x="49" y="11"/>
                    <a:pt x="49" y="5"/>
                  </a:cubicBezTo>
                  <a:cubicBezTo>
                    <a:pt x="49" y="0"/>
                    <a:pt x="29" y="0"/>
                    <a:pt x="29" y="6"/>
                  </a:cubicBezTo>
                  <a:cubicBezTo>
                    <a:pt x="29" y="13"/>
                    <a:pt x="29" y="18"/>
                    <a:pt x="27" y="24"/>
                  </a:cubicBezTo>
                  <a:cubicBezTo>
                    <a:pt x="25" y="17"/>
                    <a:pt x="22" y="12"/>
                    <a:pt x="18" y="7"/>
                  </a:cubicBezTo>
                  <a:cubicBezTo>
                    <a:pt x="15" y="3"/>
                    <a:pt x="0" y="17"/>
                    <a:pt x="3" y="21"/>
                  </a:cubicBezTo>
                  <a:cubicBezTo>
                    <a:pt x="7" y="25"/>
                    <a:pt x="10" y="28"/>
                    <a:pt x="12" y="32"/>
                  </a:cubicBezTo>
                  <a:cubicBezTo>
                    <a:pt x="4" y="39"/>
                    <a:pt x="0" y="49"/>
                    <a:pt x="1" y="61"/>
                  </a:cubicBezTo>
                  <a:cubicBezTo>
                    <a:pt x="11" y="59"/>
                    <a:pt x="21" y="58"/>
                    <a:pt x="31" y="71"/>
                  </a:cubicBezTo>
                  <a:cubicBezTo>
                    <a:pt x="26" y="58"/>
                    <a:pt x="30" y="51"/>
                    <a:pt x="36" y="51"/>
                  </a:cubicBezTo>
                  <a:cubicBezTo>
                    <a:pt x="41" y="47"/>
                    <a:pt x="48" y="43"/>
                    <a:pt x="60" y="38"/>
                  </a:cubicBezTo>
                  <a:cubicBezTo>
                    <a:pt x="60" y="37"/>
                    <a:pt x="59" y="36"/>
                    <a:pt x="58" y="35"/>
                  </a:cubicBezTo>
                  <a:cubicBezTo>
                    <a:pt x="65" y="32"/>
                    <a:pt x="70" y="28"/>
                    <a:pt x="74" y="22"/>
                  </a:cubicBezTo>
                  <a:cubicBezTo>
                    <a:pt x="77" y="18"/>
                    <a:pt x="61" y="6"/>
                    <a:pt x="58" y="10"/>
                  </a:cubicBezTo>
                  <a:close/>
                  <a:moveTo>
                    <a:pt x="46" y="7"/>
                  </a:moveTo>
                  <a:cubicBezTo>
                    <a:pt x="46" y="11"/>
                    <a:pt x="32" y="11"/>
                    <a:pt x="32" y="7"/>
                  </a:cubicBezTo>
                  <a:cubicBezTo>
                    <a:pt x="32" y="4"/>
                    <a:pt x="46" y="2"/>
                    <a:pt x="46" y="7"/>
                  </a:cubicBezTo>
                  <a:close/>
                  <a:moveTo>
                    <a:pt x="6" y="20"/>
                  </a:moveTo>
                  <a:cubicBezTo>
                    <a:pt x="4" y="18"/>
                    <a:pt x="14" y="7"/>
                    <a:pt x="18" y="11"/>
                  </a:cubicBezTo>
                  <a:cubicBezTo>
                    <a:pt x="20" y="14"/>
                    <a:pt x="9" y="23"/>
                    <a:pt x="6" y="20"/>
                  </a:cubicBezTo>
                  <a:close/>
                  <a:moveTo>
                    <a:pt x="71" y="22"/>
                  </a:moveTo>
                  <a:cubicBezTo>
                    <a:pt x="68" y="25"/>
                    <a:pt x="58" y="16"/>
                    <a:pt x="60" y="13"/>
                  </a:cubicBezTo>
                  <a:cubicBezTo>
                    <a:pt x="61" y="10"/>
                    <a:pt x="73" y="18"/>
                    <a:pt x="71" y="22"/>
                  </a:cubicBezTo>
                  <a:close/>
                </a:path>
              </a:pathLst>
            </a:custGeom>
            <a:grpFill/>
            <a:ln>
              <a:noFill/>
            </a:ln>
          </p:spPr>
          <p:txBody>
            <a:bodyPr vert="horz" wrap="square" lIns="91416" tIns="45708" rIns="91416" bIns="45708" numCol="1" anchor="t" anchorCtr="0" compatLnSpc="1">
              <a:prstTxWarp prst="textNoShape">
                <a:avLst/>
              </a:prstTxWarp>
            </a:bodyPr>
            <a:lstStyle/>
            <a:p>
              <a:pPr marL="0" marR="0" lvl="0" indent="0" algn="l" defTabSz="1214646" rtl="0" eaLnBrk="0" fontAlgn="base" latinLnBrk="0" hangingPunct="0">
                <a:lnSpc>
                  <a:spcPct val="100000"/>
                </a:lnSpc>
                <a:spcBef>
                  <a:spcPct val="0"/>
                </a:spcBef>
                <a:spcAft>
                  <a:spcPct val="0"/>
                </a:spcAft>
                <a:buClrTx/>
                <a:buSzTx/>
                <a:buFontTx/>
                <a:buNone/>
                <a:tabLst/>
                <a:defRPr/>
              </a:pPr>
              <a:endParaRPr kumimoji="0" lang="en-GB" sz="2399" b="0" i="0" u="none" strike="noStrike" kern="1200" cap="none" spc="0" normalizeH="0" baseline="0" noProof="0">
                <a:ln>
                  <a:noFill/>
                </a:ln>
                <a:solidFill>
                  <a:srgbClr val="4C5053"/>
                </a:solidFill>
                <a:effectLst/>
                <a:uLnTx/>
                <a:uFillTx/>
                <a:latin typeface="Arial" panose="020B0604020202020204"/>
                <a:ea typeface="MS PGothic" charset="0"/>
              </a:endParaRPr>
            </a:p>
          </p:txBody>
        </p:sp>
        <p:sp>
          <p:nvSpPr>
            <p:cNvPr id="86" name="Freeform 52">
              <a:extLst>
                <a:ext uri="{FF2B5EF4-FFF2-40B4-BE49-F238E27FC236}">
                  <a16:creationId xmlns:a16="http://schemas.microsoft.com/office/drawing/2014/main" id="{F8DD671F-79BE-413C-BA06-0E4198C3D132}"/>
                </a:ext>
              </a:extLst>
            </p:cNvPr>
            <p:cNvSpPr>
              <a:spLocks/>
            </p:cNvSpPr>
            <p:nvPr/>
          </p:nvSpPr>
          <p:spPr bwMode="gray">
            <a:xfrm>
              <a:off x="8699747" y="1951114"/>
              <a:ext cx="53395" cy="58340"/>
            </a:xfrm>
            <a:custGeom>
              <a:avLst/>
              <a:gdLst>
                <a:gd name="T0" fmla="*/ 19 w 20"/>
                <a:gd name="T1" fmla="*/ 1 h 22"/>
                <a:gd name="T2" fmla="*/ 6 w 20"/>
                <a:gd name="T3" fmla="*/ 0 h 22"/>
                <a:gd name="T4" fmla="*/ 6 w 20"/>
                <a:gd name="T5" fmla="*/ 21 h 22"/>
                <a:gd name="T6" fmla="*/ 20 w 20"/>
                <a:gd name="T7" fmla="*/ 22 h 22"/>
                <a:gd name="T8" fmla="*/ 19 w 20"/>
                <a:gd name="T9" fmla="*/ 1 h 22"/>
              </a:gdLst>
              <a:ahLst/>
              <a:cxnLst>
                <a:cxn ang="0">
                  <a:pos x="T0" y="T1"/>
                </a:cxn>
                <a:cxn ang="0">
                  <a:pos x="T2" y="T3"/>
                </a:cxn>
                <a:cxn ang="0">
                  <a:pos x="T4" y="T5"/>
                </a:cxn>
                <a:cxn ang="0">
                  <a:pos x="T6" y="T7"/>
                </a:cxn>
                <a:cxn ang="0">
                  <a:pos x="T8" y="T9"/>
                </a:cxn>
              </a:cxnLst>
              <a:rect l="0" t="0" r="r" b="b"/>
              <a:pathLst>
                <a:path w="20" h="22">
                  <a:moveTo>
                    <a:pt x="19" y="1"/>
                  </a:moveTo>
                  <a:cubicBezTo>
                    <a:pt x="19" y="1"/>
                    <a:pt x="10" y="0"/>
                    <a:pt x="6" y="0"/>
                  </a:cubicBezTo>
                  <a:cubicBezTo>
                    <a:pt x="2" y="0"/>
                    <a:pt x="0" y="20"/>
                    <a:pt x="6" y="21"/>
                  </a:cubicBezTo>
                  <a:cubicBezTo>
                    <a:pt x="12" y="21"/>
                    <a:pt x="20" y="22"/>
                    <a:pt x="20" y="22"/>
                  </a:cubicBezTo>
                  <a:lnTo>
                    <a:pt x="19" y="1"/>
                  </a:lnTo>
                  <a:close/>
                </a:path>
              </a:pathLst>
            </a:custGeom>
            <a:grpFill/>
            <a:ln>
              <a:noFill/>
            </a:ln>
          </p:spPr>
          <p:txBody>
            <a:bodyPr vert="horz" wrap="square" lIns="91416" tIns="45708" rIns="91416" bIns="45708" numCol="1" anchor="t" anchorCtr="0" compatLnSpc="1">
              <a:prstTxWarp prst="textNoShape">
                <a:avLst/>
              </a:prstTxWarp>
            </a:bodyPr>
            <a:lstStyle/>
            <a:p>
              <a:pPr marL="0" marR="0" lvl="0" indent="0" algn="l" defTabSz="1214646" rtl="0" eaLnBrk="0" fontAlgn="base" latinLnBrk="0" hangingPunct="0">
                <a:lnSpc>
                  <a:spcPct val="100000"/>
                </a:lnSpc>
                <a:spcBef>
                  <a:spcPct val="0"/>
                </a:spcBef>
                <a:spcAft>
                  <a:spcPct val="0"/>
                </a:spcAft>
                <a:buClrTx/>
                <a:buSzTx/>
                <a:buFontTx/>
                <a:buNone/>
                <a:tabLst/>
                <a:defRPr/>
              </a:pPr>
              <a:endParaRPr kumimoji="0" lang="en-GB" sz="2399" b="0" i="0" u="none" strike="noStrike" kern="1200" cap="none" spc="0" normalizeH="0" baseline="0" noProof="0">
                <a:ln>
                  <a:noFill/>
                </a:ln>
                <a:solidFill>
                  <a:srgbClr val="4C5053"/>
                </a:solidFill>
                <a:effectLst/>
                <a:uLnTx/>
                <a:uFillTx/>
                <a:latin typeface="Arial" panose="020B0604020202020204"/>
                <a:ea typeface="MS PGothic" charset="0"/>
              </a:endParaRPr>
            </a:p>
          </p:txBody>
        </p:sp>
        <p:sp>
          <p:nvSpPr>
            <p:cNvPr id="87" name="Freeform 53">
              <a:extLst>
                <a:ext uri="{FF2B5EF4-FFF2-40B4-BE49-F238E27FC236}">
                  <a16:creationId xmlns:a16="http://schemas.microsoft.com/office/drawing/2014/main" id="{1E44CCB2-0962-443E-93F3-6F6805DEF3D8}"/>
                </a:ext>
              </a:extLst>
            </p:cNvPr>
            <p:cNvSpPr>
              <a:spLocks/>
            </p:cNvSpPr>
            <p:nvPr/>
          </p:nvSpPr>
          <p:spPr bwMode="gray">
            <a:xfrm>
              <a:off x="8734355" y="2020330"/>
              <a:ext cx="153265" cy="230391"/>
            </a:xfrm>
            <a:custGeom>
              <a:avLst/>
              <a:gdLst>
                <a:gd name="T0" fmla="*/ 53 w 58"/>
                <a:gd name="T1" fmla="*/ 11 h 87"/>
                <a:gd name="T2" fmla="*/ 14 w 58"/>
                <a:gd name="T3" fmla="*/ 17 h 87"/>
                <a:gd name="T4" fmla="*/ 1 w 58"/>
                <a:gd name="T5" fmla="*/ 64 h 87"/>
                <a:gd name="T6" fmla="*/ 15 w 58"/>
                <a:gd name="T7" fmla="*/ 69 h 87"/>
                <a:gd name="T8" fmla="*/ 31 w 58"/>
                <a:gd name="T9" fmla="*/ 40 h 87"/>
                <a:gd name="T10" fmla="*/ 53 w 58"/>
                <a:gd name="T11" fmla="*/ 11 h 87"/>
              </a:gdLst>
              <a:ahLst/>
              <a:cxnLst>
                <a:cxn ang="0">
                  <a:pos x="T0" y="T1"/>
                </a:cxn>
                <a:cxn ang="0">
                  <a:pos x="T2" y="T3"/>
                </a:cxn>
                <a:cxn ang="0">
                  <a:pos x="T4" y="T5"/>
                </a:cxn>
                <a:cxn ang="0">
                  <a:pos x="T6" y="T7"/>
                </a:cxn>
                <a:cxn ang="0">
                  <a:pos x="T8" y="T9"/>
                </a:cxn>
                <a:cxn ang="0">
                  <a:pos x="T10" y="T11"/>
                </a:cxn>
              </a:cxnLst>
              <a:rect l="0" t="0" r="r" b="b"/>
              <a:pathLst>
                <a:path w="58" h="87">
                  <a:moveTo>
                    <a:pt x="53" y="11"/>
                  </a:moveTo>
                  <a:cubicBezTo>
                    <a:pt x="49" y="5"/>
                    <a:pt x="37" y="0"/>
                    <a:pt x="14" y="17"/>
                  </a:cubicBezTo>
                  <a:cubicBezTo>
                    <a:pt x="1" y="27"/>
                    <a:pt x="1" y="42"/>
                    <a:pt x="1" y="64"/>
                  </a:cubicBezTo>
                  <a:cubicBezTo>
                    <a:pt x="0" y="85"/>
                    <a:pt x="15" y="87"/>
                    <a:pt x="15" y="69"/>
                  </a:cubicBezTo>
                  <a:cubicBezTo>
                    <a:pt x="24" y="64"/>
                    <a:pt x="31" y="40"/>
                    <a:pt x="31" y="40"/>
                  </a:cubicBezTo>
                  <a:cubicBezTo>
                    <a:pt x="44" y="39"/>
                    <a:pt x="58" y="17"/>
                    <a:pt x="53" y="11"/>
                  </a:cubicBezTo>
                  <a:close/>
                </a:path>
              </a:pathLst>
            </a:custGeom>
            <a:grpFill/>
            <a:ln>
              <a:noFill/>
            </a:ln>
          </p:spPr>
          <p:txBody>
            <a:bodyPr vert="horz" wrap="square" lIns="91416" tIns="45708" rIns="91416" bIns="45708" numCol="1" anchor="t" anchorCtr="0" compatLnSpc="1">
              <a:prstTxWarp prst="textNoShape">
                <a:avLst/>
              </a:prstTxWarp>
            </a:bodyPr>
            <a:lstStyle/>
            <a:p>
              <a:pPr marL="0" marR="0" lvl="0" indent="0" algn="l" defTabSz="1214646" rtl="0" eaLnBrk="0" fontAlgn="base" latinLnBrk="0" hangingPunct="0">
                <a:lnSpc>
                  <a:spcPct val="100000"/>
                </a:lnSpc>
                <a:spcBef>
                  <a:spcPct val="0"/>
                </a:spcBef>
                <a:spcAft>
                  <a:spcPct val="0"/>
                </a:spcAft>
                <a:buClrTx/>
                <a:buSzTx/>
                <a:buFontTx/>
                <a:buNone/>
                <a:tabLst/>
                <a:defRPr/>
              </a:pPr>
              <a:endParaRPr kumimoji="0" lang="en-GB" sz="2399" b="0" i="0" u="none" strike="noStrike" kern="1200" cap="none" spc="0" normalizeH="0" baseline="0" noProof="0">
                <a:ln>
                  <a:noFill/>
                </a:ln>
                <a:solidFill>
                  <a:srgbClr val="4C5053"/>
                </a:solidFill>
                <a:effectLst/>
                <a:uLnTx/>
                <a:uFillTx/>
                <a:latin typeface="Arial" panose="020B0604020202020204"/>
                <a:ea typeface="MS PGothic" charset="0"/>
              </a:endParaRPr>
            </a:p>
          </p:txBody>
        </p:sp>
        <p:sp>
          <p:nvSpPr>
            <p:cNvPr id="88" name="Freeform 54">
              <a:extLst>
                <a:ext uri="{FF2B5EF4-FFF2-40B4-BE49-F238E27FC236}">
                  <a16:creationId xmlns:a16="http://schemas.microsoft.com/office/drawing/2014/main" id="{8041932F-2EE0-481D-97CA-E698E8AB0658}"/>
                </a:ext>
              </a:extLst>
            </p:cNvPr>
            <p:cNvSpPr>
              <a:spLocks/>
            </p:cNvSpPr>
            <p:nvPr/>
          </p:nvSpPr>
          <p:spPr bwMode="gray">
            <a:xfrm>
              <a:off x="8761053" y="1887830"/>
              <a:ext cx="52407" cy="167108"/>
            </a:xfrm>
            <a:custGeom>
              <a:avLst/>
              <a:gdLst>
                <a:gd name="T0" fmla="*/ 8 w 20"/>
                <a:gd name="T1" fmla="*/ 58 h 63"/>
                <a:gd name="T2" fmla="*/ 17 w 20"/>
                <a:gd name="T3" fmla="*/ 54 h 63"/>
                <a:gd name="T4" fmla="*/ 20 w 20"/>
                <a:gd name="T5" fmla="*/ 28 h 63"/>
                <a:gd name="T6" fmla="*/ 19 w 20"/>
                <a:gd name="T7" fmla="*/ 5 h 63"/>
                <a:gd name="T8" fmla="*/ 0 w 20"/>
                <a:gd name="T9" fmla="*/ 7 h 63"/>
                <a:gd name="T10" fmla="*/ 2 w 20"/>
                <a:gd name="T11" fmla="*/ 63 h 63"/>
                <a:gd name="T12" fmla="*/ 8 w 20"/>
                <a:gd name="T13" fmla="*/ 58 h 63"/>
              </a:gdLst>
              <a:ahLst/>
              <a:cxnLst>
                <a:cxn ang="0">
                  <a:pos x="T0" y="T1"/>
                </a:cxn>
                <a:cxn ang="0">
                  <a:pos x="T2" y="T3"/>
                </a:cxn>
                <a:cxn ang="0">
                  <a:pos x="T4" y="T5"/>
                </a:cxn>
                <a:cxn ang="0">
                  <a:pos x="T6" y="T7"/>
                </a:cxn>
                <a:cxn ang="0">
                  <a:pos x="T8" y="T9"/>
                </a:cxn>
                <a:cxn ang="0">
                  <a:pos x="T10" y="T11"/>
                </a:cxn>
                <a:cxn ang="0">
                  <a:pos x="T12" y="T13"/>
                </a:cxn>
              </a:cxnLst>
              <a:rect l="0" t="0" r="r" b="b"/>
              <a:pathLst>
                <a:path w="20" h="63">
                  <a:moveTo>
                    <a:pt x="8" y="58"/>
                  </a:moveTo>
                  <a:cubicBezTo>
                    <a:pt x="12" y="56"/>
                    <a:pt x="14" y="55"/>
                    <a:pt x="17" y="54"/>
                  </a:cubicBezTo>
                  <a:cubicBezTo>
                    <a:pt x="16" y="47"/>
                    <a:pt x="16" y="37"/>
                    <a:pt x="20" y="28"/>
                  </a:cubicBezTo>
                  <a:cubicBezTo>
                    <a:pt x="19" y="17"/>
                    <a:pt x="19" y="7"/>
                    <a:pt x="19" y="5"/>
                  </a:cubicBezTo>
                  <a:cubicBezTo>
                    <a:pt x="19" y="1"/>
                    <a:pt x="1" y="0"/>
                    <a:pt x="0" y="7"/>
                  </a:cubicBezTo>
                  <a:cubicBezTo>
                    <a:pt x="0" y="12"/>
                    <a:pt x="1" y="45"/>
                    <a:pt x="2" y="63"/>
                  </a:cubicBezTo>
                  <a:cubicBezTo>
                    <a:pt x="4" y="61"/>
                    <a:pt x="6" y="59"/>
                    <a:pt x="8" y="58"/>
                  </a:cubicBezTo>
                  <a:close/>
                </a:path>
              </a:pathLst>
            </a:custGeom>
            <a:grpFill/>
            <a:ln>
              <a:noFill/>
            </a:ln>
          </p:spPr>
          <p:txBody>
            <a:bodyPr vert="horz" wrap="square" lIns="91416" tIns="45708" rIns="91416" bIns="45708" numCol="1" anchor="t" anchorCtr="0" compatLnSpc="1">
              <a:prstTxWarp prst="textNoShape">
                <a:avLst/>
              </a:prstTxWarp>
            </a:bodyPr>
            <a:lstStyle/>
            <a:p>
              <a:pPr marL="0" marR="0" lvl="0" indent="0" algn="l" defTabSz="1214646" rtl="0" eaLnBrk="0" fontAlgn="base" latinLnBrk="0" hangingPunct="0">
                <a:lnSpc>
                  <a:spcPct val="100000"/>
                </a:lnSpc>
                <a:spcBef>
                  <a:spcPct val="0"/>
                </a:spcBef>
                <a:spcAft>
                  <a:spcPct val="0"/>
                </a:spcAft>
                <a:buClrTx/>
                <a:buSzTx/>
                <a:buFontTx/>
                <a:buNone/>
                <a:tabLst/>
                <a:defRPr/>
              </a:pPr>
              <a:endParaRPr kumimoji="0" lang="en-GB" sz="2399" b="0" i="0" u="none" strike="noStrike" kern="1200" cap="none" spc="0" normalizeH="0" baseline="0" noProof="0">
                <a:ln>
                  <a:noFill/>
                </a:ln>
                <a:solidFill>
                  <a:srgbClr val="4C5053"/>
                </a:solidFill>
                <a:effectLst/>
                <a:uLnTx/>
                <a:uFillTx/>
                <a:latin typeface="Arial" panose="020B0604020202020204"/>
                <a:ea typeface="MS PGothic" charset="0"/>
              </a:endParaRPr>
            </a:p>
          </p:txBody>
        </p:sp>
        <p:sp>
          <p:nvSpPr>
            <p:cNvPr id="89" name="Freeform 55">
              <a:extLst>
                <a:ext uri="{FF2B5EF4-FFF2-40B4-BE49-F238E27FC236}">
                  <a16:creationId xmlns:a16="http://schemas.microsoft.com/office/drawing/2014/main" id="{17A12044-19DE-42D9-9D93-E4A7953701C5}"/>
                </a:ext>
              </a:extLst>
            </p:cNvPr>
            <p:cNvSpPr>
              <a:spLocks noEditPoints="1"/>
            </p:cNvSpPr>
            <p:nvPr/>
          </p:nvSpPr>
          <p:spPr bwMode="gray">
            <a:xfrm>
              <a:off x="8906407" y="1954080"/>
              <a:ext cx="174030" cy="118656"/>
            </a:xfrm>
            <a:custGeom>
              <a:avLst/>
              <a:gdLst>
                <a:gd name="T0" fmla="*/ 55 w 66"/>
                <a:gd name="T1" fmla="*/ 1 h 45"/>
                <a:gd name="T2" fmla="*/ 0 w 66"/>
                <a:gd name="T3" fmla="*/ 24 h 45"/>
                <a:gd name="T4" fmla="*/ 3 w 66"/>
                <a:gd name="T5" fmla="*/ 35 h 45"/>
                <a:gd name="T6" fmla="*/ 31 w 66"/>
                <a:gd name="T7" fmla="*/ 36 h 45"/>
                <a:gd name="T8" fmla="*/ 59 w 66"/>
                <a:gd name="T9" fmla="*/ 21 h 45"/>
                <a:gd name="T10" fmla="*/ 55 w 66"/>
                <a:gd name="T11" fmla="*/ 1 h 45"/>
                <a:gd name="T12" fmla="*/ 58 w 66"/>
                <a:gd name="T13" fmla="*/ 18 h 45"/>
                <a:gd name="T14" fmla="*/ 54 w 66"/>
                <a:gd name="T15" fmla="*/ 4 h 45"/>
                <a:gd name="T16" fmla="*/ 58 w 66"/>
                <a:gd name="T17"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5">
                  <a:moveTo>
                    <a:pt x="55" y="1"/>
                  </a:moveTo>
                  <a:cubicBezTo>
                    <a:pt x="27" y="4"/>
                    <a:pt x="0" y="19"/>
                    <a:pt x="0" y="24"/>
                  </a:cubicBezTo>
                  <a:cubicBezTo>
                    <a:pt x="0" y="27"/>
                    <a:pt x="2" y="31"/>
                    <a:pt x="3" y="35"/>
                  </a:cubicBezTo>
                  <a:cubicBezTo>
                    <a:pt x="17" y="36"/>
                    <a:pt x="22" y="45"/>
                    <a:pt x="31" y="36"/>
                  </a:cubicBezTo>
                  <a:cubicBezTo>
                    <a:pt x="28" y="30"/>
                    <a:pt x="52" y="23"/>
                    <a:pt x="59" y="21"/>
                  </a:cubicBezTo>
                  <a:cubicBezTo>
                    <a:pt x="66" y="19"/>
                    <a:pt x="61" y="0"/>
                    <a:pt x="55" y="1"/>
                  </a:cubicBezTo>
                  <a:close/>
                  <a:moveTo>
                    <a:pt x="58" y="18"/>
                  </a:moveTo>
                  <a:cubicBezTo>
                    <a:pt x="54" y="19"/>
                    <a:pt x="50" y="5"/>
                    <a:pt x="54" y="4"/>
                  </a:cubicBezTo>
                  <a:cubicBezTo>
                    <a:pt x="57" y="3"/>
                    <a:pt x="62" y="16"/>
                    <a:pt x="58" y="18"/>
                  </a:cubicBezTo>
                  <a:close/>
                </a:path>
              </a:pathLst>
            </a:custGeom>
            <a:grpFill/>
            <a:ln>
              <a:noFill/>
            </a:ln>
          </p:spPr>
          <p:txBody>
            <a:bodyPr vert="horz" wrap="square" lIns="91416" tIns="45708" rIns="91416" bIns="45708" numCol="1" anchor="t" anchorCtr="0" compatLnSpc="1">
              <a:prstTxWarp prst="textNoShape">
                <a:avLst/>
              </a:prstTxWarp>
            </a:bodyPr>
            <a:lstStyle/>
            <a:p>
              <a:pPr marL="0" marR="0" lvl="0" indent="0" algn="l" defTabSz="1214646" rtl="0" eaLnBrk="0" fontAlgn="base" latinLnBrk="0" hangingPunct="0">
                <a:lnSpc>
                  <a:spcPct val="100000"/>
                </a:lnSpc>
                <a:spcBef>
                  <a:spcPct val="0"/>
                </a:spcBef>
                <a:spcAft>
                  <a:spcPct val="0"/>
                </a:spcAft>
                <a:buClrTx/>
                <a:buSzTx/>
                <a:buFontTx/>
                <a:buNone/>
                <a:tabLst/>
                <a:defRPr/>
              </a:pPr>
              <a:endParaRPr kumimoji="0" lang="en-GB" sz="2399" b="0" i="0" u="none" strike="noStrike" kern="1200" cap="none" spc="0" normalizeH="0" baseline="0" noProof="0">
                <a:ln>
                  <a:noFill/>
                </a:ln>
                <a:solidFill>
                  <a:srgbClr val="4C5053"/>
                </a:solidFill>
                <a:effectLst/>
                <a:uLnTx/>
                <a:uFillTx/>
                <a:latin typeface="Arial" panose="020B0604020202020204"/>
                <a:ea typeface="MS PGothic" charset="0"/>
              </a:endParaRPr>
            </a:p>
          </p:txBody>
        </p:sp>
        <p:sp>
          <p:nvSpPr>
            <p:cNvPr id="90" name="Freeform 56">
              <a:extLst>
                <a:ext uri="{FF2B5EF4-FFF2-40B4-BE49-F238E27FC236}">
                  <a16:creationId xmlns:a16="http://schemas.microsoft.com/office/drawing/2014/main" id="{2E12E54E-7167-4B5A-B01B-89F8EE222B07}"/>
                </a:ext>
              </a:extLst>
            </p:cNvPr>
            <p:cNvSpPr>
              <a:spLocks/>
            </p:cNvSpPr>
            <p:nvPr/>
          </p:nvSpPr>
          <p:spPr bwMode="gray">
            <a:xfrm>
              <a:off x="8765997" y="2064822"/>
              <a:ext cx="298619" cy="307517"/>
            </a:xfrm>
            <a:custGeom>
              <a:avLst/>
              <a:gdLst>
                <a:gd name="T0" fmla="*/ 110 w 113"/>
                <a:gd name="T1" fmla="*/ 69 h 116"/>
                <a:gd name="T2" fmla="*/ 84 w 113"/>
                <a:gd name="T3" fmla="*/ 6 h 116"/>
                <a:gd name="T4" fmla="*/ 87 w 113"/>
                <a:gd name="T5" fmla="*/ 27 h 116"/>
                <a:gd name="T6" fmla="*/ 90 w 113"/>
                <a:gd name="T7" fmla="*/ 58 h 116"/>
                <a:gd name="T8" fmla="*/ 84 w 113"/>
                <a:gd name="T9" fmla="*/ 39 h 116"/>
                <a:gd name="T10" fmla="*/ 80 w 113"/>
                <a:gd name="T11" fmla="*/ 48 h 116"/>
                <a:gd name="T12" fmla="*/ 76 w 113"/>
                <a:gd name="T13" fmla="*/ 77 h 116"/>
                <a:gd name="T14" fmla="*/ 80 w 113"/>
                <a:gd name="T15" fmla="*/ 95 h 116"/>
                <a:gd name="T16" fmla="*/ 73 w 113"/>
                <a:gd name="T17" fmla="*/ 80 h 116"/>
                <a:gd name="T18" fmla="*/ 69 w 113"/>
                <a:gd name="T19" fmla="*/ 54 h 116"/>
                <a:gd name="T20" fmla="*/ 51 w 113"/>
                <a:gd name="T21" fmla="*/ 66 h 116"/>
                <a:gd name="T22" fmla="*/ 61 w 113"/>
                <a:gd name="T23" fmla="*/ 51 h 116"/>
                <a:gd name="T24" fmla="*/ 73 w 113"/>
                <a:gd name="T25" fmla="*/ 43 h 116"/>
                <a:gd name="T26" fmla="*/ 77 w 113"/>
                <a:gd name="T27" fmla="*/ 4 h 116"/>
                <a:gd name="T28" fmla="*/ 53 w 113"/>
                <a:gd name="T29" fmla="*/ 5 h 116"/>
                <a:gd name="T30" fmla="*/ 19 w 113"/>
                <a:gd name="T31" fmla="*/ 44 h 116"/>
                <a:gd name="T32" fmla="*/ 0 w 113"/>
                <a:gd name="T33" fmla="*/ 67 h 116"/>
                <a:gd name="T34" fmla="*/ 47 w 113"/>
                <a:gd name="T35" fmla="*/ 101 h 116"/>
                <a:gd name="T36" fmla="*/ 110 w 113"/>
                <a:gd name="T37" fmla="*/ 6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6">
                  <a:moveTo>
                    <a:pt x="110" y="69"/>
                  </a:moveTo>
                  <a:cubicBezTo>
                    <a:pt x="107" y="34"/>
                    <a:pt x="94" y="13"/>
                    <a:pt x="84" y="6"/>
                  </a:cubicBezTo>
                  <a:cubicBezTo>
                    <a:pt x="88" y="11"/>
                    <a:pt x="88" y="19"/>
                    <a:pt x="87" y="27"/>
                  </a:cubicBezTo>
                  <a:cubicBezTo>
                    <a:pt x="87" y="36"/>
                    <a:pt x="98" y="45"/>
                    <a:pt x="90" y="58"/>
                  </a:cubicBezTo>
                  <a:cubicBezTo>
                    <a:pt x="91" y="47"/>
                    <a:pt x="86" y="44"/>
                    <a:pt x="84" y="39"/>
                  </a:cubicBezTo>
                  <a:cubicBezTo>
                    <a:pt x="83" y="42"/>
                    <a:pt x="82" y="45"/>
                    <a:pt x="80" y="48"/>
                  </a:cubicBezTo>
                  <a:cubicBezTo>
                    <a:pt x="71" y="62"/>
                    <a:pt x="69" y="72"/>
                    <a:pt x="76" y="77"/>
                  </a:cubicBezTo>
                  <a:cubicBezTo>
                    <a:pt x="86" y="84"/>
                    <a:pt x="88" y="93"/>
                    <a:pt x="80" y="95"/>
                  </a:cubicBezTo>
                  <a:cubicBezTo>
                    <a:pt x="85" y="90"/>
                    <a:pt x="80" y="85"/>
                    <a:pt x="73" y="80"/>
                  </a:cubicBezTo>
                  <a:cubicBezTo>
                    <a:pt x="66" y="75"/>
                    <a:pt x="63" y="67"/>
                    <a:pt x="69" y="54"/>
                  </a:cubicBezTo>
                  <a:cubicBezTo>
                    <a:pt x="63" y="58"/>
                    <a:pt x="54" y="53"/>
                    <a:pt x="51" y="66"/>
                  </a:cubicBezTo>
                  <a:cubicBezTo>
                    <a:pt x="50" y="57"/>
                    <a:pt x="55" y="53"/>
                    <a:pt x="61" y="51"/>
                  </a:cubicBezTo>
                  <a:cubicBezTo>
                    <a:pt x="67" y="49"/>
                    <a:pt x="70" y="46"/>
                    <a:pt x="73" y="43"/>
                  </a:cubicBezTo>
                  <a:cubicBezTo>
                    <a:pt x="77" y="36"/>
                    <a:pt x="82" y="14"/>
                    <a:pt x="77" y="4"/>
                  </a:cubicBezTo>
                  <a:cubicBezTo>
                    <a:pt x="70" y="5"/>
                    <a:pt x="63" y="0"/>
                    <a:pt x="53" y="5"/>
                  </a:cubicBezTo>
                  <a:cubicBezTo>
                    <a:pt x="44" y="26"/>
                    <a:pt x="27" y="25"/>
                    <a:pt x="19" y="44"/>
                  </a:cubicBezTo>
                  <a:cubicBezTo>
                    <a:pt x="11" y="62"/>
                    <a:pt x="3" y="66"/>
                    <a:pt x="0" y="67"/>
                  </a:cubicBezTo>
                  <a:cubicBezTo>
                    <a:pt x="2" y="81"/>
                    <a:pt x="8" y="94"/>
                    <a:pt x="47" y="101"/>
                  </a:cubicBezTo>
                  <a:cubicBezTo>
                    <a:pt x="90" y="109"/>
                    <a:pt x="113" y="116"/>
                    <a:pt x="110" y="69"/>
                  </a:cubicBezTo>
                  <a:close/>
                </a:path>
              </a:pathLst>
            </a:custGeom>
            <a:grpFill/>
            <a:ln>
              <a:noFill/>
            </a:ln>
          </p:spPr>
          <p:txBody>
            <a:bodyPr vert="horz" wrap="square" lIns="91416" tIns="45708" rIns="91416" bIns="45708" numCol="1" anchor="t" anchorCtr="0" compatLnSpc="1">
              <a:prstTxWarp prst="textNoShape">
                <a:avLst/>
              </a:prstTxWarp>
            </a:bodyPr>
            <a:lstStyle/>
            <a:p>
              <a:pPr marL="0" marR="0" lvl="0" indent="0" algn="l" defTabSz="1214646" rtl="0" eaLnBrk="0" fontAlgn="base" latinLnBrk="0" hangingPunct="0">
                <a:lnSpc>
                  <a:spcPct val="100000"/>
                </a:lnSpc>
                <a:spcBef>
                  <a:spcPct val="0"/>
                </a:spcBef>
                <a:spcAft>
                  <a:spcPct val="0"/>
                </a:spcAft>
                <a:buClrTx/>
                <a:buSzTx/>
                <a:buFontTx/>
                <a:buNone/>
                <a:tabLst/>
                <a:defRPr/>
              </a:pPr>
              <a:endParaRPr kumimoji="0" lang="en-GB" sz="2399" b="0" i="0" u="none" strike="noStrike" kern="1200" cap="none" spc="0" normalizeH="0" baseline="0" noProof="0">
                <a:ln>
                  <a:noFill/>
                </a:ln>
                <a:solidFill>
                  <a:srgbClr val="4C5053"/>
                </a:solidFill>
                <a:effectLst/>
                <a:uLnTx/>
                <a:uFillTx/>
                <a:latin typeface="Arial" panose="020B0604020202020204"/>
                <a:ea typeface="MS PGothic" charset="0"/>
              </a:endParaRPr>
            </a:p>
          </p:txBody>
        </p:sp>
      </p:grpSp>
      <p:grpSp>
        <p:nvGrpSpPr>
          <p:cNvPr id="91" name="Group 90">
            <a:extLst>
              <a:ext uri="{FF2B5EF4-FFF2-40B4-BE49-F238E27FC236}">
                <a16:creationId xmlns:a16="http://schemas.microsoft.com/office/drawing/2014/main" id="{019C428B-1BAD-4B4E-A6C8-84A8B0DD135E}"/>
              </a:ext>
            </a:extLst>
          </p:cNvPr>
          <p:cNvGrpSpPr/>
          <p:nvPr/>
        </p:nvGrpSpPr>
        <p:grpSpPr bwMode="gray">
          <a:xfrm>
            <a:off x="8394035" y="5114268"/>
            <a:ext cx="751256" cy="470071"/>
            <a:chOff x="7388982" y="1955563"/>
            <a:chExt cx="488470" cy="322350"/>
          </a:xfrm>
          <a:solidFill>
            <a:schemeClr val="accent3"/>
          </a:solidFill>
        </p:grpSpPr>
        <p:sp>
          <p:nvSpPr>
            <p:cNvPr id="92" name="Freeform 68">
              <a:extLst>
                <a:ext uri="{FF2B5EF4-FFF2-40B4-BE49-F238E27FC236}">
                  <a16:creationId xmlns:a16="http://schemas.microsoft.com/office/drawing/2014/main" id="{C2428FD5-3E7E-451C-BABB-4A5A752C4265}"/>
                </a:ext>
              </a:extLst>
            </p:cNvPr>
            <p:cNvSpPr>
              <a:spLocks/>
            </p:cNvSpPr>
            <p:nvPr/>
          </p:nvSpPr>
          <p:spPr bwMode="gray">
            <a:xfrm>
              <a:off x="7689579" y="1955563"/>
              <a:ext cx="187873" cy="314440"/>
            </a:xfrm>
            <a:custGeom>
              <a:avLst/>
              <a:gdLst>
                <a:gd name="T0" fmla="*/ 30 w 71"/>
                <a:gd name="T1" fmla="*/ 0 h 119"/>
                <a:gd name="T2" fmla="*/ 7 w 71"/>
                <a:gd name="T3" fmla="*/ 13 h 119"/>
                <a:gd name="T4" fmla="*/ 37 w 71"/>
                <a:gd name="T5" fmla="*/ 34 h 119"/>
                <a:gd name="T6" fmla="*/ 20 w 71"/>
                <a:gd name="T7" fmla="*/ 42 h 119"/>
                <a:gd name="T8" fmla="*/ 26 w 71"/>
                <a:gd name="T9" fmla="*/ 79 h 119"/>
                <a:gd name="T10" fmla="*/ 17 w 71"/>
                <a:gd name="T11" fmla="*/ 75 h 119"/>
                <a:gd name="T12" fmla="*/ 13 w 71"/>
                <a:gd name="T13" fmla="*/ 107 h 119"/>
                <a:gd name="T14" fmla="*/ 67 w 71"/>
                <a:gd name="T15" fmla="*/ 64 h 119"/>
                <a:gd name="T16" fmla="*/ 30 w 71"/>
                <a:gd name="T1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19">
                  <a:moveTo>
                    <a:pt x="30" y="0"/>
                  </a:moveTo>
                  <a:cubicBezTo>
                    <a:pt x="21" y="0"/>
                    <a:pt x="10" y="3"/>
                    <a:pt x="7" y="13"/>
                  </a:cubicBezTo>
                  <a:cubicBezTo>
                    <a:pt x="2" y="31"/>
                    <a:pt x="23" y="44"/>
                    <a:pt x="37" y="34"/>
                  </a:cubicBezTo>
                  <a:cubicBezTo>
                    <a:pt x="35" y="38"/>
                    <a:pt x="30" y="44"/>
                    <a:pt x="20" y="42"/>
                  </a:cubicBezTo>
                  <a:cubicBezTo>
                    <a:pt x="17" y="53"/>
                    <a:pt x="18" y="67"/>
                    <a:pt x="26" y="79"/>
                  </a:cubicBezTo>
                  <a:cubicBezTo>
                    <a:pt x="23" y="79"/>
                    <a:pt x="20" y="78"/>
                    <a:pt x="17" y="75"/>
                  </a:cubicBezTo>
                  <a:cubicBezTo>
                    <a:pt x="4" y="78"/>
                    <a:pt x="0" y="99"/>
                    <a:pt x="13" y="107"/>
                  </a:cubicBezTo>
                  <a:cubicBezTo>
                    <a:pt x="31" y="119"/>
                    <a:pt x="63" y="108"/>
                    <a:pt x="67" y="64"/>
                  </a:cubicBezTo>
                  <a:cubicBezTo>
                    <a:pt x="71" y="28"/>
                    <a:pt x="54" y="2"/>
                    <a:pt x="30" y="0"/>
                  </a:cubicBezTo>
                  <a:close/>
                </a:path>
              </a:pathLst>
            </a:custGeom>
            <a:grpFill/>
            <a:ln>
              <a:noFill/>
            </a:ln>
          </p:spPr>
          <p:txBody>
            <a:bodyPr vert="horz" wrap="square" lIns="91416" tIns="45708" rIns="91416" bIns="45708" numCol="1" anchor="t" anchorCtr="0" compatLnSpc="1">
              <a:prstTxWarp prst="textNoShape">
                <a:avLst/>
              </a:prstTxWarp>
            </a:bodyPr>
            <a:lstStyle/>
            <a:p>
              <a:pPr marL="0" marR="0" lvl="0" indent="0" algn="l" defTabSz="1214646" rtl="0" eaLnBrk="0" fontAlgn="base" latinLnBrk="0" hangingPunct="0">
                <a:lnSpc>
                  <a:spcPct val="100000"/>
                </a:lnSpc>
                <a:spcBef>
                  <a:spcPct val="0"/>
                </a:spcBef>
                <a:spcAft>
                  <a:spcPct val="0"/>
                </a:spcAft>
                <a:buClrTx/>
                <a:buSzTx/>
                <a:buFontTx/>
                <a:buNone/>
                <a:tabLst/>
                <a:defRPr/>
              </a:pPr>
              <a:endParaRPr kumimoji="0" lang="en-GB" sz="2399" b="0" i="0" u="none" strike="noStrike" kern="1200" cap="none" spc="0" normalizeH="0" baseline="0" noProof="0">
                <a:ln>
                  <a:noFill/>
                </a:ln>
                <a:solidFill>
                  <a:srgbClr val="4C5053"/>
                </a:solidFill>
                <a:effectLst/>
                <a:uLnTx/>
                <a:uFillTx/>
                <a:latin typeface="Arial" panose="020B0604020202020204"/>
                <a:ea typeface="MS PGothic" charset="0"/>
              </a:endParaRPr>
            </a:p>
          </p:txBody>
        </p:sp>
        <p:sp>
          <p:nvSpPr>
            <p:cNvPr id="93" name="Freeform 69">
              <a:extLst>
                <a:ext uri="{FF2B5EF4-FFF2-40B4-BE49-F238E27FC236}">
                  <a16:creationId xmlns:a16="http://schemas.microsoft.com/office/drawing/2014/main" id="{A8C53DE2-673D-4417-ADFE-1D2A05999FF7}"/>
                </a:ext>
              </a:extLst>
            </p:cNvPr>
            <p:cNvSpPr>
              <a:spLocks/>
            </p:cNvSpPr>
            <p:nvPr/>
          </p:nvSpPr>
          <p:spPr bwMode="gray">
            <a:xfrm>
              <a:off x="7388982" y="1955563"/>
              <a:ext cx="186885" cy="314440"/>
            </a:xfrm>
            <a:custGeom>
              <a:avLst/>
              <a:gdLst>
                <a:gd name="T0" fmla="*/ 54 w 71"/>
                <a:gd name="T1" fmla="*/ 75 h 119"/>
                <a:gd name="T2" fmla="*/ 45 w 71"/>
                <a:gd name="T3" fmla="*/ 79 h 119"/>
                <a:gd name="T4" fmla="*/ 51 w 71"/>
                <a:gd name="T5" fmla="*/ 42 h 119"/>
                <a:gd name="T6" fmla="*/ 34 w 71"/>
                <a:gd name="T7" fmla="*/ 34 h 119"/>
                <a:gd name="T8" fmla="*/ 64 w 71"/>
                <a:gd name="T9" fmla="*/ 13 h 119"/>
                <a:gd name="T10" fmla="*/ 41 w 71"/>
                <a:gd name="T11" fmla="*/ 0 h 119"/>
                <a:gd name="T12" fmla="*/ 4 w 71"/>
                <a:gd name="T13" fmla="*/ 64 h 119"/>
                <a:gd name="T14" fmla="*/ 58 w 71"/>
                <a:gd name="T15" fmla="*/ 107 h 119"/>
                <a:gd name="T16" fmla="*/ 54 w 71"/>
                <a:gd name="T17" fmla="*/ 7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19">
                  <a:moveTo>
                    <a:pt x="54" y="75"/>
                  </a:moveTo>
                  <a:cubicBezTo>
                    <a:pt x="51" y="78"/>
                    <a:pt x="48" y="79"/>
                    <a:pt x="45" y="79"/>
                  </a:cubicBezTo>
                  <a:cubicBezTo>
                    <a:pt x="53" y="67"/>
                    <a:pt x="54" y="53"/>
                    <a:pt x="51" y="42"/>
                  </a:cubicBezTo>
                  <a:cubicBezTo>
                    <a:pt x="42" y="44"/>
                    <a:pt x="36" y="38"/>
                    <a:pt x="34" y="34"/>
                  </a:cubicBezTo>
                  <a:cubicBezTo>
                    <a:pt x="48" y="44"/>
                    <a:pt x="69" y="31"/>
                    <a:pt x="64" y="13"/>
                  </a:cubicBezTo>
                  <a:cubicBezTo>
                    <a:pt x="62" y="3"/>
                    <a:pt x="51" y="0"/>
                    <a:pt x="41" y="0"/>
                  </a:cubicBezTo>
                  <a:cubicBezTo>
                    <a:pt x="17" y="2"/>
                    <a:pt x="0" y="28"/>
                    <a:pt x="4" y="64"/>
                  </a:cubicBezTo>
                  <a:cubicBezTo>
                    <a:pt x="8" y="108"/>
                    <a:pt x="40" y="119"/>
                    <a:pt x="58" y="107"/>
                  </a:cubicBezTo>
                  <a:cubicBezTo>
                    <a:pt x="71" y="99"/>
                    <a:pt x="67" y="78"/>
                    <a:pt x="54" y="75"/>
                  </a:cubicBezTo>
                  <a:close/>
                </a:path>
              </a:pathLst>
            </a:custGeom>
            <a:grpFill/>
            <a:ln>
              <a:noFill/>
            </a:ln>
          </p:spPr>
          <p:txBody>
            <a:bodyPr vert="horz" wrap="square" lIns="91416" tIns="45708" rIns="91416" bIns="45708" numCol="1" anchor="t" anchorCtr="0" compatLnSpc="1">
              <a:prstTxWarp prst="textNoShape">
                <a:avLst/>
              </a:prstTxWarp>
            </a:bodyPr>
            <a:lstStyle/>
            <a:p>
              <a:pPr marL="0" marR="0" lvl="0" indent="0" algn="l" defTabSz="1214646" rtl="0" eaLnBrk="0" fontAlgn="base" latinLnBrk="0" hangingPunct="0">
                <a:lnSpc>
                  <a:spcPct val="100000"/>
                </a:lnSpc>
                <a:spcBef>
                  <a:spcPct val="0"/>
                </a:spcBef>
                <a:spcAft>
                  <a:spcPct val="0"/>
                </a:spcAft>
                <a:buClrTx/>
                <a:buSzTx/>
                <a:buFontTx/>
                <a:buNone/>
                <a:tabLst/>
                <a:defRPr/>
              </a:pPr>
              <a:endParaRPr kumimoji="0" lang="en-GB" sz="2399" b="0" i="0" u="none" strike="noStrike" kern="1200" cap="none" spc="0" normalizeH="0" baseline="0" noProof="0">
                <a:ln>
                  <a:noFill/>
                </a:ln>
                <a:solidFill>
                  <a:srgbClr val="4C5053"/>
                </a:solidFill>
                <a:effectLst/>
                <a:uLnTx/>
                <a:uFillTx/>
                <a:latin typeface="Arial" panose="020B0604020202020204"/>
                <a:ea typeface="MS PGothic" charset="0"/>
              </a:endParaRPr>
            </a:p>
          </p:txBody>
        </p:sp>
        <p:sp>
          <p:nvSpPr>
            <p:cNvPr id="94" name="Freeform 70">
              <a:extLst>
                <a:ext uri="{FF2B5EF4-FFF2-40B4-BE49-F238E27FC236}">
                  <a16:creationId xmlns:a16="http://schemas.microsoft.com/office/drawing/2014/main" id="{30B0A55B-ED6E-4A57-8A28-95075339DCC1}"/>
                </a:ext>
              </a:extLst>
            </p:cNvPr>
            <p:cNvSpPr>
              <a:spLocks/>
            </p:cNvSpPr>
            <p:nvPr/>
          </p:nvSpPr>
          <p:spPr bwMode="gray">
            <a:xfrm>
              <a:off x="7550157" y="2069275"/>
              <a:ext cx="71194" cy="208638"/>
            </a:xfrm>
            <a:custGeom>
              <a:avLst/>
              <a:gdLst>
                <a:gd name="T0" fmla="*/ 1 w 27"/>
                <a:gd name="T1" fmla="*/ 0 h 79"/>
                <a:gd name="T2" fmla="*/ 0 w 27"/>
                <a:gd name="T3" fmla="*/ 16 h 79"/>
                <a:gd name="T4" fmla="*/ 19 w 27"/>
                <a:gd name="T5" fmla="*/ 79 h 79"/>
                <a:gd name="T6" fmla="*/ 27 w 27"/>
                <a:gd name="T7" fmla="*/ 79 h 79"/>
                <a:gd name="T8" fmla="*/ 1 w 27"/>
                <a:gd name="T9" fmla="*/ 0 h 79"/>
              </a:gdLst>
              <a:ahLst/>
              <a:cxnLst>
                <a:cxn ang="0">
                  <a:pos x="T0" y="T1"/>
                </a:cxn>
                <a:cxn ang="0">
                  <a:pos x="T2" y="T3"/>
                </a:cxn>
                <a:cxn ang="0">
                  <a:pos x="T4" y="T5"/>
                </a:cxn>
                <a:cxn ang="0">
                  <a:pos x="T6" y="T7"/>
                </a:cxn>
                <a:cxn ang="0">
                  <a:pos x="T8" y="T9"/>
                </a:cxn>
              </a:cxnLst>
              <a:rect l="0" t="0" r="r" b="b"/>
              <a:pathLst>
                <a:path w="27" h="79">
                  <a:moveTo>
                    <a:pt x="1" y="0"/>
                  </a:moveTo>
                  <a:cubicBezTo>
                    <a:pt x="1" y="0"/>
                    <a:pt x="4" y="10"/>
                    <a:pt x="0" y="16"/>
                  </a:cubicBezTo>
                  <a:cubicBezTo>
                    <a:pt x="17" y="20"/>
                    <a:pt x="19" y="48"/>
                    <a:pt x="19" y="79"/>
                  </a:cubicBezTo>
                  <a:cubicBezTo>
                    <a:pt x="27" y="79"/>
                    <a:pt x="27" y="79"/>
                    <a:pt x="27" y="79"/>
                  </a:cubicBezTo>
                  <a:cubicBezTo>
                    <a:pt x="27" y="41"/>
                    <a:pt x="21" y="7"/>
                    <a:pt x="1" y="0"/>
                  </a:cubicBezTo>
                  <a:close/>
                </a:path>
              </a:pathLst>
            </a:custGeom>
            <a:grpFill/>
            <a:ln>
              <a:noFill/>
            </a:ln>
          </p:spPr>
          <p:txBody>
            <a:bodyPr vert="horz" wrap="square" lIns="91416" tIns="45708" rIns="91416" bIns="45708" numCol="1" anchor="t" anchorCtr="0" compatLnSpc="1">
              <a:prstTxWarp prst="textNoShape">
                <a:avLst/>
              </a:prstTxWarp>
            </a:bodyPr>
            <a:lstStyle/>
            <a:p>
              <a:pPr marL="0" marR="0" lvl="0" indent="0" algn="l" defTabSz="1214646" rtl="0" eaLnBrk="0" fontAlgn="base" latinLnBrk="0" hangingPunct="0">
                <a:lnSpc>
                  <a:spcPct val="100000"/>
                </a:lnSpc>
                <a:spcBef>
                  <a:spcPct val="0"/>
                </a:spcBef>
                <a:spcAft>
                  <a:spcPct val="0"/>
                </a:spcAft>
                <a:buClrTx/>
                <a:buSzTx/>
                <a:buFontTx/>
                <a:buNone/>
                <a:tabLst/>
                <a:defRPr/>
              </a:pPr>
              <a:endParaRPr kumimoji="0" lang="en-GB" sz="2399" b="0" i="0" u="none" strike="noStrike" kern="1200" cap="none" spc="0" normalizeH="0" baseline="0" noProof="0">
                <a:ln>
                  <a:noFill/>
                </a:ln>
                <a:solidFill>
                  <a:srgbClr val="4C5053"/>
                </a:solidFill>
                <a:effectLst/>
                <a:uLnTx/>
                <a:uFillTx/>
                <a:latin typeface="Arial" panose="020B0604020202020204"/>
                <a:ea typeface="MS PGothic" charset="0"/>
              </a:endParaRPr>
            </a:p>
          </p:txBody>
        </p:sp>
        <p:sp>
          <p:nvSpPr>
            <p:cNvPr id="95" name="Freeform 71">
              <a:extLst>
                <a:ext uri="{FF2B5EF4-FFF2-40B4-BE49-F238E27FC236}">
                  <a16:creationId xmlns:a16="http://schemas.microsoft.com/office/drawing/2014/main" id="{22705E4A-2EDD-45E7-ADB8-BCDF1817AB23}"/>
                </a:ext>
              </a:extLst>
            </p:cNvPr>
            <p:cNvSpPr>
              <a:spLocks/>
            </p:cNvSpPr>
            <p:nvPr/>
          </p:nvSpPr>
          <p:spPr bwMode="gray">
            <a:xfrm>
              <a:off x="7645082" y="2069275"/>
              <a:ext cx="74161" cy="208638"/>
            </a:xfrm>
            <a:custGeom>
              <a:avLst/>
              <a:gdLst>
                <a:gd name="T0" fmla="*/ 26 w 28"/>
                <a:gd name="T1" fmla="*/ 0 h 79"/>
                <a:gd name="T2" fmla="*/ 0 w 28"/>
                <a:gd name="T3" fmla="*/ 79 h 79"/>
                <a:gd name="T4" fmla="*/ 8 w 28"/>
                <a:gd name="T5" fmla="*/ 79 h 79"/>
                <a:gd name="T6" fmla="*/ 28 w 28"/>
                <a:gd name="T7" fmla="*/ 16 h 79"/>
                <a:gd name="T8" fmla="*/ 26 w 28"/>
                <a:gd name="T9" fmla="*/ 0 h 79"/>
              </a:gdLst>
              <a:ahLst/>
              <a:cxnLst>
                <a:cxn ang="0">
                  <a:pos x="T0" y="T1"/>
                </a:cxn>
                <a:cxn ang="0">
                  <a:pos x="T2" y="T3"/>
                </a:cxn>
                <a:cxn ang="0">
                  <a:pos x="T4" y="T5"/>
                </a:cxn>
                <a:cxn ang="0">
                  <a:pos x="T6" y="T7"/>
                </a:cxn>
                <a:cxn ang="0">
                  <a:pos x="T8" y="T9"/>
                </a:cxn>
              </a:cxnLst>
              <a:rect l="0" t="0" r="r" b="b"/>
              <a:pathLst>
                <a:path w="28" h="79">
                  <a:moveTo>
                    <a:pt x="26" y="0"/>
                  </a:moveTo>
                  <a:cubicBezTo>
                    <a:pt x="6" y="7"/>
                    <a:pt x="0" y="41"/>
                    <a:pt x="0" y="79"/>
                  </a:cubicBezTo>
                  <a:cubicBezTo>
                    <a:pt x="8" y="79"/>
                    <a:pt x="8" y="79"/>
                    <a:pt x="8" y="79"/>
                  </a:cubicBezTo>
                  <a:cubicBezTo>
                    <a:pt x="8" y="48"/>
                    <a:pt x="10" y="20"/>
                    <a:pt x="28" y="16"/>
                  </a:cubicBezTo>
                  <a:cubicBezTo>
                    <a:pt x="23" y="10"/>
                    <a:pt x="26" y="0"/>
                    <a:pt x="26" y="0"/>
                  </a:cubicBezTo>
                  <a:close/>
                </a:path>
              </a:pathLst>
            </a:custGeom>
            <a:grpFill/>
            <a:ln>
              <a:noFill/>
            </a:ln>
          </p:spPr>
          <p:txBody>
            <a:bodyPr vert="horz" wrap="square" lIns="91416" tIns="45708" rIns="91416" bIns="45708" numCol="1" anchor="t" anchorCtr="0" compatLnSpc="1">
              <a:prstTxWarp prst="textNoShape">
                <a:avLst/>
              </a:prstTxWarp>
            </a:bodyPr>
            <a:lstStyle/>
            <a:p>
              <a:pPr marL="0" marR="0" lvl="0" indent="0" algn="l" defTabSz="1214646" rtl="0" eaLnBrk="0" fontAlgn="base" latinLnBrk="0" hangingPunct="0">
                <a:lnSpc>
                  <a:spcPct val="100000"/>
                </a:lnSpc>
                <a:spcBef>
                  <a:spcPct val="0"/>
                </a:spcBef>
                <a:spcAft>
                  <a:spcPct val="0"/>
                </a:spcAft>
                <a:buClrTx/>
                <a:buSzTx/>
                <a:buFontTx/>
                <a:buNone/>
                <a:tabLst/>
                <a:defRPr/>
              </a:pPr>
              <a:endParaRPr kumimoji="0" lang="en-GB" sz="2399" b="0" i="0" u="none" strike="noStrike" kern="1200" cap="none" spc="0" normalizeH="0" baseline="0" noProof="0">
                <a:ln>
                  <a:noFill/>
                </a:ln>
                <a:solidFill>
                  <a:srgbClr val="4C5053"/>
                </a:solidFill>
                <a:effectLst/>
                <a:uLnTx/>
                <a:uFillTx/>
                <a:latin typeface="Arial" panose="020B0604020202020204"/>
                <a:ea typeface="MS PGothic" charset="0"/>
              </a:endParaRPr>
            </a:p>
          </p:txBody>
        </p:sp>
      </p:grpSp>
      <p:sp>
        <p:nvSpPr>
          <p:cNvPr id="96" name="Rectangle: Rounded Corners 95">
            <a:extLst>
              <a:ext uri="{FF2B5EF4-FFF2-40B4-BE49-F238E27FC236}">
                <a16:creationId xmlns:a16="http://schemas.microsoft.com/office/drawing/2014/main" id="{07F461AB-0E5A-46A5-9B3C-8D2DB5AFA447}"/>
              </a:ext>
            </a:extLst>
          </p:cNvPr>
          <p:cNvSpPr/>
          <p:nvPr/>
        </p:nvSpPr>
        <p:spPr bwMode="gray">
          <a:xfrm>
            <a:off x="9221683" y="3979003"/>
            <a:ext cx="2655757" cy="82643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4646"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srgbClr val="4C5053"/>
                </a:solidFill>
                <a:effectLst/>
                <a:uLnTx/>
                <a:uFillTx/>
                <a:latin typeface="Arial" panose="020B0604020202020204"/>
                <a:ea typeface="+mn-ea"/>
                <a:cs typeface="+mn-cs"/>
              </a:rPr>
              <a:t>CV composite:</a:t>
            </a:r>
            <a:r>
              <a:rPr kumimoji="0" lang="en-GB" sz="1400" b="0" i="0" u="none" strike="noStrike" kern="1200" cap="none" spc="0" normalizeH="0" baseline="0" noProof="0">
                <a:ln>
                  <a:noFill/>
                </a:ln>
                <a:solidFill>
                  <a:srgbClr val="4C5053"/>
                </a:solidFill>
                <a:effectLst/>
                <a:uLnTx/>
                <a:uFillTx/>
                <a:latin typeface="Arial" panose="020B0604020202020204"/>
                <a:ea typeface="+mn-ea"/>
                <a:cs typeface="+mn-cs"/>
              </a:rPr>
              <a:t> </a:t>
            </a:r>
            <a:br>
              <a:rPr kumimoji="0" lang="en-GB" sz="1400" b="0" i="0" u="none" strike="noStrike" kern="1200" cap="none" spc="0" normalizeH="0" baseline="0" noProof="0">
                <a:ln>
                  <a:noFill/>
                </a:ln>
                <a:solidFill>
                  <a:srgbClr val="4C5053"/>
                </a:solidFill>
                <a:effectLst/>
                <a:uLnTx/>
                <a:uFillTx/>
                <a:latin typeface="Arial" panose="020B0604020202020204"/>
                <a:ea typeface="+mn-ea"/>
                <a:cs typeface="+mn-cs"/>
              </a:rPr>
            </a:br>
            <a:r>
              <a:rPr kumimoji="0" lang="en-GB" sz="1200" b="0" i="0" u="none" strike="noStrike" kern="1200" cap="none" spc="0" normalizeH="0" baseline="0" noProof="0">
                <a:ln>
                  <a:noFill/>
                </a:ln>
                <a:solidFill>
                  <a:srgbClr val="4C5053"/>
                </a:solidFill>
                <a:effectLst/>
                <a:uLnTx/>
                <a:uFillTx/>
                <a:latin typeface="Arial" panose="020B0604020202020204"/>
                <a:ea typeface="+mn-ea"/>
                <a:cs typeface="+mn-cs"/>
              </a:rPr>
              <a:t>Time to CV death, non-fatal </a:t>
            </a:r>
            <a:br>
              <a:rPr kumimoji="0" lang="en-GB" sz="1200" b="0" i="0" u="none" strike="noStrike" kern="1200" cap="none" spc="0" normalizeH="0" baseline="0" noProof="0">
                <a:ln>
                  <a:noFill/>
                </a:ln>
                <a:solidFill>
                  <a:srgbClr val="4C5053"/>
                </a:solidFill>
                <a:effectLst/>
                <a:uLnTx/>
                <a:uFillTx/>
                <a:latin typeface="Arial" panose="020B0604020202020204"/>
                <a:ea typeface="+mn-ea"/>
                <a:cs typeface="+mn-cs"/>
              </a:rPr>
            </a:br>
            <a:r>
              <a:rPr kumimoji="0" lang="en-GB" sz="1200" b="0" i="0" u="none" strike="noStrike" kern="1200" cap="none" spc="0" normalizeH="0" baseline="0" noProof="0">
                <a:ln>
                  <a:noFill/>
                </a:ln>
                <a:solidFill>
                  <a:srgbClr val="4C5053"/>
                </a:solidFill>
                <a:effectLst/>
                <a:uLnTx/>
                <a:uFillTx/>
                <a:latin typeface="Arial" panose="020B0604020202020204"/>
                <a:ea typeface="+mn-ea"/>
                <a:cs typeface="+mn-cs"/>
              </a:rPr>
              <a:t>MI, non-fatal stroke, or hospitalisation</a:t>
            </a: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GB" sz="1200" b="0" i="0" u="none" strike="noStrike" kern="1200" cap="none" spc="0" normalizeH="0" baseline="0" noProof="0">
                <a:ln>
                  <a:noFill/>
                </a:ln>
                <a:solidFill>
                  <a:srgbClr val="4C5053"/>
                </a:solidFill>
                <a:effectLst/>
                <a:uLnTx/>
                <a:uFillTx/>
                <a:latin typeface="Arial" panose="020B0604020202020204"/>
                <a:ea typeface="+mn-ea"/>
                <a:cs typeface="+mn-cs"/>
              </a:rPr>
              <a:t>for HF</a:t>
            </a:r>
            <a:endParaRPr kumimoji="0" lang="en-GB" sz="1400" b="0" i="0" u="none" strike="noStrike" kern="1200" cap="none" spc="0" normalizeH="0" baseline="0" noProof="0">
              <a:ln>
                <a:noFill/>
              </a:ln>
              <a:solidFill>
                <a:srgbClr val="000000"/>
              </a:solidFill>
              <a:effectLst/>
              <a:uLnTx/>
              <a:uFillTx/>
              <a:latin typeface="Calibri"/>
              <a:ea typeface="Calibri"/>
              <a:cs typeface="Times New Roman"/>
            </a:endParaRPr>
          </a:p>
        </p:txBody>
      </p:sp>
      <p:sp>
        <p:nvSpPr>
          <p:cNvPr id="97" name="Rectangle: Rounded Corners 96">
            <a:extLst>
              <a:ext uri="{FF2B5EF4-FFF2-40B4-BE49-F238E27FC236}">
                <a16:creationId xmlns:a16="http://schemas.microsoft.com/office/drawing/2014/main" id="{343B0C65-869C-4885-A257-999748579B76}"/>
              </a:ext>
            </a:extLst>
          </p:cNvPr>
          <p:cNvSpPr/>
          <p:nvPr/>
        </p:nvSpPr>
        <p:spPr bwMode="gray">
          <a:xfrm>
            <a:off x="9208280" y="4893403"/>
            <a:ext cx="2636440" cy="82643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1214646">
              <a:defRPr/>
            </a:pPr>
            <a:r>
              <a:rPr kumimoji="0" lang="en-GB" sz="1400" b="1" i="0" u="none" strike="noStrike" kern="1200" cap="none" spc="0" normalizeH="0" baseline="0" noProof="0">
                <a:ln>
                  <a:noFill/>
                </a:ln>
                <a:solidFill>
                  <a:srgbClr val="4C5053"/>
                </a:solidFill>
                <a:effectLst/>
                <a:uLnTx/>
                <a:uFillTx/>
                <a:latin typeface="Arial" panose="020B0604020202020204"/>
                <a:ea typeface="+mn-ea"/>
                <a:cs typeface="+mn-cs"/>
              </a:rPr>
              <a:t>57% kidney composite:</a:t>
            </a:r>
            <a:r>
              <a:rPr kumimoji="0" lang="en-GB" sz="1400" b="0" i="0" u="none" strike="noStrike" kern="1200" cap="none" spc="0" normalizeH="0" baseline="0" noProof="0">
                <a:ln>
                  <a:noFill/>
                </a:ln>
                <a:solidFill>
                  <a:srgbClr val="4C5053"/>
                </a:solidFill>
                <a:effectLst/>
                <a:uLnTx/>
                <a:uFillTx/>
                <a:latin typeface="Arial" panose="020B0604020202020204"/>
                <a:ea typeface="+mn-ea"/>
                <a:cs typeface="+mn-cs"/>
              </a:rPr>
              <a:t> </a:t>
            </a:r>
            <a:br>
              <a:rPr kumimoji="0" lang="en-GB" sz="1400" b="0" i="0" u="none" strike="noStrike" kern="1200" cap="none" spc="0" normalizeH="0" baseline="0" noProof="0">
                <a:ln>
                  <a:noFill/>
                </a:ln>
                <a:solidFill>
                  <a:srgbClr val="4C5053"/>
                </a:solidFill>
                <a:effectLst/>
                <a:uLnTx/>
                <a:uFillTx/>
                <a:latin typeface="Arial" panose="020B0604020202020204"/>
                <a:ea typeface="+mn-ea"/>
                <a:cs typeface="+mn-cs"/>
              </a:rPr>
            </a:br>
            <a:r>
              <a:rPr kumimoji="0" lang="en-GB" sz="1200" b="0" i="0" u="none" strike="noStrike" kern="1200" cap="none" spc="0" normalizeH="0" baseline="0" noProof="0">
                <a:ln>
                  <a:noFill/>
                </a:ln>
                <a:solidFill>
                  <a:srgbClr val="4C5053"/>
                </a:solidFill>
                <a:effectLst/>
                <a:uLnTx/>
                <a:uFillTx/>
                <a:latin typeface="Arial" panose="020B0604020202020204"/>
              </a:rPr>
              <a:t>Time to kidney failure,</a:t>
            </a:r>
            <a:r>
              <a:rPr lang="en-GB" sz="1200" baseline="30000">
                <a:solidFill>
                  <a:srgbClr val="4C5053"/>
                </a:solidFill>
              </a:rPr>
              <a:t> #</a:t>
            </a:r>
            <a:r>
              <a:rPr lang="en-GB" sz="1200">
                <a:solidFill>
                  <a:srgbClr val="4C5053"/>
                </a:solidFill>
              </a:rPr>
              <a:t>  </a:t>
            </a:r>
            <a:r>
              <a:rPr kumimoji="0" lang="en-GB" sz="1200" b="0" i="0" u="none" strike="noStrike" kern="1200" cap="none" spc="0" normalizeH="0" baseline="0" noProof="0">
                <a:ln>
                  <a:noFill/>
                </a:ln>
                <a:solidFill>
                  <a:srgbClr val="4C5053"/>
                </a:solidFill>
                <a:effectLst/>
                <a:uLnTx/>
                <a:uFillTx/>
                <a:latin typeface="Arial" panose="020B0604020202020204"/>
              </a:rPr>
              <a:t>sustained ≥57% eGFR </a:t>
            </a:r>
            <a:br>
              <a:rPr kumimoji="0" lang="en-GB" sz="1200" b="0" i="0" u="none" strike="noStrike" kern="1200" cap="none" spc="0" normalizeH="0" baseline="0" noProof="0">
                <a:ln>
                  <a:noFill/>
                </a:ln>
                <a:solidFill>
                  <a:srgbClr val="4C5053"/>
                </a:solidFill>
                <a:effectLst/>
                <a:uLnTx/>
                <a:uFillTx/>
                <a:latin typeface="Arial" panose="020B0604020202020204"/>
              </a:rPr>
            </a:br>
            <a:r>
              <a:rPr kumimoji="0" lang="en-GB" sz="1200" b="0" i="0" u="none" strike="noStrike" kern="1200" cap="none" spc="0" normalizeH="0" baseline="0" noProof="0">
                <a:ln>
                  <a:noFill/>
                </a:ln>
                <a:solidFill>
                  <a:srgbClr val="4C5053"/>
                </a:solidFill>
                <a:effectLst/>
                <a:uLnTx/>
                <a:uFillTx/>
                <a:latin typeface="Arial" panose="020B0604020202020204"/>
              </a:rPr>
              <a:t>decline, or renal death</a:t>
            </a:r>
            <a:endParaRPr kumimoji="0" lang="en-GB" sz="1400" b="0" i="0" u="none" strike="noStrike" kern="1200" cap="none" spc="0" normalizeH="0" baseline="0" noProof="0">
              <a:ln>
                <a:noFill/>
              </a:ln>
              <a:solidFill>
                <a:srgbClr val="000000"/>
              </a:solidFill>
              <a:effectLst/>
              <a:uLnTx/>
              <a:uFillTx/>
              <a:latin typeface="Arial" panose="020B0604020202020204"/>
              <a:ea typeface="Calibri"/>
              <a:cs typeface="Times New Roman"/>
            </a:endParaRPr>
          </a:p>
        </p:txBody>
      </p:sp>
      <p:sp>
        <p:nvSpPr>
          <p:cNvPr id="98" name="Rectangle: Rounded Corners 97">
            <a:extLst>
              <a:ext uri="{FF2B5EF4-FFF2-40B4-BE49-F238E27FC236}">
                <a16:creationId xmlns:a16="http://schemas.microsoft.com/office/drawing/2014/main" id="{0FC52B98-6CEB-4CEC-9CC0-AFE6400A5EAE}"/>
              </a:ext>
            </a:extLst>
          </p:cNvPr>
          <p:cNvSpPr/>
          <p:nvPr/>
        </p:nvSpPr>
        <p:spPr bwMode="gray">
          <a:xfrm>
            <a:off x="9221683" y="3674885"/>
            <a:ext cx="2392755" cy="29471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4646" rtl="0" eaLnBrk="0" fontAlgn="base" latinLnBrk="0" hangingPunct="0">
              <a:lnSpc>
                <a:spcPct val="100000"/>
              </a:lnSpc>
              <a:spcBef>
                <a:spcPct val="0"/>
              </a:spcBef>
              <a:spcAft>
                <a:spcPct val="0"/>
              </a:spcAft>
              <a:buClrTx/>
              <a:buSzTx/>
              <a:buFontTx/>
              <a:buNone/>
              <a:tabLst/>
              <a:defRPr/>
            </a:pPr>
            <a:r>
              <a:rPr kumimoji="0" lang="en-GB" sz="1400" b="1" i="0" u="sng" strike="noStrike" kern="1200" cap="none" spc="0" normalizeH="0" baseline="0" noProof="0">
                <a:ln>
                  <a:noFill/>
                </a:ln>
                <a:solidFill>
                  <a:srgbClr val="4C5053"/>
                </a:solidFill>
                <a:effectLst/>
                <a:uLnTx/>
                <a:uFillTx/>
                <a:latin typeface="Arial" panose="020B0604020202020204"/>
                <a:ea typeface="+mn-ea"/>
                <a:cs typeface="+mn-cs"/>
              </a:rPr>
              <a:t>Key outcomes</a:t>
            </a:r>
            <a:endParaRPr kumimoji="0" lang="en-GB" sz="1400" b="0" i="0" u="sng" strike="noStrike" kern="1200" cap="none" spc="0" normalizeH="0" baseline="0" noProof="0">
              <a:ln>
                <a:noFill/>
              </a:ln>
              <a:solidFill>
                <a:srgbClr val="000000"/>
              </a:solidFill>
              <a:effectLst/>
              <a:uLnTx/>
              <a:uFillTx/>
              <a:latin typeface="Calibri"/>
              <a:ea typeface="Calibri"/>
              <a:cs typeface="Times New Roman"/>
            </a:endParaRPr>
          </a:p>
        </p:txBody>
      </p:sp>
      <p:sp>
        <p:nvSpPr>
          <p:cNvPr id="99" name="Footer Placeholder 3">
            <a:extLst>
              <a:ext uri="{FF2B5EF4-FFF2-40B4-BE49-F238E27FC236}">
                <a16:creationId xmlns:a16="http://schemas.microsoft.com/office/drawing/2014/main" id="{A08C2A94-71F2-4890-95F9-D1571D68C076}"/>
              </a:ext>
            </a:extLst>
          </p:cNvPr>
          <p:cNvSpPr txBox="1">
            <a:spLocks/>
          </p:cNvSpPr>
          <p:nvPr/>
        </p:nvSpPr>
        <p:spPr>
          <a:xfrm>
            <a:off x="738788" y="6180322"/>
            <a:ext cx="10670017" cy="506124"/>
          </a:xfrm>
          <a:prstGeom prst="rect">
            <a:avLst/>
          </a:prstGeom>
        </p:spPr>
        <p:txBody>
          <a:bodyPr vert="horz" lIns="91440" tIns="45720" rIns="91440" bIns="45720" rtlCol="0" anchor="b"/>
          <a:lstStyle>
            <a:defPPr>
              <a:defRPr lang="de-DE"/>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a:solidFill>
                  <a:srgbClr val="53585A"/>
                </a:solidFill>
                <a:latin typeface="Arial" panose="020B0604020202020204"/>
              </a:rPr>
              <a:t>*Patients </a:t>
            </a:r>
            <a:r>
              <a:rPr lang="en-GB">
                <a:solidFill>
                  <a:srgbClr val="53585A"/>
                </a:solidFill>
                <a:latin typeface="Arial" panose="020B0604020202020204"/>
                <a:ea typeface="MS PGothic" charset="0"/>
              </a:rPr>
              <a:t>received an initial dose of </a:t>
            </a:r>
            <a:r>
              <a:rPr lang="en-GB" err="1">
                <a:solidFill>
                  <a:srgbClr val="53585A"/>
                </a:solidFill>
                <a:latin typeface="Arial" panose="020B0604020202020204"/>
                <a:ea typeface="MS PGothic" charset="0"/>
              </a:rPr>
              <a:t>finerenone</a:t>
            </a:r>
            <a:r>
              <a:rPr lang="en-GB">
                <a:solidFill>
                  <a:srgbClr val="53585A"/>
                </a:solidFill>
                <a:latin typeface="Arial" panose="020B0604020202020204"/>
                <a:ea typeface="MS PGothic" charset="0"/>
              </a:rPr>
              <a:t> of 10 mg od or 20 od based on an eGFR at the screening visit of 25–&lt;60 or ≥60 ml/min/1.73 m</a:t>
            </a:r>
            <a:r>
              <a:rPr lang="en-GB" baseline="30000">
                <a:solidFill>
                  <a:srgbClr val="53585A"/>
                </a:solidFill>
                <a:latin typeface="Arial" panose="020B0604020202020204"/>
                <a:ea typeface="MS PGothic" charset="0"/>
              </a:rPr>
              <a:t>2</a:t>
            </a:r>
            <a:r>
              <a:rPr lang="en-GB">
                <a:solidFill>
                  <a:srgbClr val="53585A"/>
                </a:solidFill>
                <a:latin typeface="Arial" panose="020B0604020202020204"/>
                <a:ea typeface="MS PGothic" charset="0"/>
              </a:rPr>
              <a:t>, respectively.</a:t>
            </a:r>
            <a:r>
              <a:rPr lang="en-GB" baseline="30000">
                <a:solidFill>
                  <a:srgbClr val="53585A"/>
                </a:solidFill>
                <a:latin typeface="Arial" panose="020B0604020202020204"/>
                <a:ea typeface="MS PGothic" charset="0"/>
              </a:rPr>
              <a:t>1,2</a:t>
            </a:r>
            <a:r>
              <a:rPr lang="en-GB">
                <a:solidFill>
                  <a:srgbClr val="53585A"/>
                </a:solidFill>
                <a:latin typeface="Arial" panose="020B0604020202020204"/>
                <a:ea typeface="MS PGothic" charset="0"/>
              </a:rPr>
              <a:t> </a:t>
            </a:r>
            <a:r>
              <a:rPr lang="en-US">
                <a:solidFill>
                  <a:srgbClr val="53585A"/>
                </a:solidFill>
                <a:latin typeface="Arial" panose="020B0604020202020204"/>
                <a:ea typeface="MS PGothic" charset="0"/>
              </a:rPr>
              <a:t>Up-titration to </a:t>
            </a:r>
            <a:r>
              <a:rPr lang="en-US" err="1">
                <a:solidFill>
                  <a:srgbClr val="53585A"/>
                </a:solidFill>
                <a:latin typeface="Arial" panose="020B0604020202020204"/>
                <a:ea typeface="MS PGothic" charset="0"/>
              </a:rPr>
              <a:t>finerenone</a:t>
            </a:r>
            <a:r>
              <a:rPr lang="en-US">
                <a:solidFill>
                  <a:srgbClr val="53585A"/>
                </a:solidFill>
                <a:latin typeface="Arial" panose="020B0604020202020204"/>
                <a:ea typeface="MS PGothic" charset="0"/>
              </a:rPr>
              <a:t> 20 mg od was permitted at any time after visit 2 (month 1) based on K</a:t>
            </a:r>
            <a:r>
              <a:rPr lang="en-US" baseline="30000">
                <a:solidFill>
                  <a:srgbClr val="53585A"/>
                </a:solidFill>
                <a:latin typeface="Arial" panose="020B0604020202020204"/>
                <a:ea typeface="MS PGothic" charset="0"/>
              </a:rPr>
              <a:t>+</a:t>
            </a:r>
            <a:r>
              <a:rPr lang="en-US">
                <a:solidFill>
                  <a:srgbClr val="53585A"/>
                </a:solidFill>
                <a:latin typeface="Arial" panose="020B0604020202020204"/>
                <a:ea typeface="MS PGothic" charset="0"/>
              </a:rPr>
              <a:t>-levels; down-titration to </a:t>
            </a:r>
            <a:r>
              <a:rPr lang="en-US" err="1">
                <a:solidFill>
                  <a:srgbClr val="53585A"/>
                </a:solidFill>
                <a:latin typeface="Arial" panose="020B0604020202020204"/>
                <a:ea typeface="MS PGothic" charset="0"/>
              </a:rPr>
              <a:t>finerenone</a:t>
            </a:r>
            <a:r>
              <a:rPr lang="en-US">
                <a:solidFill>
                  <a:srgbClr val="53585A"/>
                </a:solidFill>
                <a:latin typeface="Arial" panose="020B0604020202020204"/>
                <a:ea typeface="MS PGothic" charset="0"/>
              </a:rPr>
              <a:t> 10 mg od was permitted at any time after start of treatment in response to changes in potassium. </a:t>
            </a:r>
            <a:r>
              <a:rPr lang="en-GB" err="1">
                <a:solidFill>
                  <a:srgbClr val="53585A"/>
                </a:solidFill>
                <a:latin typeface="Arial" panose="020B0604020202020204"/>
                <a:ea typeface="MS PGothic" charset="0"/>
              </a:rPr>
              <a:t>ACEi</a:t>
            </a:r>
            <a:r>
              <a:rPr lang="en-GB">
                <a:solidFill>
                  <a:srgbClr val="53585A"/>
                </a:solidFill>
                <a:latin typeface="Arial" panose="020B0604020202020204"/>
                <a:ea typeface="MS PGothic" charset="0"/>
              </a:rPr>
              <a:t>, angiotensin-converting </a:t>
            </a:r>
            <a:r>
              <a:rPr lang="en-GB" err="1">
                <a:solidFill>
                  <a:srgbClr val="53585A"/>
                </a:solidFill>
                <a:latin typeface="Arial" panose="020B0604020202020204"/>
                <a:ea typeface="MS PGothic" charset="0"/>
              </a:rPr>
              <a:t>ezyme</a:t>
            </a:r>
            <a:r>
              <a:rPr lang="en-GB">
                <a:solidFill>
                  <a:srgbClr val="53585A"/>
                </a:solidFill>
                <a:latin typeface="Arial" panose="020B0604020202020204"/>
                <a:ea typeface="MS PGothic" charset="0"/>
              </a:rPr>
              <a:t> inhibitor; ARB, angiotensin receptor </a:t>
            </a:r>
            <a:r>
              <a:rPr lang="en-GB">
                <a:solidFill>
                  <a:srgbClr val="53585A"/>
                </a:solidFill>
                <a:latin typeface="Arial" panose="020B0604020202020204"/>
              </a:rPr>
              <a:t>blocker; </a:t>
            </a:r>
            <a:r>
              <a:rPr lang="en-GB">
                <a:solidFill>
                  <a:srgbClr val="53585A"/>
                </a:solidFill>
                <a:latin typeface="Arial" panose="020B0604020202020204"/>
                <a:ea typeface="MS PGothic" charset="0"/>
              </a:rPr>
              <a:t>CKD, chronic kidney disease; CV, cardiovascular; eGFR, estimated glomerular filtration rate; HF, heart failure; </a:t>
            </a:r>
            <a:r>
              <a:rPr lang="en-GB">
                <a:solidFill>
                  <a:srgbClr val="53585A"/>
                </a:solidFill>
                <a:latin typeface="Arial" panose="020B0604020202020204"/>
              </a:rPr>
              <a:t>[K+], potassium concentration; MI</a:t>
            </a:r>
            <a:r>
              <a:rPr lang="en-GB">
                <a:solidFill>
                  <a:srgbClr val="53585A"/>
                </a:solidFill>
                <a:latin typeface="Arial" panose="020B0604020202020204"/>
                <a:ea typeface="MS PGothic" charset="0"/>
              </a:rPr>
              <a:t>, myocardial infarction; od, once daily; T2D, type 2 diabetes.</a:t>
            </a:r>
          </a:p>
          <a:p>
            <a:pPr>
              <a:defRPr/>
            </a:pPr>
            <a:endParaRPr lang="en-US">
              <a:solidFill>
                <a:srgbClr val="53585A"/>
              </a:solidFill>
              <a:latin typeface="Arial" panose="020B0604020202020204"/>
              <a:ea typeface="MS PGothic" charset="0"/>
            </a:endParaRPr>
          </a:p>
          <a:p>
            <a:pPr defTabSz="609585" eaLnBrk="0" fontAlgn="base" hangingPunct="0">
              <a:spcBef>
                <a:spcPct val="0"/>
              </a:spcBef>
              <a:spcAft>
                <a:spcPct val="0"/>
              </a:spcAft>
              <a:defRPr/>
            </a:pPr>
            <a:r>
              <a:rPr lang="en-GB" altLang="en-US" kern="0">
                <a:ea typeface="ＭＳ Ｐゴシック"/>
                <a:cs typeface="Arial"/>
              </a:rPr>
              <a:t>1. </a:t>
            </a:r>
            <a:r>
              <a:rPr lang="en-US">
                <a:solidFill>
                  <a:srgbClr val="53585A"/>
                </a:solidFill>
              </a:rPr>
              <a:t>Pitt B, </a:t>
            </a:r>
            <a:r>
              <a:rPr lang="en-US" i="1">
                <a:solidFill>
                  <a:srgbClr val="53585A"/>
                </a:solidFill>
              </a:rPr>
              <a:t>et al</a:t>
            </a:r>
            <a:r>
              <a:rPr lang="en-US">
                <a:solidFill>
                  <a:srgbClr val="53585A"/>
                </a:solidFill>
              </a:rPr>
              <a:t>. </a:t>
            </a:r>
            <a:r>
              <a:rPr lang="en-US" i="1">
                <a:solidFill>
                  <a:srgbClr val="53585A"/>
                </a:solidFill>
              </a:rPr>
              <a:t>N </a:t>
            </a:r>
            <a:r>
              <a:rPr lang="en-US" i="1" err="1">
                <a:solidFill>
                  <a:srgbClr val="53585A"/>
                </a:solidFill>
              </a:rPr>
              <a:t>Engl</a:t>
            </a:r>
            <a:r>
              <a:rPr lang="en-US" i="1">
                <a:solidFill>
                  <a:srgbClr val="53585A"/>
                </a:solidFill>
              </a:rPr>
              <a:t> J Med</a:t>
            </a:r>
            <a:r>
              <a:rPr lang="en-US">
                <a:solidFill>
                  <a:srgbClr val="53585A"/>
                </a:solidFill>
              </a:rPr>
              <a:t> 2021</a:t>
            </a:r>
            <a:r>
              <a:rPr lang="en-GB"/>
              <a:t>;385:2252-63;</a:t>
            </a:r>
            <a:r>
              <a:rPr lang="fr-FR"/>
              <a:t> 2. </a:t>
            </a:r>
            <a:r>
              <a:rPr lang="en-US" err="1">
                <a:solidFill>
                  <a:srgbClr val="53585A"/>
                </a:solidFill>
              </a:rPr>
              <a:t>Bakris</a:t>
            </a:r>
            <a:r>
              <a:rPr lang="en-US">
                <a:solidFill>
                  <a:srgbClr val="53585A"/>
                </a:solidFill>
              </a:rPr>
              <a:t> GB, </a:t>
            </a:r>
            <a:r>
              <a:rPr lang="en-US" i="1">
                <a:solidFill>
                  <a:srgbClr val="53585A"/>
                </a:solidFill>
              </a:rPr>
              <a:t>et al. N </a:t>
            </a:r>
            <a:r>
              <a:rPr lang="en-US" i="1" err="1">
                <a:solidFill>
                  <a:srgbClr val="53585A"/>
                </a:solidFill>
              </a:rPr>
              <a:t>Engl</a:t>
            </a:r>
            <a:r>
              <a:rPr lang="en-US" i="1">
                <a:solidFill>
                  <a:srgbClr val="53585A"/>
                </a:solidFill>
              </a:rPr>
              <a:t> J Med </a:t>
            </a:r>
            <a:r>
              <a:rPr lang="en-US">
                <a:solidFill>
                  <a:srgbClr val="53585A"/>
                </a:solidFill>
              </a:rPr>
              <a:t>2020;383:2219–2229; </a:t>
            </a:r>
            <a:r>
              <a:rPr lang="fr-FR"/>
              <a:t>3. </a:t>
            </a:r>
            <a:r>
              <a:rPr lang="da-DK">
                <a:ea typeface="+mn-lt"/>
                <a:cs typeface="+mn-lt"/>
              </a:rPr>
              <a:t>Agarwal</a:t>
            </a:r>
            <a:r>
              <a:rPr lang="da-DK"/>
              <a:t> R,</a:t>
            </a:r>
            <a:r>
              <a:rPr lang="da-DK" i="1"/>
              <a:t> et al. Eur Heart J</a:t>
            </a:r>
            <a:r>
              <a:rPr lang="da-DK"/>
              <a:t> 2022; 43:474-484</a:t>
            </a:r>
            <a:endParaRPr lang="fr-FR">
              <a:ea typeface="+mn-lt"/>
              <a:cs typeface="+mn-lt"/>
            </a:endParaRPr>
          </a:p>
        </p:txBody>
      </p:sp>
    </p:spTree>
    <p:extLst>
      <p:ext uri="{BB962C8B-B14F-4D97-AF65-F5344CB8AC3E}">
        <p14:creationId xmlns:p14="http://schemas.microsoft.com/office/powerpoint/2010/main" val="10445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64" grpId="0"/>
      <p:bldP spid="65" grpId="0"/>
      <p:bldP spid="66" grpId="0"/>
      <p:bldP spid="67" grpId="0"/>
      <p:bldP spid="68" grpId="0" animBg="1"/>
      <p:bldP spid="69" grpId="0" animBg="1"/>
      <p:bldP spid="71" grpId="0"/>
      <p:bldP spid="73" grpId="0"/>
      <p:bldP spid="74" grpId="0" animBg="1"/>
      <p:bldP spid="75" grpId="0" animBg="1"/>
      <p:bldP spid="76" grpId="0" animBg="1"/>
      <p:bldP spid="78"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F2B370B-37C4-4E7A-BD53-51CB0BAC5460}"/>
              </a:ext>
            </a:extLst>
          </p:cNvPr>
          <p:cNvSpPr>
            <a:spLocks noGrp="1"/>
          </p:cNvSpPr>
          <p:nvPr>
            <p:ph type="ftr" sz="quarter" idx="14"/>
          </p:nvPr>
        </p:nvSpPr>
        <p:spPr/>
        <p:txBody>
          <a:bodyPr/>
          <a:lstStyle/>
          <a:p>
            <a:pPr defTabSz="609585" eaLnBrk="0" fontAlgn="base" hangingPunct="0">
              <a:spcBef>
                <a:spcPct val="0"/>
              </a:spcBef>
              <a:spcAft>
                <a:spcPct val="0"/>
              </a:spcAft>
              <a:defRPr/>
            </a:pPr>
            <a:r>
              <a:rPr kumimoji="0" lang="en-GB" sz="900" b="0" i="0" u="none" strike="noStrike" kern="1200" cap="none" spc="0" normalizeH="0" baseline="0" noProof="0">
                <a:ln>
                  <a:noFill/>
                </a:ln>
                <a:solidFill>
                  <a:srgbClr val="53585A"/>
                </a:solidFill>
                <a:effectLst/>
                <a:uLnTx/>
                <a:uFillTx/>
                <a:latin typeface="Arial" panose="020B0604020202020204"/>
                <a:ea typeface="MS PGothic"/>
                <a:cs typeface="+mn-cs"/>
              </a:rPr>
              <a:t>CKD, chronic kidney disease; GFR, glomerular filtration rate; </a:t>
            </a:r>
            <a:r>
              <a:rPr kumimoji="0" lang="en-US" sz="900" b="0" i="0" u="none" strike="noStrike" kern="1200" cap="none" spc="0" normalizeH="0" baseline="0" noProof="0">
                <a:ln>
                  <a:noFill/>
                </a:ln>
                <a:solidFill>
                  <a:srgbClr val="53585A"/>
                </a:solidFill>
                <a:effectLst/>
                <a:uLnTx/>
                <a:uFillTx/>
                <a:latin typeface="Arial" panose="020B0604020202020204"/>
                <a:ea typeface="MS PGothic"/>
                <a:cs typeface="+mn-cs"/>
              </a:rPr>
              <a:t>UACR, urine albumin-to-creatinine ratio</a:t>
            </a:r>
            <a:r>
              <a:rPr lang="en-US">
                <a:solidFill>
                  <a:srgbClr val="53585A"/>
                </a:solidFill>
                <a:latin typeface="Arial" panose="020B0604020202020204"/>
                <a:ea typeface="MS PGothic"/>
              </a:rPr>
              <a:t> </a:t>
            </a:r>
            <a:endParaRPr kumimoji="0" lang="en-US" sz="900" b="0" i="0" u="none" strike="noStrike" kern="1200" cap="none" spc="0" normalizeH="0" baseline="0" noProof="0">
              <a:ln>
                <a:noFill/>
              </a:ln>
              <a:solidFill>
                <a:srgbClr val="53585A"/>
              </a:solidFill>
              <a:effectLst/>
              <a:uLnTx/>
              <a:uFillTx/>
              <a:latin typeface="Arial" panose="020B0604020202020204"/>
              <a:ea typeface="MS PGothic" charset="0"/>
              <a:cs typeface="+mn-cs"/>
            </a:endParaRPr>
          </a:p>
          <a:p>
            <a:pPr defTabSz="609585" eaLnBrk="0" fontAlgn="base" hangingPunct="0">
              <a:spcBef>
                <a:spcPct val="0"/>
              </a:spcBef>
              <a:spcAft>
                <a:spcPct val="0"/>
              </a:spcAft>
              <a:defRPr/>
            </a:pPr>
            <a:r>
              <a:rPr kumimoji="0" lang="en-GB" sz="900" b="0" i="0" u="none" strike="noStrike" kern="1200" cap="none" spc="0" normalizeH="0" baseline="0" noProof="0">
                <a:ln>
                  <a:noFill/>
                </a:ln>
                <a:solidFill>
                  <a:srgbClr val="53585A"/>
                </a:solidFill>
                <a:effectLst/>
                <a:uLnTx/>
                <a:uFillTx/>
                <a:latin typeface="Arial" panose="020B0604020202020204"/>
                <a:ea typeface="MS PGothic"/>
                <a:cs typeface="+mn-cs"/>
              </a:rPr>
              <a:t>1. </a:t>
            </a:r>
            <a:r>
              <a:rPr lang="en-US"/>
              <a:t>KDIGO 2012. </a:t>
            </a:r>
            <a:r>
              <a:rPr lang="en-US" i="1"/>
              <a:t>Kidney Int </a:t>
            </a:r>
            <a:r>
              <a:rPr lang="en-US"/>
              <a:t>2013;3:1–150</a:t>
            </a:r>
            <a:r>
              <a:rPr kumimoji="0" lang="en-US" sz="900" b="0" i="0" u="none" strike="noStrike" kern="1200" cap="none" spc="0" normalizeH="0" baseline="0" noProof="0">
                <a:ln>
                  <a:noFill/>
                </a:ln>
                <a:solidFill>
                  <a:srgbClr val="53585A"/>
                </a:solidFill>
                <a:effectLst/>
                <a:uLnTx/>
                <a:uFillTx/>
                <a:latin typeface="Arial" panose="020B0604020202020204"/>
                <a:ea typeface="MS PGothic"/>
                <a:cs typeface="+mn-cs"/>
              </a:rPr>
              <a:t>; 2. </a:t>
            </a:r>
            <a:r>
              <a:rPr lang="en-US">
                <a:solidFill>
                  <a:srgbClr val="53585A"/>
                </a:solidFill>
              </a:rPr>
              <a:t>Pitt B, </a:t>
            </a:r>
            <a:r>
              <a:rPr lang="en-US" i="1">
                <a:solidFill>
                  <a:srgbClr val="53585A"/>
                </a:solidFill>
              </a:rPr>
              <a:t>et al</a:t>
            </a:r>
            <a:r>
              <a:rPr lang="en-US">
                <a:solidFill>
                  <a:srgbClr val="53585A"/>
                </a:solidFill>
              </a:rPr>
              <a:t>. </a:t>
            </a:r>
            <a:r>
              <a:rPr lang="en-US" i="1">
                <a:solidFill>
                  <a:srgbClr val="53585A"/>
                </a:solidFill>
              </a:rPr>
              <a:t>N </a:t>
            </a:r>
            <a:r>
              <a:rPr lang="en-US" i="1" err="1">
                <a:solidFill>
                  <a:srgbClr val="53585A"/>
                </a:solidFill>
              </a:rPr>
              <a:t>Engl</a:t>
            </a:r>
            <a:r>
              <a:rPr lang="en-US" i="1">
                <a:solidFill>
                  <a:srgbClr val="53585A"/>
                </a:solidFill>
              </a:rPr>
              <a:t> J Med</a:t>
            </a:r>
            <a:r>
              <a:rPr lang="en-US">
                <a:solidFill>
                  <a:srgbClr val="53585A"/>
                </a:solidFill>
              </a:rPr>
              <a:t> 2021</a:t>
            </a:r>
            <a:r>
              <a:rPr lang="en-GB"/>
              <a:t>;385:2252-63</a:t>
            </a:r>
            <a:r>
              <a:rPr kumimoji="0" lang="en-GB" sz="900" b="0" i="0" u="none" strike="noStrike" kern="1200" cap="none" spc="0" normalizeH="0" baseline="0" noProof="0">
                <a:ln>
                  <a:noFill/>
                </a:ln>
                <a:solidFill>
                  <a:srgbClr val="53585A"/>
                </a:solidFill>
                <a:effectLst/>
                <a:uLnTx/>
                <a:uFillTx/>
                <a:latin typeface="Arial" panose="020B0604020202020204"/>
                <a:ea typeface="MS PGothic"/>
                <a:cs typeface="+mn-cs"/>
              </a:rPr>
              <a:t>; 3</a:t>
            </a:r>
            <a:r>
              <a:rPr lang="fr-FR"/>
              <a:t> </a:t>
            </a:r>
            <a:r>
              <a:rPr lang="en-US" err="1">
                <a:solidFill>
                  <a:srgbClr val="53585A"/>
                </a:solidFill>
              </a:rPr>
              <a:t>Bakris</a:t>
            </a:r>
            <a:r>
              <a:rPr lang="en-US">
                <a:solidFill>
                  <a:srgbClr val="53585A"/>
                </a:solidFill>
              </a:rPr>
              <a:t> GB, </a:t>
            </a:r>
            <a:r>
              <a:rPr lang="en-US" i="1">
                <a:solidFill>
                  <a:srgbClr val="53585A"/>
                </a:solidFill>
              </a:rPr>
              <a:t>et al. N </a:t>
            </a:r>
            <a:r>
              <a:rPr lang="en-US" i="1" err="1">
                <a:solidFill>
                  <a:srgbClr val="53585A"/>
                </a:solidFill>
              </a:rPr>
              <a:t>Engl</a:t>
            </a:r>
            <a:r>
              <a:rPr lang="en-US" i="1">
                <a:solidFill>
                  <a:srgbClr val="53585A"/>
                </a:solidFill>
              </a:rPr>
              <a:t> J Med </a:t>
            </a:r>
            <a:r>
              <a:rPr lang="en-US">
                <a:solidFill>
                  <a:srgbClr val="53585A"/>
                </a:solidFill>
              </a:rPr>
              <a:t>2020;383:2219–2229</a:t>
            </a:r>
            <a:r>
              <a:rPr kumimoji="0" lang="en-GB" sz="900" b="0" i="0" u="none" strike="noStrike" kern="1200" cap="none" spc="0" normalizeH="0" baseline="0" noProof="0">
                <a:ln>
                  <a:noFill/>
                </a:ln>
                <a:solidFill>
                  <a:srgbClr val="53585A"/>
                </a:solidFill>
                <a:effectLst/>
                <a:uLnTx/>
                <a:uFillTx/>
                <a:latin typeface="Arial" panose="020B0604020202020204"/>
                <a:ea typeface="MS PGothic"/>
                <a:cs typeface="+mn-cs"/>
              </a:rPr>
              <a:t>; </a:t>
            </a:r>
            <a:r>
              <a:rPr kumimoji="0" lang="en-US" sz="900" b="0" i="0" u="none" strike="noStrike" kern="1200" cap="none" spc="0" normalizeH="0" baseline="0" noProof="0">
                <a:ln>
                  <a:noFill/>
                </a:ln>
                <a:solidFill>
                  <a:srgbClr val="53585A"/>
                </a:solidFill>
                <a:effectLst/>
                <a:uLnTx/>
                <a:uFillTx/>
                <a:latin typeface="Arial" panose="020B0604020202020204"/>
                <a:ea typeface="MS PGothic"/>
                <a:cs typeface="+mn-cs"/>
              </a:rPr>
              <a:t>4.</a:t>
            </a:r>
            <a:r>
              <a:rPr kumimoji="0" lang="en-GB" sz="900" b="0" i="0" u="none" strike="noStrike" kern="1200" cap="none" spc="0" normalizeH="0" baseline="0" noProof="0">
                <a:ln>
                  <a:noFill/>
                </a:ln>
                <a:solidFill>
                  <a:srgbClr val="53585A"/>
                </a:solidFill>
                <a:effectLst/>
                <a:uLnTx/>
                <a:uFillTx/>
                <a:latin typeface="Arial" panose="020B0604020202020204"/>
                <a:ea typeface="MS PGothic"/>
                <a:cs typeface="+mn-cs"/>
              </a:rPr>
              <a:t> </a:t>
            </a:r>
            <a:r>
              <a:rPr lang="da-DK"/>
              <a:t>Agarwal</a:t>
            </a:r>
            <a:r>
              <a:rPr lang="da-DK">
                <a:ea typeface="+mn-lt"/>
                <a:cs typeface="+mn-lt"/>
              </a:rPr>
              <a:t> R,</a:t>
            </a:r>
            <a:r>
              <a:rPr lang="da-DK" i="1">
                <a:ea typeface="+mn-lt"/>
                <a:cs typeface="+mn-lt"/>
              </a:rPr>
              <a:t> et al. Eur Heart J</a:t>
            </a:r>
            <a:r>
              <a:rPr lang="da-DK">
                <a:ea typeface="+mn-lt"/>
                <a:cs typeface="+mn-lt"/>
              </a:rPr>
              <a:t> 2022; 43:474-484</a:t>
            </a:r>
            <a:endParaRPr kumimoji="0" lang="en-GB" sz="900" b="0" i="0" u="none" strike="noStrike" kern="1200" cap="none" spc="0" normalizeH="0" baseline="0" noProof="0">
              <a:ln>
                <a:noFill/>
              </a:ln>
              <a:solidFill>
                <a:srgbClr val="53585A"/>
              </a:solidFill>
              <a:effectLst/>
              <a:highlight>
                <a:srgbClr val="FFFF00"/>
              </a:highlight>
              <a:uLnTx/>
              <a:uFillTx/>
              <a:latin typeface="Arial" panose="020B0604020202020204"/>
              <a:ea typeface="MS PGothic" charset="0"/>
              <a:cs typeface="+mn-cs"/>
            </a:endParaRPr>
          </a:p>
        </p:txBody>
      </p:sp>
      <p:sp>
        <p:nvSpPr>
          <p:cNvPr id="5" name="Slide Number Placeholder 4">
            <a:extLst>
              <a:ext uri="{FF2B5EF4-FFF2-40B4-BE49-F238E27FC236}">
                <a16:creationId xmlns:a16="http://schemas.microsoft.com/office/drawing/2014/main" id="{D826C202-71D1-4B65-9785-82C978F56600}"/>
              </a:ext>
            </a:extLst>
          </p:cNvPr>
          <p:cNvSpPr>
            <a:spLocks noGrp="1"/>
          </p:cNvSpPr>
          <p:nvPr>
            <p:ph type="sldNum" sz="quarter" idx="15"/>
          </p:nvPr>
        </p:nvSpPr>
        <p:spPr/>
        <p:txBody>
          <a:bodyPr/>
          <a:lstStyle/>
          <a:p>
            <a:pPr marL="0" marR="0" lvl="0" indent="0" algn="l" defTabSz="609585" rtl="0" eaLnBrk="0" fontAlgn="base" latinLnBrk="0" hangingPunct="0">
              <a:lnSpc>
                <a:spcPct val="100000"/>
              </a:lnSpc>
              <a:spcBef>
                <a:spcPct val="0"/>
              </a:spcBef>
              <a:spcAft>
                <a:spcPct val="0"/>
              </a:spcAft>
              <a:buClrTx/>
              <a:buSzTx/>
              <a:buFontTx/>
              <a:buNone/>
              <a:tabLst/>
              <a:defRPr/>
            </a:pPr>
            <a:fld id="{7AF8E309-D608-654D-B811-6A2C46C88181}" type="slidenum">
              <a:rPr kumimoji="0" lang="en-US" sz="900" b="0" i="0" u="none" strike="noStrike" kern="1200" cap="none" spc="0" normalizeH="0" baseline="0" noProof="0" smtClean="0">
                <a:ln>
                  <a:noFill/>
                </a:ln>
                <a:solidFill>
                  <a:srgbClr val="66B512"/>
                </a:solidFill>
                <a:effectLst/>
                <a:uLnTx/>
                <a:uFillTx/>
                <a:latin typeface="Arial" panose="020B0604020202020204"/>
                <a:ea typeface="MS PGothic" charset="0"/>
                <a:cs typeface="+mn-cs"/>
              </a:rPr>
              <a:pPr marL="0" marR="0" lvl="0" indent="0" algn="l" defTabSz="609585" rtl="0" eaLnBrk="0" fontAlgn="base" latinLnBrk="0" hangingPunct="0">
                <a:lnSpc>
                  <a:spcPct val="100000"/>
                </a:lnSpc>
                <a:spcBef>
                  <a:spcPct val="0"/>
                </a:spcBef>
                <a:spcAft>
                  <a:spcPct val="0"/>
                </a:spcAft>
                <a:buClrTx/>
                <a:buSzTx/>
                <a:buFontTx/>
                <a:buNone/>
                <a:tabLst/>
                <a:defRPr/>
              </a:pPr>
              <a:t>12</a:t>
            </a:fld>
            <a:endParaRPr kumimoji="0" lang="en-US" sz="900" b="0" i="0" u="none" strike="noStrike" kern="1200" cap="none" spc="0" normalizeH="0" baseline="0" noProof="0">
              <a:ln>
                <a:noFill/>
              </a:ln>
              <a:solidFill>
                <a:srgbClr val="66B512"/>
              </a:solidFill>
              <a:effectLst/>
              <a:uLnTx/>
              <a:uFillTx/>
              <a:latin typeface="Arial" panose="020B0604020202020204"/>
              <a:ea typeface="MS PGothic" charset="0"/>
              <a:cs typeface="+mn-cs"/>
            </a:endParaRPr>
          </a:p>
        </p:txBody>
      </p:sp>
      <p:sp>
        <p:nvSpPr>
          <p:cNvPr id="9" name="Title 8">
            <a:extLst>
              <a:ext uri="{FF2B5EF4-FFF2-40B4-BE49-F238E27FC236}">
                <a16:creationId xmlns:a16="http://schemas.microsoft.com/office/drawing/2014/main" id="{F3C98306-AD7F-4784-B7C9-E71C0239AAAA}"/>
              </a:ext>
            </a:extLst>
          </p:cNvPr>
          <p:cNvSpPr>
            <a:spLocks noGrp="1"/>
          </p:cNvSpPr>
          <p:nvPr>
            <p:ph type="title"/>
          </p:nvPr>
        </p:nvSpPr>
        <p:spPr/>
        <p:txBody>
          <a:bodyPr>
            <a:normAutofit/>
          </a:bodyPr>
          <a:lstStyle/>
          <a:p>
            <a:r>
              <a:rPr lang="en-GB" sz="2400"/>
              <a:t>The </a:t>
            </a:r>
            <a:r>
              <a:rPr lang="en-GB" sz="2400" err="1"/>
              <a:t>finerenone</a:t>
            </a:r>
            <a:r>
              <a:rPr lang="en-GB" sz="2400"/>
              <a:t> phase III programme</a:t>
            </a:r>
          </a:p>
        </p:txBody>
      </p:sp>
      <p:graphicFrame>
        <p:nvGraphicFramePr>
          <p:cNvPr id="27" name="Table 26">
            <a:extLst>
              <a:ext uri="{FF2B5EF4-FFF2-40B4-BE49-F238E27FC236}">
                <a16:creationId xmlns:a16="http://schemas.microsoft.com/office/drawing/2014/main" id="{33CB819B-1E76-459B-BA41-FA5CEA70067F}"/>
              </a:ext>
            </a:extLst>
          </p:cNvPr>
          <p:cNvGraphicFramePr>
            <a:graphicFrameLocks noGrp="1"/>
          </p:cNvGraphicFramePr>
          <p:nvPr>
            <p:extLst>
              <p:ext uri="{D42A27DB-BD31-4B8C-83A1-F6EECF244321}">
                <p14:modId xmlns:p14="http://schemas.microsoft.com/office/powerpoint/2010/main" val="996060590"/>
              </p:ext>
            </p:extLst>
          </p:nvPr>
        </p:nvGraphicFramePr>
        <p:xfrm>
          <a:off x="2425625" y="1346148"/>
          <a:ext cx="4337751" cy="4029029"/>
        </p:xfrm>
        <a:graphic>
          <a:graphicData uri="http://schemas.openxmlformats.org/drawingml/2006/table">
            <a:tbl>
              <a:tblPr firstRow="1" bandRow="1">
                <a:tableStyleId>{073A0DAA-6AF3-43AB-8588-CEC1D06C72B9}</a:tableStyleId>
              </a:tblPr>
              <a:tblGrid>
                <a:gridCol w="1445917">
                  <a:extLst>
                    <a:ext uri="{9D8B030D-6E8A-4147-A177-3AD203B41FA5}">
                      <a16:colId xmlns:a16="http://schemas.microsoft.com/office/drawing/2014/main" val="4235160134"/>
                    </a:ext>
                  </a:extLst>
                </a:gridCol>
                <a:gridCol w="1445917">
                  <a:extLst>
                    <a:ext uri="{9D8B030D-6E8A-4147-A177-3AD203B41FA5}">
                      <a16:colId xmlns:a16="http://schemas.microsoft.com/office/drawing/2014/main" val="2157103453"/>
                    </a:ext>
                  </a:extLst>
                </a:gridCol>
                <a:gridCol w="1445917">
                  <a:extLst>
                    <a:ext uri="{9D8B030D-6E8A-4147-A177-3AD203B41FA5}">
                      <a16:colId xmlns:a16="http://schemas.microsoft.com/office/drawing/2014/main" val="885816617"/>
                    </a:ext>
                  </a:extLst>
                </a:gridCol>
              </a:tblGrid>
              <a:tr h="612000">
                <a:tc gridSpan="3">
                  <a:txBody>
                    <a:bodyPr/>
                    <a:lstStyle/>
                    <a:p>
                      <a:pPr algn="ctr" defTabSz="914012">
                        <a:defRPr/>
                      </a:pPr>
                      <a:r>
                        <a:rPr lang="en-US" sz="1600" b="1" kern="0">
                          <a:solidFill>
                            <a:schemeClr val="accent3"/>
                          </a:solidFill>
                          <a:latin typeface="+mn-lt"/>
                          <a:cs typeface="Arial"/>
                        </a:rPr>
                        <a:t>Albuminuria categories</a:t>
                      </a:r>
                    </a:p>
                    <a:p>
                      <a:pPr algn="ctr" defTabSz="914012">
                        <a:defRPr/>
                      </a:pPr>
                      <a:r>
                        <a:rPr lang="en-US" sz="1600" b="1" kern="0">
                          <a:solidFill>
                            <a:schemeClr val="accent3"/>
                          </a:solidFill>
                          <a:latin typeface="+mn-lt"/>
                          <a:cs typeface="Arial"/>
                        </a:rPr>
                        <a:t>(mg albumin/g creatinine)</a:t>
                      </a:r>
                      <a:r>
                        <a:rPr lang="en-US" sz="1600" b="1" kern="0" baseline="30000">
                          <a:solidFill>
                            <a:schemeClr val="accent3"/>
                          </a:solidFill>
                          <a:latin typeface="+mn-lt"/>
                          <a:cs typeface="Arial"/>
                        </a:rPr>
                        <a:t>1</a:t>
                      </a:r>
                    </a:p>
                  </a:txBody>
                  <a:tcPr marL="91416" marR="91416" marT="45708" marB="4570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069931608"/>
                  </a:ext>
                </a:extLst>
              </a:tr>
              <a:tr h="731330">
                <a:tc>
                  <a:txBody>
                    <a:bodyPr/>
                    <a:lstStyle/>
                    <a:p>
                      <a:pPr algn="ctr" defTabSz="914012">
                        <a:defRPr/>
                      </a:pPr>
                      <a:r>
                        <a:rPr lang="en-US" sz="1400" b="1" kern="0">
                          <a:solidFill>
                            <a:schemeClr val="bg1"/>
                          </a:solidFill>
                          <a:latin typeface="+mn-lt"/>
                          <a:cs typeface="Arial"/>
                        </a:rPr>
                        <a:t>A1</a:t>
                      </a:r>
                      <a:endParaRPr lang="en-US" sz="1400" kern="0">
                        <a:solidFill>
                          <a:schemeClr val="bg1"/>
                        </a:solidFill>
                        <a:latin typeface="+mn-lt"/>
                        <a:cs typeface="Arial"/>
                      </a:endParaRPr>
                    </a:p>
                    <a:p>
                      <a:pPr algn="ctr" defTabSz="914012">
                        <a:defRPr/>
                      </a:pPr>
                      <a:r>
                        <a:rPr lang="en-US" sz="1400" kern="0">
                          <a:solidFill>
                            <a:schemeClr val="bg1"/>
                          </a:solidFill>
                          <a:latin typeface="+mn-lt"/>
                          <a:cs typeface="Arial"/>
                        </a:rPr>
                        <a:t>Normal to mildly increased</a:t>
                      </a:r>
                    </a:p>
                  </a:txBody>
                  <a:tcPr marL="35991" marR="35991" marT="45708" marB="45708">
                    <a:lnT w="38100" cmpd="sng">
                      <a:noFill/>
                    </a:lnT>
                    <a:solidFill>
                      <a:schemeClr val="bg2"/>
                    </a:solidFill>
                  </a:tcPr>
                </a:tc>
                <a:tc>
                  <a:txBody>
                    <a:bodyPr/>
                    <a:lstStyle/>
                    <a:p>
                      <a:pPr algn="ctr" defTabSz="914012">
                        <a:defRPr/>
                      </a:pPr>
                      <a:r>
                        <a:rPr lang="en-US" sz="1400" b="1" kern="0">
                          <a:solidFill>
                            <a:schemeClr val="bg1"/>
                          </a:solidFill>
                          <a:latin typeface="+mn-lt"/>
                          <a:cs typeface="Arial"/>
                        </a:rPr>
                        <a:t>A2</a:t>
                      </a:r>
                      <a:endParaRPr lang="en-US" sz="1400" kern="0">
                        <a:solidFill>
                          <a:schemeClr val="bg1"/>
                        </a:solidFill>
                        <a:latin typeface="+mn-lt"/>
                        <a:cs typeface="Arial"/>
                      </a:endParaRPr>
                    </a:p>
                    <a:p>
                      <a:pPr algn="ctr" defTabSz="914012">
                        <a:defRPr/>
                      </a:pPr>
                      <a:r>
                        <a:rPr lang="en-US" sz="1400" kern="0">
                          <a:solidFill>
                            <a:schemeClr val="bg1"/>
                          </a:solidFill>
                          <a:latin typeface="+mn-lt"/>
                          <a:cs typeface="Arial"/>
                        </a:rPr>
                        <a:t>Moderately increased</a:t>
                      </a:r>
                      <a:endParaRPr lang="en-AU" sz="1400">
                        <a:solidFill>
                          <a:schemeClr val="bg1"/>
                        </a:solidFill>
                      </a:endParaRPr>
                    </a:p>
                  </a:txBody>
                  <a:tcPr marL="35991" marR="35991" marT="45708" marB="45708">
                    <a:lnT w="38100" cmpd="sng">
                      <a:noFill/>
                    </a:lnT>
                    <a:solidFill>
                      <a:schemeClr val="bg2"/>
                    </a:solidFill>
                  </a:tcPr>
                </a:tc>
                <a:tc>
                  <a:txBody>
                    <a:bodyPr/>
                    <a:lstStyle/>
                    <a:p>
                      <a:pPr algn="ctr" defTabSz="914012">
                        <a:defRPr/>
                      </a:pPr>
                      <a:r>
                        <a:rPr lang="en-US" sz="1400" b="1" kern="0">
                          <a:solidFill>
                            <a:schemeClr val="bg1"/>
                          </a:solidFill>
                          <a:latin typeface="+mn-lt"/>
                          <a:cs typeface="Arial"/>
                        </a:rPr>
                        <a:t>A3</a:t>
                      </a:r>
                    </a:p>
                    <a:p>
                      <a:pPr algn="ctr" defTabSz="914012">
                        <a:defRPr/>
                      </a:pPr>
                      <a:r>
                        <a:rPr lang="en-US" sz="1400" kern="0">
                          <a:solidFill>
                            <a:schemeClr val="bg1"/>
                          </a:solidFill>
                          <a:latin typeface="+mn-lt"/>
                          <a:cs typeface="Arial"/>
                        </a:rPr>
                        <a:t>Severely </a:t>
                      </a:r>
                      <a:br>
                        <a:rPr lang="en-US" sz="1400" kern="0">
                          <a:solidFill>
                            <a:schemeClr val="bg1"/>
                          </a:solidFill>
                          <a:latin typeface="+mn-lt"/>
                          <a:cs typeface="Arial"/>
                        </a:rPr>
                      </a:br>
                      <a:r>
                        <a:rPr lang="en-US" sz="1400" kern="0">
                          <a:solidFill>
                            <a:schemeClr val="bg1"/>
                          </a:solidFill>
                          <a:latin typeface="+mn-lt"/>
                          <a:cs typeface="Arial"/>
                        </a:rPr>
                        <a:t>increased</a:t>
                      </a:r>
                      <a:endParaRPr lang="en-AU" sz="1400">
                        <a:solidFill>
                          <a:schemeClr val="bg1"/>
                        </a:solidFill>
                      </a:endParaRPr>
                    </a:p>
                  </a:txBody>
                  <a:tcPr marL="35991" marR="35991" marT="45708" marB="45708">
                    <a:lnT w="38100" cmpd="sng">
                      <a:noFill/>
                    </a:lnT>
                    <a:solidFill>
                      <a:schemeClr val="bg2"/>
                    </a:solidFill>
                  </a:tcPr>
                </a:tc>
                <a:extLst>
                  <a:ext uri="{0D108BD9-81ED-4DB2-BD59-A6C34878D82A}">
                    <a16:rowId xmlns:a16="http://schemas.microsoft.com/office/drawing/2014/main" val="2395512810"/>
                  </a:ext>
                </a:extLst>
              </a:tr>
              <a:tr h="310151">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400" b="1" kern="0">
                          <a:solidFill>
                            <a:schemeClr val="bg1"/>
                          </a:solidFill>
                          <a:latin typeface="+mn-lt"/>
                          <a:cs typeface="Arial"/>
                        </a:rPr>
                        <a:t>0–29</a:t>
                      </a:r>
                    </a:p>
                  </a:txBody>
                  <a:tcPr marL="35991" marR="35991" marT="45708" marB="45708">
                    <a:solidFill>
                      <a:schemeClr val="bg2"/>
                    </a:solid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400" b="1" kern="0">
                          <a:solidFill>
                            <a:schemeClr val="bg1"/>
                          </a:solidFill>
                          <a:latin typeface="+mn-lt"/>
                          <a:cs typeface="Arial"/>
                        </a:rPr>
                        <a:t>30–299</a:t>
                      </a:r>
                    </a:p>
                  </a:txBody>
                  <a:tcPr marL="35991" marR="35991" marT="45708" marB="45708">
                    <a:solidFill>
                      <a:schemeClr val="bg2"/>
                    </a:solid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is-IS" sz="1400" b="1" kern="0">
                          <a:solidFill>
                            <a:schemeClr val="bg1"/>
                          </a:solidFill>
                          <a:latin typeface="+mn-lt"/>
                          <a:cs typeface="Arial"/>
                        </a:rPr>
                        <a:t>≥</a:t>
                      </a:r>
                      <a:r>
                        <a:rPr lang="en-US" sz="1400" b="1" kern="0">
                          <a:solidFill>
                            <a:schemeClr val="bg1"/>
                          </a:solidFill>
                          <a:latin typeface="+mn-lt"/>
                          <a:cs typeface="Arial"/>
                        </a:rPr>
                        <a:t>300–4999</a:t>
                      </a:r>
                    </a:p>
                  </a:txBody>
                  <a:tcPr marL="35991" marR="35991" marT="45708" marB="45708">
                    <a:solidFill>
                      <a:schemeClr val="bg2"/>
                    </a:solidFill>
                  </a:tcPr>
                </a:tc>
                <a:extLst>
                  <a:ext uri="{0D108BD9-81ED-4DB2-BD59-A6C34878D82A}">
                    <a16:rowId xmlns:a16="http://schemas.microsoft.com/office/drawing/2014/main" val="486514904"/>
                  </a:ext>
                </a:extLst>
              </a:tr>
              <a:tr h="395897">
                <a:tc>
                  <a:txBody>
                    <a:bodyPr/>
                    <a:lstStyle/>
                    <a:p>
                      <a:endParaRPr lang="en-AU" sz="1600">
                        <a:solidFill>
                          <a:schemeClr val="bg1"/>
                        </a:solidFill>
                      </a:endParaRPr>
                    </a:p>
                  </a:txBody>
                  <a:tcPr marL="35991" marR="35991" marT="45708" marB="45708">
                    <a:solidFill>
                      <a:schemeClr val="accent2">
                        <a:alpha val="60000"/>
                      </a:schemeClr>
                    </a:solidFill>
                  </a:tcPr>
                </a:tc>
                <a:tc>
                  <a:txBody>
                    <a:bodyPr/>
                    <a:lstStyle/>
                    <a:p>
                      <a:endParaRPr lang="en-AU" sz="1600">
                        <a:solidFill>
                          <a:schemeClr val="bg1"/>
                        </a:solidFill>
                      </a:endParaRPr>
                    </a:p>
                  </a:txBody>
                  <a:tcPr marL="35991" marR="35991" marT="45708" marB="45708">
                    <a:solidFill>
                      <a:srgbClr val="FFFF00">
                        <a:alpha val="60000"/>
                      </a:srgbClr>
                    </a:solidFill>
                  </a:tcPr>
                </a:tc>
                <a:tc>
                  <a:txBody>
                    <a:bodyPr/>
                    <a:lstStyle/>
                    <a:p>
                      <a:endParaRPr lang="en-AU" sz="1600">
                        <a:solidFill>
                          <a:schemeClr val="bg1"/>
                        </a:solidFill>
                      </a:endParaRPr>
                    </a:p>
                  </a:txBody>
                  <a:tcPr marL="35991" marR="35991" marT="45708" marB="45708">
                    <a:solidFill>
                      <a:srgbClr val="FF8001">
                        <a:alpha val="60000"/>
                      </a:srgbClr>
                    </a:solidFill>
                  </a:tcPr>
                </a:tc>
                <a:extLst>
                  <a:ext uri="{0D108BD9-81ED-4DB2-BD59-A6C34878D82A}">
                    <a16:rowId xmlns:a16="http://schemas.microsoft.com/office/drawing/2014/main" val="2254146330"/>
                  </a:ext>
                </a:extLst>
              </a:tr>
              <a:tr h="395897">
                <a:tc>
                  <a:txBody>
                    <a:bodyPr/>
                    <a:lstStyle/>
                    <a:p>
                      <a:endParaRPr lang="en-AU" sz="1600">
                        <a:solidFill>
                          <a:schemeClr val="bg1"/>
                        </a:solidFill>
                      </a:endParaRPr>
                    </a:p>
                  </a:txBody>
                  <a:tcPr marL="35991" marR="35991" marT="45708" marB="45708">
                    <a:solidFill>
                      <a:schemeClr val="accent2">
                        <a:alpha val="60000"/>
                      </a:schemeClr>
                    </a:solidFill>
                  </a:tcPr>
                </a:tc>
                <a:tc>
                  <a:txBody>
                    <a:bodyPr/>
                    <a:lstStyle/>
                    <a:p>
                      <a:endParaRPr lang="en-AU" sz="1600">
                        <a:solidFill>
                          <a:schemeClr val="bg1"/>
                        </a:solidFill>
                      </a:endParaRPr>
                    </a:p>
                  </a:txBody>
                  <a:tcPr marL="35991" marR="35991" marT="45708" marB="45708">
                    <a:solidFill>
                      <a:srgbClr val="FFFF00">
                        <a:alpha val="60000"/>
                      </a:srgbClr>
                    </a:solidFill>
                  </a:tcPr>
                </a:tc>
                <a:tc>
                  <a:txBody>
                    <a:bodyPr/>
                    <a:lstStyle/>
                    <a:p>
                      <a:endParaRPr lang="en-AU" sz="1600">
                        <a:solidFill>
                          <a:schemeClr val="bg1"/>
                        </a:solidFill>
                      </a:endParaRPr>
                    </a:p>
                  </a:txBody>
                  <a:tcPr marL="35991" marR="35991" marT="45708" marB="45708">
                    <a:solidFill>
                      <a:srgbClr val="FF8001">
                        <a:alpha val="60000"/>
                      </a:srgbClr>
                    </a:solidFill>
                  </a:tcPr>
                </a:tc>
                <a:extLst>
                  <a:ext uri="{0D108BD9-81ED-4DB2-BD59-A6C34878D82A}">
                    <a16:rowId xmlns:a16="http://schemas.microsoft.com/office/drawing/2014/main" val="543262853"/>
                  </a:ext>
                </a:extLst>
              </a:tr>
              <a:tr h="395897">
                <a:tc>
                  <a:txBody>
                    <a:bodyPr/>
                    <a:lstStyle/>
                    <a:p>
                      <a:endParaRPr lang="en-AU" sz="1600">
                        <a:solidFill>
                          <a:schemeClr val="bg1"/>
                        </a:solidFill>
                      </a:endParaRPr>
                    </a:p>
                  </a:txBody>
                  <a:tcPr marL="35991" marR="35991" marT="45708" marB="45708">
                    <a:solidFill>
                      <a:srgbClr val="FFFF00">
                        <a:alpha val="60000"/>
                      </a:srgbClr>
                    </a:solidFill>
                  </a:tcPr>
                </a:tc>
                <a:tc>
                  <a:txBody>
                    <a:bodyPr/>
                    <a:lstStyle/>
                    <a:p>
                      <a:endParaRPr lang="en-AU" sz="1600">
                        <a:solidFill>
                          <a:schemeClr val="bg1"/>
                        </a:solidFill>
                      </a:endParaRPr>
                    </a:p>
                  </a:txBody>
                  <a:tcPr marL="35991" marR="35991" marT="45708" marB="45708">
                    <a:solidFill>
                      <a:srgbClr val="FF8001">
                        <a:alpha val="60000"/>
                      </a:srgbClr>
                    </a:solidFill>
                  </a:tcPr>
                </a:tc>
                <a:tc>
                  <a:txBody>
                    <a:bodyPr/>
                    <a:lstStyle/>
                    <a:p>
                      <a:endParaRPr lang="en-AU" sz="1600">
                        <a:solidFill>
                          <a:schemeClr val="bg1"/>
                        </a:solidFill>
                      </a:endParaRPr>
                    </a:p>
                  </a:txBody>
                  <a:tcPr marL="35991" marR="35991" marT="45708" marB="45708">
                    <a:solidFill>
                      <a:srgbClr val="FF0000">
                        <a:alpha val="60000"/>
                      </a:srgbClr>
                    </a:solidFill>
                  </a:tcPr>
                </a:tc>
                <a:extLst>
                  <a:ext uri="{0D108BD9-81ED-4DB2-BD59-A6C34878D82A}">
                    <a16:rowId xmlns:a16="http://schemas.microsoft.com/office/drawing/2014/main" val="210041945"/>
                  </a:ext>
                </a:extLst>
              </a:tr>
              <a:tr h="395897">
                <a:tc>
                  <a:txBody>
                    <a:bodyPr/>
                    <a:lstStyle/>
                    <a:p>
                      <a:endParaRPr lang="en-AU" sz="1600">
                        <a:solidFill>
                          <a:schemeClr val="bg1"/>
                        </a:solidFill>
                      </a:endParaRPr>
                    </a:p>
                  </a:txBody>
                  <a:tcPr marL="35991" marR="35991" marT="45708" marB="45708">
                    <a:solidFill>
                      <a:srgbClr val="FF8001">
                        <a:alpha val="60000"/>
                      </a:srgbClr>
                    </a:solidFill>
                  </a:tcPr>
                </a:tc>
                <a:tc>
                  <a:txBody>
                    <a:bodyPr/>
                    <a:lstStyle/>
                    <a:p>
                      <a:endParaRPr lang="en-AU" sz="1600">
                        <a:solidFill>
                          <a:schemeClr val="bg1"/>
                        </a:solidFill>
                      </a:endParaRPr>
                    </a:p>
                  </a:txBody>
                  <a:tcPr marL="35991" marR="35991" marT="45708" marB="45708">
                    <a:solidFill>
                      <a:srgbClr val="FF0000">
                        <a:alpha val="60000"/>
                      </a:srgbClr>
                    </a:solidFill>
                  </a:tcPr>
                </a:tc>
                <a:tc>
                  <a:txBody>
                    <a:bodyPr/>
                    <a:lstStyle/>
                    <a:p>
                      <a:endParaRPr lang="en-AU" sz="1600">
                        <a:solidFill>
                          <a:schemeClr val="bg1"/>
                        </a:solidFill>
                      </a:endParaRPr>
                    </a:p>
                  </a:txBody>
                  <a:tcPr marL="35991" marR="35991" marT="45708" marB="45708">
                    <a:solidFill>
                      <a:srgbClr val="FF0000">
                        <a:alpha val="60000"/>
                      </a:srgbClr>
                    </a:solidFill>
                  </a:tcPr>
                </a:tc>
                <a:extLst>
                  <a:ext uri="{0D108BD9-81ED-4DB2-BD59-A6C34878D82A}">
                    <a16:rowId xmlns:a16="http://schemas.microsoft.com/office/drawing/2014/main" val="1609516177"/>
                  </a:ext>
                </a:extLst>
              </a:tr>
              <a:tr h="395897">
                <a:tc>
                  <a:txBody>
                    <a:bodyPr/>
                    <a:lstStyle/>
                    <a:p>
                      <a:endParaRPr lang="en-AU" sz="1600">
                        <a:solidFill>
                          <a:schemeClr val="bg1"/>
                        </a:solidFill>
                      </a:endParaRPr>
                    </a:p>
                  </a:txBody>
                  <a:tcPr marL="35991" marR="35991" marT="45708" marB="45708">
                    <a:solidFill>
                      <a:srgbClr val="FF0000">
                        <a:alpha val="60000"/>
                      </a:srgbClr>
                    </a:solidFill>
                  </a:tcPr>
                </a:tc>
                <a:tc>
                  <a:txBody>
                    <a:bodyPr/>
                    <a:lstStyle/>
                    <a:p>
                      <a:endParaRPr lang="en-AU" sz="1600">
                        <a:solidFill>
                          <a:schemeClr val="bg1"/>
                        </a:solidFill>
                      </a:endParaRPr>
                    </a:p>
                  </a:txBody>
                  <a:tcPr marL="35991" marR="35991" marT="45708" marB="45708">
                    <a:solidFill>
                      <a:srgbClr val="FF0000">
                        <a:alpha val="60000"/>
                      </a:srgbClr>
                    </a:solidFill>
                  </a:tcPr>
                </a:tc>
                <a:tc>
                  <a:txBody>
                    <a:bodyPr/>
                    <a:lstStyle/>
                    <a:p>
                      <a:endParaRPr lang="en-AU" sz="1600">
                        <a:solidFill>
                          <a:schemeClr val="bg1"/>
                        </a:solidFill>
                      </a:endParaRPr>
                    </a:p>
                  </a:txBody>
                  <a:tcPr marL="35991" marR="35991" marT="45708" marB="45708">
                    <a:solidFill>
                      <a:srgbClr val="FF0000">
                        <a:alpha val="60000"/>
                      </a:srgbClr>
                    </a:solidFill>
                  </a:tcPr>
                </a:tc>
                <a:extLst>
                  <a:ext uri="{0D108BD9-81ED-4DB2-BD59-A6C34878D82A}">
                    <a16:rowId xmlns:a16="http://schemas.microsoft.com/office/drawing/2014/main" val="4000403617"/>
                  </a:ext>
                </a:extLst>
              </a:tr>
              <a:tr h="395897">
                <a:tc>
                  <a:txBody>
                    <a:bodyPr/>
                    <a:lstStyle/>
                    <a:p>
                      <a:endParaRPr lang="en-AU" sz="1600">
                        <a:solidFill>
                          <a:schemeClr val="bg1"/>
                        </a:solidFill>
                      </a:endParaRPr>
                    </a:p>
                  </a:txBody>
                  <a:tcPr marL="35991" marR="35991" marT="45708" marB="45708">
                    <a:solidFill>
                      <a:srgbClr val="FF0000">
                        <a:alpha val="60000"/>
                      </a:srgbClr>
                    </a:solidFill>
                  </a:tcPr>
                </a:tc>
                <a:tc>
                  <a:txBody>
                    <a:bodyPr/>
                    <a:lstStyle/>
                    <a:p>
                      <a:endParaRPr lang="en-AU" sz="1600">
                        <a:solidFill>
                          <a:schemeClr val="bg1"/>
                        </a:solidFill>
                      </a:endParaRPr>
                    </a:p>
                  </a:txBody>
                  <a:tcPr marL="35991" marR="35991" marT="45708" marB="45708">
                    <a:solidFill>
                      <a:srgbClr val="FF0000">
                        <a:alpha val="60000"/>
                      </a:srgbClr>
                    </a:solidFill>
                  </a:tcPr>
                </a:tc>
                <a:tc>
                  <a:txBody>
                    <a:bodyPr/>
                    <a:lstStyle/>
                    <a:p>
                      <a:endParaRPr lang="en-AU" sz="1600">
                        <a:solidFill>
                          <a:schemeClr val="bg1"/>
                        </a:solidFill>
                      </a:endParaRPr>
                    </a:p>
                  </a:txBody>
                  <a:tcPr marL="35991" marR="35991" marT="45708" marB="45708">
                    <a:solidFill>
                      <a:srgbClr val="FF0000">
                        <a:alpha val="60000"/>
                      </a:srgbClr>
                    </a:solidFill>
                  </a:tcPr>
                </a:tc>
                <a:extLst>
                  <a:ext uri="{0D108BD9-81ED-4DB2-BD59-A6C34878D82A}">
                    <a16:rowId xmlns:a16="http://schemas.microsoft.com/office/drawing/2014/main" val="4162991777"/>
                  </a:ext>
                </a:extLst>
              </a:tr>
            </a:tbl>
          </a:graphicData>
        </a:graphic>
      </p:graphicFrame>
      <p:graphicFrame>
        <p:nvGraphicFramePr>
          <p:cNvPr id="28" name="Table 4">
            <a:extLst>
              <a:ext uri="{FF2B5EF4-FFF2-40B4-BE49-F238E27FC236}">
                <a16:creationId xmlns:a16="http://schemas.microsoft.com/office/drawing/2014/main" id="{3B538019-FFA2-4B89-BE52-3E6A08AA40BF}"/>
              </a:ext>
            </a:extLst>
          </p:cNvPr>
          <p:cNvGraphicFramePr>
            <a:graphicFrameLocks noGrp="1"/>
          </p:cNvGraphicFramePr>
          <p:nvPr/>
        </p:nvGraphicFramePr>
        <p:xfrm>
          <a:off x="587239" y="2997432"/>
          <a:ext cx="1838384" cy="2375382"/>
        </p:xfrm>
        <a:graphic>
          <a:graphicData uri="http://schemas.openxmlformats.org/drawingml/2006/table">
            <a:tbl>
              <a:tblPr firstCol="1" bandRow="1">
                <a:tableStyleId>{073A0DAA-6AF3-43AB-8588-CEC1D06C72B9}</a:tableStyleId>
              </a:tblPr>
              <a:tblGrid>
                <a:gridCol w="551515">
                  <a:extLst>
                    <a:ext uri="{9D8B030D-6E8A-4147-A177-3AD203B41FA5}">
                      <a16:colId xmlns:a16="http://schemas.microsoft.com/office/drawing/2014/main" val="4235160134"/>
                    </a:ext>
                  </a:extLst>
                </a:gridCol>
                <a:gridCol w="551515">
                  <a:extLst>
                    <a:ext uri="{9D8B030D-6E8A-4147-A177-3AD203B41FA5}">
                      <a16:colId xmlns:a16="http://schemas.microsoft.com/office/drawing/2014/main" val="2157103453"/>
                    </a:ext>
                  </a:extLst>
                </a:gridCol>
                <a:gridCol w="735354">
                  <a:extLst>
                    <a:ext uri="{9D8B030D-6E8A-4147-A177-3AD203B41FA5}">
                      <a16:colId xmlns:a16="http://schemas.microsoft.com/office/drawing/2014/main" val="885816617"/>
                    </a:ext>
                  </a:extLst>
                </a:gridCol>
              </a:tblGrid>
              <a:tr h="395897">
                <a:tc rowSpan="6">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400" b="1" kern="0">
                          <a:solidFill>
                            <a:schemeClr val="accent3"/>
                          </a:solidFill>
                          <a:latin typeface="+mn-lt"/>
                          <a:ea typeface="+mn-ea"/>
                          <a:cs typeface="Arial"/>
                        </a:rPr>
                        <a:t>GFR categories (ml/min/1.73 m</a:t>
                      </a:r>
                      <a:r>
                        <a:rPr lang="en-US" sz="1400" b="1" kern="0" baseline="30000">
                          <a:solidFill>
                            <a:schemeClr val="accent3"/>
                          </a:solidFill>
                          <a:latin typeface="+mn-lt"/>
                          <a:ea typeface="+mn-ea"/>
                          <a:cs typeface="Arial"/>
                        </a:rPr>
                        <a:t>2</a:t>
                      </a:r>
                      <a:r>
                        <a:rPr lang="en-US" sz="1400" b="1" kern="0">
                          <a:solidFill>
                            <a:schemeClr val="accent3"/>
                          </a:solidFill>
                          <a:latin typeface="+mn-lt"/>
                          <a:ea typeface="+mn-ea"/>
                          <a:cs typeface="Arial"/>
                        </a:rPr>
                        <a:t>)</a:t>
                      </a:r>
                    </a:p>
                  </a:txBody>
                  <a:tcPr marL="91416" marR="91416" marT="45708" marB="45708" vert="vert270" anchor="ctr">
                    <a:noFill/>
                  </a:tcPr>
                </a:tc>
                <a:tc>
                  <a:txBody>
                    <a:bodyPr/>
                    <a:lstStyle/>
                    <a:p>
                      <a:pPr algn="ctr"/>
                      <a:r>
                        <a:rPr lang="en-AU" sz="1400" b="1">
                          <a:solidFill>
                            <a:schemeClr val="bg1"/>
                          </a:solidFill>
                        </a:rPr>
                        <a:t>G1</a:t>
                      </a:r>
                    </a:p>
                  </a:txBody>
                  <a:tcPr marL="71981" marR="71981" marT="35991" marB="35991" anchor="ctr">
                    <a:solidFill>
                      <a:schemeClr val="bg2"/>
                    </a:solidFill>
                  </a:tcPr>
                </a:tc>
                <a:tc>
                  <a:txBody>
                    <a:bodyPr/>
                    <a:lstStyle/>
                    <a:p>
                      <a:pPr algn="ctr"/>
                      <a:r>
                        <a:rPr lang="en-US" sz="1400" b="1" kern="0">
                          <a:solidFill>
                            <a:schemeClr val="bg1"/>
                          </a:solidFill>
                          <a:latin typeface="+mn-lt"/>
                          <a:cs typeface="Arial"/>
                        </a:rPr>
                        <a:t>≥90</a:t>
                      </a:r>
                      <a:endParaRPr lang="en-AU" sz="1400" b="1">
                        <a:solidFill>
                          <a:schemeClr val="bg1"/>
                        </a:solidFill>
                      </a:endParaRPr>
                    </a:p>
                  </a:txBody>
                  <a:tcPr marL="71981" marR="71981" marT="35991" marB="35991" anchor="ctr">
                    <a:solidFill>
                      <a:schemeClr val="bg2"/>
                    </a:solidFill>
                  </a:tcPr>
                </a:tc>
                <a:extLst>
                  <a:ext uri="{0D108BD9-81ED-4DB2-BD59-A6C34878D82A}">
                    <a16:rowId xmlns:a16="http://schemas.microsoft.com/office/drawing/2014/main" val="2254146330"/>
                  </a:ext>
                </a:extLst>
              </a:tr>
              <a:tr h="395897">
                <a:tc vMerge="1">
                  <a:txBody>
                    <a:bodyPr/>
                    <a:lstStyle/>
                    <a:p>
                      <a:endParaRPr lang="en-AU" sz="1100">
                        <a:solidFill>
                          <a:schemeClr val="bg1"/>
                        </a:solidFill>
                      </a:endParaRPr>
                    </a:p>
                  </a:txBody>
                  <a:tcPr/>
                </a:tc>
                <a:tc>
                  <a:txBody>
                    <a:bodyPr/>
                    <a:lstStyle/>
                    <a:p>
                      <a:pPr algn="ctr"/>
                      <a:r>
                        <a:rPr lang="en-AU" sz="1400" b="1">
                          <a:solidFill>
                            <a:schemeClr val="bg1"/>
                          </a:solidFill>
                        </a:rPr>
                        <a:t>G2</a:t>
                      </a:r>
                    </a:p>
                  </a:txBody>
                  <a:tcPr marL="71981" marR="71981" marT="35991" marB="35991" anchor="ctr">
                    <a:solidFill>
                      <a:schemeClr val="bg2"/>
                    </a:solidFill>
                  </a:tcPr>
                </a:tc>
                <a:tc>
                  <a:txBody>
                    <a:bodyPr/>
                    <a:lstStyle/>
                    <a:p>
                      <a:pPr algn="ctr"/>
                      <a:r>
                        <a:rPr lang="en-US" sz="1400" b="1" kern="0">
                          <a:solidFill>
                            <a:schemeClr val="bg1"/>
                          </a:solidFill>
                          <a:latin typeface="+mn-lt"/>
                          <a:cs typeface="Arial"/>
                        </a:rPr>
                        <a:t>60–89</a:t>
                      </a:r>
                      <a:endParaRPr lang="en-AU" sz="1400" b="1">
                        <a:solidFill>
                          <a:schemeClr val="bg1"/>
                        </a:solidFill>
                      </a:endParaRPr>
                    </a:p>
                  </a:txBody>
                  <a:tcPr marL="71981" marR="71981" marT="35991" marB="35991" anchor="ctr">
                    <a:solidFill>
                      <a:schemeClr val="bg2"/>
                    </a:solidFill>
                  </a:tcPr>
                </a:tc>
                <a:extLst>
                  <a:ext uri="{0D108BD9-81ED-4DB2-BD59-A6C34878D82A}">
                    <a16:rowId xmlns:a16="http://schemas.microsoft.com/office/drawing/2014/main" val="543262853"/>
                  </a:ext>
                </a:extLst>
              </a:tr>
              <a:tr h="395897">
                <a:tc vMerge="1">
                  <a:txBody>
                    <a:bodyPr/>
                    <a:lstStyle/>
                    <a:p>
                      <a:endParaRPr lang="en-AU" sz="1100">
                        <a:solidFill>
                          <a:schemeClr val="bg1"/>
                        </a:solidFill>
                      </a:endParaRPr>
                    </a:p>
                  </a:txBody>
                  <a:tcPr/>
                </a:tc>
                <a:tc>
                  <a:txBody>
                    <a:bodyPr/>
                    <a:lstStyle/>
                    <a:p>
                      <a:pPr algn="ctr"/>
                      <a:r>
                        <a:rPr lang="en-AU" sz="1400" b="1">
                          <a:solidFill>
                            <a:schemeClr val="bg1"/>
                          </a:solidFill>
                        </a:rPr>
                        <a:t>G3a</a:t>
                      </a:r>
                    </a:p>
                  </a:txBody>
                  <a:tcPr marL="71981" marR="71981" marT="35991" marB="35991" anchor="ctr">
                    <a:solidFill>
                      <a:schemeClr val="bg2"/>
                    </a:solidFill>
                  </a:tcPr>
                </a:tc>
                <a:tc>
                  <a:txBody>
                    <a:bodyPr/>
                    <a:lstStyle/>
                    <a:p>
                      <a:pPr algn="ctr"/>
                      <a:r>
                        <a:rPr lang="en-US" sz="1400" b="1" kern="0">
                          <a:solidFill>
                            <a:schemeClr val="bg1"/>
                          </a:solidFill>
                          <a:latin typeface="+mn-lt"/>
                          <a:cs typeface="Arial"/>
                        </a:rPr>
                        <a:t>45–59</a:t>
                      </a:r>
                      <a:endParaRPr lang="en-AU" sz="1400" b="1">
                        <a:solidFill>
                          <a:schemeClr val="bg1"/>
                        </a:solidFill>
                      </a:endParaRPr>
                    </a:p>
                  </a:txBody>
                  <a:tcPr marL="71981" marR="71981" marT="35991" marB="35991" anchor="ctr">
                    <a:solidFill>
                      <a:schemeClr val="bg2"/>
                    </a:solidFill>
                  </a:tcPr>
                </a:tc>
                <a:extLst>
                  <a:ext uri="{0D108BD9-81ED-4DB2-BD59-A6C34878D82A}">
                    <a16:rowId xmlns:a16="http://schemas.microsoft.com/office/drawing/2014/main" val="210041945"/>
                  </a:ext>
                </a:extLst>
              </a:tr>
              <a:tr h="395897">
                <a:tc vMerge="1">
                  <a:txBody>
                    <a:bodyPr/>
                    <a:lstStyle/>
                    <a:p>
                      <a:endParaRPr lang="en-AU" sz="1100">
                        <a:solidFill>
                          <a:schemeClr val="bg1"/>
                        </a:solidFill>
                      </a:endParaRPr>
                    </a:p>
                  </a:txBody>
                  <a:tcPr/>
                </a:tc>
                <a:tc>
                  <a:txBody>
                    <a:bodyPr/>
                    <a:lstStyle/>
                    <a:p>
                      <a:pPr algn="ctr"/>
                      <a:r>
                        <a:rPr lang="en-AU" sz="1400" b="1">
                          <a:solidFill>
                            <a:schemeClr val="bg1"/>
                          </a:solidFill>
                        </a:rPr>
                        <a:t>G3b</a:t>
                      </a:r>
                    </a:p>
                  </a:txBody>
                  <a:tcPr marL="71981" marR="71981" marT="35991" marB="35991" anchor="ctr">
                    <a:solidFill>
                      <a:schemeClr val="bg2"/>
                    </a:solidFill>
                  </a:tcPr>
                </a:tc>
                <a:tc>
                  <a:txBody>
                    <a:bodyPr/>
                    <a:lstStyle/>
                    <a:p>
                      <a:pPr algn="ctr"/>
                      <a:r>
                        <a:rPr lang="en-US" sz="1400" b="1" kern="0">
                          <a:solidFill>
                            <a:schemeClr val="bg1"/>
                          </a:solidFill>
                          <a:latin typeface="+mn-lt"/>
                          <a:cs typeface="Arial"/>
                        </a:rPr>
                        <a:t>30–44</a:t>
                      </a:r>
                      <a:endParaRPr lang="en-AU" sz="1400" b="1">
                        <a:solidFill>
                          <a:schemeClr val="bg1"/>
                        </a:solidFill>
                      </a:endParaRPr>
                    </a:p>
                  </a:txBody>
                  <a:tcPr marL="71981" marR="71981" marT="35991" marB="35991" anchor="ctr">
                    <a:solidFill>
                      <a:schemeClr val="bg2"/>
                    </a:solidFill>
                  </a:tcPr>
                </a:tc>
                <a:extLst>
                  <a:ext uri="{0D108BD9-81ED-4DB2-BD59-A6C34878D82A}">
                    <a16:rowId xmlns:a16="http://schemas.microsoft.com/office/drawing/2014/main" val="1609516177"/>
                  </a:ext>
                </a:extLst>
              </a:tr>
              <a:tr h="395897">
                <a:tc vMerge="1">
                  <a:txBody>
                    <a:bodyPr/>
                    <a:lstStyle/>
                    <a:p>
                      <a:endParaRPr lang="en-AU" sz="1100">
                        <a:solidFill>
                          <a:schemeClr val="bg1"/>
                        </a:solidFill>
                      </a:endParaRPr>
                    </a:p>
                  </a:txBody>
                  <a:tcPr/>
                </a:tc>
                <a:tc>
                  <a:txBody>
                    <a:bodyPr/>
                    <a:lstStyle/>
                    <a:p>
                      <a:pPr algn="ctr"/>
                      <a:r>
                        <a:rPr lang="en-AU" sz="1400" b="1">
                          <a:solidFill>
                            <a:schemeClr val="bg1"/>
                          </a:solidFill>
                        </a:rPr>
                        <a:t>G4</a:t>
                      </a:r>
                    </a:p>
                  </a:txBody>
                  <a:tcPr marL="71981" marR="71981" marT="35991" marB="35991" anchor="ctr">
                    <a:solidFill>
                      <a:schemeClr val="bg2"/>
                    </a:solidFill>
                  </a:tcPr>
                </a:tc>
                <a:tc>
                  <a:txBody>
                    <a:bodyPr/>
                    <a:lstStyle/>
                    <a:p>
                      <a:pPr algn="ctr"/>
                      <a:r>
                        <a:rPr lang="en-US" sz="1400" b="1" kern="0">
                          <a:solidFill>
                            <a:schemeClr val="bg1"/>
                          </a:solidFill>
                          <a:latin typeface="+mn-lt"/>
                          <a:cs typeface="Arial"/>
                        </a:rPr>
                        <a:t>15–29</a:t>
                      </a:r>
                      <a:endParaRPr lang="en-AU" sz="1400" b="1">
                        <a:solidFill>
                          <a:schemeClr val="bg1"/>
                        </a:solidFill>
                      </a:endParaRPr>
                    </a:p>
                  </a:txBody>
                  <a:tcPr marL="71981" marR="71981" marT="35991" marB="35991" anchor="ctr">
                    <a:solidFill>
                      <a:schemeClr val="bg2"/>
                    </a:solidFill>
                  </a:tcPr>
                </a:tc>
                <a:extLst>
                  <a:ext uri="{0D108BD9-81ED-4DB2-BD59-A6C34878D82A}">
                    <a16:rowId xmlns:a16="http://schemas.microsoft.com/office/drawing/2014/main" val="4000403617"/>
                  </a:ext>
                </a:extLst>
              </a:tr>
              <a:tr h="395897">
                <a:tc vMerge="1">
                  <a:txBody>
                    <a:bodyPr/>
                    <a:lstStyle/>
                    <a:p>
                      <a:endParaRPr lang="en-AU" sz="1100">
                        <a:solidFill>
                          <a:schemeClr val="bg1"/>
                        </a:solidFill>
                      </a:endParaRPr>
                    </a:p>
                  </a:txBody>
                  <a:tcPr/>
                </a:tc>
                <a:tc>
                  <a:txBody>
                    <a:bodyPr/>
                    <a:lstStyle/>
                    <a:p>
                      <a:pPr algn="ctr"/>
                      <a:r>
                        <a:rPr lang="en-AU" sz="1400" b="1">
                          <a:solidFill>
                            <a:schemeClr val="bg1"/>
                          </a:solidFill>
                        </a:rPr>
                        <a:t>G5</a:t>
                      </a:r>
                    </a:p>
                  </a:txBody>
                  <a:tcPr marL="71981" marR="71981" marT="35991" marB="35991" anchor="ctr">
                    <a:solidFill>
                      <a:schemeClr val="bg2"/>
                    </a:solidFill>
                  </a:tcPr>
                </a:tc>
                <a:tc>
                  <a:txBody>
                    <a:bodyPr/>
                    <a:lstStyle/>
                    <a:p>
                      <a:pPr algn="ctr"/>
                      <a:r>
                        <a:rPr lang="en-US" sz="1400" b="1" kern="0">
                          <a:solidFill>
                            <a:schemeClr val="bg1"/>
                          </a:solidFill>
                          <a:latin typeface="+mn-lt"/>
                          <a:cs typeface="Arial"/>
                        </a:rPr>
                        <a:t>&lt;15</a:t>
                      </a:r>
                      <a:endParaRPr lang="en-AU" sz="1400" b="1">
                        <a:solidFill>
                          <a:schemeClr val="bg1"/>
                        </a:solidFill>
                      </a:endParaRPr>
                    </a:p>
                  </a:txBody>
                  <a:tcPr marL="71981" marR="71981" marT="35991" marB="35991" anchor="ctr">
                    <a:solidFill>
                      <a:schemeClr val="bg2"/>
                    </a:solidFill>
                  </a:tcPr>
                </a:tc>
                <a:extLst>
                  <a:ext uri="{0D108BD9-81ED-4DB2-BD59-A6C34878D82A}">
                    <a16:rowId xmlns:a16="http://schemas.microsoft.com/office/drawing/2014/main" val="4162991777"/>
                  </a:ext>
                </a:extLst>
              </a:tr>
            </a:tbl>
          </a:graphicData>
        </a:graphic>
      </p:graphicFrame>
      <p:sp>
        <p:nvSpPr>
          <p:cNvPr id="29" name="Freeform: Shape 28">
            <a:extLst>
              <a:ext uri="{FF2B5EF4-FFF2-40B4-BE49-F238E27FC236}">
                <a16:creationId xmlns:a16="http://schemas.microsoft.com/office/drawing/2014/main" id="{058B05A1-1488-48B2-BC43-9843FC3B5F5F}"/>
              </a:ext>
            </a:extLst>
          </p:cNvPr>
          <p:cNvSpPr/>
          <p:nvPr/>
        </p:nvSpPr>
        <p:spPr>
          <a:xfrm>
            <a:off x="3878106" y="2995148"/>
            <a:ext cx="2862718" cy="1772456"/>
          </a:xfrm>
          <a:custGeom>
            <a:avLst/>
            <a:gdLst>
              <a:gd name="connsiteX0" fmla="*/ 1453218 w 2862718"/>
              <a:gd name="connsiteY0" fmla="*/ 0 h 1772456"/>
              <a:gd name="connsiteX1" fmla="*/ 2862718 w 2862718"/>
              <a:gd name="connsiteY1" fmla="*/ 0 h 1772456"/>
              <a:gd name="connsiteX2" fmla="*/ 2862718 w 2862718"/>
              <a:gd name="connsiteY2" fmla="*/ 765056 h 1772456"/>
              <a:gd name="connsiteX3" fmla="*/ 1470058 w 2862718"/>
              <a:gd name="connsiteY3" fmla="*/ 765056 h 1772456"/>
              <a:gd name="connsiteX4" fmla="*/ 1470058 w 2862718"/>
              <a:gd name="connsiteY4" fmla="*/ 1772456 h 1772456"/>
              <a:gd name="connsiteX5" fmla="*/ 0 w 2862718"/>
              <a:gd name="connsiteY5" fmla="*/ 1772456 h 1772456"/>
              <a:gd name="connsiteX6" fmla="*/ 0 w 2862718"/>
              <a:gd name="connsiteY6" fmla="*/ 378113 h 1772456"/>
              <a:gd name="connsiteX7" fmla="*/ 1453218 w 2862718"/>
              <a:gd name="connsiteY7" fmla="*/ 378113 h 177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2718" h="1772456">
                <a:moveTo>
                  <a:pt x="1453218" y="0"/>
                </a:moveTo>
                <a:lnTo>
                  <a:pt x="2862718" y="0"/>
                </a:lnTo>
                <a:lnTo>
                  <a:pt x="2862718" y="765056"/>
                </a:lnTo>
                <a:lnTo>
                  <a:pt x="1470058" y="765056"/>
                </a:lnTo>
                <a:lnTo>
                  <a:pt x="1470058" y="1772456"/>
                </a:lnTo>
                <a:lnTo>
                  <a:pt x="0" y="1772456"/>
                </a:lnTo>
                <a:lnTo>
                  <a:pt x="0" y="378113"/>
                </a:lnTo>
                <a:lnTo>
                  <a:pt x="1453218" y="378113"/>
                </a:lnTo>
                <a:close/>
              </a:path>
            </a:pathLst>
          </a:custGeom>
          <a:solidFill>
            <a:schemeClr val="bg2">
              <a:lumMod val="20000"/>
              <a:lumOff val="80000"/>
            </a:schemeClr>
          </a:solidFill>
          <a:ln w="38100">
            <a:solidFill>
              <a:schemeClr val="accent1">
                <a:alpha val="99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0" name="L-Shape 29">
            <a:extLst>
              <a:ext uri="{FF2B5EF4-FFF2-40B4-BE49-F238E27FC236}">
                <a16:creationId xmlns:a16="http://schemas.microsoft.com/office/drawing/2014/main" id="{B0824D75-B6D3-4355-8008-27F01AC005AE}"/>
              </a:ext>
            </a:extLst>
          </p:cNvPr>
          <p:cNvSpPr/>
          <p:nvPr/>
        </p:nvSpPr>
        <p:spPr>
          <a:xfrm flipH="1">
            <a:off x="3886946" y="3543790"/>
            <a:ext cx="2853877" cy="1223816"/>
          </a:xfrm>
          <a:prstGeom prst="corner">
            <a:avLst>
              <a:gd name="adj1" fmla="val 78930"/>
              <a:gd name="adj2" fmla="val 115347"/>
            </a:avLst>
          </a:prstGeom>
          <a:solidFill>
            <a:schemeClr val="accent2">
              <a:lumMod val="20000"/>
              <a:lumOff val="80000"/>
              <a:alpha val="67000"/>
            </a:schemeClr>
          </a:solid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402" rtl="0" eaLnBrk="0" fontAlgn="base" latinLnBrk="0" hangingPunct="0">
              <a:lnSpc>
                <a:spcPct val="100000"/>
              </a:lnSpc>
              <a:spcBef>
                <a:spcPct val="0"/>
              </a:spcBef>
              <a:spcAft>
                <a:spcPct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31" name="Group 30">
            <a:extLst>
              <a:ext uri="{FF2B5EF4-FFF2-40B4-BE49-F238E27FC236}">
                <a16:creationId xmlns:a16="http://schemas.microsoft.com/office/drawing/2014/main" id="{26802E4D-27AB-4B98-A0CD-014C2F345322}"/>
              </a:ext>
            </a:extLst>
          </p:cNvPr>
          <p:cNvGrpSpPr/>
          <p:nvPr/>
        </p:nvGrpSpPr>
        <p:grpSpPr>
          <a:xfrm>
            <a:off x="7265094" y="3041793"/>
            <a:ext cx="4626871" cy="1674045"/>
            <a:chOff x="7554512" y="2325915"/>
            <a:chExt cx="4628077" cy="1674481"/>
          </a:xfrm>
        </p:grpSpPr>
        <p:sp>
          <p:nvSpPr>
            <p:cNvPr id="32" name="Rectangle 31">
              <a:extLst>
                <a:ext uri="{FF2B5EF4-FFF2-40B4-BE49-F238E27FC236}">
                  <a16:creationId xmlns:a16="http://schemas.microsoft.com/office/drawing/2014/main" id="{E3AA4080-8588-4AC5-AE6A-91025174C539}"/>
                </a:ext>
              </a:extLst>
            </p:cNvPr>
            <p:cNvSpPr/>
            <p:nvPr/>
          </p:nvSpPr>
          <p:spPr>
            <a:xfrm>
              <a:off x="7554512" y="3145562"/>
              <a:ext cx="4628075" cy="854834"/>
            </a:xfrm>
            <a:prstGeom prst="rect">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88873" marR="0" lvl="0" indent="-88873" algn="l" defTabSz="1215871" rtl="0" eaLnBrk="0" fontAlgn="base" latinLnBrk="0" hangingPunct="0">
                <a:lnSpc>
                  <a:spcPct val="100000"/>
                </a:lnSpc>
                <a:spcBef>
                  <a:spcPct val="0"/>
                </a:spcBef>
                <a:spcAft>
                  <a:spcPct val="0"/>
                </a:spcAft>
                <a:buClrTx/>
                <a:buSzTx/>
                <a:buFontTx/>
                <a:buChar char="•"/>
                <a:tabLst/>
                <a:defRPr/>
              </a:pPr>
              <a:r>
                <a:rPr kumimoji="0" lang="en-GB" altLang="en-US" sz="1200" b="0" i="0" u="none" strike="noStrike" kern="0" cap="none" spc="0" normalizeH="0" baseline="0" noProof="0">
                  <a:ln>
                    <a:noFill/>
                  </a:ln>
                  <a:solidFill>
                    <a:srgbClr val="000000"/>
                  </a:solidFill>
                  <a:effectLst/>
                  <a:uLnTx/>
                  <a:uFillTx/>
                  <a:latin typeface="Arial" panose="020B0604020202020204"/>
                  <a:ea typeface="+mn-ea"/>
                  <a:cs typeface="+mn-cs"/>
                </a:rPr>
                <a:t>UACR 30–&lt;300 mg/g and eGFR ≥25–&lt;60 ml/min/1.73 m</a:t>
              </a:r>
              <a:r>
                <a:rPr kumimoji="0" lang="en-GB" altLang="en-US" sz="1200" b="0" i="0" u="none" strike="noStrike" kern="0" cap="none" spc="0" normalizeH="0" baseline="30000" noProof="0">
                  <a:ln>
                    <a:noFill/>
                  </a:ln>
                  <a:solidFill>
                    <a:srgbClr val="000000"/>
                  </a:solidFill>
                  <a:effectLst/>
                  <a:uLnTx/>
                  <a:uFillTx/>
                  <a:latin typeface="Arial" panose="020B0604020202020204"/>
                  <a:ea typeface="+mn-ea"/>
                  <a:cs typeface="+mn-cs"/>
                </a:rPr>
                <a:t>2 </a:t>
              </a:r>
              <a:br>
                <a:rPr kumimoji="0" lang="en-GB" altLang="en-US" sz="1200" b="0" i="0" u="none" strike="noStrike" kern="0" cap="none" spc="0" normalizeH="0" baseline="30000" noProof="0">
                  <a:ln>
                    <a:noFill/>
                  </a:ln>
                  <a:solidFill>
                    <a:srgbClr val="000000"/>
                  </a:solidFill>
                  <a:effectLst/>
                  <a:uLnTx/>
                  <a:uFillTx/>
                  <a:latin typeface="Arial" panose="020B0604020202020204"/>
                  <a:ea typeface="+mn-ea"/>
                  <a:cs typeface="+mn-cs"/>
                </a:rPr>
              </a:br>
              <a:r>
                <a:rPr kumimoji="0" lang="en-GB" altLang="en-US" sz="1200" b="0" i="0" u="none" strike="noStrike" kern="0" cap="none" spc="0" normalizeH="0" baseline="0" noProof="0">
                  <a:ln>
                    <a:noFill/>
                  </a:ln>
                  <a:solidFill>
                    <a:srgbClr val="000000"/>
                  </a:solidFill>
                  <a:effectLst/>
                  <a:uLnTx/>
                  <a:uFillTx/>
                  <a:latin typeface="Arial" panose="020B0604020202020204"/>
                  <a:ea typeface="+mn-ea"/>
                  <a:cs typeface="+mn-cs"/>
                </a:rPr>
                <a:t>and a history of diabetic retinopathy</a:t>
              </a:r>
            </a:p>
            <a:p>
              <a:pPr marL="88873" marR="0" lvl="0" indent="-88873" algn="l" defTabSz="1215871" rtl="0" eaLnBrk="0" fontAlgn="base" latinLnBrk="0" hangingPunct="0">
                <a:lnSpc>
                  <a:spcPct val="100000"/>
                </a:lnSpc>
                <a:spcBef>
                  <a:spcPct val="0"/>
                </a:spcBef>
                <a:spcAft>
                  <a:spcPct val="0"/>
                </a:spcAft>
                <a:buClrTx/>
                <a:buSzTx/>
                <a:buFontTx/>
                <a:buChar char="•"/>
                <a:tabLst/>
                <a:defRPr/>
              </a:pPr>
              <a:r>
                <a:rPr kumimoji="0" lang="en-GB" altLang="en-US" sz="1200" b="1" i="0" u="sng" strike="noStrike" kern="0" cap="none" spc="0" normalizeH="0" baseline="0" noProof="0">
                  <a:ln>
                    <a:noFill/>
                  </a:ln>
                  <a:solidFill>
                    <a:srgbClr val="000000"/>
                  </a:solidFill>
                  <a:effectLst/>
                  <a:uLnTx/>
                  <a:uFillTx/>
                  <a:latin typeface="Arial" panose="020B0604020202020204"/>
                  <a:ea typeface="+mn-ea"/>
                  <a:cs typeface="+mn-cs"/>
                </a:rPr>
                <a:t>Or</a:t>
              </a:r>
              <a:r>
                <a:rPr kumimoji="0" lang="en-GB" altLang="en-US" sz="1200" b="0" i="0" u="none" strike="noStrike" kern="0" cap="none" spc="0" normalizeH="0" baseline="0" noProof="0">
                  <a:ln>
                    <a:noFill/>
                  </a:ln>
                  <a:solidFill>
                    <a:srgbClr val="000000"/>
                  </a:solidFill>
                  <a:effectLst/>
                  <a:uLnTx/>
                  <a:uFillTx/>
                  <a:latin typeface="Arial" panose="020B0604020202020204"/>
                  <a:ea typeface="+mn-ea"/>
                  <a:cs typeface="+mn-cs"/>
                </a:rPr>
                <a:t> UACR ≥300–≤5000 mg/g and eGFR ≥25–&lt;75 ml/min/1.73 m</a:t>
              </a:r>
              <a:r>
                <a:rPr kumimoji="0" lang="en-GB" altLang="en-US" sz="1200" b="0" i="0" u="none" strike="noStrike" kern="0" cap="none" spc="0" normalizeH="0" baseline="30000" noProof="0">
                  <a:ln>
                    <a:noFill/>
                  </a:ln>
                  <a:solidFill>
                    <a:srgbClr val="000000"/>
                  </a:solidFill>
                  <a:effectLst/>
                  <a:uLnTx/>
                  <a:uFillTx/>
                  <a:latin typeface="Arial" panose="020B0604020202020204"/>
                  <a:ea typeface="+mn-ea"/>
                  <a:cs typeface="+mn-cs"/>
                </a:rPr>
                <a:t>2</a:t>
              </a:r>
            </a:p>
          </p:txBody>
        </p:sp>
        <p:grpSp>
          <p:nvGrpSpPr>
            <p:cNvPr id="33" name="Group 32">
              <a:extLst>
                <a:ext uri="{FF2B5EF4-FFF2-40B4-BE49-F238E27FC236}">
                  <a16:creationId xmlns:a16="http://schemas.microsoft.com/office/drawing/2014/main" id="{22D16E62-85A9-470E-AC96-D37E53B92832}"/>
                </a:ext>
              </a:extLst>
            </p:cNvPr>
            <p:cNvGrpSpPr/>
            <p:nvPr/>
          </p:nvGrpSpPr>
          <p:grpSpPr>
            <a:xfrm>
              <a:off x="7564396" y="2325915"/>
              <a:ext cx="4618193" cy="1674480"/>
              <a:chOff x="1546216" y="1288729"/>
              <a:chExt cx="2319601" cy="739666"/>
            </a:xfrm>
          </p:grpSpPr>
          <p:grpSp>
            <p:nvGrpSpPr>
              <p:cNvPr id="35" name="Group 34">
                <a:extLst>
                  <a:ext uri="{FF2B5EF4-FFF2-40B4-BE49-F238E27FC236}">
                    <a16:creationId xmlns:a16="http://schemas.microsoft.com/office/drawing/2014/main" id="{595F4EE7-1B81-4B0E-AC37-6420E0E04E0B}"/>
                  </a:ext>
                </a:extLst>
              </p:cNvPr>
              <p:cNvGrpSpPr/>
              <p:nvPr/>
            </p:nvGrpSpPr>
            <p:grpSpPr>
              <a:xfrm>
                <a:off x="1546216" y="1288729"/>
                <a:ext cx="2319601" cy="739666"/>
                <a:chOff x="3119336" y="1584202"/>
                <a:chExt cx="3092800" cy="986221"/>
              </a:xfrm>
            </p:grpSpPr>
            <p:sp>
              <p:nvSpPr>
                <p:cNvPr id="37" name="Rectangle: Rounded Corners 36">
                  <a:extLst>
                    <a:ext uri="{FF2B5EF4-FFF2-40B4-BE49-F238E27FC236}">
                      <a16:creationId xmlns:a16="http://schemas.microsoft.com/office/drawing/2014/main" id="{937FEA47-B2CB-477A-985B-F8B7DE86A0E1}"/>
                    </a:ext>
                  </a:extLst>
                </p:cNvPr>
                <p:cNvSpPr/>
                <p:nvPr/>
              </p:nvSpPr>
              <p:spPr bwMode="gray">
                <a:xfrm>
                  <a:off x="3119336" y="1584202"/>
                  <a:ext cx="3092800" cy="986221"/>
                </a:xfrm>
                <a:prstGeom prst="roundRect">
                  <a:avLst>
                    <a:gd name="adj" fmla="val 0"/>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71981" rtlCol="0" anchor="t"/>
                <a:lstStyle/>
                <a:p>
                  <a:pPr marL="807796" marR="0" lvl="0" indent="0" algn="l" defTabSz="1214282" rtl="0" eaLnBrk="0" fontAlgn="base" latinLnBrk="0" hangingPunct="0">
                    <a:lnSpc>
                      <a:spcPct val="100000"/>
                    </a:lnSpc>
                    <a:spcBef>
                      <a:spcPct val="0"/>
                    </a:spcBef>
                    <a:spcAft>
                      <a:spcPct val="0"/>
                    </a:spcAft>
                    <a:buClrTx/>
                    <a:buSzTx/>
                    <a:buFontTx/>
                    <a:buNone/>
                    <a:tabLst/>
                    <a:defRPr/>
                  </a:pPr>
                  <a:r>
                    <a:rPr kumimoji="0" lang="en-GB" sz="2398" b="1" i="0" u="none" strike="noStrike" kern="1200" cap="none" spc="0" normalizeH="0" baseline="0" noProof="0">
                      <a:ln>
                        <a:noFill/>
                      </a:ln>
                      <a:solidFill>
                        <a:srgbClr val="66B512"/>
                      </a:solidFill>
                      <a:effectLst/>
                      <a:uLnTx/>
                      <a:uFillTx/>
                      <a:latin typeface="Arial" panose="020B0604020202020204"/>
                      <a:ea typeface="+mn-ea"/>
                      <a:cs typeface="+mn-cs"/>
                    </a:rPr>
                    <a:t>FIDELIO-DKD</a:t>
                  </a:r>
                  <a:r>
                    <a:rPr kumimoji="0" lang="en-GB" sz="2398" b="0" i="0" u="none" strike="noStrike" kern="1200" cap="none" spc="0" normalizeH="0" baseline="0" noProof="0">
                      <a:ln>
                        <a:noFill/>
                      </a:ln>
                      <a:solidFill>
                        <a:srgbClr val="66B512"/>
                      </a:solidFill>
                      <a:effectLst/>
                      <a:uLnTx/>
                      <a:uFillTx/>
                      <a:latin typeface="Arial" panose="020B0604020202020204"/>
                      <a:ea typeface="+mn-ea"/>
                      <a:cs typeface="+mn-cs"/>
                    </a:rPr>
                    <a:t> </a:t>
                  </a:r>
                  <a:r>
                    <a:rPr kumimoji="0" lang="en-GB" sz="1999" b="1" i="0" u="none" strike="noStrike" kern="1200" cap="none" spc="0" normalizeH="0" baseline="0" noProof="0">
                      <a:ln>
                        <a:noFill/>
                      </a:ln>
                      <a:solidFill>
                        <a:srgbClr val="66B512"/>
                      </a:solidFill>
                      <a:effectLst/>
                      <a:uLnTx/>
                      <a:uFillTx/>
                      <a:latin typeface="Arial" panose="020B0604020202020204"/>
                      <a:ea typeface="+mn-ea"/>
                      <a:cs typeface="+mn-cs"/>
                    </a:rPr>
                    <a:t>(N=5734)</a:t>
                  </a:r>
                  <a:r>
                    <a:rPr kumimoji="0" lang="en-GB" sz="1999" b="1" i="0" u="none" strike="noStrike" kern="1200" cap="none" spc="0" normalizeH="0" baseline="30000" noProof="0">
                      <a:ln>
                        <a:noFill/>
                      </a:ln>
                      <a:solidFill>
                        <a:srgbClr val="66B512"/>
                      </a:solidFill>
                      <a:effectLst/>
                      <a:uLnTx/>
                      <a:uFillTx/>
                      <a:latin typeface="Arial" panose="020B0604020202020204"/>
                      <a:ea typeface="+mn-ea"/>
                      <a:cs typeface="+mn-cs"/>
                    </a:rPr>
                    <a:t>3</a:t>
                  </a:r>
                  <a:br>
                    <a:rPr kumimoji="0" lang="en-GB" sz="2398" b="0" i="0" u="none" strike="noStrike" kern="1200" cap="none" spc="0" normalizeH="0" baseline="0" noProof="0">
                      <a:ln>
                        <a:noFill/>
                      </a:ln>
                      <a:solidFill>
                        <a:srgbClr val="66B512"/>
                      </a:solidFill>
                      <a:effectLst/>
                      <a:uLnTx/>
                      <a:uFillTx/>
                      <a:latin typeface="Arial" panose="020B0604020202020204"/>
                      <a:ea typeface="+mn-ea"/>
                      <a:cs typeface="+mn-cs"/>
                    </a:rPr>
                  </a:br>
                  <a:r>
                    <a:rPr kumimoji="0" lang="en-GB" sz="1799" b="0" i="0" u="none" strike="noStrike" kern="1200" cap="none" spc="0" normalizeH="0" baseline="0" noProof="0">
                      <a:ln>
                        <a:noFill/>
                      </a:ln>
                      <a:solidFill>
                        <a:srgbClr val="66B512"/>
                      </a:solidFill>
                      <a:effectLst/>
                      <a:uLnTx/>
                      <a:uFillTx/>
                      <a:latin typeface="Arial" panose="020B0604020202020204"/>
                      <a:ea typeface="+mn-ea"/>
                      <a:cs typeface="+mn-cs"/>
                    </a:rPr>
                    <a:t>CKD eligibility criteria</a:t>
                  </a:r>
                  <a:endParaRPr kumimoji="0" lang="en-GB" sz="2398" b="0" i="0" u="none" strike="noStrike" kern="1200" cap="none" spc="0" normalizeH="0" baseline="30000" noProof="0">
                    <a:ln>
                      <a:noFill/>
                    </a:ln>
                    <a:solidFill>
                      <a:srgbClr val="66B512"/>
                    </a:solidFill>
                    <a:effectLst/>
                    <a:uLnTx/>
                    <a:uFillTx/>
                    <a:latin typeface="Arial" panose="020B0604020202020204"/>
                    <a:ea typeface="+mn-ea"/>
                    <a:cs typeface="+mn-cs"/>
                  </a:endParaRPr>
                </a:p>
              </p:txBody>
            </p:sp>
            <p:pic>
              <p:nvPicPr>
                <p:cNvPr id="38" name="Picture 5">
                  <a:extLst>
                    <a:ext uri="{FF2B5EF4-FFF2-40B4-BE49-F238E27FC236}">
                      <a16:creationId xmlns:a16="http://schemas.microsoft.com/office/drawing/2014/main" id="{8E3EA4B9-3AB7-48CF-8C61-15FBAA7F4D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159919" y="1618870"/>
                  <a:ext cx="465275" cy="375737"/>
                </a:xfrm>
                <a:prstGeom prst="rect">
                  <a:avLst/>
                </a:prstGeom>
                <a:noFill/>
                <a:ln>
                  <a:noFill/>
                </a:ln>
              </p:spPr>
            </p:pic>
          </p:grpSp>
          <p:sp>
            <p:nvSpPr>
              <p:cNvPr id="36" name="TextBox 35">
                <a:extLst>
                  <a:ext uri="{FF2B5EF4-FFF2-40B4-BE49-F238E27FC236}">
                    <a16:creationId xmlns:a16="http://schemas.microsoft.com/office/drawing/2014/main" id="{37EF1513-D915-49FF-B6BD-3CAF57D552C7}"/>
                  </a:ext>
                </a:extLst>
              </p:cNvPr>
              <p:cNvSpPr txBox="1"/>
              <p:nvPr/>
            </p:nvSpPr>
            <p:spPr>
              <a:xfrm>
                <a:off x="3200522" y="1380104"/>
                <a:ext cx="262393" cy="310101"/>
              </a:xfrm>
              <a:prstGeom prst="rect">
                <a:avLst/>
              </a:prstGeom>
            </p:spPr>
            <p:txBody>
              <a:bodyPr vert="horz" wrap="none" lIns="0" tIns="0" rIns="0" bIns="0" rtlCol="0">
                <a:normAutofit/>
              </a:bodyPr>
              <a:lstStyle/>
              <a:p>
                <a:pPr marL="0" marR="0" lvl="0" indent="0" algn="l" defTabSz="1214282" rtl="0" eaLnBrk="0" fontAlgn="base" latinLnBrk="0" hangingPunct="0">
                  <a:lnSpc>
                    <a:spcPct val="100000"/>
                  </a:lnSpc>
                  <a:spcBef>
                    <a:spcPct val="0"/>
                  </a:spcBef>
                  <a:spcAft>
                    <a:spcPct val="0"/>
                  </a:spcAft>
                  <a:buClrTx/>
                  <a:buSzTx/>
                  <a:buFontTx/>
                  <a:buNone/>
                  <a:tabLst/>
                  <a:defRPr/>
                </a:pPr>
                <a:endParaRPr kumimoji="0" lang="en-AU" sz="1600" b="1" i="0" u="none" strike="noStrike" kern="1200" cap="none" spc="0" normalizeH="0" baseline="0" noProof="0">
                  <a:ln>
                    <a:noFill/>
                  </a:ln>
                  <a:solidFill>
                    <a:srgbClr val="0091DF"/>
                  </a:solidFill>
                  <a:effectLst/>
                  <a:uLnTx/>
                  <a:uFillTx/>
                  <a:latin typeface="Arial" panose="020B0604020202020204"/>
                  <a:ea typeface="MS PGothic" charset="0"/>
                  <a:cs typeface="+mn-cs"/>
                </a:endParaRPr>
              </a:p>
            </p:txBody>
          </p:sp>
        </p:grpSp>
        <p:cxnSp>
          <p:nvCxnSpPr>
            <p:cNvPr id="34" name="Straight Connector 33">
              <a:extLst>
                <a:ext uri="{FF2B5EF4-FFF2-40B4-BE49-F238E27FC236}">
                  <a16:creationId xmlns:a16="http://schemas.microsoft.com/office/drawing/2014/main" id="{62230890-D491-42CD-8F9A-4A1AA4852AE4}"/>
                </a:ext>
              </a:extLst>
            </p:cNvPr>
            <p:cNvCxnSpPr>
              <a:cxnSpLocks/>
            </p:cNvCxnSpPr>
            <p:nvPr/>
          </p:nvCxnSpPr>
          <p:spPr>
            <a:xfrm>
              <a:off x="7554513" y="3128404"/>
              <a:ext cx="4628074" cy="0"/>
            </a:xfrm>
            <a:prstGeom prst="line">
              <a:avLst/>
            </a:prstGeom>
            <a:noFill/>
            <a:ln w="28575" cap="flat" cmpd="sng" algn="ctr">
              <a:solidFill>
                <a:schemeClr val="accent2"/>
              </a:solidFill>
              <a:prstDash val="solid"/>
              <a:miter lim="800000"/>
            </a:ln>
            <a:effectLst/>
          </p:spPr>
        </p:cxnSp>
      </p:grpSp>
      <p:cxnSp>
        <p:nvCxnSpPr>
          <p:cNvPr id="39" name="Straight Arrow Connector 38">
            <a:extLst>
              <a:ext uri="{FF2B5EF4-FFF2-40B4-BE49-F238E27FC236}">
                <a16:creationId xmlns:a16="http://schemas.microsoft.com/office/drawing/2014/main" id="{125DCFFD-F00B-4939-9099-5815E550751B}"/>
              </a:ext>
            </a:extLst>
          </p:cNvPr>
          <p:cNvCxnSpPr>
            <a:cxnSpLocks/>
          </p:cNvCxnSpPr>
          <p:nvPr/>
        </p:nvCxnSpPr>
        <p:spPr>
          <a:xfrm flipH="1">
            <a:off x="6792694" y="4109663"/>
            <a:ext cx="471135" cy="260820"/>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B919EEF1-0E54-4FE3-B4D7-8A4B6D60AF7B}"/>
              </a:ext>
            </a:extLst>
          </p:cNvPr>
          <p:cNvGrpSpPr/>
          <p:nvPr/>
        </p:nvGrpSpPr>
        <p:grpSpPr>
          <a:xfrm>
            <a:off x="7274973" y="1430614"/>
            <a:ext cx="4616989" cy="1526560"/>
            <a:chOff x="7274973" y="1430614"/>
            <a:chExt cx="4616989" cy="1526560"/>
          </a:xfrm>
        </p:grpSpPr>
        <p:cxnSp>
          <p:nvCxnSpPr>
            <p:cNvPr id="41" name="Straight Connector 40">
              <a:extLst>
                <a:ext uri="{FF2B5EF4-FFF2-40B4-BE49-F238E27FC236}">
                  <a16:creationId xmlns:a16="http://schemas.microsoft.com/office/drawing/2014/main" id="{D47CA26A-A135-4F61-A4D1-D821907D8480}"/>
                </a:ext>
              </a:extLst>
            </p:cNvPr>
            <p:cNvCxnSpPr>
              <a:cxnSpLocks/>
            </p:cNvCxnSpPr>
            <p:nvPr/>
          </p:nvCxnSpPr>
          <p:spPr>
            <a:xfrm flipV="1">
              <a:off x="7280238" y="2204168"/>
              <a:ext cx="461172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Rounded Rectangle 3">
              <a:extLst>
                <a:ext uri="{FF2B5EF4-FFF2-40B4-BE49-F238E27FC236}">
                  <a16:creationId xmlns:a16="http://schemas.microsoft.com/office/drawing/2014/main" id="{81B12347-62A7-4B30-98E3-2D0A615566FD}"/>
                </a:ext>
              </a:extLst>
            </p:cNvPr>
            <p:cNvSpPr>
              <a:spLocks noChangeArrowheads="1"/>
            </p:cNvSpPr>
            <p:nvPr/>
          </p:nvSpPr>
          <p:spPr bwMode="auto">
            <a:xfrm>
              <a:off x="7279005" y="2229764"/>
              <a:ext cx="4612957" cy="721882"/>
            </a:xfrm>
            <a:prstGeom prst="rect">
              <a:avLst/>
            </a:prstGeom>
            <a:solidFill>
              <a:schemeClr val="accent1">
                <a:lumMod val="20000"/>
                <a:lumOff val="80000"/>
              </a:schemeClr>
            </a:solidFill>
            <a:ln w="19050">
              <a:noFill/>
              <a:round/>
              <a:headEnd/>
              <a:tailEnd/>
            </a:ln>
          </p:spPr>
          <p:txBody>
            <a:bodyPr lIns="121589" tIns="60793" rIns="121589" bIns="60793" anchor="ctr"/>
            <a:lstStyle>
              <a:lvl1pPr marL="179388" indent="-179388" algn="l">
                <a:spcBef>
                  <a:spcPct val="20000"/>
                </a:spcBef>
                <a:spcAft>
                  <a:spcPts val="200"/>
                </a:spcAft>
                <a:buClr>
                  <a:srgbClr val="0099FF"/>
                </a:buClr>
                <a:buSzPct val="100000"/>
                <a:buBlip>
                  <a:blip r:embed="rId4"/>
                </a:buBlip>
                <a:defRPr sz="1900">
                  <a:solidFill>
                    <a:schemeClr val="tx1"/>
                  </a:solidFill>
                  <a:latin typeface="Arial" pitchFamily="34" charset="0"/>
                  <a:ea typeface="ＭＳ Ｐゴシック" pitchFamily="34" charset="-128"/>
                </a:defRPr>
              </a:lvl1pPr>
              <a:lvl2pPr marL="742950" indent="-285750" algn="l">
                <a:spcBef>
                  <a:spcPct val="20000"/>
                </a:spcBef>
                <a:buClr>
                  <a:srgbClr val="FF0000"/>
                </a:buClr>
                <a:buFont typeface="Arial" pitchFamily="34" charset="0"/>
                <a:buChar char="–"/>
                <a:defRPr>
                  <a:solidFill>
                    <a:schemeClr val="tx1"/>
                  </a:solidFill>
                  <a:latin typeface="Arial" pitchFamily="34" charset="0"/>
                  <a:ea typeface="ＭＳ Ｐゴシック" pitchFamily="34" charset="-128"/>
                </a:defRPr>
              </a:lvl2pPr>
              <a:lvl3pPr marL="1143000" indent="-228600" algn="l">
                <a:spcBef>
                  <a:spcPct val="20000"/>
                </a:spcBef>
                <a:buClr>
                  <a:srgbClr val="FF0000"/>
                </a:buClr>
                <a:buChar char="•"/>
                <a:defRPr sz="1600">
                  <a:solidFill>
                    <a:schemeClr val="tx1"/>
                  </a:solidFill>
                  <a:latin typeface="Arial" pitchFamily="34" charset="0"/>
                  <a:ea typeface="ヒラギノ角ゴ Pro W3" pitchFamily="-111" charset="-128"/>
                </a:defRPr>
              </a:lvl3pPr>
              <a:lvl4pPr marL="1600200" indent="-228600" algn="l">
                <a:spcBef>
                  <a:spcPct val="20000"/>
                </a:spcBef>
                <a:buClr>
                  <a:srgbClr val="FF0000"/>
                </a:buClr>
                <a:buChar char="–"/>
                <a:defRPr sz="1400">
                  <a:solidFill>
                    <a:schemeClr val="tx1"/>
                  </a:solidFill>
                  <a:latin typeface="Arial" pitchFamily="34" charset="0"/>
                  <a:ea typeface="ヒラギノ角ゴ Pro W3" pitchFamily="-111" charset="-128"/>
                </a:defRPr>
              </a:lvl4pPr>
              <a:lvl5pPr marL="2057400" indent="-228600" algn="l">
                <a:spcBef>
                  <a:spcPct val="20000"/>
                </a:spcBef>
                <a:buClr>
                  <a:srgbClr val="FF0000"/>
                </a:buClr>
                <a:buFont typeface="Wingdings" pitchFamily="2" charset="2"/>
                <a:buChar char="§"/>
                <a:defRPr sz="1200">
                  <a:solidFill>
                    <a:schemeClr val="tx1"/>
                  </a:solidFill>
                  <a:latin typeface="Arial" pitchFamily="34" charset="0"/>
                  <a:ea typeface="ヒラギノ角ゴ Pro W3" pitchFamily="-111" charset="-128"/>
                </a:defRPr>
              </a:lvl5pPr>
              <a:lvl6pPr marL="2514600" indent="-228600" eaLnBrk="0" fontAlgn="base" hangingPunct="0">
                <a:spcBef>
                  <a:spcPct val="20000"/>
                </a:spcBef>
                <a:spcAft>
                  <a:spcPct val="0"/>
                </a:spcAft>
                <a:buClr>
                  <a:srgbClr val="FF0000"/>
                </a:buClr>
                <a:buFont typeface="Wingdings" pitchFamily="2" charset="2"/>
                <a:buChar char="§"/>
                <a:defRPr sz="1200">
                  <a:solidFill>
                    <a:schemeClr val="tx1"/>
                  </a:solidFill>
                  <a:latin typeface="Arial" pitchFamily="34" charset="0"/>
                  <a:ea typeface="ヒラギノ角ゴ Pro W3" pitchFamily="-111" charset="-128"/>
                </a:defRPr>
              </a:lvl6pPr>
              <a:lvl7pPr marL="2971800" indent="-228600" eaLnBrk="0" fontAlgn="base" hangingPunct="0">
                <a:spcBef>
                  <a:spcPct val="20000"/>
                </a:spcBef>
                <a:spcAft>
                  <a:spcPct val="0"/>
                </a:spcAft>
                <a:buClr>
                  <a:srgbClr val="FF0000"/>
                </a:buClr>
                <a:buFont typeface="Wingdings" pitchFamily="2" charset="2"/>
                <a:buChar char="§"/>
                <a:defRPr sz="1200">
                  <a:solidFill>
                    <a:schemeClr val="tx1"/>
                  </a:solidFill>
                  <a:latin typeface="Arial" pitchFamily="34" charset="0"/>
                  <a:ea typeface="ヒラギノ角ゴ Pro W3" pitchFamily="-111" charset="-128"/>
                </a:defRPr>
              </a:lvl7pPr>
              <a:lvl8pPr marL="3429000" indent="-228600" eaLnBrk="0" fontAlgn="base" hangingPunct="0">
                <a:spcBef>
                  <a:spcPct val="20000"/>
                </a:spcBef>
                <a:spcAft>
                  <a:spcPct val="0"/>
                </a:spcAft>
                <a:buClr>
                  <a:srgbClr val="FF0000"/>
                </a:buClr>
                <a:buFont typeface="Wingdings" pitchFamily="2" charset="2"/>
                <a:buChar char="§"/>
                <a:defRPr sz="1200">
                  <a:solidFill>
                    <a:schemeClr val="tx1"/>
                  </a:solidFill>
                  <a:latin typeface="Arial" pitchFamily="34" charset="0"/>
                  <a:ea typeface="ヒラギノ角ゴ Pro W3" pitchFamily="-111" charset="-128"/>
                </a:defRPr>
              </a:lvl8pPr>
              <a:lvl9pPr marL="3886200" indent="-228600" eaLnBrk="0" fontAlgn="base" hangingPunct="0">
                <a:spcBef>
                  <a:spcPct val="20000"/>
                </a:spcBef>
                <a:spcAft>
                  <a:spcPct val="0"/>
                </a:spcAft>
                <a:buClr>
                  <a:srgbClr val="FF0000"/>
                </a:buClr>
                <a:buFont typeface="Wingdings" pitchFamily="2" charset="2"/>
                <a:buChar char="§"/>
                <a:defRPr sz="1200">
                  <a:solidFill>
                    <a:schemeClr val="tx1"/>
                  </a:solidFill>
                  <a:latin typeface="Arial" pitchFamily="34" charset="0"/>
                  <a:ea typeface="ヒラギノ角ゴ Pro W3" pitchFamily="-111" charset="-128"/>
                </a:defRPr>
              </a:lvl9pPr>
            </a:lstStyle>
            <a:p>
              <a:pPr marL="177747" marR="0" lvl="0" indent="-177747" algn="l" defTabSz="1215871" rtl="0" eaLnBrk="0" fontAlgn="base" latinLnBrk="0" hangingPunct="0">
                <a:lnSpc>
                  <a:spcPct val="100000"/>
                </a:lnSpc>
                <a:spcBef>
                  <a:spcPct val="0"/>
                </a:spcBef>
                <a:spcAft>
                  <a:spcPts val="0"/>
                </a:spcAft>
                <a:buClrTx/>
                <a:buSzTx/>
                <a:buFontTx/>
                <a:buChar char="•"/>
                <a:tabLst/>
                <a:defRPr/>
              </a:pPr>
              <a:r>
                <a:rPr kumimoji="0" lang="en-GB" altLang="en-US" sz="1200" b="0" i="0" u="none" strike="noStrike" kern="0" cap="none" spc="0" normalizeH="0" baseline="0" noProof="0">
                  <a:ln>
                    <a:noFill/>
                  </a:ln>
                  <a:solidFill>
                    <a:srgbClr val="000000"/>
                  </a:solidFill>
                  <a:effectLst/>
                  <a:uLnTx/>
                  <a:uFillTx/>
                  <a:latin typeface="Arial" pitchFamily="34" charset="0"/>
                  <a:ea typeface="ＭＳ Ｐゴシック" pitchFamily="34" charset="-128"/>
                  <a:cs typeface="+mn-cs"/>
                </a:rPr>
                <a:t>UACR 30–&lt;300 mg/g and eGFR 25–≤90 ml/min/1.73 m</a:t>
              </a:r>
              <a:r>
                <a:rPr kumimoji="0" lang="en-GB" altLang="en-US" sz="1200" b="0" i="0" u="none" strike="noStrike" kern="0" cap="none" spc="0" normalizeH="0" baseline="30000" noProof="0">
                  <a:ln>
                    <a:noFill/>
                  </a:ln>
                  <a:solidFill>
                    <a:srgbClr val="000000"/>
                  </a:solidFill>
                  <a:effectLst/>
                  <a:uLnTx/>
                  <a:uFillTx/>
                  <a:latin typeface="Arial" pitchFamily="34" charset="0"/>
                  <a:ea typeface="ＭＳ Ｐゴシック" pitchFamily="34" charset="-128"/>
                  <a:cs typeface="+mn-cs"/>
                </a:rPr>
                <a:t>2</a:t>
              </a:r>
              <a:r>
                <a:rPr kumimoji="0" lang="en-GB" altLang="en-US" sz="1200" b="0" i="0" u="none" strike="noStrike" kern="0" cap="none" spc="0" normalizeH="0" baseline="0" noProof="0">
                  <a:ln>
                    <a:noFill/>
                  </a:ln>
                  <a:solidFill>
                    <a:srgbClr val="000000"/>
                  </a:solidFill>
                  <a:effectLst/>
                  <a:uLnTx/>
                  <a:uFillTx/>
                  <a:latin typeface="Arial" pitchFamily="34" charset="0"/>
                  <a:ea typeface="ＭＳ Ｐゴシック" pitchFamily="34" charset="-128"/>
                  <a:cs typeface="+mn-cs"/>
                </a:rPr>
                <a:t> </a:t>
              </a:r>
            </a:p>
            <a:p>
              <a:pPr marL="177747" marR="0" lvl="0" indent="-177747" algn="l" defTabSz="1215871" rtl="0" eaLnBrk="0" fontAlgn="base" latinLnBrk="0" hangingPunct="0">
                <a:lnSpc>
                  <a:spcPct val="100000"/>
                </a:lnSpc>
                <a:spcBef>
                  <a:spcPct val="0"/>
                </a:spcBef>
                <a:spcAft>
                  <a:spcPts val="0"/>
                </a:spcAft>
                <a:buClrTx/>
                <a:buSzTx/>
                <a:buFontTx/>
                <a:buChar char="•"/>
                <a:tabLst/>
                <a:defRPr/>
              </a:pPr>
              <a:r>
                <a:rPr kumimoji="0" lang="en-GB" altLang="en-US" sz="1200" b="1" i="0" u="sng" strike="noStrike" kern="0" cap="none" spc="0" normalizeH="0" baseline="0" noProof="0">
                  <a:ln>
                    <a:noFill/>
                  </a:ln>
                  <a:solidFill>
                    <a:srgbClr val="000000"/>
                  </a:solidFill>
                  <a:effectLst/>
                  <a:uLnTx/>
                  <a:uFillTx/>
                  <a:latin typeface="Arial" pitchFamily="34" charset="0"/>
                  <a:ea typeface="ＭＳ Ｐゴシック" pitchFamily="34" charset="-128"/>
                  <a:cs typeface="+mn-cs"/>
                </a:rPr>
                <a:t>Or</a:t>
              </a:r>
              <a:r>
                <a:rPr kumimoji="0" lang="en-GB" altLang="en-US" sz="1200" b="0" i="0" u="none" strike="noStrike" kern="0" cap="none" spc="0" normalizeH="0" baseline="0" noProof="0">
                  <a:ln>
                    <a:noFill/>
                  </a:ln>
                  <a:solidFill>
                    <a:srgbClr val="000000"/>
                  </a:solidFill>
                  <a:effectLst/>
                  <a:uLnTx/>
                  <a:uFillTx/>
                  <a:latin typeface="Arial" pitchFamily="34" charset="0"/>
                  <a:ea typeface="ＭＳ Ｐゴシック" pitchFamily="34" charset="-128"/>
                  <a:cs typeface="+mn-cs"/>
                </a:rPr>
                <a:t> UACR ≥300–≤5000 mg/g and eGFR ≥60 ml/min/1.73 m</a:t>
              </a:r>
              <a:r>
                <a:rPr kumimoji="0" lang="en-GB" altLang="en-US" sz="1200" b="0" i="0" u="none" strike="noStrike" kern="0" cap="none" spc="0" normalizeH="0" baseline="30000" noProof="0">
                  <a:ln>
                    <a:noFill/>
                  </a:ln>
                  <a:solidFill>
                    <a:srgbClr val="000000"/>
                  </a:solidFill>
                  <a:effectLst/>
                  <a:uLnTx/>
                  <a:uFillTx/>
                  <a:latin typeface="Arial" pitchFamily="34" charset="0"/>
                  <a:ea typeface="ＭＳ Ｐゴシック" pitchFamily="34" charset="-128"/>
                  <a:cs typeface="+mn-cs"/>
                </a:rPr>
                <a:t>2</a:t>
              </a:r>
              <a:r>
                <a:rPr kumimoji="0" lang="en-GB" altLang="en-US" sz="1200" b="0" i="0" u="none" strike="noStrike" kern="0" cap="none" spc="0" normalizeH="0" baseline="0" noProof="0">
                  <a:ln>
                    <a:noFill/>
                  </a:ln>
                  <a:solidFill>
                    <a:srgbClr val="000000"/>
                  </a:solidFill>
                  <a:effectLst/>
                  <a:uLnTx/>
                  <a:uFillTx/>
                  <a:latin typeface="Arial" pitchFamily="34" charset="0"/>
                  <a:ea typeface="ＭＳ Ｐゴシック" pitchFamily="34" charset="-128"/>
                  <a:cs typeface="+mn-cs"/>
                </a:rPr>
                <a:t> </a:t>
              </a:r>
            </a:p>
          </p:txBody>
        </p:sp>
        <p:pic>
          <p:nvPicPr>
            <p:cNvPr id="43" name="Picture 4">
              <a:extLst>
                <a:ext uri="{FF2B5EF4-FFF2-40B4-BE49-F238E27FC236}">
                  <a16:creationId xmlns:a16="http://schemas.microsoft.com/office/drawing/2014/main" id="{CE4B3EDC-6308-492B-9C18-4EE88CB9FDC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317942" y="1484127"/>
              <a:ext cx="690199" cy="681850"/>
            </a:xfrm>
            <a:prstGeom prst="rect">
              <a:avLst/>
            </a:prstGeom>
            <a:noFill/>
            <a:ln>
              <a:noFill/>
            </a:ln>
          </p:spPr>
        </p:pic>
        <p:sp>
          <p:nvSpPr>
            <p:cNvPr id="44" name="Rectangle: Rounded Corners 43">
              <a:extLst>
                <a:ext uri="{FF2B5EF4-FFF2-40B4-BE49-F238E27FC236}">
                  <a16:creationId xmlns:a16="http://schemas.microsoft.com/office/drawing/2014/main" id="{8D8831FA-CCAE-48BB-AA5F-8998630E1D5F}"/>
                </a:ext>
              </a:extLst>
            </p:cNvPr>
            <p:cNvSpPr/>
            <p:nvPr/>
          </p:nvSpPr>
          <p:spPr bwMode="gray">
            <a:xfrm>
              <a:off x="7274973" y="1430614"/>
              <a:ext cx="4616989" cy="1526560"/>
            </a:xfrm>
            <a:prstGeom prst="roundRect">
              <a:avLst>
                <a:gd name="adj" fmla="val 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71981" rtlCol="0" anchor="t"/>
            <a:lstStyle/>
            <a:p>
              <a:pPr marL="807796" marR="0" lvl="0" indent="0" algn="l" defTabSz="1214282" rtl="0" eaLnBrk="0" fontAlgn="base" latinLnBrk="0" hangingPunct="0">
                <a:lnSpc>
                  <a:spcPct val="100000"/>
                </a:lnSpc>
                <a:spcBef>
                  <a:spcPct val="0"/>
                </a:spcBef>
                <a:spcAft>
                  <a:spcPct val="0"/>
                </a:spcAft>
                <a:buClrTx/>
                <a:buSzTx/>
                <a:buFontTx/>
                <a:buNone/>
                <a:tabLst/>
                <a:defRPr/>
              </a:pPr>
              <a:r>
                <a:rPr kumimoji="0" lang="en-GB" sz="2399" b="1" i="0" u="none" strike="noStrike" kern="1200" cap="none" spc="0" normalizeH="0" baseline="0" noProof="0">
                  <a:ln>
                    <a:noFill/>
                  </a:ln>
                  <a:solidFill>
                    <a:srgbClr val="0091DF"/>
                  </a:solidFill>
                  <a:effectLst/>
                  <a:uLnTx/>
                  <a:uFillTx/>
                  <a:latin typeface="Arial" panose="020B0604020202020204"/>
                  <a:ea typeface="+mn-ea"/>
                  <a:cs typeface="+mn-cs"/>
                </a:rPr>
                <a:t>FIGARO-DKD</a:t>
              </a:r>
              <a:r>
                <a:rPr kumimoji="0" lang="en-GB" sz="2399" b="0" i="0" u="none" strike="noStrike" kern="1200" cap="none" spc="0" normalizeH="0" baseline="0" noProof="0">
                  <a:ln>
                    <a:noFill/>
                  </a:ln>
                  <a:solidFill>
                    <a:srgbClr val="0091DF"/>
                  </a:solidFill>
                  <a:effectLst/>
                  <a:uLnTx/>
                  <a:uFillTx/>
                  <a:latin typeface="Arial" panose="020B0604020202020204"/>
                  <a:ea typeface="+mn-ea"/>
                  <a:cs typeface="+mn-cs"/>
                </a:rPr>
                <a:t> </a:t>
              </a:r>
              <a:r>
                <a:rPr kumimoji="0" lang="en-GB" sz="1999" b="1" i="0" u="none" strike="noStrike" kern="1200" cap="none" spc="0" normalizeH="0" baseline="0" noProof="0">
                  <a:ln>
                    <a:noFill/>
                  </a:ln>
                  <a:solidFill>
                    <a:srgbClr val="0091DF"/>
                  </a:solidFill>
                  <a:effectLst/>
                  <a:uLnTx/>
                  <a:uFillTx/>
                  <a:latin typeface="Arial" panose="020B0604020202020204"/>
                  <a:ea typeface="+mn-ea"/>
                  <a:cs typeface="+mn-cs"/>
                </a:rPr>
                <a:t>(N=7437)</a:t>
              </a:r>
              <a:r>
                <a:rPr kumimoji="0" lang="en-GB" sz="1999" b="1" i="0" u="none" strike="noStrike" kern="1200" cap="none" spc="0" normalizeH="0" baseline="30000" noProof="0">
                  <a:ln>
                    <a:noFill/>
                  </a:ln>
                  <a:solidFill>
                    <a:srgbClr val="0091DF"/>
                  </a:solidFill>
                  <a:effectLst/>
                  <a:uLnTx/>
                  <a:uFillTx/>
                  <a:latin typeface="Arial" panose="020B0604020202020204"/>
                  <a:ea typeface="+mn-ea"/>
                  <a:cs typeface="+mn-cs"/>
                </a:rPr>
                <a:t>2</a:t>
              </a:r>
              <a:br>
                <a:rPr kumimoji="0" lang="en-GB" sz="1999" b="1" i="0" u="none" strike="noStrike" kern="1200" cap="none" spc="0" normalizeH="0" baseline="0" noProof="0">
                  <a:ln>
                    <a:noFill/>
                  </a:ln>
                  <a:solidFill>
                    <a:srgbClr val="0091DF"/>
                  </a:solidFill>
                  <a:effectLst/>
                  <a:uLnTx/>
                  <a:uFillTx/>
                  <a:latin typeface="Arial" panose="020B0604020202020204"/>
                  <a:ea typeface="+mn-ea"/>
                  <a:cs typeface="+mn-cs"/>
                </a:rPr>
              </a:br>
              <a:r>
                <a:rPr kumimoji="0" lang="en-GB" sz="1799" b="0" i="0" u="none" strike="noStrike" kern="1200" cap="none" spc="0" normalizeH="0" baseline="0" noProof="0">
                  <a:ln>
                    <a:noFill/>
                  </a:ln>
                  <a:solidFill>
                    <a:srgbClr val="0091DF"/>
                  </a:solidFill>
                  <a:effectLst/>
                  <a:uLnTx/>
                  <a:uFillTx/>
                  <a:latin typeface="Arial" panose="020B0604020202020204"/>
                  <a:ea typeface="+mn-ea"/>
                  <a:cs typeface="+mn-cs"/>
                </a:rPr>
                <a:t>CKD eligibility criteria</a:t>
              </a:r>
              <a:endParaRPr kumimoji="0" lang="en-GB" sz="1799" b="0" i="0" u="none" strike="noStrike" kern="1200" cap="none" spc="0" normalizeH="0" baseline="30000" noProof="0">
                <a:ln>
                  <a:noFill/>
                </a:ln>
                <a:solidFill>
                  <a:srgbClr val="0091DF"/>
                </a:solidFill>
                <a:effectLst/>
                <a:uLnTx/>
                <a:uFillTx/>
                <a:latin typeface="Arial" panose="020B0604020202020204"/>
                <a:ea typeface="+mn-ea"/>
                <a:cs typeface="+mn-cs"/>
              </a:endParaRPr>
            </a:p>
          </p:txBody>
        </p:sp>
      </p:grpSp>
      <p:cxnSp>
        <p:nvCxnSpPr>
          <p:cNvPr id="45" name="Straight Arrow Connector 44">
            <a:extLst>
              <a:ext uri="{FF2B5EF4-FFF2-40B4-BE49-F238E27FC236}">
                <a16:creationId xmlns:a16="http://schemas.microsoft.com/office/drawing/2014/main" id="{D13B8101-AE96-4129-A8F4-0145E7080F19}"/>
              </a:ext>
            </a:extLst>
          </p:cNvPr>
          <p:cNvCxnSpPr>
            <a:cxnSpLocks/>
            <a:stCxn id="44" idx="1"/>
          </p:cNvCxnSpPr>
          <p:nvPr/>
        </p:nvCxnSpPr>
        <p:spPr>
          <a:xfrm flipH="1">
            <a:off x="6812853" y="2193894"/>
            <a:ext cx="462120" cy="906747"/>
          </a:xfrm>
          <a:prstGeom prst="straightConnector1">
            <a:avLst/>
          </a:prstGeom>
          <a:ln w="381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49" name="Freeform: Shape 11">
            <a:extLst>
              <a:ext uri="{FF2B5EF4-FFF2-40B4-BE49-F238E27FC236}">
                <a16:creationId xmlns:a16="http://schemas.microsoft.com/office/drawing/2014/main" id="{1D0AAE8A-BF8A-4342-BCCF-81C3D73264A5}"/>
              </a:ext>
            </a:extLst>
          </p:cNvPr>
          <p:cNvSpPr/>
          <p:nvPr/>
        </p:nvSpPr>
        <p:spPr>
          <a:xfrm>
            <a:off x="3882684" y="2962261"/>
            <a:ext cx="2862000" cy="1820753"/>
          </a:xfrm>
          <a:custGeom>
            <a:avLst/>
            <a:gdLst>
              <a:gd name="connsiteX0" fmla="*/ 1151722 w 2304305"/>
              <a:gd name="connsiteY0" fmla="*/ 0 h 1568738"/>
              <a:gd name="connsiteX1" fmla="*/ 2304305 w 2304305"/>
              <a:gd name="connsiteY1" fmla="*/ 0 h 1568738"/>
              <a:gd name="connsiteX2" fmla="*/ 2304305 w 2304305"/>
              <a:gd name="connsiteY2" fmla="*/ 367506 h 1568738"/>
              <a:gd name="connsiteX3" fmla="*/ 2304305 w 2304305"/>
              <a:gd name="connsiteY3" fmla="*/ 719138 h 1568738"/>
              <a:gd name="connsiteX4" fmla="*/ 2304305 w 2304305"/>
              <a:gd name="connsiteY4" fmla="*/ 720000 h 1568738"/>
              <a:gd name="connsiteX5" fmla="*/ 2304305 w 2304305"/>
              <a:gd name="connsiteY5" fmla="*/ 720306 h 1568738"/>
              <a:gd name="connsiteX6" fmla="*/ 2304305 w 2304305"/>
              <a:gd name="connsiteY6" fmla="*/ 1568738 h 1568738"/>
              <a:gd name="connsiteX7" fmla="*/ 0 w 2304305"/>
              <a:gd name="connsiteY7" fmla="*/ 1568738 h 1568738"/>
              <a:gd name="connsiteX8" fmla="*/ 0 w 2304305"/>
              <a:gd name="connsiteY8" fmla="*/ 1566850 h 1568738"/>
              <a:gd name="connsiteX9" fmla="*/ 0 w 2304305"/>
              <a:gd name="connsiteY9" fmla="*/ 719138 h 1568738"/>
              <a:gd name="connsiteX10" fmla="*/ 0 w 2304305"/>
              <a:gd name="connsiteY10" fmla="*/ 368050 h 1568738"/>
              <a:gd name="connsiteX11" fmla="*/ 1151722 w 2304305"/>
              <a:gd name="connsiteY11" fmla="*/ 368050 h 1568738"/>
              <a:gd name="connsiteX12" fmla="*/ 1151722 w 2304305"/>
              <a:gd name="connsiteY12" fmla="*/ 367506 h 156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4305" h="1568738">
                <a:moveTo>
                  <a:pt x="1151722" y="0"/>
                </a:moveTo>
                <a:lnTo>
                  <a:pt x="2304305" y="0"/>
                </a:lnTo>
                <a:lnTo>
                  <a:pt x="2304305" y="367506"/>
                </a:lnTo>
                <a:lnTo>
                  <a:pt x="2304305" y="719138"/>
                </a:lnTo>
                <a:lnTo>
                  <a:pt x="2304305" y="720000"/>
                </a:lnTo>
                <a:lnTo>
                  <a:pt x="2304305" y="720306"/>
                </a:lnTo>
                <a:lnTo>
                  <a:pt x="2304305" y="1568738"/>
                </a:lnTo>
                <a:lnTo>
                  <a:pt x="0" y="1568738"/>
                </a:lnTo>
                <a:lnTo>
                  <a:pt x="0" y="1566850"/>
                </a:lnTo>
                <a:lnTo>
                  <a:pt x="0" y="719138"/>
                </a:lnTo>
                <a:lnTo>
                  <a:pt x="0" y="368050"/>
                </a:lnTo>
                <a:lnTo>
                  <a:pt x="1151722" y="368050"/>
                </a:lnTo>
                <a:lnTo>
                  <a:pt x="1151722" y="367506"/>
                </a:lnTo>
                <a:close/>
              </a:path>
            </a:pathLst>
          </a:cu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50" name="Straight Arrow Connector 14">
            <a:extLst>
              <a:ext uri="{FF2B5EF4-FFF2-40B4-BE49-F238E27FC236}">
                <a16:creationId xmlns:a16="http://schemas.microsoft.com/office/drawing/2014/main" id="{D742A7AB-BFCE-4309-9CD6-4826C641435F}"/>
              </a:ext>
            </a:extLst>
          </p:cNvPr>
          <p:cNvCxnSpPr>
            <a:cxnSpLocks/>
          </p:cNvCxnSpPr>
          <p:nvPr/>
        </p:nvCxnSpPr>
        <p:spPr>
          <a:xfrm flipH="1" flipV="1">
            <a:off x="6792695" y="4370484"/>
            <a:ext cx="482279" cy="781537"/>
          </a:xfrm>
          <a:prstGeom prst="straightConnector1">
            <a:avLst/>
          </a:prstGeom>
          <a:ln w="381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pic>
        <p:nvPicPr>
          <p:cNvPr id="51" name="Picture 28" descr="Logo&#10;&#10;Description automatically generated">
            <a:extLst>
              <a:ext uri="{FF2B5EF4-FFF2-40B4-BE49-F238E27FC236}">
                <a16:creationId xmlns:a16="http://schemas.microsoft.com/office/drawing/2014/main" id="{FDE246EC-B876-481C-9355-B70B965EAB0E}"/>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t="-2"/>
          <a:stretch/>
        </p:blipFill>
        <p:spPr>
          <a:xfrm>
            <a:off x="7341389" y="5269380"/>
            <a:ext cx="678475" cy="646331"/>
          </a:xfrm>
          <a:prstGeom prst="rect">
            <a:avLst/>
          </a:prstGeom>
        </p:spPr>
      </p:pic>
      <p:sp>
        <p:nvSpPr>
          <p:cNvPr id="52" name="Rectangle: Rounded Corners 29">
            <a:extLst>
              <a:ext uri="{FF2B5EF4-FFF2-40B4-BE49-F238E27FC236}">
                <a16:creationId xmlns:a16="http://schemas.microsoft.com/office/drawing/2014/main" id="{34A77B8C-8098-4365-97C5-C62FC0DD702B}"/>
              </a:ext>
            </a:extLst>
          </p:cNvPr>
          <p:cNvSpPr/>
          <p:nvPr/>
        </p:nvSpPr>
        <p:spPr bwMode="gray">
          <a:xfrm>
            <a:off x="7274974" y="5152021"/>
            <a:ext cx="4616988" cy="858617"/>
          </a:xfrm>
          <a:prstGeom prst="roundRect">
            <a:avLst>
              <a:gd name="adj" fmla="val 0"/>
            </a:avLst>
          </a:prstGeom>
          <a:noFill/>
          <a:ln w="28575">
            <a:solidFill>
              <a:srgbClr val="003455"/>
            </a:solidFill>
          </a:ln>
        </p:spPr>
        <p:style>
          <a:lnRef idx="2">
            <a:schemeClr val="accent1">
              <a:shade val="50000"/>
            </a:schemeClr>
          </a:lnRef>
          <a:fillRef idx="1">
            <a:schemeClr val="accent1"/>
          </a:fillRef>
          <a:effectRef idx="0">
            <a:schemeClr val="accent1"/>
          </a:effectRef>
          <a:fontRef idx="minor">
            <a:schemeClr val="lt1"/>
          </a:fontRef>
        </p:style>
        <p:txBody>
          <a:bodyPr tIns="71981" rtlCol="0" anchor="t"/>
          <a:lstStyle/>
          <a:p>
            <a:pPr marL="807796" marR="0" lvl="0" indent="0" algn="l" defTabSz="1214282" rtl="0" eaLnBrk="0" fontAlgn="base" latinLnBrk="0" hangingPunct="0">
              <a:lnSpc>
                <a:spcPct val="100000"/>
              </a:lnSpc>
              <a:spcBef>
                <a:spcPct val="0"/>
              </a:spcBef>
              <a:spcAft>
                <a:spcPct val="0"/>
              </a:spcAft>
              <a:buClrTx/>
              <a:buSzTx/>
              <a:buFontTx/>
              <a:buNone/>
              <a:tabLst/>
              <a:defRPr/>
            </a:pPr>
            <a:endParaRPr kumimoji="0" lang="en-GB" sz="2398" b="0" i="0" u="none" strike="noStrike" kern="1200" cap="none" spc="0" normalizeH="0" baseline="30000" noProof="0">
              <a:ln>
                <a:noFill/>
              </a:ln>
              <a:solidFill>
                <a:srgbClr val="0091DF"/>
              </a:solidFill>
              <a:effectLst/>
              <a:uLnTx/>
              <a:uFillTx/>
              <a:latin typeface="Arial" panose="020B0604020202020204"/>
              <a:ea typeface="+mn-ea"/>
              <a:cs typeface="+mn-cs"/>
            </a:endParaRPr>
          </a:p>
        </p:txBody>
      </p:sp>
      <p:sp>
        <p:nvSpPr>
          <p:cNvPr id="53" name="Rectangle 30">
            <a:extLst>
              <a:ext uri="{FF2B5EF4-FFF2-40B4-BE49-F238E27FC236}">
                <a16:creationId xmlns:a16="http://schemas.microsoft.com/office/drawing/2014/main" id="{86D61224-D607-464C-B625-FD161A26B57C}"/>
              </a:ext>
            </a:extLst>
          </p:cNvPr>
          <p:cNvSpPr/>
          <p:nvPr/>
        </p:nvSpPr>
        <p:spPr>
          <a:xfrm>
            <a:off x="9561823" y="5250611"/>
            <a:ext cx="1568058" cy="400110"/>
          </a:xfrm>
          <a:prstGeom prst="rect">
            <a:avLst/>
          </a:prstGeom>
        </p:spPr>
        <p:txBody>
          <a:bodyPr wrap="none">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003455"/>
                </a:solidFill>
                <a:effectLst/>
                <a:uLnTx/>
                <a:uFillTx/>
                <a:latin typeface="Arial" panose="020B0604020202020204"/>
                <a:ea typeface="MS PGothic" charset="0"/>
                <a:cs typeface="+mn-cs"/>
              </a:rPr>
              <a:t>(N=13,171)</a:t>
            </a:r>
            <a:r>
              <a:rPr kumimoji="0" lang="en-GB" sz="2000" b="1" i="0" u="none" strike="noStrike" kern="1200" cap="none" spc="0" normalizeH="0" baseline="30000" noProof="0">
                <a:ln>
                  <a:noFill/>
                </a:ln>
                <a:solidFill>
                  <a:srgbClr val="003455"/>
                </a:solidFill>
                <a:effectLst/>
                <a:uLnTx/>
                <a:uFillTx/>
                <a:latin typeface="Arial" panose="020B0604020202020204"/>
                <a:ea typeface="MS PGothic" charset="0"/>
                <a:cs typeface="+mn-cs"/>
              </a:rPr>
              <a:t>4</a:t>
            </a:r>
            <a:endParaRPr kumimoji="0" lang="en-GB" sz="2000" b="0" i="0" u="none" strike="noStrike" kern="1200" cap="none" spc="0" normalizeH="0" baseline="0" noProof="0">
              <a:ln>
                <a:noFill/>
              </a:ln>
              <a:solidFill>
                <a:srgbClr val="003455"/>
              </a:solidFill>
              <a:effectLst/>
              <a:uLnTx/>
              <a:uFillTx/>
              <a:latin typeface="Arial" panose="020B0604020202020204"/>
              <a:ea typeface="MS PGothic" charset="0"/>
              <a:cs typeface="+mn-cs"/>
            </a:endParaRPr>
          </a:p>
        </p:txBody>
      </p:sp>
      <p:sp>
        <p:nvSpPr>
          <p:cNvPr id="54" name="Rectangle 31">
            <a:extLst>
              <a:ext uri="{FF2B5EF4-FFF2-40B4-BE49-F238E27FC236}">
                <a16:creationId xmlns:a16="http://schemas.microsoft.com/office/drawing/2014/main" id="{7443BACC-3F50-4A1F-8B4A-04D2DC2EBCEA}"/>
              </a:ext>
            </a:extLst>
          </p:cNvPr>
          <p:cNvSpPr/>
          <p:nvPr/>
        </p:nvSpPr>
        <p:spPr>
          <a:xfrm>
            <a:off x="8081234" y="5234458"/>
            <a:ext cx="1906828" cy="738664"/>
          </a:xfrm>
          <a:prstGeom prst="rect">
            <a:avLst/>
          </a:prstGeom>
        </p:spPr>
        <p:txBody>
          <a:bodyPr wrap="square">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a:ln>
                  <a:noFill/>
                </a:ln>
                <a:solidFill>
                  <a:srgbClr val="003455"/>
                </a:solidFill>
                <a:effectLst/>
                <a:uLnTx/>
                <a:uFillTx/>
                <a:latin typeface="Arial" panose="020B0604020202020204"/>
                <a:ea typeface="MS PGothic" charset="0"/>
                <a:cs typeface="+mn-cs"/>
              </a:rPr>
              <a:t>FIDELITY</a:t>
            </a:r>
            <a:r>
              <a:rPr kumimoji="0" lang="en-GB" sz="1800" b="1" i="0" u="none" strike="noStrike" kern="1200" cap="none" spc="0" normalizeH="0" baseline="0" noProof="0">
                <a:ln>
                  <a:noFill/>
                </a:ln>
                <a:solidFill>
                  <a:srgbClr val="003455"/>
                </a:solidFill>
                <a:effectLst/>
                <a:uLnTx/>
                <a:uFillTx/>
                <a:latin typeface="Arial" panose="020B0604020202020204"/>
                <a:ea typeface="MS PGothic" charset="0"/>
                <a:cs typeface="+mn-cs"/>
              </a:rPr>
              <a:t> </a:t>
            </a:r>
            <a:r>
              <a:rPr kumimoji="0" lang="en-GB" sz="1800" b="0" i="0" u="none" strike="noStrike" kern="1200" cap="none" spc="0" normalizeH="0" baseline="0" noProof="0">
                <a:ln>
                  <a:noFill/>
                </a:ln>
                <a:solidFill>
                  <a:srgbClr val="003455"/>
                </a:solidFill>
                <a:effectLst/>
                <a:uLnTx/>
                <a:uFillTx/>
                <a:latin typeface="Arial" panose="020B0604020202020204"/>
                <a:ea typeface="MS PGothic" charset="0"/>
                <a:cs typeface="+mn-cs"/>
              </a:rPr>
              <a:t>Pooled analysis</a:t>
            </a:r>
          </a:p>
        </p:txBody>
      </p:sp>
    </p:spTree>
    <p:extLst>
      <p:ext uri="{BB962C8B-B14F-4D97-AF65-F5344CB8AC3E}">
        <p14:creationId xmlns:p14="http://schemas.microsoft.com/office/powerpoint/2010/main" val="435540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C62B1E7-DC25-4EC1-B8FA-42D83DF2FFCA}"/>
              </a:ext>
            </a:extLst>
          </p:cNvPr>
          <p:cNvSpPr>
            <a:spLocks noGrp="1"/>
          </p:cNvSpPr>
          <p:nvPr>
            <p:ph type="ftr" sz="quarter" idx="14"/>
          </p:nvPr>
        </p:nvSpPr>
        <p:spPr>
          <a:xfrm>
            <a:off x="932596" y="6092825"/>
            <a:ext cx="10959367" cy="506124"/>
          </a:xfrm>
        </p:spPr>
        <p:txBody>
          <a:bodyPr/>
          <a:lstStyle/>
          <a:p>
            <a:r>
              <a:rPr lang="en-GB" altLang="en-US"/>
              <a:t>*10 mg if screening eGFR 25–&lt;60 ml/min/1.73 m</a:t>
            </a:r>
            <a:r>
              <a:rPr lang="en-GB" altLang="en-US" baseline="30000"/>
              <a:t>2</a:t>
            </a:r>
            <a:r>
              <a:rPr lang="en-GB" altLang="en-US"/>
              <a:t>; 20 mg if ≥60 ml/min/1.73 m</a:t>
            </a:r>
            <a:r>
              <a:rPr lang="en-GB" altLang="en-US" baseline="30000"/>
              <a:t>2</a:t>
            </a:r>
            <a:r>
              <a:rPr lang="en-GB" altLang="en-US"/>
              <a:t>, up-titration encouraged from month 1</a:t>
            </a:r>
            <a:r>
              <a:rPr lang="en-GB" baseline="30000">
                <a:cs typeface="Arial" panose="020B0604020202020204" pitchFamily="34" charset="0"/>
              </a:rPr>
              <a:t> </a:t>
            </a:r>
            <a:r>
              <a:rPr lang="en-GB"/>
              <a:t>if serum [K</a:t>
            </a:r>
            <a:r>
              <a:rPr lang="en-GB" baseline="30000"/>
              <a:t>+</a:t>
            </a:r>
            <a:r>
              <a:rPr lang="en-GB"/>
              <a:t>] ≤4.8 </a:t>
            </a:r>
            <a:r>
              <a:rPr lang="en-GB" err="1"/>
              <a:t>mEq</a:t>
            </a:r>
            <a:r>
              <a:rPr lang="en-GB"/>
              <a:t>/l and eGFR stable; </a:t>
            </a:r>
            <a:r>
              <a:rPr lang="en-GB" baseline="30000">
                <a:cs typeface="Arial" panose="020B0604020202020204" pitchFamily="34" charset="0"/>
              </a:rPr>
              <a:t>#</a:t>
            </a:r>
            <a:r>
              <a:rPr lang="en-GB"/>
              <a:t>kidney failure defined as either ESKD (initiation of chronic dialysis for ≥90 days or kidney transplant) or sustained decrease in eGFR &lt;15 ml/min/1.73 m</a:t>
            </a:r>
            <a:r>
              <a:rPr lang="en-GB" baseline="30000"/>
              <a:t>2</a:t>
            </a:r>
          </a:p>
          <a:p>
            <a:r>
              <a:rPr lang="en-US"/>
              <a:t>CKD, chronic kidney disease; CV, cardiovascular; eGFR, estimated glomerular filtration rate; </a:t>
            </a:r>
            <a:r>
              <a:rPr lang="en-GB">
                <a:cs typeface="Arial"/>
              </a:rPr>
              <a:t>ESKD, end-stage kidney disease; GFR, </a:t>
            </a:r>
            <a:r>
              <a:rPr lang="en-GB"/>
              <a:t>glomerular filtration rate;</a:t>
            </a:r>
            <a:r>
              <a:rPr lang="en-GB">
                <a:cs typeface="Arial"/>
              </a:rPr>
              <a:t> </a:t>
            </a:r>
            <a:r>
              <a:rPr lang="en-GB" altLang="en-US" kern="0">
                <a:ea typeface="ＭＳ Ｐゴシック"/>
                <a:cs typeface="Arial"/>
              </a:rPr>
              <a:t>HHF, hospitalisation for heart failure; </a:t>
            </a:r>
            <a:r>
              <a:rPr lang="en-GB" altLang="en-US" kern="0" err="1">
                <a:ea typeface="ＭＳ Ｐゴシック"/>
                <a:cs typeface="Arial"/>
              </a:rPr>
              <a:t>HFrEF</a:t>
            </a:r>
            <a:r>
              <a:rPr lang="en-GB" altLang="en-US" kern="0">
                <a:ea typeface="ＭＳ Ｐゴシック"/>
                <a:cs typeface="Arial"/>
              </a:rPr>
              <a:t>, heart failure with reduced ejection fraction; [K</a:t>
            </a:r>
            <a:r>
              <a:rPr lang="en-GB" altLang="en-US" kern="0" baseline="30000">
                <a:ea typeface="ＭＳ Ｐゴシック"/>
                <a:cs typeface="Arial"/>
              </a:rPr>
              <a:t>+</a:t>
            </a:r>
            <a:r>
              <a:rPr lang="en-GB" altLang="en-US" kern="0">
                <a:ea typeface="ＭＳ Ｐゴシック"/>
                <a:cs typeface="Arial"/>
              </a:rPr>
              <a:t>]</a:t>
            </a:r>
            <a:r>
              <a:rPr lang="en-GB" altLang="en-US" kern="0" baseline="-25000">
                <a:ea typeface="ＭＳ Ｐゴシック"/>
                <a:cs typeface="Arial"/>
              </a:rPr>
              <a:t>,</a:t>
            </a:r>
            <a:r>
              <a:rPr lang="en-GB" altLang="en-US" kern="0">
                <a:ea typeface="ＭＳ Ｐゴシック"/>
                <a:cs typeface="Arial"/>
              </a:rPr>
              <a:t>, potassium concentration; MI, myocardial infarction; od, once daily;</a:t>
            </a:r>
            <a:r>
              <a:rPr lang="en-US"/>
              <a:t> </a:t>
            </a:r>
            <a:r>
              <a:rPr lang="en-GB" altLang="en-US" kern="0" err="1">
                <a:ea typeface="ＭＳ Ｐゴシック"/>
                <a:cs typeface="Arial"/>
              </a:rPr>
              <a:t>RASi</a:t>
            </a:r>
            <a:r>
              <a:rPr lang="en-GB" altLang="en-US" kern="0">
                <a:ea typeface="ＭＳ Ｐゴシック"/>
                <a:cs typeface="Arial"/>
              </a:rPr>
              <a:t>, renin–angiotensin system inhibitor; </a:t>
            </a:r>
            <a:r>
              <a:rPr lang="en-US"/>
              <a:t>T2D, type 2 diabetes; UACR, urine albumin-to-creatinine ratio</a:t>
            </a:r>
            <a:br>
              <a:rPr lang="en-GB" altLang="en-US" kern="0">
                <a:ea typeface="ＭＳ Ｐゴシック" pitchFamily="34" charset="-128"/>
                <a:cs typeface="Arial" panose="020B0604020202020204" pitchFamily="34" charset="0"/>
              </a:rPr>
            </a:br>
            <a:r>
              <a:rPr lang="en-GB" altLang="en-US" kern="0">
                <a:ea typeface="ＭＳ Ｐゴシック"/>
                <a:cs typeface="Arial"/>
              </a:rPr>
              <a:t>1. </a:t>
            </a:r>
            <a:r>
              <a:rPr lang="en-US" err="1">
                <a:solidFill>
                  <a:srgbClr val="53585A"/>
                </a:solidFill>
              </a:rPr>
              <a:t>Bakris</a:t>
            </a:r>
            <a:r>
              <a:rPr lang="en-US">
                <a:solidFill>
                  <a:srgbClr val="53585A"/>
                </a:solidFill>
              </a:rPr>
              <a:t> GB, </a:t>
            </a:r>
            <a:r>
              <a:rPr lang="en-US" i="1">
                <a:solidFill>
                  <a:srgbClr val="53585A"/>
                </a:solidFill>
              </a:rPr>
              <a:t>et al. N </a:t>
            </a:r>
            <a:r>
              <a:rPr lang="en-US" i="1" err="1">
                <a:solidFill>
                  <a:srgbClr val="53585A"/>
                </a:solidFill>
              </a:rPr>
              <a:t>Engl</a:t>
            </a:r>
            <a:r>
              <a:rPr lang="en-US" i="1">
                <a:solidFill>
                  <a:srgbClr val="53585A"/>
                </a:solidFill>
              </a:rPr>
              <a:t> J Med </a:t>
            </a:r>
            <a:r>
              <a:rPr lang="en-US">
                <a:solidFill>
                  <a:srgbClr val="53585A"/>
                </a:solidFill>
              </a:rPr>
              <a:t>2020;383:2219–2229; 2. Pitt B, </a:t>
            </a:r>
            <a:r>
              <a:rPr lang="en-US" i="1">
                <a:solidFill>
                  <a:srgbClr val="53585A"/>
                </a:solidFill>
              </a:rPr>
              <a:t>et al</a:t>
            </a:r>
            <a:r>
              <a:rPr lang="en-US">
                <a:solidFill>
                  <a:srgbClr val="53585A"/>
                </a:solidFill>
              </a:rPr>
              <a:t>. </a:t>
            </a:r>
            <a:r>
              <a:rPr lang="en-US" i="1">
                <a:solidFill>
                  <a:srgbClr val="53585A"/>
                </a:solidFill>
              </a:rPr>
              <a:t>N </a:t>
            </a:r>
            <a:r>
              <a:rPr lang="en-US" i="1" err="1">
                <a:solidFill>
                  <a:srgbClr val="53585A"/>
                </a:solidFill>
              </a:rPr>
              <a:t>Engl</a:t>
            </a:r>
            <a:r>
              <a:rPr lang="en-US" i="1">
                <a:solidFill>
                  <a:srgbClr val="53585A"/>
                </a:solidFill>
              </a:rPr>
              <a:t> J Med</a:t>
            </a:r>
            <a:r>
              <a:rPr lang="en-US">
                <a:solidFill>
                  <a:srgbClr val="53585A"/>
                </a:solidFill>
              </a:rPr>
              <a:t> 2021</a:t>
            </a:r>
            <a:r>
              <a:rPr lang="en-GB"/>
              <a:t>;385:2252-63;</a:t>
            </a:r>
            <a:r>
              <a:rPr lang="fr-FR"/>
              <a:t> 3. </a:t>
            </a:r>
            <a:r>
              <a:rPr lang="da-DK">
                <a:ea typeface="+mn-lt"/>
                <a:cs typeface="+mn-lt"/>
              </a:rPr>
              <a:t>Agarwal</a:t>
            </a:r>
            <a:r>
              <a:rPr lang="da-DK"/>
              <a:t> R,</a:t>
            </a:r>
            <a:r>
              <a:rPr lang="da-DK" i="1"/>
              <a:t> et al. Eur Heart J</a:t>
            </a:r>
            <a:r>
              <a:rPr lang="da-DK"/>
              <a:t> 2022; 43:474-484</a:t>
            </a:r>
            <a:endParaRPr lang="fr-FR">
              <a:ea typeface="+mn-lt"/>
              <a:cs typeface="+mn-lt"/>
            </a:endParaRPr>
          </a:p>
        </p:txBody>
      </p:sp>
      <p:sp>
        <p:nvSpPr>
          <p:cNvPr id="3" name="Slide Number Placeholder 2">
            <a:extLst>
              <a:ext uri="{FF2B5EF4-FFF2-40B4-BE49-F238E27FC236}">
                <a16:creationId xmlns:a16="http://schemas.microsoft.com/office/drawing/2014/main" id="{C3C345F1-D150-4E7C-941A-2943D04D2146}"/>
              </a:ext>
            </a:extLst>
          </p:cNvPr>
          <p:cNvSpPr>
            <a:spLocks noGrp="1"/>
          </p:cNvSpPr>
          <p:nvPr>
            <p:ph type="sldNum" sz="quarter" idx="15"/>
          </p:nvPr>
        </p:nvSpPr>
        <p:spPr/>
        <p:txBody>
          <a:bodyPr/>
          <a:lstStyle/>
          <a:p>
            <a:fld id="{7AF8E309-D608-654D-B811-6A2C46C88181}" type="slidenum">
              <a:rPr lang="en-US" smtClean="0"/>
              <a:pPr/>
              <a:t>13</a:t>
            </a:fld>
            <a:endParaRPr lang="en-US"/>
          </a:p>
        </p:txBody>
      </p:sp>
      <p:sp>
        <p:nvSpPr>
          <p:cNvPr id="5" name="Title 4">
            <a:extLst>
              <a:ext uri="{FF2B5EF4-FFF2-40B4-BE49-F238E27FC236}">
                <a16:creationId xmlns:a16="http://schemas.microsoft.com/office/drawing/2014/main" id="{4F29FF81-BF95-43A0-8F08-C80A2535DAAA}"/>
              </a:ext>
            </a:extLst>
          </p:cNvPr>
          <p:cNvSpPr>
            <a:spLocks noGrp="1"/>
          </p:cNvSpPr>
          <p:nvPr>
            <p:ph type="title"/>
          </p:nvPr>
        </p:nvSpPr>
        <p:spPr/>
        <p:txBody>
          <a:bodyPr>
            <a:normAutofit/>
          </a:bodyPr>
          <a:lstStyle/>
          <a:p>
            <a:r>
              <a:rPr lang="en-GB" sz="2400"/>
              <a:t>FIDELITY Study: Design</a:t>
            </a:r>
          </a:p>
        </p:txBody>
      </p:sp>
      <p:sp>
        <p:nvSpPr>
          <p:cNvPr id="6" name="Rectangle 5">
            <a:extLst>
              <a:ext uri="{FF2B5EF4-FFF2-40B4-BE49-F238E27FC236}">
                <a16:creationId xmlns:a16="http://schemas.microsoft.com/office/drawing/2014/main" id="{9FF1F75F-3932-455F-A558-20C9DC6584DF}"/>
              </a:ext>
            </a:extLst>
          </p:cNvPr>
          <p:cNvSpPr/>
          <p:nvPr/>
        </p:nvSpPr>
        <p:spPr>
          <a:xfrm>
            <a:off x="0" y="2804973"/>
            <a:ext cx="7334267" cy="30073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0" lvl="0" indent="288000" defTabSz="609585"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a:ln>
                  <a:noFill/>
                </a:ln>
                <a:solidFill>
                  <a:schemeClr val="tx2"/>
                </a:solidFill>
                <a:effectLst/>
                <a:uLnTx/>
                <a:uFillTx/>
                <a:latin typeface="Arial" panose="020B0604020202020204"/>
                <a:ea typeface="+mn-ea"/>
                <a:cs typeface="+mn-cs"/>
              </a:rPr>
              <a:t>Key eligibility criteria</a:t>
            </a:r>
          </a:p>
        </p:txBody>
      </p:sp>
      <p:sp>
        <p:nvSpPr>
          <p:cNvPr id="7" name="TextBox 6">
            <a:extLst>
              <a:ext uri="{FF2B5EF4-FFF2-40B4-BE49-F238E27FC236}">
                <a16:creationId xmlns:a16="http://schemas.microsoft.com/office/drawing/2014/main" id="{DFEA48DB-2D5E-4305-A7B4-163788F3810C}"/>
              </a:ext>
            </a:extLst>
          </p:cNvPr>
          <p:cNvSpPr txBox="1"/>
          <p:nvPr/>
        </p:nvSpPr>
        <p:spPr>
          <a:xfrm>
            <a:off x="2973425" y="1066880"/>
            <a:ext cx="4095833" cy="625094"/>
          </a:xfrm>
          <a:prstGeom prst="rect">
            <a:avLst/>
          </a:prstGeom>
        </p:spPr>
        <p:txBody>
          <a:bodyPr vert="horz" wrap="square" lIns="91440" tIns="45720" rIns="91440" bIns="45720" rtlCol="0" anchor="b">
            <a:noAutofit/>
          </a:bodyPr>
          <a:lstStyle>
            <a:defPPr>
              <a:defRPr lang="en-US"/>
            </a:defPPr>
            <a:lvl1pPr marL="0" marR="0" lvl="0" indent="0" algn="r" latinLnBrk="0">
              <a:lnSpc>
                <a:spcPct val="80000"/>
              </a:lnSpc>
              <a:spcBef>
                <a:spcPts val="600"/>
              </a:spcBef>
              <a:buClrTx/>
              <a:buSzTx/>
              <a:buFontTx/>
              <a:buNone/>
              <a:tabLst/>
              <a:defRPr kumimoji="0" sz="2000" b="1" i="0" u="none" strike="noStrike" cap="none" spc="0" normalizeH="0" baseline="0">
                <a:ln>
                  <a:noFill/>
                </a:ln>
                <a:solidFill>
                  <a:srgbClr val="16374D"/>
                </a:solidFill>
                <a:effectLst/>
                <a:uLnTx/>
                <a:uFillTx/>
                <a:latin typeface="Arial" panose="020B0604020202020204"/>
                <a:cs typeface="+mn-cs"/>
              </a:defRPr>
            </a:lvl1pPr>
          </a:lstStyle>
          <a:p>
            <a:pPr algn="l"/>
            <a:r>
              <a:rPr lang="en-GB"/>
              <a:t>13,171 patients randomised</a:t>
            </a:r>
          </a:p>
        </p:txBody>
      </p:sp>
      <p:cxnSp>
        <p:nvCxnSpPr>
          <p:cNvPr id="8" name="Straight Connector 7">
            <a:extLst>
              <a:ext uri="{FF2B5EF4-FFF2-40B4-BE49-F238E27FC236}">
                <a16:creationId xmlns:a16="http://schemas.microsoft.com/office/drawing/2014/main" id="{94BD36F9-B853-4B83-AEBF-024C4D82B384}"/>
              </a:ext>
            </a:extLst>
          </p:cNvPr>
          <p:cNvCxnSpPr>
            <a:cxnSpLocks/>
          </p:cNvCxnSpPr>
          <p:nvPr/>
        </p:nvCxnSpPr>
        <p:spPr>
          <a:xfrm>
            <a:off x="2973425" y="1414151"/>
            <a:ext cx="0" cy="864000"/>
          </a:xfrm>
          <a:prstGeom prst="line">
            <a:avLst/>
          </a:prstGeom>
          <a:ln w="69850" cap="rnd">
            <a:solidFill>
              <a:schemeClr val="accent3"/>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83FB3CC-5BBD-4B5C-8179-20709263BEDA}"/>
              </a:ext>
            </a:extLst>
          </p:cNvPr>
          <p:cNvSpPr txBox="1"/>
          <p:nvPr/>
        </p:nvSpPr>
        <p:spPr>
          <a:xfrm>
            <a:off x="7482803" y="1066880"/>
            <a:ext cx="4114043" cy="625094"/>
          </a:xfrm>
          <a:prstGeom prst="rect">
            <a:avLst/>
          </a:prstGeom>
        </p:spPr>
        <p:txBody>
          <a:bodyPr vert="horz" wrap="square" lIns="91440" tIns="45720" rIns="91440" bIns="45720" rtlCol="0" anchor="b">
            <a:noAutofit/>
          </a:bodyPr>
          <a:lstStyle/>
          <a:p>
            <a:pPr marL="0" marR="0" lvl="0" indent="0" algn="r" defTabSz="609585" rtl="0" eaLnBrk="0" fontAlgn="base" latinLnBrk="0" hangingPunct="0">
              <a:lnSpc>
                <a:spcPct val="80000"/>
              </a:lnSpc>
              <a:spcBef>
                <a:spcPts val="600"/>
              </a:spcBef>
              <a:spcAft>
                <a:spcPct val="0"/>
              </a:spcAft>
              <a:buClrTx/>
              <a:buSzTx/>
              <a:buFontTx/>
              <a:buNone/>
              <a:tabLst/>
              <a:defRPr/>
            </a:pPr>
            <a:r>
              <a:rPr kumimoji="0" lang="en-GB" sz="2000" b="1" i="0" u="none" strike="noStrike" kern="1200" cap="none" spc="0" normalizeH="0" baseline="0">
                <a:ln>
                  <a:noFill/>
                </a:ln>
                <a:solidFill>
                  <a:srgbClr val="16374D"/>
                </a:solidFill>
                <a:effectLst/>
                <a:uLnTx/>
                <a:uFillTx/>
                <a:latin typeface="Arial" panose="020B0604020202020204"/>
                <a:ea typeface="MS PGothic" charset="0"/>
                <a:cs typeface="+mn-cs"/>
              </a:rPr>
              <a:t>3 years’ median follow-up</a:t>
            </a:r>
          </a:p>
        </p:txBody>
      </p:sp>
      <p:cxnSp>
        <p:nvCxnSpPr>
          <p:cNvPr id="10" name="Straight Connector 9">
            <a:extLst>
              <a:ext uri="{FF2B5EF4-FFF2-40B4-BE49-F238E27FC236}">
                <a16:creationId xmlns:a16="http://schemas.microsoft.com/office/drawing/2014/main" id="{CB564D0C-4B03-45AB-82CF-919FAE433043}"/>
              </a:ext>
            </a:extLst>
          </p:cNvPr>
          <p:cNvCxnSpPr>
            <a:cxnSpLocks/>
          </p:cNvCxnSpPr>
          <p:nvPr/>
        </p:nvCxnSpPr>
        <p:spPr>
          <a:xfrm>
            <a:off x="11596846" y="1414151"/>
            <a:ext cx="0" cy="1224000"/>
          </a:xfrm>
          <a:prstGeom prst="line">
            <a:avLst/>
          </a:prstGeom>
          <a:ln w="69850" cap="rnd">
            <a:solidFill>
              <a:schemeClr val="accent3"/>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20D3E7BC-B4C9-4F5F-8C8A-C344109BB176}"/>
              </a:ext>
            </a:extLst>
          </p:cNvPr>
          <p:cNvGrpSpPr/>
          <p:nvPr/>
        </p:nvGrpSpPr>
        <p:grpSpPr>
          <a:xfrm>
            <a:off x="3135361" y="2285415"/>
            <a:ext cx="8426729" cy="378000"/>
            <a:chOff x="3953193" y="2475667"/>
            <a:chExt cx="7433594" cy="391851"/>
          </a:xfrm>
        </p:grpSpPr>
        <p:grpSp>
          <p:nvGrpSpPr>
            <p:cNvPr id="12" name="Group 11">
              <a:extLst>
                <a:ext uri="{FF2B5EF4-FFF2-40B4-BE49-F238E27FC236}">
                  <a16:creationId xmlns:a16="http://schemas.microsoft.com/office/drawing/2014/main" id="{2D4EB223-B068-4692-A9C3-E5D8A98BA743}"/>
                </a:ext>
              </a:extLst>
            </p:cNvPr>
            <p:cNvGrpSpPr/>
            <p:nvPr/>
          </p:nvGrpSpPr>
          <p:grpSpPr>
            <a:xfrm>
              <a:off x="10781077" y="2485969"/>
              <a:ext cx="605710" cy="373193"/>
              <a:chOff x="4076700" y="-2204087"/>
              <a:chExt cx="443592" cy="373193"/>
            </a:xfrm>
            <a:solidFill>
              <a:schemeClr val="tx1">
                <a:lumMod val="20000"/>
                <a:lumOff val="80000"/>
              </a:schemeClr>
            </a:solidFill>
          </p:grpSpPr>
          <p:sp>
            <p:nvSpPr>
              <p:cNvPr id="18" name="Isosceles Triangle 17">
                <a:extLst>
                  <a:ext uri="{FF2B5EF4-FFF2-40B4-BE49-F238E27FC236}">
                    <a16:creationId xmlns:a16="http://schemas.microsoft.com/office/drawing/2014/main" id="{C95F0BEC-244E-456A-96F8-96ACC19BFF99}"/>
                  </a:ext>
                </a:extLst>
              </p:cNvPr>
              <p:cNvSpPr/>
              <p:nvPr/>
            </p:nvSpPr>
            <p:spPr>
              <a:xfrm rot="5400000">
                <a:off x="4241439" y="-2109748"/>
                <a:ext cx="373191" cy="184514"/>
              </a:xfrm>
              <a:prstGeom prst="triangle">
                <a:avLst/>
              </a:prstGeom>
              <a:grpFill/>
              <a:ln w="19050">
                <a:solidFill>
                  <a:srgbClr val="DCDE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a:ln>
                    <a:noFill/>
                  </a:ln>
                  <a:solidFill>
                    <a:srgbClr val="FFFFFF"/>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26E31551-96B2-44A3-A82D-3EE05E96D11A}"/>
                  </a:ext>
                </a:extLst>
              </p:cNvPr>
              <p:cNvSpPr/>
              <p:nvPr/>
            </p:nvSpPr>
            <p:spPr>
              <a:xfrm>
                <a:off x="4076700" y="-2204086"/>
                <a:ext cx="259080" cy="373192"/>
              </a:xfrm>
              <a:prstGeom prst="rect">
                <a:avLst/>
              </a:prstGeom>
              <a:grpFill/>
              <a:ln w="19050">
                <a:solidFill>
                  <a:srgbClr val="DCDE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a:ln>
                    <a:noFill/>
                  </a:ln>
                  <a:solidFill>
                    <a:srgbClr val="FFFFFF"/>
                  </a:solidFill>
                  <a:effectLst/>
                  <a:uLnTx/>
                  <a:uFillTx/>
                  <a:latin typeface="Arial" panose="020B0604020202020204"/>
                  <a:ea typeface="+mn-ea"/>
                  <a:cs typeface="+mn-cs"/>
                </a:endParaRPr>
              </a:p>
            </p:txBody>
          </p:sp>
        </p:grpSp>
        <p:sp>
          <p:nvSpPr>
            <p:cNvPr id="13" name="Rectangle: Rounded Corners 12">
              <a:extLst>
                <a:ext uri="{FF2B5EF4-FFF2-40B4-BE49-F238E27FC236}">
                  <a16:creationId xmlns:a16="http://schemas.microsoft.com/office/drawing/2014/main" id="{02E6FE04-7C31-4211-B70D-EC462CB94594}"/>
                </a:ext>
              </a:extLst>
            </p:cNvPr>
            <p:cNvSpPr/>
            <p:nvPr/>
          </p:nvSpPr>
          <p:spPr>
            <a:xfrm>
              <a:off x="8942155" y="2485970"/>
              <a:ext cx="2158383" cy="373192"/>
            </a:xfrm>
            <a:prstGeom prst="roundRect">
              <a:avLst>
                <a:gd name="adj" fmla="val 50000"/>
              </a:avLst>
            </a:prstGeom>
            <a:solidFill>
              <a:schemeClr val="tx1">
                <a:lumMod val="20000"/>
                <a:lumOff val="80000"/>
              </a:schemeClr>
            </a:solidFill>
            <a:ln w="19050">
              <a:solidFill>
                <a:srgbClr val="DCDEDF"/>
              </a:solid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628650" marR="0" lvl="0" indent="0" algn="l" defTabSz="609585"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a:ln>
                  <a:noFill/>
                </a:ln>
                <a:solidFill>
                  <a:srgbClr val="53585A"/>
                </a:solidFill>
                <a:effectLst/>
                <a:uLnTx/>
                <a:uFillTx/>
                <a:latin typeface="Arial" panose="020B0604020202020204"/>
                <a:ea typeface="+mn-ea"/>
                <a:cs typeface="+mn-cs"/>
              </a:endParaRPr>
            </a:p>
          </p:txBody>
        </p:sp>
        <p:grpSp>
          <p:nvGrpSpPr>
            <p:cNvPr id="14" name="Group 13">
              <a:extLst>
                <a:ext uri="{FF2B5EF4-FFF2-40B4-BE49-F238E27FC236}">
                  <a16:creationId xmlns:a16="http://schemas.microsoft.com/office/drawing/2014/main" id="{17866E38-3F9F-4A6D-AF77-2AFD57A1CE5C}"/>
                </a:ext>
              </a:extLst>
            </p:cNvPr>
            <p:cNvGrpSpPr/>
            <p:nvPr/>
          </p:nvGrpSpPr>
          <p:grpSpPr>
            <a:xfrm>
              <a:off x="9721929" y="2475667"/>
              <a:ext cx="633101" cy="391851"/>
              <a:chOff x="4420279" y="-2214390"/>
              <a:chExt cx="653856" cy="391851"/>
            </a:xfrm>
            <a:solidFill>
              <a:schemeClr val="tx1"/>
            </a:solidFill>
          </p:grpSpPr>
          <p:sp>
            <p:nvSpPr>
              <p:cNvPr id="16" name="Isosceles Triangle 15">
                <a:extLst>
                  <a:ext uri="{FF2B5EF4-FFF2-40B4-BE49-F238E27FC236}">
                    <a16:creationId xmlns:a16="http://schemas.microsoft.com/office/drawing/2014/main" id="{E2BD4EA1-3A48-4AF8-88FE-076DF26BF183}"/>
                  </a:ext>
                </a:extLst>
              </p:cNvPr>
              <p:cNvSpPr/>
              <p:nvPr/>
            </p:nvSpPr>
            <p:spPr>
              <a:xfrm rot="5400000">
                <a:off x="4785952" y="-2110721"/>
                <a:ext cx="391851" cy="1845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a:ln>
                    <a:noFill/>
                  </a:ln>
                  <a:solidFill>
                    <a:srgbClr val="FFFFFF"/>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36630383-1BEB-4576-896A-7CA692369946}"/>
                  </a:ext>
                </a:extLst>
              </p:cNvPr>
              <p:cNvSpPr/>
              <p:nvPr/>
            </p:nvSpPr>
            <p:spPr>
              <a:xfrm>
                <a:off x="4420279" y="-2204086"/>
                <a:ext cx="462896" cy="373192"/>
              </a:xfrm>
              <a:prstGeom prst="rect">
                <a:avLst/>
              </a:prstGeom>
              <a:solidFill>
                <a:schemeClr val="tx1">
                  <a:lumMod val="60000"/>
                  <a:lumOff val="40000"/>
                </a:schemeClr>
              </a:solidFill>
              <a:ln w="19050">
                <a:solidFill>
                  <a:srgbClr val="969C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a:ln>
                    <a:noFill/>
                  </a:ln>
                  <a:solidFill>
                    <a:srgbClr val="FFFFFF"/>
                  </a:solidFill>
                  <a:effectLst/>
                  <a:uLnTx/>
                  <a:uFillTx/>
                  <a:latin typeface="Arial" panose="020B0604020202020204"/>
                  <a:ea typeface="+mn-ea"/>
                  <a:cs typeface="+mn-cs"/>
                </a:endParaRPr>
              </a:p>
            </p:txBody>
          </p:sp>
        </p:grpSp>
        <p:sp>
          <p:nvSpPr>
            <p:cNvPr id="15" name="Rectangle: Rounded Corners 14">
              <a:extLst>
                <a:ext uri="{FF2B5EF4-FFF2-40B4-BE49-F238E27FC236}">
                  <a16:creationId xmlns:a16="http://schemas.microsoft.com/office/drawing/2014/main" id="{7F23781B-7769-4141-A43E-761945B3727B}"/>
                </a:ext>
              </a:extLst>
            </p:cNvPr>
            <p:cNvSpPr/>
            <p:nvPr/>
          </p:nvSpPr>
          <p:spPr>
            <a:xfrm>
              <a:off x="3953193" y="2485972"/>
              <a:ext cx="6188880" cy="373192"/>
            </a:xfrm>
            <a:prstGeom prst="roundRect">
              <a:avLst>
                <a:gd name="adj" fmla="val 50000"/>
              </a:avLst>
            </a:prstGeom>
            <a:solidFill>
              <a:schemeClr val="tx1">
                <a:lumMod val="60000"/>
                <a:lumOff val="40000"/>
              </a:schemeClr>
            </a:solidFill>
            <a:ln w="19050">
              <a:solidFill>
                <a:srgbClr val="969C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449263" defTabSz="609585"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a:ln>
                    <a:noFill/>
                  </a:ln>
                  <a:solidFill>
                    <a:srgbClr val="FFFFFF"/>
                  </a:solidFill>
                  <a:effectLst/>
                  <a:uLnTx/>
                  <a:uFillTx/>
                  <a:latin typeface="Arial" panose="020B0604020202020204"/>
                  <a:ea typeface="+mn-ea"/>
                  <a:cs typeface="+mn-cs"/>
                </a:rPr>
                <a:t>Placebo</a:t>
              </a:r>
            </a:p>
          </p:txBody>
        </p:sp>
      </p:grpSp>
      <p:grpSp>
        <p:nvGrpSpPr>
          <p:cNvPr id="20" name="Group 19">
            <a:extLst>
              <a:ext uri="{FF2B5EF4-FFF2-40B4-BE49-F238E27FC236}">
                <a16:creationId xmlns:a16="http://schemas.microsoft.com/office/drawing/2014/main" id="{F4742278-94B7-4C26-917D-76A9EB6FF815}"/>
              </a:ext>
            </a:extLst>
          </p:cNvPr>
          <p:cNvGrpSpPr/>
          <p:nvPr/>
        </p:nvGrpSpPr>
        <p:grpSpPr>
          <a:xfrm>
            <a:off x="3135364" y="1799415"/>
            <a:ext cx="8426726" cy="362652"/>
            <a:chOff x="4029896" y="1615068"/>
            <a:chExt cx="7532193" cy="362652"/>
          </a:xfrm>
        </p:grpSpPr>
        <p:sp>
          <p:nvSpPr>
            <p:cNvPr id="21" name="Isosceles Triangle 20">
              <a:extLst>
                <a:ext uri="{FF2B5EF4-FFF2-40B4-BE49-F238E27FC236}">
                  <a16:creationId xmlns:a16="http://schemas.microsoft.com/office/drawing/2014/main" id="{5EB11746-4764-4295-86D0-398B62979B48}"/>
                </a:ext>
              </a:extLst>
            </p:cNvPr>
            <p:cNvSpPr/>
            <p:nvPr/>
          </p:nvSpPr>
          <p:spPr>
            <a:xfrm rot="5400000">
              <a:off x="11254445" y="1670075"/>
              <a:ext cx="360000" cy="255289"/>
            </a:xfrm>
            <a:prstGeom prst="triangle">
              <a:avLst/>
            </a:prstGeom>
            <a:solidFill>
              <a:schemeClr val="tx1">
                <a:lumMod val="20000"/>
                <a:lumOff val="80000"/>
              </a:schemeClr>
            </a:solidFill>
            <a:ln w="19050">
              <a:solidFill>
                <a:srgbClr val="DCDE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a:ln>
                  <a:noFill/>
                </a:ln>
                <a:solidFill>
                  <a:srgbClr val="FFFFFF"/>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089E3DE5-BC1F-4F23-BA7D-40B798C21A27}"/>
                </a:ext>
              </a:extLst>
            </p:cNvPr>
            <p:cNvSpPr/>
            <p:nvPr/>
          </p:nvSpPr>
          <p:spPr>
            <a:xfrm>
              <a:off x="10948346" y="1617719"/>
              <a:ext cx="358457" cy="359999"/>
            </a:xfrm>
            <a:prstGeom prst="rect">
              <a:avLst/>
            </a:prstGeom>
            <a:solidFill>
              <a:schemeClr val="tx1">
                <a:lumMod val="20000"/>
                <a:lumOff val="80000"/>
              </a:schemeClr>
            </a:solidFill>
            <a:ln w="19050">
              <a:solidFill>
                <a:srgbClr val="DCDE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a:ln>
                  <a:noFill/>
                </a:ln>
                <a:solidFill>
                  <a:srgbClr val="FFFFFF"/>
                </a:solidFill>
                <a:effectLst/>
                <a:uLnTx/>
                <a:uFillTx/>
                <a:latin typeface="Arial" panose="020B0604020202020204"/>
                <a:ea typeface="+mn-ea"/>
                <a:cs typeface="+mn-cs"/>
              </a:endParaRPr>
            </a:p>
          </p:txBody>
        </p:sp>
        <p:sp>
          <p:nvSpPr>
            <p:cNvPr id="23" name="Rectangle: Rounded Corners 22">
              <a:extLst>
                <a:ext uri="{FF2B5EF4-FFF2-40B4-BE49-F238E27FC236}">
                  <a16:creationId xmlns:a16="http://schemas.microsoft.com/office/drawing/2014/main" id="{AFB88677-55C6-4AB0-B694-F58A2D7CB134}"/>
                </a:ext>
              </a:extLst>
            </p:cNvPr>
            <p:cNvSpPr/>
            <p:nvPr/>
          </p:nvSpPr>
          <p:spPr>
            <a:xfrm>
              <a:off x="9085031" y="1617719"/>
              <a:ext cx="2187013" cy="360000"/>
            </a:xfrm>
            <a:prstGeom prst="roundRect">
              <a:avLst>
                <a:gd name="adj" fmla="val 50000"/>
              </a:avLst>
            </a:prstGeom>
            <a:solidFill>
              <a:schemeClr val="tx1">
                <a:lumMod val="20000"/>
                <a:lumOff val="80000"/>
              </a:schemeClr>
            </a:solidFill>
            <a:ln w="19050">
              <a:solidFill>
                <a:srgbClr val="DCDEDF"/>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628650" marR="0" lvl="0" indent="0" algn="l" defTabSz="609585"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a:ln>
                  <a:noFill/>
                </a:ln>
                <a:solidFill>
                  <a:srgbClr val="53585A"/>
                </a:solidFill>
                <a:effectLst/>
                <a:uLnTx/>
                <a:uFillTx/>
                <a:latin typeface="Arial" panose="020B0604020202020204"/>
                <a:ea typeface="+mn-ea"/>
                <a:cs typeface="+mn-cs"/>
              </a:endParaRPr>
            </a:p>
          </p:txBody>
        </p:sp>
        <p:grpSp>
          <p:nvGrpSpPr>
            <p:cNvPr id="24" name="Group 23">
              <a:extLst>
                <a:ext uri="{FF2B5EF4-FFF2-40B4-BE49-F238E27FC236}">
                  <a16:creationId xmlns:a16="http://schemas.microsoft.com/office/drawing/2014/main" id="{80A3F610-A298-4520-B25F-36DC1DFF484B}"/>
                </a:ext>
              </a:extLst>
            </p:cNvPr>
            <p:cNvGrpSpPr/>
            <p:nvPr/>
          </p:nvGrpSpPr>
          <p:grpSpPr>
            <a:xfrm>
              <a:off x="4029896" y="1615068"/>
              <a:ext cx="6486736" cy="360001"/>
              <a:chOff x="-1537587" y="-2204086"/>
              <a:chExt cx="6611742" cy="373193"/>
            </a:xfrm>
            <a:solidFill>
              <a:schemeClr val="bg2"/>
            </a:solidFill>
          </p:grpSpPr>
          <p:grpSp>
            <p:nvGrpSpPr>
              <p:cNvPr id="25" name="Group 24">
                <a:extLst>
                  <a:ext uri="{FF2B5EF4-FFF2-40B4-BE49-F238E27FC236}">
                    <a16:creationId xmlns:a16="http://schemas.microsoft.com/office/drawing/2014/main" id="{26D36C6A-2EAE-448C-8806-D48B9F295DDD}"/>
                  </a:ext>
                </a:extLst>
              </p:cNvPr>
              <p:cNvGrpSpPr/>
              <p:nvPr/>
            </p:nvGrpSpPr>
            <p:grpSpPr>
              <a:xfrm>
                <a:off x="4119204" y="-2204086"/>
                <a:ext cx="954951" cy="373193"/>
                <a:chOff x="4119204" y="-2204086"/>
                <a:chExt cx="954951" cy="373193"/>
              </a:xfrm>
              <a:grpFill/>
            </p:grpSpPr>
            <p:sp>
              <p:nvSpPr>
                <p:cNvPr id="27" name="Isosceles Triangle 26">
                  <a:extLst>
                    <a:ext uri="{FF2B5EF4-FFF2-40B4-BE49-F238E27FC236}">
                      <a16:creationId xmlns:a16="http://schemas.microsoft.com/office/drawing/2014/main" id="{81E3A090-49DB-46E5-B80F-893C7AC61DF7}"/>
                    </a:ext>
                  </a:extLst>
                </p:cNvPr>
                <p:cNvSpPr/>
                <p:nvPr/>
              </p:nvSpPr>
              <p:spPr>
                <a:xfrm rot="5400000">
                  <a:off x="4795302" y="-2109746"/>
                  <a:ext cx="373192" cy="18451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a:ln>
                      <a:noFill/>
                    </a:ln>
                    <a:solidFill>
                      <a:srgbClr val="FFFFFF"/>
                    </a:solidFill>
                    <a:effectLst/>
                    <a:uLnTx/>
                    <a:uFillTx/>
                    <a:latin typeface="Arial" panose="020B0604020202020204"/>
                    <a:ea typeface="+mn-ea"/>
                    <a:cs typeface="+mn-cs"/>
                  </a:endParaRPr>
                </a:p>
              </p:txBody>
            </p:sp>
            <p:sp>
              <p:nvSpPr>
                <p:cNvPr id="28" name="Rectangle 27">
                  <a:extLst>
                    <a:ext uri="{FF2B5EF4-FFF2-40B4-BE49-F238E27FC236}">
                      <a16:creationId xmlns:a16="http://schemas.microsoft.com/office/drawing/2014/main" id="{AF6B7BF4-154E-4453-880B-C418F0D17174}"/>
                    </a:ext>
                  </a:extLst>
                </p:cNvPr>
                <p:cNvSpPr/>
                <p:nvPr/>
              </p:nvSpPr>
              <p:spPr>
                <a:xfrm>
                  <a:off x="4119204" y="-2204086"/>
                  <a:ext cx="763979" cy="373191"/>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a:ln>
                      <a:noFill/>
                    </a:ln>
                    <a:solidFill>
                      <a:srgbClr val="FFFFFF"/>
                    </a:solidFill>
                    <a:effectLst/>
                    <a:uLnTx/>
                    <a:uFillTx/>
                    <a:latin typeface="Arial" panose="020B0604020202020204"/>
                    <a:ea typeface="+mn-ea"/>
                    <a:cs typeface="+mn-cs"/>
                  </a:endParaRPr>
                </a:p>
              </p:txBody>
            </p:sp>
          </p:grpSp>
          <p:sp>
            <p:nvSpPr>
              <p:cNvPr id="26" name="Rectangle: Rounded Corners 25">
                <a:extLst>
                  <a:ext uri="{FF2B5EF4-FFF2-40B4-BE49-F238E27FC236}">
                    <a16:creationId xmlns:a16="http://schemas.microsoft.com/office/drawing/2014/main" id="{5F594154-ABB1-4D96-B187-719A3FE8F3DA}"/>
                  </a:ext>
                </a:extLst>
              </p:cNvPr>
              <p:cNvSpPr/>
              <p:nvPr/>
            </p:nvSpPr>
            <p:spPr>
              <a:xfrm>
                <a:off x="-1537587" y="-2204086"/>
                <a:ext cx="5945678" cy="373191"/>
              </a:xfrm>
              <a:prstGeom prst="roundRect">
                <a:avLst>
                  <a:gd name="adj" fmla="val 5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263">
                  <a:defRPr/>
                </a:pPr>
                <a:r>
                  <a:rPr lang="en-GB" sz="2000" b="1">
                    <a:solidFill>
                      <a:srgbClr val="FFFFFF"/>
                    </a:solidFill>
                    <a:ea typeface="ＭＳ Ｐゴシック" pitchFamily="34" charset="-128"/>
                  </a:rPr>
                  <a:t>Finerenone 10 or 20 mg od*</a:t>
                </a:r>
              </a:p>
            </p:txBody>
          </p:sp>
        </p:grpSp>
      </p:grpSp>
      <p:pic>
        <p:nvPicPr>
          <p:cNvPr id="29" name="Graphic 28">
            <a:extLst>
              <a:ext uri="{FF2B5EF4-FFF2-40B4-BE49-F238E27FC236}">
                <a16:creationId xmlns:a16="http://schemas.microsoft.com/office/drawing/2014/main" id="{726E86B7-DF1D-4C53-989F-D0CE6D934DBA}"/>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6035" y="1594473"/>
            <a:ext cx="400318" cy="400318"/>
          </a:xfrm>
          <a:prstGeom prst="rect">
            <a:avLst/>
          </a:prstGeom>
        </p:spPr>
      </p:pic>
      <p:sp>
        <p:nvSpPr>
          <p:cNvPr id="30" name="TextBox 29">
            <a:extLst>
              <a:ext uri="{FF2B5EF4-FFF2-40B4-BE49-F238E27FC236}">
                <a16:creationId xmlns:a16="http://schemas.microsoft.com/office/drawing/2014/main" id="{F1FF11CE-1CF9-4619-BDF1-2AF609165D18}"/>
              </a:ext>
            </a:extLst>
          </p:cNvPr>
          <p:cNvSpPr txBox="1"/>
          <p:nvPr/>
        </p:nvSpPr>
        <p:spPr>
          <a:xfrm>
            <a:off x="1027348" y="1611752"/>
            <a:ext cx="1588548" cy="365760"/>
          </a:xfrm>
          <a:prstGeom prst="rect">
            <a:avLst/>
          </a:prstGeom>
        </p:spPr>
        <p:txBody>
          <a:bodyPr vert="horz" wrap="square" lIns="91440" tIns="45720" rIns="91440" bIns="45720" rtlCol="0">
            <a:noAutofit/>
          </a:bodyPr>
          <a:lstStyle/>
          <a:p>
            <a:pPr algn="l">
              <a:spcBef>
                <a:spcPts val="600"/>
              </a:spcBef>
            </a:pPr>
            <a:r>
              <a:rPr lang="en-GB" b="1">
                <a:solidFill>
                  <a:schemeClr val="accent3"/>
                </a:solidFill>
                <a:latin typeface="+mn-lt"/>
              </a:rPr>
              <a:t>48 countries</a:t>
            </a:r>
          </a:p>
        </p:txBody>
      </p:sp>
      <p:sp>
        <p:nvSpPr>
          <p:cNvPr id="31" name="Oval 30">
            <a:extLst>
              <a:ext uri="{FF2B5EF4-FFF2-40B4-BE49-F238E27FC236}">
                <a16:creationId xmlns:a16="http://schemas.microsoft.com/office/drawing/2014/main" id="{1FD5FC98-68BB-485A-9E9F-4F6C396FB947}"/>
              </a:ext>
            </a:extLst>
          </p:cNvPr>
          <p:cNvSpPr/>
          <p:nvPr/>
        </p:nvSpPr>
        <p:spPr>
          <a:xfrm>
            <a:off x="2511540" y="1799415"/>
            <a:ext cx="864000" cy="8640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a:ln>
                  <a:noFill/>
                </a:ln>
                <a:solidFill>
                  <a:srgbClr val="FFFFFF"/>
                </a:solidFill>
                <a:effectLst/>
                <a:uLnTx/>
                <a:uFillTx/>
                <a:latin typeface="Arial" panose="020B0604020202020204"/>
                <a:ea typeface="+mn-ea"/>
                <a:cs typeface="+mn-cs"/>
              </a:rPr>
              <a:t>R</a:t>
            </a:r>
            <a:endParaRPr kumimoji="0" lang="en-GB" sz="3200" b="1" i="0" u="none" strike="noStrike" kern="1200" cap="none" spc="0" normalizeH="0" baseline="30000">
              <a:ln>
                <a:noFill/>
              </a:ln>
              <a:solidFill>
                <a:srgbClr val="FFFFFF"/>
              </a:solidFill>
              <a:effectLst/>
              <a:uLnTx/>
              <a:uFillTx/>
              <a:latin typeface="Arial" panose="020B0604020202020204"/>
              <a:ea typeface="+mn-ea"/>
              <a:cs typeface="+mn-cs"/>
            </a:endParaRPr>
          </a:p>
        </p:txBody>
      </p:sp>
      <p:graphicFrame>
        <p:nvGraphicFramePr>
          <p:cNvPr id="32" name="Table 31">
            <a:extLst>
              <a:ext uri="{FF2B5EF4-FFF2-40B4-BE49-F238E27FC236}">
                <a16:creationId xmlns:a16="http://schemas.microsoft.com/office/drawing/2014/main" id="{4F65D5C5-AC5D-4957-8160-D7C9D11D052D}"/>
              </a:ext>
            </a:extLst>
          </p:cNvPr>
          <p:cNvGraphicFramePr>
            <a:graphicFrameLocks noGrp="1"/>
          </p:cNvGraphicFramePr>
          <p:nvPr/>
        </p:nvGraphicFramePr>
        <p:xfrm>
          <a:off x="4749237" y="2997710"/>
          <a:ext cx="2484000" cy="2622960"/>
        </p:xfrm>
        <a:graphic>
          <a:graphicData uri="http://schemas.openxmlformats.org/drawingml/2006/table">
            <a:tbl>
              <a:tblPr firstRow="1" bandRow="1">
                <a:tableStyleId>{073A0DAA-6AF3-43AB-8588-CEC1D06C72B9}</a:tableStyleId>
              </a:tblPr>
              <a:tblGrid>
                <a:gridCol w="612000">
                  <a:extLst>
                    <a:ext uri="{9D8B030D-6E8A-4147-A177-3AD203B41FA5}">
                      <a16:colId xmlns:a16="http://schemas.microsoft.com/office/drawing/2014/main" val="4235160134"/>
                    </a:ext>
                  </a:extLst>
                </a:gridCol>
                <a:gridCol w="936000">
                  <a:extLst>
                    <a:ext uri="{9D8B030D-6E8A-4147-A177-3AD203B41FA5}">
                      <a16:colId xmlns:a16="http://schemas.microsoft.com/office/drawing/2014/main" val="2157103453"/>
                    </a:ext>
                  </a:extLst>
                </a:gridCol>
                <a:gridCol w="936000">
                  <a:extLst>
                    <a:ext uri="{9D8B030D-6E8A-4147-A177-3AD203B41FA5}">
                      <a16:colId xmlns:a16="http://schemas.microsoft.com/office/drawing/2014/main" val="885816617"/>
                    </a:ext>
                  </a:extLst>
                </a:gridCol>
              </a:tblGrid>
              <a:tr h="252000">
                <a:tc gridSpan="3">
                  <a:txBody>
                    <a:bodyPr/>
                    <a:lstStyle/>
                    <a:p>
                      <a:pPr algn="ctr" defTabSz="914012">
                        <a:defRPr/>
                      </a:pPr>
                      <a:r>
                        <a:rPr lang="en-US" sz="1800" b="0" kern="0">
                          <a:solidFill>
                            <a:schemeClr val="accent3"/>
                          </a:solidFill>
                          <a:latin typeface="+mn-lt"/>
                          <a:cs typeface="Arial"/>
                        </a:rPr>
                        <a:t>UACR </a:t>
                      </a:r>
                      <a:r>
                        <a:rPr lang="en-US" sz="1400" b="0" kern="0">
                          <a:solidFill>
                            <a:schemeClr val="accent3"/>
                          </a:solidFill>
                          <a:latin typeface="+mn-lt"/>
                          <a:cs typeface="Arial"/>
                        </a:rPr>
                        <a:t>(mg/g)</a:t>
                      </a:r>
                      <a:endParaRPr lang="en-US" sz="1600" b="0" kern="0">
                        <a:solidFill>
                          <a:schemeClr val="accent3"/>
                        </a:solidFill>
                        <a:latin typeface="+mn-lt"/>
                        <a:cs typeface="Arial"/>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069931608"/>
                  </a:ext>
                </a:extLst>
              </a:tr>
              <a:tr h="360000">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800" b="0" kern="0">
                          <a:solidFill>
                            <a:schemeClr val="bg1"/>
                          </a:solidFill>
                          <a:latin typeface="+mn-lt"/>
                          <a:cs typeface="Arial"/>
                        </a:rPr>
                        <a:t>0–29</a:t>
                      </a:r>
                    </a:p>
                  </a:txBody>
                  <a:tcPr marL="36000" marR="36000" marT="0" marB="0" anchor="ctr">
                    <a:lnT w="12700" cap="flat" cmpd="sng" algn="ctr">
                      <a:noFill/>
                      <a:prstDash val="solid"/>
                      <a:round/>
                      <a:headEnd type="none" w="med" len="med"/>
                      <a:tailEnd type="none" w="med" len="med"/>
                    </a:lnT>
                    <a:solidFill>
                      <a:schemeClr val="accent3"/>
                    </a:solid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800" b="0" kern="0">
                          <a:solidFill>
                            <a:schemeClr val="bg1"/>
                          </a:solidFill>
                          <a:latin typeface="+mn-lt"/>
                          <a:cs typeface="Arial"/>
                        </a:rPr>
                        <a:t>30–299</a:t>
                      </a:r>
                    </a:p>
                  </a:txBody>
                  <a:tcPr marL="36000" marR="36000" marT="0" marB="0" anchor="ctr">
                    <a:lnT w="12700" cap="flat" cmpd="sng" algn="ctr">
                      <a:noFill/>
                      <a:prstDash val="solid"/>
                      <a:round/>
                      <a:headEnd type="none" w="med" len="med"/>
                      <a:tailEnd type="none" w="med" len="med"/>
                    </a:lnT>
                    <a:solidFill>
                      <a:schemeClr val="accent3"/>
                    </a:solid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is-IS" sz="1800" b="0" kern="0">
                          <a:solidFill>
                            <a:schemeClr val="bg1"/>
                          </a:solidFill>
                          <a:latin typeface="+mn-lt"/>
                          <a:cs typeface="Arial"/>
                        </a:rPr>
                        <a:t>≥</a:t>
                      </a:r>
                      <a:r>
                        <a:rPr lang="en-US" sz="1800" b="0" kern="0">
                          <a:solidFill>
                            <a:schemeClr val="bg1"/>
                          </a:solidFill>
                          <a:latin typeface="+mn-lt"/>
                          <a:cs typeface="Arial"/>
                        </a:rPr>
                        <a:t>300–≤5000</a:t>
                      </a:r>
                    </a:p>
                  </a:txBody>
                  <a:tcPr marL="36000" marR="36000" marT="0" marB="0" anchor="ctr">
                    <a:lnT w="12700" cap="flat" cmpd="sng" algn="ctr">
                      <a:noFill/>
                      <a:prstDash val="solid"/>
                      <a:round/>
                      <a:headEnd type="none" w="med" len="med"/>
                      <a:tailEnd type="none" w="med" len="med"/>
                    </a:lnT>
                    <a:solidFill>
                      <a:schemeClr val="accent3"/>
                    </a:solidFill>
                  </a:tcPr>
                </a:tc>
                <a:extLst>
                  <a:ext uri="{0D108BD9-81ED-4DB2-BD59-A6C34878D82A}">
                    <a16:rowId xmlns:a16="http://schemas.microsoft.com/office/drawing/2014/main" val="486514904"/>
                  </a:ext>
                </a:extLst>
              </a:tr>
              <a:tr h="360000">
                <a:tc>
                  <a:txBody>
                    <a:bodyPr/>
                    <a:lstStyle/>
                    <a:p>
                      <a:endParaRPr lang="en-AU" sz="1100">
                        <a:solidFill>
                          <a:schemeClr val="bg1"/>
                        </a:solidFill>
                      </a:endParaRPr>
                    </a:p>
                  </a:txBody>
                  <a:tcPr marL="36000" marR="36000" marT="0" marB="0">
                    <a:solidFill>
                      <a:schemeClr val="accent2">
                        <a:alpha val="60000"/>
                      </a:schemeClr>
                    </a:solidFill>
                  </a:tcPr>
                </a:tc>
                <a:tc>
                  <a:txBody>
                    <a:bodyPr/>
                    <a:lstStyle/>
                    <a:p>
                      <a:endParaRPr lang="en-AU" sz="1100">
                        <a:solidFill>
                          <a:schemeClr val="bg1"/>
                        </a:solidFill>
                      </a:endParaRPr>
                    </a:p>
                  </a:txBody>
                  <a:tcPr marL="36000" marR="36000" marT="36000" marB="36000">
                    <a:solidFill>
                      <a:srgbClr val="FFFF00">
                        <a:alpha val="60000"/>
                      </a:srgbClr>
                    </a:solidFill>
                  </a:tcPr>
                </a:tc>
                <a:tc>
                  <a:txBody>
                    <a:bodyPr/>
                    <a:lstStyle/>
                    <a:p>
                      <a:endParaRPr lang="en-AU" sz="1100">
                        <a:solidFill>
                          <a:schemeClr val="bg1"/>
                        </a:solidFill>
                      </a:endParaRPr>
                    </a:p>
                  </a:txBody>
                  <a:tcPr marL="36000" marR="36000" marT="36000" marB="36000">
                    <a:solidFill>
                      <a:srgbClr val="FF8001">
                        <a:alpha val="60000"/>
                      </a:srgbClr>
                    </a:solidFill>
                  </a:tcPr>
                </a:tc>
                <a:extLst>
                  <a:ext uri="{0D108BD9-81ED-4DB2-BD59-A6C34878D82A}">
                    <a16:rowId xmlns:a16="http://schemas.microsoft.com/office/drawing/2014/main" val="2254146330"/>
                  </a:ext>
                </a:extLst>
              </a:tr>
              <a:tr h="360000">
                <a:tc>
                  <a:txBody>
                    <a:bodyPr/>
                    <a:lstStyle/>
                    <a:p>
                      <a:endParaRPr lang="en-AU" sz="1100">
                        <a:solidFill>
                          <a:schemeClr val="bg1"/>
                        </a:solidFill>
                      </a:endParaRPr>
                    </a:p>
                  </a:txBody>
                  <a:tcPr marL="36000" marR="36000" marT="36000" marB="36000">
                    <a:solidFill>
                      <a:schemeClr val="accent2">
                        <a:alpha val="60000"/>
                      </a:schemeClr>
                    </a:solidFill>
                  </a:tcPr>
                </a:tc>
                <a:tc>
                  <a:txBody>
                    <a:bodyPr/>
                    <a:lstStyle/>
                    <a:p>
                      <a:endParaRPr lang="en-AU" sz="1100">
                        <a:solidFill>
                          <a:schemeClr val="bg1"/>
                        </a:solidFill>
                      </a:endParaRPr>
                    </a:p>
                  </a:txBody>
                  <a:tcPr marL="36000" marR="36000" marT="36000" marB="36000">
                    <a:solidFill>
                      <a:srgbClr val="FFFF00">
                        <a:alpha val="60000"/>
                      </a:srgbClr>
                    </a:solidFill>
                  </a:tcPr>
                </a:tc>
                <a:tc>
                  <a:txBody>
                    <a:bodyPr/>
                    <a:lstStyle/>
                    <a:p>
                      <a:endParaRPr lang="en-AU" sz="1100">
                        <a:solidFill>
                          <a:schemeClr val="bg1"/>
                        </a:solidFill>
                      </a:endParaRPr>
                    </a:p>
                  </a:txBody>
                  <a:tcPr marL="36000" marR="36000" marT="36000" marB="36000">
                    <a:solidFill>
                      <a:srgbClr val="FF8001">
                        <a:alpha val="60000"/>
                      </a:srgbClr>
                    </a:solidFill>
                  </a:tcPr>
                </a:tc>
                <a:extLst>
                  <a:ext uri="{0D108BD9-81ED-4DB2-BD59-A6C34878D82A}">
                    <a16:rowId xmlns:a16="http://schemas.microsoft.com/office/drawing/2014/main" val="543262853"/>
                  </a:ext>
                </a:extLst>
              </a:tr>
              <a:tr h="360000">
                <a:tc>
                  <a:txBody>
                    <a:bodyPr/>
                    <a:lstStyle/>
                    <a:p>
                      <a:endParaRPr lang="en-AU" sz="1100">
                        <a:solidFill>
                          <a:schemeClr val="bg1"/>
                        </a:solidFill>
                      </a:endParaRPr>
                    </a:p>
                  </a:txBody>
                  <a:tcPr marL="36000" marR="36000" marT="36000" marB="36000">
                    <a:solidFill>
                      <a:srgbClr val="FFFF00">
                        <a:alpha val="60000"/>
                      </a:srgbClr>
                    </a:solidFill>
                  </a:tcPr>
                </a:tc>
                <a:tc>
                  <a:txBody>
                    <a:bodyPr/>
                    <a:lstStyle/>
                    <a:p>
                      <a:endParaRPr lang="en-AU" sz="1100">
                        <a:solidFill>
                          <a:schemeClr val="bg1"/>
                        </a:solidFill>
                      </a:endParaRPr>
                    </a:p>
                  </a:txBody>
                  <a:tcPr marL="36000" marR="36000" marT="36000" marB="36000">
                    <a:solidFill>
                      <a:srgbClr val="FF8001">
                        <a:alpha val="60000"/>
                      </a:srgbClr>
                    </a:solidFill>
                  </a:tcPr>
                </a:tc>
                <a:tc>
                  <a:txBody>
                    <a:bodyPr/>
                    <a:lstStyle/>
                    <a:p>
                      <a:endParaRPr lang="en-AU" sz="1100">
                        <a:solidFill>
                          <a:schemeClr val="bg1"/>
                        </a:solidFill>
                      </a:endParaRPr>
                    </a:p>
                  </a:txBody>
                  <a:tcPr marL="36000" marR="36000" marT="36000" marB="36000">
                    <a:solidFill>
                      <a:srgbClr val="FF0000">
                        <a:alpha val="60000"/>
                      </a:srgbClr>
                    </a:solidFill>
                  </a:tcPr>
                </a:tc>
                <a:extLst>
                  <a:ext uri="{0D108BD9-81ED-4DB2-BD59-A6C34878D82A}">
                    <a16:rowId xmlns:a16="http://schemas.microsoft.com/office/drawing/2014/main" val="210041945"/>
                  </a:ext>
                </a:extLst>
              </a:tr>
              <a:tr h="360000">
                <a:tc>
                  <a:txBody>
                    <a:bodyPr/>
                    <a:lstStyle/>
                    <a:p>
                      <a:endParaRPr lang="en-AU" sz="1100">
                        <a:solidFill>
                          <a:schemeClr val="bg1"/>
                        </a:solidFill>
                      </a:endParaRPr>
                    </a:p>
                  </a:txBody>
                  <a:tcPr marL="36000" marR="36000" marT="36000" marB="36000">
                    <a:solidFill>
                      <a:srgbClr val="FF8001">
                        <a:alpha val="60000"/>
                      </a:srgbClr>
                    </a:solidFill>
                  </a:tcPr>
                </a:tc>
                <a:tc>
                  <a:txBody>
                    <a:bodyPr/>
                    <a:lstStyle/>
                    <a:p>
                      <a:endParaRPr lang="en-AU" sz="1100">
                        <a:solidFill>
                          <a:schemeClr val="bg1"/>
                        </a:solidFill>
                      </a:endParaRPr>
                    </a:p>
                  </a:txBody>
                  <a:tcPr marL="36000" marR="36000" marT="36000" marB="36000">
                    <a:solidFill>
                      <a:srgbClr val="FF0000">
                        <a:alpha val="60000"/>
                      </a:srgbClr>
                    </a:solidFill>
                  </a:tcPr>
                </a:tc>
                <a:tc>
                  <a:txBody>
                    <a:bodyPr/>
                    <a:lstStyle/>
                    <a:p>
                      <a:endParaRPr lang="en-AU" sz="1100">
                        <a:solidFill>
                          <a:schemeClr val="bg1"/>
                        </a:solidFill>
                      </a:endParaRPr>
                    </a:p>
                  </a:txBody>
                  <a:tcPr marL="36000" marR="36000" marT="36000" marB="36000">
                    <a:solidFill>
                      <a:srgbClr val="FF0000">
                        <a:alpha val="60000"/>
                      </a:srgbClr>
                    </a:solidFill>
                  </a:tcPr>
                </a:tc>
                <a:extLst>
                  <a:ext uri="{0D108BD9-81ED-4DB2-BD59-A6C34878D82A}">
                    <a16:rowId xmlns:a16="http://schemas.microsoft.com/office/drawing/2014/main" val="1609516177"/>
                  </a:ext>
                </a:extLst>
              </a:tr>
              <a:tr h="360000">
                <a:tc>
                  <a:txBody>
                    <a:bodyPr/>
                    <a:lstStyle/>
                    <a:p>
                      <a:endParaRPr lang="en-AU" sz="1100">
                        <a:solidFill>
                          <a:schemeClr val="bg1"/>
                        </a:solidFill>
                      </a:endParaRPr>
                    </a:p>
                  </a:txBody>
                  <a:tcPr marL="36000" marR="36000" marT="36000" marB="36000">
                    <a:solidFill>
                      <a:srgbClr val="FF0000">
                        <a:alpha val="60000"/>
                      </a:srgbClr>
                    </a:solidFill>
                  </a:tcPr>
                </a:tc>
                <a:tc>
                  <a:txBody>
                    <a:bodyPr/>
                    <a:lstStyle/>
                    <a:p>
                      <a:endParaRPr lang="en-AU" sz="1100">
                        <a:solidFill>
                          <a:schemeClr val="bg1"/>
                        </a:solidFill>
                      </a:endParaRPr>
                    </a:p>
                  </a:txBody>
                  <a:tcPr marL="36000" marR="36000" marT="36000" marB="36000">
                    <a:solidFill>
                      <a:srgbClr val="FF0000">
                        <a:alpha val="60000"/>
                      </a:srgbClr>
                    </a:solidFill>
                  </a:tcPr>
                </a:tc>
                <a:tc>
                  <a:txBody>
                    <a:bodyPr/>
                    <a:lstStyle/>
                    <a:p>
                      <a:endParaRPr lang="en-AU" sz="1100">
                        <a:solidFill>
                          <a:schemeClr val="bg1"/>
                        </a:solidFill>
                      </a:endParaRPr>
                    </a:p>
                  </a:txBody>
                  <a:tcPr marL="36000" marR="36000" marT="36000" marB="36000">
                    <a:solidFill>
                      <a:srgbClr val="FF0000">
                        <a:alpha val="60000"/>
                      </a:srgbClr>
                    </a:solidFill>
                  </a:tcPr>
                </a:tc>
                <a:extLst>
                  <a:ext uri="{0D108BD9-81ED-4DB2-BD59-A6C34878D82A}">
                    <a16:rowId xmlns:a16="http://schemas.microsoft.com/office/drawing/2014/main" val="4000403617"/>
                  </a:ext>
                </a:extLst>
              </a:tr>
            </a:tbl>
          </a:graphicData>
        </a:graphic>
      </p:graphicFrame>
      <p:graphicFrame>
        <p:nvGraphicFramePr>
          <p:cNvPr id="33" name="Table 4">
            <a:extLst>
              <a:ext uri="{FF2B5EF4-FFF2-40B4-BE49-F238E27FC236}">
                <a16:creationId xmlns:a16="http://schemas.microsoft.com/office/drawing/2014/main" id="{32C25197-8132-458E-837A-4FB00BBA00EB}"/>
              </a:ext>
            </a:extLst>
          </p:cNvPr>
          <p:cNvGraphicFramePr>
            <a:graphicFrameLocks noGrp="1"/>
          </p:cNvGraphicFramePr>
          <p:nvPr/>
        </p:nvGraphicFramePr>
        <p:xfrm>
          <a:off x="3535065" y="3820670"/>
          <a:ext cx="1224000" cy="1800000"/>
        </p:xfrm>
        <a:graphic>
          <a:graphicData uri="http://schemas.openxmlformats.org/drawingml/2006/table">
            <a:tbl>
              <a:tblPr firstCol="1" bandRow="1">
                <a:tableStyleId>{073A0DAA-6AF3-43AB-8588-CEC1D06C72B9}</a:tableStyleId>
              </a:tblPr>
              <a:tblGrid>
                <a:gridCol w="540000">
                  <a:extLst>
                    <a:ext uri="{9D8B030D-6E8A-4147-A177-3AD203B41FA5}">
                      <a16:colId xmlns:a16="http://schemas.microsoft.com/office/drawing/2014/main" val="4235160134"/>
                    </a:ext>
                  </a:extLst>
                </a:gridCol>
                <a:gridCol w="684000">
                  <a:extLst>
                    <a:ext uri="{9D8B030D-6E8A-4147-A177-3AD203B41FA5}">
                      <a16:colId xmlns:a16="http://schemas.microsoft.com/office/drawing/2014/main" val="885816617"/>
                    </a:ext>
                  </a:extLst>
                </a:gridCol>
              </a:tblGrid>
              <a:tr h="360000">
                <a:tc rowSpan="5">
                  <a:txBody>
                    <a:bodyPr/>
                    <a:lstStyle/>
                    <a:p>
                      <a:pPr marL="0" marR="0" lvl="0" indent="0" algn="ctr" defTabSz="914217" rtl="0" eaLnBrk="1" fontAlgn="auto" latinLnBrk="0" hangingPunct="1">
                        <a:lnSpc>
                          <a:spcPct val="80000"/>
                        </a:lnSpc>
                        <a:spcBef>
                          <a:spcPts val="0"/>
                        </a:spcBef>
                        <a:spcAft>
                          <a:spcPts val="0"/>
                        </a:spcAft>
                        <a:buClrTx/>
                        <a:buSzTx/>
                        <a:buFontTx/>
                        <a:buNone/>
                        <a:tabLst/>
                        <a:defRPr/>
                      </a:pPr>
                      <a:r>
                        <a:rPr lang="en-US" sz="1800" b="0" kern="0">
                          <a:solidFill>
                            <a:schemeClr val="accent3"/>
                          </a:solidFill>
                          <a:latin typeface="+mn-lt"/>
                          <a:ea typeface="+mn-ea"/>
                          <a:cs typeface="Arial"/>
                        </a:rPr>
                        <a:t>GFR</a:t>
                      </a:r>
                      <a:br>
                        <a:rPr lang="en-US" sz="1600" b="0" kern="0">
                          <a:solidFill>
                            <a:schemeClr val="accent3"/>
                          </a:solidFill>
                          <a:latin typeface="+mn-lt"/>
                          <a:ea typeface="+mn-ea"/>
                          <a:cs typeface="Arial"/>
                        </a:rPr>
                      </a:br>
                      <a:r>
                        <a:rPr lang="en-US" sz="1400" b="0" kern="0">
                          <a:solidFill>
                            <a:schemeClr val="accent3"/>
                          </a:solidFill>
                          <a:latin typeface="+mn-lt"/>
                          <a:ea typeface="+mn-ea"/>
                          <a:cs typeface="Arial"/>
                        </a:rPr>
                        <a:t>(ml/min/1.73 m</a:t>
                      </a:r>
                      <a:r>
                        <a:rPr lang="en-US" sz="1400" b="0" kern="0" baseline="30000">
                          <a:solidFill>
                            <a:schemeClr val="accent3"/>
                          </a:solidFill>
                          <a:latin typeface="+mn-lt"/>
                          <a:ea typeface="+mn-ea"/>
                          <a:cs typeface="Arial"/>
                        </a:rPr>
                        <a:t>2</a:t>
                      </a:r>
                      <a:r>
                        <a:rPr lang="en-US" sz="1400" b="0" kern="0">
                          <a:solidFill>
                            <a:schemeClr val="accent3"/>
                          </a:solidFill>
                          <a:latin typeface="+mn-lt"/>
                          <a:ea typeface="+mn-ea"/>
                          <a:cs typeface="Arial"/>
                        </a:rPr>
                        <a:t>)</a:t>
                      </a:r>
                      <a:endParaRPr lang="en-US" sz="1600" b="0" kern="0">
                        <a:solidFill>
                          <a:schemeClr val="accent3"/>
                        </a:solidFill>
                        <a:latin typeface="+mn-lt"/>
                        <a:ea typeface="+mn-ea"/>
                        <a:cs typeface="Arial"/>
                      </a:endParaRPr>
                    </a:p>
                  </a:txBody>
                  <a:tcPr vert="vert27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kern="0">
                          <a:solidFill>
                            <a:schemeClr val="bg1"/>
                          </a:solidFill>
                          <a:latin typeface="+mn-lt"/>
                          <a:cs typeface="Arial"/>
                        </a:rPr>
                        <a:t>&gt;90</a:t>
                      </a:r>
                      <a:endParaRPr lang="en-AU" sz="1800" b="0">
                        <a:solidFill>
                          <a:schemeClr val="bg1"/>
                        </a:solidFill>
                      </a:endParaRPr>
                    </a:p>
                  </a:txBody>
                  <a:tcPr marL="0" marR="0" marT="0" marB="0" anchor="ctr">
                    <a:lnL w="12700" cmpd="sng">
                      <a:noFill/>
                    </a:lnL>
                    <a:solidFill>
                      <a:schemeClr val="accent3"/>
                    </a:solidFill>
                  </a:tcPr>
                </a:tc>
                <a:extLst>
                  <a:ext uri="{0D108BD9-81ED-4DB2-BD59-A6C34878D82A}">
                    <a16:rowId xmlns:a16="http://schemas.microsoft.com/office/drawing/2014/main" val="2254146330"/>
                  </a:ext>
                </a:extLst>
              </a:tr>
              <a:tr h="360000">
                <a:tc vMerge="1">
                  <a:txBody>
                    <a:bodyPr/>
                    <a:lstStyle/>
                    <a:p>
                      <a:endParaRPr lang="en-AU" sz="1100">
                        <a:solidFill>
                          <a:schemeClr val="bg1"/>
                        </a:solidFill>
                      </a:endParaRPr>
                    </a:p>
                  </a:txBody>
                  <a:tcPr/>
                </a:tc>
                <a:tc>
                  <a:txBody>
                    <a:bodyPr/>
                    <a:lstStyle/>
                    <a:p>
                      <a:pPr algn="ctr"/>
                      <a:r>
                        <a:rPr lang="en-US" sz="1800" b="0" kern="0">
                          <a:solidFill>
                            <a:schemeClr val="bg1"/>
                          </a:solidFill>
                          <a:latin typeface="+mn-lt"/>
                          <a:cs typeface="Arial"/>
                        </a:rPr>
                        <a:t>60–89</a:t>
                      </a:r>
                      <a:endParaRPr lang="en-AU" sz="1800" b="0">
                        <a:solidFill>
                          <a:schemeClr val="bg1"/>
                        </a:solidFill>
                      </a:endParaRPr>
                    </a:p>
                  </a:txBody>
                  <a:tcPr marL="0" marR="0" marT="0" marB="0" anchor="ctr">
                    <a:lnL w="12700" cmpd="sng">
                      <a:noFill/>
                    </a:lnL>
                    <a:solidFill>
                      <a:schemeClr val="accent3"/>
                    </a:solidFill>
                  </a:tcPr>
                </a:tc>
                <a:extLst>
                  <a:ext uri="{0D108BD9-81ED-4DB2-BD59-A6C34878D82A}">
                    <a16:rowId xmlns:a16="http://schemas.microsoft.com/office/drawing/2014/main" val="543262853"/>
                  </a:ext>
                </a:extLst>
              </a:tr>
              <a:tr h="360000">
                <a:tc vMerge="1">
                  <a:txBody>
                    <a:bodyPr/>
                    <a:lstStyle/>
                    <a:p>
                      <a:endParaRPr lang="en-AU" sz="1100">
                        <a:solidFill>
                          <a:schemeClr val="bg1"/>
                        </a:solidFill>
                      </a:endParaRPr>
                    </a:p>
                  </a:txBody>
                  <a:tcPr/>
                </a:tc>
                <a:tc>
                  <a:txBody>
                    <a:bodyPr/>
                    <a:lstStyle/>
                    <a:p>
                      <a:pPr algn="ctr"/>
                      <a:r>
                        <a:rPr lang="en-US" sz="1800" b="0" kern="0">
                          <a:solidFill>
                            <a:schemeClr val="bg1"/>
                          </a:solidFill>
                          <a:latin typeface="+mn-lt"/>
                          <a:cs typeface="Arial"/>
                        </a:rPr>
                        <a:t>45–59</a:t>
                      </a:r>
                      <a:endParaRPr lang="en-AU" sz="1800" b="0">
                        <a:solidFill>
                          <a:schemeClr val="bg1"/>
                        </a:solidFill>
                      </a:endParaRPr>
                    </a:p>
                  </a:txBody>
                  <a:tcPr marL="0" marR="0" marT="0" marB="0" anchor="ctr">
                    <a:lnL w="12700" cmpd="sng">
                      <a:noFill/>
                    </a:lnL>
                    <a:solidFill>
                      <a:schemeClr val="accent3"/>
                    </a:solidFill>
                  </a:tcPr>
                </a:tc>
                <a:extLst>
                  <a:ext uri="{0D108BD9-81ED-4DB2-BD59-A6C34878D82A}">
                    <a16:rowId xmlns:a16="http://schemas.microsoft.com/office/drawing/2014/main" val="210041945"/>
                  </a:ext>
                </a:extLst>
              </a:tr>
              <a:tr h="360000">
                <a:tc vMerge="1">
                  <a:txBody>
                    <a:bodyPr/>
                    <a:lstStyle/>
                    <a:p>
                      <a:endParaRPr lang="en-AU" sz="1100">
                        <a:solidFill>
                          <a:schemeClr val="bg1"/>
                        </a:solidFill>
                      </a:endParaRPr>
                    </a:p>
                  </a:txBody>
                  <a:tcPr/>
                </a:tc>
                <a:tc>
                  <a:txBody>
                    <a:bodyPr/>
                    <a:lstStyle/>
                    <a:p>
                      <a:pPr algn="ctr"/>
                      <a:r>
                        <a:rPr lang="en-US" sz="1800" b="0" kern="0">
                          <a:solidFill>
                            <a:schemeClr val="bg1"/>
                          </a:solidFill>
                          <a:latin typeface="+mn-lt"/>
                          <a:cs typeface="Arial"/>
                        </a:rPr>
                        <a:t>30–44</a:t>
                      </a:r>
                      <a:endParaRPr lang="en-AU" sz="1800" b="0">
                        <a:solidFill>
                          <a:schemeClr val="bg1"/>
                        </a:solidFill>
                      </a:endParaRPr>
                    </a:p>
                  </a:txBody>
                  <a:tcPr marL="0" marR="0" marT="0" marB="0" anchor="ctr">
                    <a:lnL w="12700" cmpd="sng">
                      <a:noFill/>
                    </a:lnL>
                    <a:solidFill>
                      <a:schemeClr val="accent3"/>
                    </a:solidFill>
                  </a:tcPr>
                </a:tc>
                <a:extLst>
                  <a:ext uri="{0D108BD9-81ED-4DB2-BD59-A6C34878D82A}">
                    <a16:rowId xmlns:a16="http://schemas.microsoft.com/office/drawing/2014/main" val="1609516177"/>
                  </a:ext>
                </a:extLst>
              </a:tr>
              <a:tr h="360000">
                <a:tc vMerge="1">
                  <a:txBody>
                    <a:bodyPr/>
                    <a:lstStyle/>
                    <a:p>
                      <a:endParaRPr lang="en-AU" sz="1100">
                        <a:solidFill>
                          <a:schemeClr val="bg1"/>
                        </a:solidFill>
                      </a:endParaRPr>
                    </a:p>
                  </a:txBody>
                  <a:tcPr/>
                </a:tc>
                <a:tc>
                  <a:txBody>
                    <a:bodyPr/>
                    <a:lstStyle/>
                    <a:p>
                      <a:pPr algn="ctr"/>
                      <a:r>
                        <a:rPr lang="en-US" sz="1800" b="0" kern="0">
                          <a:solidFill>
                            <a:schemeClr val="bg1"/>
                          </a:solidFill>
                          <a:latin typeface="+mn-lt"/>
                          <a:cs typeface="Arial"/>
                        </a:rPr>
                        <a:t>15–29</a:t>
                      </a:r>
                      <a:endParaRPr lang="en-AU" sz="1800" b="0">
                        <a:solidFill>
                          <a:schemeClr val="bg1"/>
                        </a:solidFill>
                      </a:endParaRPr>
                    </a:p>
                  </a:txBody>
                  <a:tcPr marL="0" marR="0" marT="0" marB="0" anchor="ctr">
                    <a:lnL w="12700" cmpd="sng">
                      <a:noFill/>
                    </a:lnL>
                    <a:solidFill>
                      <a:schemeClr val="accent3"/>
                    </a:solidFill>
                  </a:tcPr>
                </a:tc>
                <a:extLst>
                  <a:ext uri="{0D108BD9-81ED-4DB2-BD59-A6C34878D82A}">
                    <a16:rowId xmlns:a16="http://schemas.microsoft.com/office/drawing/2014/main" val="4000403617"/>
                  </a:ext>
                </a:extLst>
              </a:tr>
            </a:tbl>
          </a:graphicData>
        </a:graphic>
      </p:graphicFrame>
      <p:sp>
        <p:nvSpPr>
          <p:cNvPr id="34" name="Rectangle 33">
            <a:extLst>
              <a:ext uri="{FF2B5EF4-FFF2-40B4-BE49-F238E27FC236}">
                <a16:creationId xmlns:a16="http://schemas.microsoft.com/office/drawing/2014/main" id="{2DF4ACB3-35AD-4CF8-9B2C-ACC12B5D09BF}"/>
              </a:ext>
            </a:extLst>
          </p:cNvPr>
          <p:cNvSpPr/>
          <p:nvPr/>
        </p:nvSpPr>
        <p:spPr>
          <a:xfrm>
            <a:off x="7334267" y="2804973"/>
            <a:ext cx="4557696" cy="3007349"/>
          </a:xfrm>
          <a:prstGeom prst="rect">
            <a:avLst/>
          </a:prstGeom>
          <a:solidFill>
            <a:schemeClr val="accent3">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609585"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a:ln>
                  <a:noFill/>
                </a:ln>
                <a:solidFill>
                  <a:schemeClr val="tx2"/>
                </a:solidFill>
                <a:effectLst/>
                <a:uLnTx/>
                <a:uFillTx/>
                <a:latin typeface="Arial" panose="020B0604020202020204"/>
                <a:ea typeface="+mn-ea"/>
                <a:cs typeface="+mn-cs"/>
              </a:rPr>
              <a:t>Key outcomes</a:t>
            </a:r>
          </a:p>
        </p:txBody>
      </p:sp>
      <p:sp>
        <p:nvSpPr>
          <p:cNvPr id="35" name="Rectangle 34">
            <a:extLst>
              <a:ext uri="{FF2B5EF4-FFF2-40B4-BE49-F238E27FC236}">
                <a16:creationId xmlns:a16="http://schemas.microsoft.com/office/drawing/2014/main" id="{13905FCF-D9AD-4C86-8F26-2B9767475933}"/>
              </a:ext>
            </a:extLst>
          </p:cNvPr>
          <p:cNvSpPr/>
          <p:nvPr/>
        </p:nvSpPr>
        <p:spPr>
          <a:xfrm>
            <a:off x="7427602" y="3646381"/>
            <a:ext cx="3772090" cy="707886"/>
          </a:xfrm>
          <a:prstGeom prst="rect">
            <a:avLst/>
          </a:prstGeom>
        </p:spPr>
        <p:txBody>
          <a:bodyPr wrap="square"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87129" rtl="0" eaLnBrk="0" fontAlgn="base" latinLnBrk="0" hangingPunct="0">
              <a:lnSpc>
                <a:spcPct val="100000"/>
              </a:lnSpc>
              <a:spcBef>
                <a:spcPts val="1200"/>
              </a:spcBef>
              <a:spcAft>
                <a:spcPct val="0"/>
              </a:spcAft>
              <a:buClrTx/>
              <a:buSzTx/>
              <a:buFontTx/>
              <a:buNone/>
              <a:tabLst/>
              <a:defRPr/>
            </a:pPr>
            <a:r>
              <a:rPr kumimoji="0" lang="en-GB" sz="2000" b="0" i="0" u="none" strike="noStrike" kern="1200" cap="none" spc="0" normalizeH="0" baseline="0">
                <a:ln>
                  <a:noFill/>
                </a:ln>
                <a:solidFill>
                  <a:schemeClr val="tx2"/>
                </a:solidFill>
                <a:effectLst/>
                <a:uLnTx/>
                <a:uFillTx/>
                <a:latin typeface="Arial" panose="020B0604020202020204"/>
                <a:ea typeface="MS PGothic" charset="0"/>
                <a:cs typeface="+mn-cs"/>
              </a:rPr>
              <a:t>Time to CV death, non-fatal MI, </a:t>
            </a:r>
            <a:br>
              <a:rPr kumimoji="0" lang="en-GB" sz="2000" b="0" i="0" u="none" strike="noStrike" kern="1200" cap="none" spc="0" normalizeH="0" baseline="0">
                <a:ln>
                  <a:noFill/>
                </a:ln>
                <a:solidFill>
                  <a:schemeClr val="tx2"/>
                </a:solidFill>
                <a:effectLst/>
                <a:uLnTx/>
                <a:uFillTx/>
                <a:latin typeface="Arial" panose="020B0604020202020204"/>
                <a:ea typeface="MS PGothic" charset="0"/>
                <a:cs typeface="+mn-cs"/>
              </a:rPr>
            </a:br>
            <a:r>
              <a:rPr kumimoji="0" lang="en-GB" sz="2000" b="0" i="0" u="none" strike="noStrike" kern="1200" cap="none" spc="0" normalizeH="0" baseline="0">
                <a:ln>
                  <a:noFill/>
                </a:ln>
                <a:solidFill>
                  <a:schemeClr val="tx2"/>
                </a:solidFill>
                <a:effectLst/>
                <a:uLnTx/>
                <a:uFillTx/>
                <a:latin typeface="Arial" panose="020B0604020202020204"/>
                <a:ea typeface="MS PGothic" charset="0"/>
                <a:cs typeface="+mn-cs"/>
              </a:rPr>
              <a:t>non-fatal stroke, or HHF</a:t>
            </a:r>
          </a:p>
        </p:txBody>
      </p:sp>
      <p:grpSp>
        <p:nvGrpSpPr>
          <p:cNvPr id="36" name="Group 35">
            <a:extLst>
              <a:ext uri="{FF2B5EF4-FFF2-40B4-BE49-F238E27FC236}">
                <a16:creationId xmlns:a16="http://schemas.microsoft.com/office/drawing/2014/main" id="{4C3CE6FD-2230-4116-B6ED-41FADF2E5941}"/>
              </a:ext>
            </a:extLst>
          </p:cNvPr>
          <p:cNvGrpSpPr/>
          <p:nvPr/>
        </p:nvGrpSpPr>
        <p:grpSpPr>
          <a:xfrm>
            <a:off x="7427603" y="3243909"/>
            <a:ext cx="3003631" cy="396005"/>
            <a:chOff x="609014" y="3495553"/>
            <a:chExt cx="2301495" cy="305014"/>
          </a:xfrm>
          <a:solidFill>
            <a:schemeClr val="accent3">
              <a:lumMod val="75000"/>
              <a:lumOff val="25000"/>
            </a:schemeClr>
          </a:solidFill>
        </p:grpSpPr>
        <p:sp>
          <p:nvSpPr>
            <p:cNvPr id="37" name="Rectangle: Rounded Corners 36">
              <a:extLst>
                <a:ext uri="{FF2B5EF4-FFF2-40B4-BE49-F238E27FC236}">
                  <a16:creationId xmlns:a16="http://schemas.microsoft.com/office/drawing/2014/main" id="{81FC1FB9-9607-4B1D-91FB-F9A4D645CCA6}"/>
                </a:ext>
              </a:extLst>
            </p:cNvPr>
            <p:cNvSpPr/>
            <p:nvPr/>
          </p:nvSpPr>
          <p:spPr>
            <a:xfrm>
              <a:off x="609014" y="3495553"/>
              <a:ext cx="2078966" cy="305014"/>
            </a:xfrm>
            <a:prstGeom prst="roundRect">
              <a:avLst>
                <a:gd name="adj" fmla="val 50000"/>
              </a:avLst>
            </a:prstGeom>
            <a:grpFill/>
            <a:ln w="19050">
              <a:solidFill>
                <a:schemeClr val="accent3">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87129" rtl="0" eaLnBrk="0" fontAlgn="base" latinLnBrk="0" hangingPunct="0">
                <a:lnSpc>
                  <a:spcPct val="100000"/>
                </a:lnSpc>
                <a:spcBef>
                  <a:spcPts val="1200"/>
                </a:spcBef>
                <a:spcAft>
                  <a:spcPct val="0"/>
                </a:spcAft>
                <a:buClrTx/>
                <a:buSzTx/>
                <a:buFontTx/>
                <a:buNone/>
                <a:tabLst/>
                <a:defRPr/>
              </a:pPr>
              <a:r>
                <a:rPr kumimoji="0" lang="en-GB" sz="2000" b="1" i="0" u="none" strike="noStrike" kern="1200" cap="none" spc="0" normalizeH="0" baseline="0">
                  <a:ln>
                    <a:noFill/>
                  </a:ln>
                  <a:solidFill>
                    <a:srgbClr val="FFFFFF"/>
                  </a:solidFill>
                  <a:effectLst/>
                  <a:uLnTx/>
                  <a:uFillTx/>
                  <a:latin typeface="Arial" panose="020B0604020202020204"/>
                  <a:ea typeface="MS PGothic" charset="0"/>
                  <a:cs typeface="+mn-cs"/>
                </a:rPr>
                <a:t>CV composite </a:t>
              </a:r>
            </a:p>
          </p:txBody>
        </p:sp>
        <p:sp>
          <p:nvSpPr>
            <p:cNvPr id="38" name="Arrow: Pentagon 37">
              <a:extLst>
                <a:ext uri="{FF2B5EF4-FFF2-40B4-BE49-F238E27FC236}">
                  <a16:creationId xmlns:a16="http://schemas.microsoft.com/office/drawing/2014/main" id="{04AD40C5-73C7-4B7B-89C9-700CBED493C0}"/>
                </a:ext>
              </a:extLst>
            </p:cNvPr>
            <p:cNvSpPr/>
            <p:nvPr/>
          </p:nvSpPr>
          <p:spPr>
            <a:xfrm>
              <a:off x="2581718" y="3495553"/>
              <a:ext cx="328791" cy="305014"/>
            </a:xfrm>
            <a:prstGeom prst="homePlate">
              <a:avLst/>
            </a:prstGeom>
            <a:grpFill/>
            <a:ln w="19050">
              <a:solidFill>
                <a:schemeClr val="accent3">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a:ln>
                  <a:noFill/>
                </a:ln>
                <a:solidFill>
                  <a:srgbClr val="FFFFFF"/>
                </a:solidFill>
                <a:effectLst/>
                <a:uLnTx/>
                <a:uFillTx/>
                <a:latin typeface="Arial" panose="020B0604020202020204"/>
                <a:ea typeface="+mn-ea"/>
                <a:cs typeface="+mn-cs"/>
              </a:endParaRPr>
            </a:p>
          </p:txBody>
        </p:sp>
      </p:grpSp>
      <p:pic>
        <p:nvPicPr>
          <p:cNvPr id="39" name="Picture 38">
            <a:extLst>
              <a:ext uri="{FF2B5EF4-FFF2-40B4-BE49-F238E27FC236}">
                <a16:creationId xmlns:a16="http://schemas.microsoft.com/office/drawing/2014/main" id="{61371509-C6F5-4B2C-965E-C0936D3E70A1}"/>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11167678" y="3517582"/>
            <a:ext cx="664174" cy="900000"/>
          </a:xfrm>
          <a:prstGeom prst="rect">
            <a:avLst/>
          </a:prstGeom>
          <a:effectLst/>
        </p:spPr>
      </p:pic>
      <p:sp>
        <p:nvSpPr>
          <p:cNvPr id="40" name="Rectangle 39">
            <a:extLst>
              <a:ext uri="{FF2B5EF4-FFF2-40B4-BE49-F238E27FC236}">
                <a16:creationId xmlns:a16="http://schemas.microsoft.com/office/drawing/2014/main" id="{BB23AF5C-E12A-4577-B390-3222D5ADA17B}"/>
              </a:ext>
            </a:extLst>
          </p:cNvPr>
          <p:cNvSpPr/>
          <p:nvPr/>
        </p:nvSpPr>
        <p:spPr>
          <a:xfrm>
            <a:off x="7427602" y="4793403"/>
            <a:ext cx="4059449" cy="1015663"/>
          </a:xfrm>
          <a:prstGeom prst="rect">
            <a:avLst/>
          </a:prstGeom>
        </p:spPr>
        <p:txBody>
          <a:bodyPr wrap="square"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87129" rtl="0" eaLnBrk="0" fontAlgn="base" latinLnBrk="0" hangingPunct="0">
              <a:lnSpc>
                <a:spcPct val="100000"/>
              </a:lnSpc>
              <a:spcBef>
                <a:spcPts val="1200"/>
              </a:spcBef>
              <a:spcAft>
                <a:spcPct val="0"/>
              </a:spcAft>
              <a:buClrTx/>
              <a:buSzTx/>
              <a:buFontTx/>
              <a:buNone/>
              <a:tabLst/>
              <a:defRPr/>
            </a:pPr>
            <a:r>
              <a:rPr kumimoji="0" lang="en-GB" sz="2000" b="0" i="0" u="none" strike="noStrike" kern="1200" cap="none" spc="0" normalizeH="0" baseline="0">
                <a:ln>
                  <a:noFill/>
                </a:ln>
                <a:solidFill>
                  <a:schemeClr val="tx2"/>
                </a:solidFill>
                <a:effectLst/>
                <a:uLnTx/>
                <a:uFillTx/>
                <a:latin typeface="Arial" panose="020B0604020202020204"/>
                <a:ea typeface="MS PGothic" charset="0"/>
                <a:cs typeface="+mn-cs"/>
              </a:rPr>
              <a:t>Time to kidney failure,</a:t>
            </a:r>
            <a:r>
              <a:rPr kumimoji="0" lang="en-GB" sz="2000" b="0" i="0" u="none" strike="noStrike" kern="1200" cap="none" spc="0" normalizeH="0" baseline="30000">
                <a:ln>
                  <a:noFill/>
                </a:ln>
                <a:solidFill>
                  <a:schemeClr val="tx2"/>
                </a:solidFill>
                <a:effectLst/>
                <a:uLnTx/>
                <a:uFillTx/>
                <a:latin typeface="Arial" panose="020B0604020202020204"/>
                <a:ea typeface="MS PGothic" charset="0"/>
                <a:cs typeface="+mn-cs"/>
              </a:rPr>
              <a:t>#</a:t>
            </a:r>
            <a:r>
              <a:rPr kumimoji="0" lang="en-GB" sz="2000" b="0" i="0" u="none" strike="noStrike" kern="1200" cap="none" spc="0" normalizeH="0" baseline="0">
                <a:ln>
                  <a:noFill/>
                </a:ln>
                <a:solidFill>
                  <a:schemeClr val="tx2"/>
                </a:solidFill>
                <a:effectLst/>
                <a:uLnTx/>
                <a:uFillTx/>
                <a:latin typeface="Arial" panose="020B0604020202020204"/>
                <a:ea typeface="MS PGothic" charset="0"/>
                <a:cs typeface="+mn-cs"/>
              </a:rPr>
              <a:t> sustained ≥</a:t>
            </a:r>
            <a:r>
              <a:rPr lang="en-GB" sz="2000">
                <a:solidFill>
                  <a:schemeClr val="tx2"/>
                </a:solidFill>
                <a:latin typeface="Arial" panose="020B0604020202020204"/>
                <a:ea typeface="MS PGothic" charset="0"/>
              </a:rPr>
              <a:t>57</a:t>
            </a:r>
            <a:r>
              <a:rPr kumimoji="0" lang="en-GB" sz="2000" b="0" i="0" u="none" strike="noStrike" kern="1200" cap="none" spc="0" normalizeH="0" baseline="0">
                <a:ln>
                  <a:noFill/>
                </a:ln>
                <a:solidFill>
                  <a:schemeClr val="tx2"/>
                </a:solidFill>
                <a:effectLst/>
                <a:uLnTx/>
                <a:uFillTx/>
                <a:latin typeface="Arial" panose="020B0604020202020204"/>
                <a:ea typeface="MS PGothic" charset="0"/>
                <a:cs typeface="+mn-cs"/>
              </a:rPr>
              <a:t>% decrease in eGFR from baseline, or renal death</a:t>
            </a:r>
          </a:p>
        </p:txBody>
      </p:sp>
      <p:grpSp>
        <p:nvGrpSpPr>
          <p:cNvPr id="41" name="Group 40">
            <a:extLst>
              <a:ext uri="{FF2B5EF4-FFF2-40B4-BE49-F238E27FC236}">
                <a16:creationId xmlns:a16="http://schemas.microsoft.com/office/drawing/2014/main" id="{CBE200B7-201E-4A43-9B48-46EFA2DEC3A4}"/>
              </a:ext>
            </a:extLst>
          </p:cNvPr>
          <p:cNvGrpSpPr/>
          <p:nvPr/>
        </p:nvGrpSpPr>
        <p:grpSpPr>
          <a:xfrm>
            <a:off x="7427601" y="4392673"/>
            <a:ext cx="3943867" cy="396045"/>
            <a:chOff x="919548" y="3475539"/>
            <a:chExt cx="3021933" cy="274539"/>
          </a:xfrm>
          <a:solidFill>
            <a:schemeClr val="bg2">
              <a:lumMod val="75000"/>
            </a:schemeClr>
          </a:solidFill>
        </p:grpSpPr>
        <p:sp>
          <p:nvSpPr>
            <p:cNvPr id="42" name="Arrow: Pentagon 41">
              <a:extLst>
                <a:ext uri="{FF2B5EF4-FFF2-40B4-BE49-F238E27FC236}">
                  <a16:creationId xmlns:a16="http://schemas.microsoft.com/office/drawing/2014/main" id="{87F8B3D3-E628-4DC1-808B-B3D528713E2D}"/>
                </a:ext>
              </a:extLst>
            </p:cNvPr>
            <p:cNvSpPr/>
            <p:nvPr/>
          </p:nvSpPr>
          <p:spPr>
            <a:xfrm>
              <a:off x="3612690" y="3475539"/>
              <a:ext cx="328791" cy="274512"/>
            </a:xfrm>
            <a:prstGeom prst="homePlate">
              <a:avLst/>
            </a:prstGeom>
            <a:solidFill>
              <a:schemeClr val="accent3">
                <a:lumMod val="75000"/>
                <a:lumOff val="25000"/>
              </a:schemeClr>
            </a:solidFill>
            <a:ln w="19050">
              <a:solidFill>
                <a:schemeClr val="accent3">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b="0" i="0" u="none" strike="noStrike" kern="1200" cap="none" spc="0" normalizeH="0" baseline="0">
                <a:ln>
                  <a:noFill/>
                </a:ln>
                <a:solidFill>
                  <a:srgbClr val="FFFFFF"/>
                </a:solidFill>
                <a:effectLst/>
                <a:uLnTx/>
                <a:uFillTx/>
                <a:latin typeface="Arial" panose="020B0604020202020204"/>
                <a:ea typeface="+mn-ea"/>
                <a:cs typeface="+mn-cs"/>
              </a:endParaRPr>
            </a:p>
          </p:txBody>
        </p:sp>
        <p:sp>
          <p:nvSpPr>
            <p:cNvPr id="43" name="Rectangle: Rounded Corners 42">
              <a:extLst>
                <a:ext uri="{FF2B5EF4-FFF2-40B4-BE49-F238E27FC236}">
                  <a16:creationId xmlns:a16="http://schemas.microsoft.com/office/drawing/2014/main" id="{EDA9718D-9FAC-451D-8D52-20252385E0FE}"/>
                </a:ext>
              </a:extLst>
            </p:cNvPr>
            <p:cNvSpPr/>
            <p:nvPr/>
          </p:nvSpPr>
          <p:spPr>
            <a:xfrm>
              <a:off x="919548" y="3475566"/>
              <a:ext cx="2833734" cy="274512"/>
            </a:xfrm>
            <a:prstGeom prst="roundRect">
              <a:avLst>
                <a:gd name="adj" fmla="val 50000"/>
              </a:avLst>
            </a:prstGeom>
            <a:solidFill>
              <a:schemeClr val="accent3">
                <a:lumMod val="75000"/>
                <a:lumOff val="25000"/>
              </a:schemeClr>
            </a:solidFill>
            <a:ln w="19050">
              <a:solidFill>
                <a:schemeClr val="accent3">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87129" rtl="0" eaLnBrk="0" fontAlgn="base" latinLnBrk="0" hangingPunct="0">
                <a:lnSpc>
                  <a:spcPct val="100000"/>
                </a:lnSpc>
                <a:spcBef>
                  <a:spcPts val="1200"/>
                </a:spcBef>
                <a:spcAft>
                  <a:spcPct val="0"/>
                </a:spcAft>
                <a:buClrTx/>
                <a:buSzTx/>
                <a:buFontTx/>
                <a:buNone/>
                <a:tabLst/>
                <a:defRPr/>
              </a:pPr>
              <a:r>
                <a:rPr lang="en-GB" sz="2000" b="1">
                  <a:solidFill>
                    <a:srgbClr val="FFFFFF"/>
                  </a:solidFill>
                  <a:latin typeface="Arial" panose="020B0604020202020204"/>
                  <a:ea typeface="MS PGothic" charset="0"/>
                </a:rPr>
                <a:t>57</a:t>
              </a:r>
              <a:r>
                <a:rPr kumimoji="0" lang="en-GB" sz="2000" b="1" i="0" u="none" strike="noStrike" kern="1200" cap="none" spc="0" normalizeH="0" baseline="0">
                  <a:ln>
                    <a:noFill/>
                  </a:ln>
                  <a:solidFill>
                    <a:srgbClr val="FFFFFF"/>
                  </a:solidFill>
                  <a:effectLst/>
                  <a:uLnTx/>
                  <a:uFillTx/>
                  <a:latin typeface="Arial" panose="020B0604020202020204"/>
                  <a:ea typeface="MS PGothic" charset="0"/>
                  <a:cs typeface="+mn-cs"/>
                </a:rPr>
                <a:t>% eGFR kidney composite </a:t>
              </a:r>
            </a:p>
          </p:txBody>
        </p:sp>
      </p:grpSp>
      <p:pic>
        <p:nvPicPr>
          <p:cNvPr id="44" name="Picture 43">
            <a:extLst>
              <a:ext uri="{FF2B5EF4-FFF2-40B4-BE49-F238E27FC236}">
                <a16:creationId xmlns:a16="http://schemas.microsoft.com/office/drawing/2014/main" id="{F42E9E23-7B9F-4702-9DA3-3A5F48147065}"/>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11281141" y="4839382"/>
            <a:ext cx="506686" cy="901272"/>
          </a:xfrm>
          <a:prstGeom prst="rect">
            <a:avLst/>
          </a:prstGeom>
          <a:effectLst/>
        </p:spPr>
      </p:pic>
      <p:grpSp>
        <p:nvGrpSpPr>
          <p:cNvPr id="45" name="Group 44">
            <a:extLst>
              <a:ext uri="{FF2B5EF4-FFF2-40B4-BE49-F238E27FC236}">
                <a16:creationId xmlns:a16="http://schemas.microsoft.com/office/drawing/2014/main" id="{AC57363A-4079-4A6F-BE1A-2098632310B0}"/>
              </a:ext>
            </a:extLst>
          </p:cNvPr>
          <p:cNvGrpSpPr/>
          <p:nvPr/>
        </p:nvGrpSpPr>
        <p:grpSpPr>
          <a:xfrm>
            <a:off x="296978" y="3273125"/>
            <a:ext cx="2207770" cy="365760"/>
            <a:chOff x="296978" y="3273125"/>
            <a:chExt cx="2207770" cy="365760"/>
          </a:xfrm>
        </p:grpSpPr>
        <p:grpSp>
          <p:nvGrpSpPr>
            <p:cNvPr id="46" name="Group 45">
              <a:extLst>
                <a:ext uri="{FF2B5EF4-FFF2-40B4-BE49-F238E27FC236}">
                  <a16:creationId xmlns:a16="http://schemas.microsoft.com/office/drawing/2014/main" id="{47C8D53F-7750-4FF8-A9C0-8E734E561CD4}"/>
                </a:ext>
              </a:extLst>
            </p:cNvPr>
            <p:cNvGrpSpPr/>
            <p:nvPr/>
          </p:nvGrpSpPr>
          <p:grpSpPr>
            <a:xfrm>
              <a:off x="296978" y="3273125"/>
              <a:ext cx="366600" cy="365760"/>
              <a:chOff x="2489610" y="3654333"/>
              <a:chExt cx="366600" cy="365760"/>
            </a:xfrm>
          </p:grpSpPr>
          <p:sp>
            <p:nvSpPr>
              <p:cNvPr id="48" name="Oval 47">
                <a:extLst>
                  <a:ext uri="{FF2B5EF4-FFF2-40B4-BE49-F238E27FC236}">
                    <a16:creationId xmlns:a16="http://schemas.microsoft.com/office/drawing/2014/main" id="{BE01FBBA-2CCA-4E1C-8053-1FA60B09894B}"/>
                  </a:ext>
                </a:extLst>
              </p:cNvPr>
              <p:cNvSpPr/>
              <p:nvPr/>
            </p:nvSpPr>
            <p:spPr>
              <a:xfrm>
                <a:off x="2512523" y="3677193"/>
                <a:ext cx="320775" cy="32004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609585" rtl="0" eaLnBrk="0" fontAlgn="base" hangingPunct="0">
                  <a:spcBef>
                    <a:spcPct val="0"/>
                  </a:spcBef>
                  <a:spcAft>
                    <a:spcPct val="0"/>
                  </a:spcAft>
                  <a:defRPr kern="1200">
                    <a:solidFill>
                      <a:schemeClr val="lt1"/>
                    </a:solidFill>
                    <a:latin typeface="+mn-lt"/>
                    <a:ea typeface="+mn-ea"/>
                    <a:cs typeface="+mn-cs"/>
                  </a:defRPr>
                </a:lvl1pPr>
                <a:lvl2pPr marL="609585" algn="l" defTabSz="609585" rtl="0" eaLnBrk="0" fontAlgn="base" hangingPunct="0">
                  <a:spcBef>
                    <a:spcPct val="0"/>
                  </a:spcBef>
                  <a:spcAft>
                    <a:spcPct val="0"/>
                  </a:spcAft>
                  <a:defRPr kern="1200">
                    <a:solidFill>
                      <a:schemeClr val="lt1"/>
                    </a:solidFill>
                    <a:latin typeface="+mn-lt"/>
                    <a:ea typeface="+mn-ea"/>
                    <a:cs typeface="+mn-cs"/>
                  </a:defRPr>
                </a:lvl2pPr>
                <a:lvl3pPr marL="1219170" algn="l" defTabSz="609585" rtl="0" eaLnBrk="0" fontAlgn="base" hangingPunct="0">
                  <a:spcBef>
                    <a:spcPct val="0"/>
                  </a:spcBef>
                  <a:spcAft>
                    <a:spcPct val="0"/>
                  </a:spcAft>
                  <a:defRPr kern="1200">
                    <a:solidFill>
                      <a:schemeClr val="lt1"/>
                    </a:solidFill>
                    <a:latin typeface="+mn-lt"/>
                    <a:ea typeface="+mn-ea"/>
                    <a:cs typeface="+mn-cs"/>
                  </a:defRPr>
                </a:lvl3pPr>
                <a:lvl4pPr marL="1828754" algn="l" defTabSz="609585" rtl="0" eaLnBrk="0" fontAlgn="base" hangingPunct="0">
                  <a:spcBef>
                    <a:spcPct val="0"/>
                  </a:spcBef>
                  <a:spcAft>
                    <a:spcPct val="0"/>
                  </a:spcAft>
                  <a:defRPr kern="1200">
                    <a:solidFill>
                      <a:schemeClr val="lt1"/>
                    </a:solidFill>
                    <a:latin typeface="+mn-lt"/>
                    <a:ea typeface="+mn-ea"/>
                    <a:cs typeface="+mn-cs"/>
                  </a:defRPr>
                </a:lvl4pPr>
                <a:lvl5pPr marL="2438339" algn="l" defTabSz="609585" rtl="0" eaLnBrk="0" fontAlgn="base" hangingPunct="0">
                  <a:spcBef>
                    <a:spcPct val="0"/>
                  </a:spcBef>
                  <a:spcAft>
                    <a:spcPct val="0"/>
                  </a:spcAft>
                  <a:defRPr kern="1200">
                    <a:solidFill>
                      <a:schemeClr val="lt1"/>
                    </a:solidFill>
                    <a:latin typeface="+mn-lt"/>
                    <a:ea typeface="+mn-ea"/>
                    <a:cs typeface="+mn-cs"/>
                  </a:defRPr>
                </a:lvl5pPr>
                <a:lvl6pPr marL="3047924" algn="l" defTabSz="609585" rtl="0" eaLnBrk="1" latinLnBrk="0" hangingPunct="1">
                  <a:defRPr kern="1200">
                    <a:solidFill>
                      <a:schemeClr val="lt1"/>
                    </a:solidFill>
                    <a:latin typeface="+mn-lt"/>
                    <a:ea typeface="+mn-ea"/>
                    <a:cs typeface="+mn-cs"/>
                  </a:defRPr>
                </a:lvl6pPr>
                <a:lvl7pPr marL="3657509" algn="l" defTabSz="609585" rtl="0" eaLnBrk="1" latinLnBrk="0" hangingPunct="1">
                  <a:defRPr kern="1200">
                    <a:solidFill>
                      <a:schemeClr val="lt1"/>
                    </a:solidFill>
                    <a:latin typeface="+mn-lt"/>
                    <a:ea typeface="+mn-ea"/>
                    <a:cs typeface="+mn-cs"/>
                  </a:defRPr>
                </a:lvl7pPr>
                <a:lvl8pPr marL="4267093" algn="l" defTabSz="609585" rtl="0" eaLnBrk="1" latinLnBrk="0" hangingPunct="1">
                  <a:defRPr kern="1200">
                    <a:solidFill>
                      <a:schemeClr val="lt1"/>
                    </a:solidFill>
                    <a:latin typeface="+mn-lt"/>
                    <a:ea typeface="+mn-ea"/>
                    <a:cs typeface="+mn-cs"/>
                  </a:defRPr>
                </a:lvl8pPr>
                <a:lvl9pPr marL="4876678" algn="l" defTabSz="609585" rtl="0" eaLnBrk="1" latinLnBrk="0" hangingPunct="1">
                  <a:defRPr kern="1200">
                    <a:solidFill>
                      <a:schemeClr val="lt1"/>
                    </a:solidFill>
                    <a:latin typeface="+mn-lt"/>
                    <a:ea typeface="+mn-ea"/>
                    <a:cs typeface="+mn-cs"/>
                  </a:defRPr>
                </a:lvl9pP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a:ln>
                    <a:noFill/>
                  </a:ln>
                  <a:solidFill>
                    <a:srgbClr val="FFFFFF"/>
                  </a:solidFill>
                  <a:effectLst/>
                  <a:uLnTx/>
                  <a:uFillTx/>
                  <a:latin typeface="Arial" panose="020B0604020202020204"/>
                  <a:ea typeface="+mn-ea"/>
                  <a:cs typeface="+mn-cs"/>
                </a:endParaRPr>
              </a:p>
            </p:txBody>
          </p:sp>
          <p:pic>
            <p:nvPicPr>
              <p:cNvPr id="49" name="Graphic 76">
                <a:extLst>
                  <a:ext uri="{FF2B5EF4-FFF2-40B4-BE49-F238E27FC236}">
                    <a16:creationId xmlns:a16="http://schemas.microsoft.com/office/drawing/2014/main" id="{EB4B2026-50A8-4F98-97D3-FC386CFB7756}"/>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89610" y="3654333"/>
                <a:ext cx="366600" cy="365760"/>
              </a:xfrm>
              <a:prstGeom prst="rect">
                <a:avLst/>
              </a:prstGeom>
            </p:spPr>
          </p:pic>
        </p:grpSp>
        <p:sp>
          <p:nvSpPr>
            <p:cNvPr id="47" name="TextBox 23">
              <a:extLst>
                <a:ext uri="{FF2B5EF4-FFF2-40B4-BE49-F238E27FC236}">
                  <a16:creationId xmlns:a16="http://schemas.microsoft.com/office/drawing/2014/main" id="{7BCA804D-5774-4887-B04B-FFD819546E65}"/>
                </a:ext>
              </a:extLst>
            </p:cNvPr>
            <p:cNvSpPr txBox="1"/>
            <p:nvPr/>
          </p:nvSpPr>
          <p:spPr>
            <a:xfrm>
              <a:off x="659597" y="3294005"/>
              <a:ext cx="1845151" cy="324000"/>
            </a:xfrm>
            <a:prstGeom prst="rect">
              <a:avLst/>
            </a:prstGeom>
          </p:spPr>
          <p:txBody>
            <a:bodyPr vert="horz" wrap="square" lIns="91440" tIns="0" rIns="91440" bIns="45720" rtlCol="0" anchor="ctr">
              <a:noAutofit/>
            </a:bodyPr>
            <a:lstStyle>
              <a:defPPr>
                <a:defRPr lang="en-US"/>
              </a:defPPr>
              <a:lvl1pPr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609585"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3047924" algn="l" defTabSz="609585" rtl="0" eaLnBrk="1" latinLnBrk="0" hangingPunct="1">
                <a:defRPr kern="1200">
                  <a:solidFill>
                    <a:schemeClr val="tx1"/>
                  </a:solidFill>
                  <a:latin typeface="Calibri" charset="0"/>
                  <a:ea typeface="MS PGothic" charset="0"/>
                  <a:cs typeface="MS PGothic" charset="0"/>
                </a:defRPr>
              </a:lvl6pPr>
              <a:lvl7pPr marL="3657509" algn="l" defTabSz="609585" rtl="0" eaLnBrk="1" latinLnBrk="0" hangingPunct="1">
                <a:defRPr kern="1200">
                  <a:solidFill>
                    <a:schemeClr val="tx1"/>
                  </a:solidFill>
                  <a:latin typeface="Calibri" charset="0"/>
                  <a:ea typeface="MS PGothic" charset="0"/>
                  <a:cs typeface="MS PGothic" charset="0"/>
                </a:defRPr>
              </a:lvl7pPr>
              <a:lvl8pPr marL="4267093" algn="l" defTabSz="609585" rtl="0" eaLnBrk="1" latinLnBrk="0" hangingPunct="1">
                <a:defRPr kern="1200">
                  <a:solidFill>
                    <a:schemeClr val="tx1"/>
                  </a:solidFill>
                  <a:latin typeface="Calibri" charset="0"/>
                  <a:ea typeface="MS PGothic" charset="0"/>
                  <a:cs typeface="MS PGothic" charset="0"/>
                </a:defRPr>
              </a:lvl8pPr>
              <a:lvl9pPr marL="4876678" algn="l" defTabSz="609585" rtl="0" eaLnBrk="1" latinLnBrk="0" hangingPunct="1">
                <a:defRPr kern="1200">
                  <a:solidFill>
                    <a:schemeClr val="tx1"/>
                  </a:solidFill>
                  <a:latin typeface="Calibri" charset="0"/>
                  <a:ea typeface="MS PGothic" charset="0"/>
                  <a:cs typeface="MS PGothic" charset="0"/>
                </a:defRPr>
              </a:lvl9pPr>
            </a:lstStyle>
            <a:p>
              <a:pPr marL="0" marR="0" lvl="0" indent="0" defTabSz="609585" rtl="0" eaLnBrk="0" fontAlgn="base" latinLnBrk="0" hangingPunct="0">
                <a:lnSpc>
                  <a:spcPct val="100000"/>
                </a:lnSpc>
                <a:spcBef>
                  <a:spcPts val="600"/>
                </a:spcBef>
                <a:spcAft>
                  <a:spcPct val="0"/>
                </a:spcAft>
                <a:buClrTx/>
                <a:buSzTx/>
                <a:buFontTx/>
                <a:buNone/>
                <a:tabLst/>
                <a:defRPr/>
              </a:pPr>
              <a:r>
                <a:rPr kumimoji="0" lang="en-GB" sz="2000" b="1" i="0" u="none" strike="noStrike" kern="1200" cap="none" spc="0" normalizeH="0" baseline="0">
                  <a:ln>
                    <a:noFill/>
                  </a:ln>
                  <a:solidFill>
                    <a:srgbClr val="66B512">
                      <a:lumMod val="50000"/>
                    </a:srgbClr>
                  </a:solidFill>
                  <a:effectLst/>
                  <a:uLnTx/>
                  <a:uFillTx/>
                  <a:latin typeface="Arial" panose="020B0604020202020204"/>
                  <a:ea typeface="MS PGothic" charset="0"/>
                </a:rPr>
                <a:t>T2D </a:t>
              </a:r>
            </a:p>
          </p:txBody>
        </p:sp>
      </p:grpSp>
      <p:grpSp>
        <p:nvGrpSpPr>
          <p:cNvPr id="50" name="Group 49">
            <a:extLst>
              <a:ext uri="{FF2B5EF4-FFF2-40B4-BE49-F238E27FC236}">
                <a16:creationId xmlns:a16="http://schemas.microsoft.com/office/drawing/2014/main" id="{4F8E4F24-CFC2-4030-B351-CAC1A0B1BD8C}"/>
              </a:ext>
            </a:extLst>
          </p:cNvPr>
          <p:cNvGrpSpPr/>
          <p:nvPr/>
        </p:nvGrpSpPr>
        <p:grpSpPr>
          <a:xfrm>
            <a:off x="296978" y="3745664"/>
            <a:ext cx="2350747" cy="365760"/>
            <a:chOff x="296978" y="3727688"/>
            <a:chExt cx="2350747" cy="365760"/>
          </a:xfrm>
        </p:grpSpPr>
        <p:sp>
          <p:nvSpPr>
            <p:cNvPr id="51" name="TextBox 28">
              <a:extLst>
                <a:ext uri="{FF2B5EF4-FFF2-40B4-BE49-F238E27FC236}">
                  <a16:creationId xmlns:a16="http://schemas.microsoft.com/office/drawing/2014/main" id="{B32DDED2-FCF7-4B65-9AAB-9DDEDBD5A84D}"/>
                </a:ext>
              </a:extLst>
            </p:cNvPr>
            <p:cNvSpPr txBox="1"/>
            <p:nvPr/>
          </p:nvSpPr>
          <p:spPr>
            <a:xfrm>
              <a:off x="659597" y="3748568"/>
              <a:ext cx="1988128" cy="324000"/>
            </a:xfrm>
            <a:prstGeom prst="rect">
              <a:avLst/>
            </a:prstGeom>
          </p:spPr>
          <p:txBody>
            <a:bodyPr vert="horz" wrap="square" lIns="91440" tIns="0" rIns="91440" bIns="45720" rtlCol="0" anchor="ctr">
              <a:noAutofit/>
            </a:bodyPr>
            <a:lstStyle>
              <a:defPPr>
                <a:defRPr lang="en-US"/>
              </a:defPPr>
              <a:lvl1pPr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609585"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3047924" algn="l" defTabSz="609585" rtl="0" eaLnBrk="1" latinLnBrk="0" hangingPunct="1">
                <a:defRPr kern="1200">
                  <a:solidFill>
                    <a:schemeClr val="tx1"/>
                  </a:solidFill>
                  <a:latin typeface="Calibri" charset="0"/>
                  <a:ea typeface="MS PGothic" charset="0"/>
                  <a:cs typeface="MS PGothic" charset="0"/>
                </a:defRPr>
              </a:lvl6pPr>
              <a:lvl7pPr marL="3657509" algn="l" defTabSz="609585" rtl="0" eaLnBrk="1" latinLnBrk="0" hangingPunct="1">
                <a:defRPr kern="1200">
                  <a:solidFill>
                    <a:schemeClr val="tx1"/>
                  </a:solidFill>
                  <a:latin typeface="Calibri" charset="0"/>
                  <a:ea typeface="MS PGothic" charset="0"/>
                  <a:cs typeface="MS PGothic" charset="0"/>
                </a:defRPr>
              </a:lvl7pPr>
              <a:lvl8pPr marL="4267093" algn="l" defTabSz="609585" rtl="0" eaLnBrk="1" latinLnBrk="0" hangingPunct="1">
                <a:defRPr kern="1200">
                  <a:solidFill>
                    <a:schemeClr val="tx1"/>
                  </a:solidFill>
                  <a:latin typeface="Calibri" charset="0"/>
                  <a:ea typeface="MS PGothic" charset="0"/>
                  <a:cs typeface="MS PGothic" charset="0"/>
                </a:defRPr>
              </a:lvl8pPr>
              <a:lvl9pPr marL="4876678" algn="l" defTabSz="609585" rtl="0" eaLnBrk="1" latinLnBrk="0" hangingPunct="1">
                <a:defRPr kern="1200">
                  <a:solidFill>
                    <a:schemeClr val="tx1"/>
                  </a:solidFill>
                  <a:latin typeface="Calibri" charset="0"/>
                  <a:ea typeface="MS PGothic" charset="0"/>
                  <a:cs typeface="MS PGothic" charset="0"/>
                </a:defRPr>
              </a:lvl9pPr>
            </a:lstStyle>
            <a:p>
              <a:pPr>
                <a:spcBef>
                  <a:spcPts val="600"/>
                </a:spcBef>
                <a:defRPr/>
              </a:pPr>
              <a:r>
                <a:rPr kumimoji="0" lang="en-GB" sz="2000" b="1" i="0" u="none" strike="noStrike" kern="1200" cap="none" spc="0" normalizeH="0" baseline="0">
                  <a:ln>
                    <a:noFill/>
                  </a:ln>
                  <a:solidFill>
                    <a:srgbClr val="66B512">
                      <a:lumMod val="50000"/>
                    </a:srgbClr>
                  </a:solidFill>
                  <a:effectLst/>
                  <a:uLnTx/>
                  <a:uFillTx/>
                  <a:latin typeface="Arial" panose="020B0604020202020204"/>
                  <a:ea typeface="MS PGothic" charset="0"/>
                </a:rPr>
                <a:t>CKD </a:t>
              </a:r>
            </a:p>
          </p:txBody>
        </p:sp>
        <p:grpSp>
          <p:nvGrpSpPr>
            <p:cNvPr id="52" name="Group 51">
              <a:extLst>
                <a:ext uri="{FF2B5EF4-FFF2-40B4-BE49-F238E27FC236}">
                  <a16:creationId xmlns:a16="http://schemas.microsoft.com/office/drawing/2014/main" id="{C42F8142-B88F-4054-A5B8-187644BBC9A3}"/>
                </a:ext>
              </a:extLst>
            </p:cNvPr>
            <p:cNvGrpSpPr/>
            <p:nvPr/>
          </p:nvGrpSpPr>
          <p:grpSpPr>
            <a:xfrm>
              <a:off x="296978" y="3727688"/>
              <a:ext cx="366600" cy="365760"/>
              <a:chOff x="2489610" y="3654333"/>
              <a:chExt cx="366600" cy="365760"/>
            </a:xfrm>
          </p:grpSpPr>
          <p:sp>
            <p:nvSpPr>
              <p:cNvPr id="53" name="Oval 52">
                <a:extLst>
                  <a:ext uri="{FF2B5EF4-FFF2-40B4-BE49-F238E27FC236}">
                    <a16:creationId xmlns:a16="http://schemas.microsoft.com/office/drawing/2014/main" id="{40B4493E-330F-496C-885E-6B829DC83F54}"/>
                  </a:ext>
                </a:extLst>
              </p:cNvPr>
              <p:cNvSpPr/>
              <p:nvPr/>
            </p:nvSpPr>
            <p:spPr>
              <a:xfrm>
                <a:off x="2512523" y="3677193"/>
                <a:ext cx="320775" cy="32004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609585" rtl="0" eaLnBrk="0" fontAlgn="base" hangingPunct="0">
                  <a:spcBef>
                    <a:spcPct val="0"/>
                  </a:spcBef>
                  <a:spcAft>
                    <a:spcPct val="0"/>
                  </a:spcAft>
                  <a:defRPr kern="1200">
                    <a:solidFill>
                      <a:schemeClr val="lt1"/>
                    </a:solidFill>
                    <a:latin typeface="+mn-lt"/>
                    <a:ea typeface="+mn-ea"/>
                    <a:cs typeface="+mn-cs"/>
                  </a:defRPr>
                </a:lvl1pPr>
                <a:lvl2pPr marL="609585" algn="l" defTabSz="609585" rtl="0" eaLnBrk="0" fontAlgn="base" hangingPunct="0">
                  <a:spcBef>
                    <a:spcPct val="0"/>
                  </a:spcBef>
                  <a:spcAft>
                    <a:spcPct val="0"/>
                  </a:spcAft>
                  <a:defRPr kern="1200">
                    <a:solidFill>
                      <a:schemeClr val="lt1"/>
                    </a:solidFill>
                    <a:latin typeface="+mn-lt"/>
                    <a:ea typeface="+mn-ea"/>
                    <a:cs typeface="+mn-cs"/>
                  </a:defRPr>
                </a:lvl2pPr>
                <a:lvl3pPr marL="1219170" algn="l" defTabSz="609585" rtl="0" eaLnBrk="0" fontAlgn="base" hangingPunct="0">
                  <a:spcBef>
                    <a:spcPct val="0"/>
                  </a:spcBef>
                  <a:spcAft>
                    <a:spcPct val="0"/>
                  </a:spcAft>
                  <a:defRPr kern="1200">
                    <a:solidFill>
                      <a:schemeClr val="lt1"/>
                    </a:solidFill>
                    <a:latin typeface="+mn-lt"/>
                    <a:ea typeface="+mn-ea"/>
                    <a:cs typeface="+mn-cs"/>
                  </a:defRPr>
                </a:lvl3pPr>
                <a:lvl4pPr marL="1828754" algn="l" defTabSz="609585" rtl="0" eaLnBrk="0" fontAlgn="base" hangingPunct="0">
                  <a:spcBef>
                    <a:spcPct val="0"/>
                  </a:spcBef>
                  <a:spcAft>
                    <a:spcPct val="0"/>
                  </a:spcAft>
                  <a:defRPr kern="1200">
                    <a:solidFill>
                      <a:schemeClr val="lt1"/>
                    </a:solidFill>
                    <a:latin typeface="+mn-lt"/>
                    <a:ea typeface="+mn-ea"/>
                    <a:cs typeface="+mn-cs"/>
                  </a:defRPr>
                </a:lvl4pPr>
                <a:lvl5pPr marL="2438339" algn="l" defTabSz="609585" rtl="0" eaLnBrk="0" fontAlgn="base" hangingPunct="0">
                  <a:spcBef>
                    <a:spcPct val="0"/>
                  </a:spcBef>
                  <a:spcAft>
                    <a:spcPct val="0"/>
                  </a:spcAft>
                  <a:defRPr kern="1200">
                    <a:solidFill>
                      <a:schemeClr val="lt1"/>
                    </a:solidFill>
                    <a:latin typeface="+mn-lt"/>
                    <a:ea typeface="+mn-ea"/>
                    <a:cs typeface="+mn-cs"/>
                  </a:defRPr>
                </a:lvl5pPr>
                <a:lvl6pPr marL="3047924" algn="l" defTabSz="609585" rtl="0" eaLnBrk="1" latinLnBrk="0" hangingPunct="1">
                  <a:defRPr kern="1200">
                    <a:solidFill>
                      <a:schemeClr val="lt1"/>
                    </a:solidFill>
                    <a:latin typeface="+mn-lt"/>
                    <a:ea typeface="+mn-ea"/>
                    <a:cs typeface="+mn-cs"/>
                  </a:defRPr>
                </a:lvl6pPr>
                <a:lvl7pPr marL="3657509" algn="l" defTabSz="609585" rtl="0" eaLnBrk="1" latinLnBrk="0" hangingPunct="1">
                  <a:defRPr kern="1200">
                    <a:solidFill>
                      <a:schemeClr val="lt1"/>
                    </a:solidFill>
                    <a:latin typeface="+mn-lt"/>
                    <a:ea typeface="+mn-ea"/>
                    <a:cs typeface="+mn-cs"/>
                  </a:defRPr>
                </a:lvl7pPr>
                <a:lvl8pPr marL="4267093" algn="l" defTabSz="609585" rtl="0" eaLnBrk="1" latinLnBrk="0" hangingPunct="1">
                  <a:defRPr kern="1200">
                    <a:solidFill>
                      <a:schemeClr val="lt1"/>
                    </a:solidFill>
                    <a:latin typeface="+mn-lt"/>
                    <a:ea typeface="+mn-ea"/>
                    <a:cs typeface="+mn-cs"/>
                  </a:defRPr>
                </a:lvl8pPr>
                <a:lvl9pPr marL="4876678" algn="l" defTabSz="609585" rtl="0" eaLnBrk="1" latinLnBrk="0" hangingPunct="1">
                  <a:defRPr kern="1200">
                    <a:solidFill>
                      <a:schemeClr val="lt1"/>
                    </a:solidFill>
                    <a:latin typeface="+mn-lt"/>
                    <a:ea typeface="+mn-ea"/>
                    <a:cs typeface="+mn-cs"/>
                  </a:defRPr>
                </a:lvl9pP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a:ln>
                    <a:noFill/>
                  </a:ln>
                  <a:solidFill>
                    <a:srgbClr val="FFFFFF"/>
                  </a:solidFill>
                  <a:effectLst/>
                  <a:uLnTx/>
                  <a:uFillTx/>
                  <a:latin typeface="Arial" panose="020B0604020202020204"/>
                  <a:ea typeface="+mn-ea"/>
                  <a:cs typeface="+mn-cs"/>
                </a:endParaRPr>
              </a:p>
            </p:txBody>
          </p:sp>
          <p:pic>
            <p:nvPicPr>
              <p:cNvPr id="54" name="Graphic 76">
                <a:extLst>
                  <a:ext uri="{FF2B5EF4-FFF2-40B4-BE49-F238E27FC236}">
                    <a16:creationId xmlns:a16="http://schemas.microsoft.com/office/drawing/2014/main" id="{E152C828-57F8-45D0-93A3-3022B5A6DEF6}"/>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89610" y="3654333"/>
                <a:ext cx="366600" cy="365760"/>
              </a:xfrm>
              <a:prstGeom prst="rect">
                <a:avLst/>
              </a:prstGeom>
            </p:spPr>
          </p:pic>
        </p:grpSp>
      </p:grpSp>
      <p:grpSp>
        <p:nvGrpSpPr>
          <p:cNvPr id="55" name="Group 54">
            <a:extLst>
              <a:ext uri="{FF2B5EF4-FFF2-40B4-BE49-F238E27FC236}">
                <a16:creationId xmlns:a16="http://schemas.microsoft.com/office/drawing/2014/main" id="{2A97945B-97B4-45ED-BF14-43C6D54BC422}"/>
              </a:ext>
            </a:extLst>
          </p:cNvPr>
          <p:cNvGrpSpPr/>
          <p:nvPr/>
        </p:nvGrpSpPr>
        <p:grpSpPr>
          <a:xfrm>
            <a:off x="296978" y="4218203"/>
            <a:ext cx="2465939" cy="365760"/>
            <a:chOff x="296978" y="4184115"/>
            <a:chExt cx="2465939" cy="365760"/>
          </a:xfrm>
        </p:grpSpPr>
        <p:sp>
          <p:nvSpPr>
            <p:cNvPr id="56" name="TextBox 25">
              <a:extLst>
                <a:ext uri="{FF2B5EF4-FFF2-40B4-BE49-F238E27FC236}">
                  <a16:creationId xmlns:a16="http://schemas.microsoft.com/office/drawing/2014/main" id="{02012F5B-25FF-4F74-8931-A9FC6CBFE3BB}"/>
                </a:ext>
              </a:extLst>
            </p:cNvPr>
            <p:cNvSpPr txBox="1"/>
            <p:nvPr/>
          </p:nvSpPr>
          <p:spPr>
            <a:xfrm>
              <a:off x="659597" y="4204995"/>
              <a:ext cx="2103320" cy="324000"/>
            </a:xfrm>
            <a:prstGeom prst="rect">
              <a:avLst/>
            </a:prstGeom>
          </p:spPr>
          <p:txBody>
            <a:bodyPr vert="horz" wrap="square" lIns="91440" tIns="0" rIns="91440" bIns="45720" rtlCol="0" anchor="ctr">
              <a:noAutofit/>
            </a:bodyPr>
            <a:lstStyle>
              <a:defPPr>
                <a:defRPr lang="en-US"/>
              </a:defPPr>
              <a:lvl1pPr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609585"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3047924" algn="l" defTabSz="609585" rtl="0" eaLnBrk="1" latinLnBrk="0" hangingPunct="1">
                <a:defRPr kern="1200">
                  <a:solidFill>
                    <a:schemeClr val="tx1"/>
                  </a:solidFill>
                  <a:latin typeface="Calibri" charset="0"/>
                  <a:ea typeface="MS PGothic" charset="0"/>
                  <a:cs typeface="MS PGothic" charset="0"/>
                </a:defRPr>
              </a:lvl6pPr>
              <a:lvl7pPr marL="3657509" algn="l" defTabSz="609585" rtl="0" eaLnBrk="1" latinLnBrk="0" hangingPunct="1">
                <a:defRPr kern="1200">
                  <a:solidFill>
                    <a:schemeClr val="tx1"/>
                  </a:solidFill>
                  <a:latin typeface="Calibri" charset="0"/>
                  <a:ea typeface="MS PGothic" charset="0"/>
                  <a:cs typeface="MS PGothic" charset="0"/>
                </a:defRPr>
              </a:lvl7pPr>
              <a:lvl8pPr marL="4267093" algn="l" defTabSz="609585" rtl="0" eaLnBrk="1" latinLnBrk="0" hangingPunct="1">
                <a:defRPr kern="1200">
                  <a:solidFill>
                    <a:schemeClr val="tx1"/>
                  </a:solidFill>
                  <a:latin typeface="Calibri" charset="0"/>
                  <a:ea typeface="MS PGothic" charset="0"/>
                  <a:cs typeface="MS PGothic" charset="0"/>
                </a:defRPr>
              </a:lvl8pPr>
              <a:lvl9pPr marL="4876678" algn="l" defTabSz="609585" rtl="0" eaLnBrk="1" latinLnBrk="0" hangingPunct="1">
                <a:defRPr kern="1200">
                  <a:solidFill>
                    <a:schemeClr val="tx1"/>
                  </a:solidFill>
                  <a:latin typeface="Calibri" charset="0"/>
                  <a:ea typeface="MS PGothic" charset="0"/>
                  <a:cs typeface="MS PGothic" charset="0"/>
                </a:defRPr>
              </a:lvl9pPr>
            </a:lstStyle>
            <a:p>
              <a:pPr marL="0" marR="0" lvl="0" indent="0" defTabSz="609585" rtl="0" eaLnBrk="0" fontAlgn="base" latinLnBrk="0" hangingPunct="0">
                <a:lnSpc>
                  <a:spcPct val="100000"/>
                </a:lnSpc>
                <a:spcBef>
                  <a:spcPts val="600"/>
                </a:spcBef>
                <a:spcAft>
                  <a:spcPct val="0"/>
                </a:spcAft>
                <a:buClrTx/>
                <a:buSzTx/>
                <a:buFontTx/>
                <a:buNone/>
                <a:tabLst/>
                <a:defRPr/>
              </a:pPr>
              <a:r>
                <a:rPr lang="en-GB" sz="2000">
                  <a:solidFill>
                    <a:srgbClr val="66B512">
                      <a:lumMod val="50000"/>
                    </a:srgbClr>
                  </a:solidFill>
                  <a:latin typeface="Arial" panose="020B0604020202020204"/>
                </a:rPr>
                <a:t>On single </a:t>
              </a:r>
              <a:r>
                <a:rPr kumimoji="0" lang="en-GB" sz="2000" b="0" i="0" u="none" strike="noStrike" kern="1200" cap="none" spc="0" normalizeH="0" baseline="0">
                  <a:ln>
                    <a:noFill/>
                  </a:ln>
                  <a:solidFill>
                    <a:srgbClr val="66B512">
                      <a:lumMod val="50000"/>
                    </a:srgbClr>
                  </a:solidFill>
                  <a:effectLst/>
                  <a:uLnTx/>
                  <a:uFillTx/>
                  <a:latin typeface="Arial" panose="020B0604020202020204"/>
                  <a:ea typeface="MS PGothic" charset="0"/>
                </a:rPr>
                <a:t>RASi</a:t>
              </a:r>
            </a:p>
          </p:txBody>
        </p:sp>
        <p:grpSp>
          <p:nvGrpSpPr>
            <p:cNvPr id="57" name="Group 56">
              <a:extLst>
                <a:ext uri="{FF2B5EF4-FFF2-40B4-BE49-F238E27FC236}">
                  <a16:creationId xmlns:a16="http://schemas.microsoft.com/office/drawing/2014/main" id="{F4A48D53-DA3C-4981-B0C2-955F32E2F74E}"/>
                </a:ext>
              </a:extLst>
            </p:cNvPr>
            <p:cNvGrpSpPr/>
            <p:nvPr/>
          </p:nvGrpSpPr>
          <p:grpSpPr>
            <a:xfrm>
              <a:off x="296978" y="4184115"/>
              <a:ext cx="366600" cy="365760"/>
              <a:chOff x="2489610" y="3654333"/>
              <a:chExt cx="366600" cy="365760"/>
            </a:xfrm>
          </p:grpSpPr>
          <p:sp>
            <p:nvSpPr>
              <p:cNvPr id="58" name="Oval 57">
                <a:extLst>
                  <a:ext uri="{FF2B5EF4-FFF2-40B4-BE49-F238E27FC236}">
                    <a16:creationId xmlns:a16="http://schemas.microsoft.com/office/drawing/2014/main" id="{1B8EEED6-DBC4-4F55-BC2E-7CDFF8107AB7}"/>
                  </a:ext>
                </a:extLst>
              </p:cNvPr>
              <p:cNvSpPr/>
              <p:nvPr/>
            </p:nvSpPr>
            <p:spPr>
              <a:xfrm>
                <a:off x="2512523" y="3677193"/>
                <a:ext cx="320775" cy="32004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609585" rtl="0" eaLnBrk="0" fontAlgn="base" hangingPunct="0">
                  <a:spcBef>
                    <a:spcPct val="0"/>
                  </a:spcBef>
                  <a:spcAft>
                    <a:spcPct val="0"/>
                  </a:spcAft>
                  <a:defRPr kern="1200">
                    <a:solidFill>
                      <a:schemeClr val="lt1"/>
                    </a:solidFill>
                    <a:latin typeface="+mn-lt"/>
                    <a:ea typeface="+mn-ea"/>
                    <a:cs typeface="+mn-cs"/>
                  </a:defRPr>
                </a:lvl1pPr>
                <a:lvl2pPr marL="609585" algn="l" defTabSz="609585" rtl="0" eaLnBrk="0" fontAlgn="base" hangingPunct="0">
                  <a:spcBef>
                    <a:spcPct val="0"/>
                  </a:spcBef>
                  <a:spcAft>
                    <a:spcPct val="0"/>
                  </a:spcAft>
                  <a:defRPr kern="1200">
                    <a:solidFill>
                      <a:schemeClr val="lt1"/>
                    </a:solidFill>
                    <a:latin typeface="+mn-lt"/>
                    <a:ea typeface="+mn-ea"/>
                    <a:cs typeface="+mn-cs"/>
                  </a:defRPr>
                </a:lvl2pPr>
                <a:lvl3pPr marL="1219170" algn="l" defTabSz="609585" rtl="0" eaLnBrk="0" fontAlgn="base" hangingPunct="0">
                  <a:spcBef>
                    <a:spcPct val="0"/>
                  </a:spcBef>
                  <a:spcAft>
                    <a:spcPct val="0"/>
                  </a:spcAft>
                  <a:defRPr kern="1200">
                    <a:solidFill>
                      <a:schemeClr val="lt1"/>
                    </a:solidFill>
                    <a:latin typeface="+mn-lt"/>
                    <a:ea typeface="+mn-ea"/>
                    <a:cs typeface="+mn-cs"/>
                  </a:defRPr>
                </a:lvl3pPr>
                <a:lvl4pPr marL="1828754" algn="l" defTabSz="609585" rtl="0" eaLnBrk="0" fontAlgn="base" hangingPunct="0">
                  <a:spcBef>
                    <a:spcPct val="0"/>
                  </a:spcBef>
                  <a:spcAft>
                    <a:spcPct val="0"/>
                  </a:spcAft>
                  <a:defRPr kern="1200">
                    <a:solidFill>
                      <a:schemeClr val="lt1"/>
                    </a:solidFill>
                    <a:latin typeface="+mn-lt"/>
                    <a:ea typeface="+mn-ea"/>
                    <a:cs typeface="+mn-cs"/>
                  </a:defRPr>
                </a:lvl4pPr>
                <a:lvl5pPr marL="2438339" algn="l" defTabSz="609585" rtl="0" eaLnBrk="0" fontAlgn="base" hangingPunct="0">
                  <a:spcBef>
                    <a:spcPct val="0"/>
                  </a:spcBef>
                  <a:spcAft>
                    <a:spcPct val="0"/>
                  </a:spcAft>
                  <a:defRPr kern="1200">
                    <a:solidFill>
                      <a:schemeClr val="lt1"/>
                    </a:solidFill>
                    <a:latin typeface="+mn-lt"/>
                    <a:ea typeface="+mn-ea"/>
                    <a:cs typeface="+mn-cs"/>
                  </a:defRPr>
                </a:lvl5pPr>
                <a:lvl6pPr marL="3047924" algn="l" defTabSz="609585" rtl="0" eaLnBrk="1" latinLnBrk="0" hangingPunct="1">
                  <a:defRPr kern="1200">
                    <a:solidFill>
                      <a:schemeClr val="lt1"/>
                    </a:solidFill>
                    <a:latin typeface="+mn-lt"/>
                    <a:ea typeface="+mn-ea"/>
                    <a:cs typeface="+mn-cs"/>
                  </a:defRPr>
                </a:lvl6pPr>
                <a:lvl7pPr marL="3657509" algn="l" defTabSz="609585" rtl="0" eaLnBrk="1" latinLnBrk="0" hangingPunct="1">
                  <a:defRPr kern="1200">
                    <a:solidFill>
                      <a:schemeClr val="lt1"/>
                    </a:solidFill>
                    <a:latin typeface="+mn-lt"/>
                    <a:ea typeface="+mn-ea"/>
                    <a:cs typeface="+mn-cs"/>
                  </a:defRPr>
                </a:lvl7pPr>
                <a:lvl8pPr marL="4267093" algn="l" defTabSz="609585" rtl="0" eaLnBrk="1" latinLnBrk="0" hangingPunct="1">
                  <a:defRPr kern="1200">
                    <a:solidFill>
                      <a:schemeClr val="lt1"/>
                    </a:solidFill>
                    <a:latin typeface="+mn-lt"/>
                    <a:ea typeface="+mn-ea"/>
                    <a:cs typeface="+mn-cs"/>
                  </a:defRPr>
                </a:lvl8pPr>
                <a:lvl9pPr marL="4876678" algn="l" defTabSz="609585" rtl="0" eaLnBrk="1" latinLnBrk="0" hangingPunct="1">
                  <a:defRPr kern="1200">
                    <a:solidFill>
                      <a:schemeClr val="lt1"/>
                    </a:solidFill>
                    <a:latin typeface="+mn-lt"/>
                    <a:ea typeface="+mn-ea"/>
                    <a:cs typeface="+mn-cs"/>
                  </a:defRPr>
                </a:lvl9pP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a:ln>
                    <a:noFill/>
                  </a:ln>
                  <a:solidFill>
                    <a:srgbClr val="FFFFFF"/>
                  </a:solidFill>
                  <a:effectLst/>
                  <a:uLnTx/>
                  <a:uFillTx/>
                  <a:latin typeface="Arial" panose="020B0604020202020204"/>
                  <a:ea typeface="+mn-ea"/>
                  <a:cs typeface="+mn-cs"/>
                </a:endParaRPr>
              </a:p>
            </p:txBody>
          </p:sp>
          <p:pic>
            <p:nvPicPr>
              <p:cNvPr id="59" name="Graphic 76">
                <a:extLst>
                  <a:ext uri="{FF2B5EF4-FFF2-40B4-BE49-F238E27FC236}">
                    <a16:creationId xmlns:a16="http://schemas.microsoft.com/office/drawing/2014/main" id="{653ED239-8CB9-4F88-B4FF-4E0D6A19FBC5}"/>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89610" y="3654333"/>
                <a:ext cx="366600" cy="365760"/>
              </a:xfrm>
              <a:prstGeom prst="rect">
                <a:avLst/>
              </a:prstGeom>
            </p:spPr>
          </p:pic>
        </p:grpSp>
      </p:grpSp>
      <p:grpSp>
        <p:nvGrpSpPr>
          <p:cNvPr id="60" name="Group 59">
            <a:extLst>
              <a:ext uri="{FF2B5EF4-FFF2-40B4-BE49-F238E27FC236}">
                <a16:creationId xmlns:a16="http://schemas.microsoft.com/office/drawing/2014/main" id="{427AA370-2811-4B12-B8A2-75DB95013CC9}"/>
              </a:ext>
            </a:extLst>
          </p:cNvPr>
          <p:cNvGrpSpPr/>
          <p:nvPr/>
        </p:nvGrpSpPr>
        <p:grpSpPr>
          <a:xfrm>
            <a:off x="296978" y="4690742"/>
            <a:ext cx="3107851" cy="365760"/>
            <a:chOff x="296978" y="4642043"/>
            <a:chExt cx="3107851" cy="365760"/>
          </a:xfrm>
        </p:grpSpPr>
        <p:sp>
          <p:nvSpPr>
            <p:cNvPr id="61" name="TextBox 26">
              <a:extLst>
                <a:ext uri="{FF2B5EF4-FFF2-40B4-BE49-F238E27FC236}">
                  <a16:creationId xmlns:a16="http://schemas.microsoft.com/office/drawing/2014/main" id="{4C751AAB-E8C2-4D65-BB47-A731957291D0}"/>
                </a:ext>
              </a:extLst>
            </p:cNvPr>
            <p:cNvSpPr txBox="1"/>
            <p:nvPr/>
          </p:nvSpPr>
          <p:spPr>
            <a:xfrm>
              <a:off x="659596" y="4662923"/>
              <a:ext cx="2745233" cy="324000"/>
            </a:xfrm>
            <a:prstGeom prst="rect">
              <a:avLst/>
            </a:prstGeom>
          </p:spPr>
          <p:txBody>
            <a:bodyPr vert="horz" wrap="square" lIns="91440" tIns="0" rIns="91440" bIns="45720" rtlCol="0" anchor="ctr">
              <a:noAutofit/>
            </a:bodyPr>
            <a:lstStyle>
              <a:defPPr>
                <a:defRPr lang="en-US"/>
              </a:defPPr>
              <a:lvl1pPr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609585"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3047924" algn="l" defTabSz="609585" rtl="0" eaLnBrk="1" latinLnBrk="0" hangingPunct="1">
                <a:defRPr kern="1200">
                  <a:solidFill>
                    <a:schemeClr val="tx1"/>
                  </a:solidFill>
                  <a:latin typeface="Calibri" charset="0"/>
                  <a:ea typeface="MS PGothic" charset="0"/>
                  <a:cs typeface="MS PGothic" charset="0"/>
                </a:defRPr>
              </a:lvl6pPr>
              <a:lvl7pPr marL="3657509" algn="l" defTabSz="609585" rtl="0" eaLnBrk="1" latinLnBrk="0" hangingPunct="1">
                <a:defRPr kern="1200">
                  <a:solidFill>
                    <a:schemeClr val="tx1"/>
                  </a:solidFill>
                  <a:latin typeface="Calibri" charset="0"/>
                  <a:ea typeface="MS PGothic" charset="0"/>
                  <a:cs typeface="MS PGothic" charset="0"/>
                </a:defRPr>
              </a:lvl7pPr>
              <a:lvl8pPr marL="4267093" algn="l" defTabSz="609585" rtl="0" eaLnBrk="1" latinLnBrk="0" hangingPunct="1">
                <a:defRPr kern="1200">
                  <a:solidFill>
                    <a:schemeClr val="tx1"/>
                  </a:solidFill>
                  <a:latin typeface="Calibri" charset="0"/>
                  <a:ea typeface="MS PGothic" charset="0"/>
                  <a:cs typeface="MS PGothic" charset="0"/>
                </a:defRPr>
              </a:lvl8pPr>
              <a:lvl9pPr marL="4876678" algn="l" defTabSz="609585" rtl="0" eaLnBrk="1" latinLnBrk="0" hangingPunct="1">
                <a:defRPr kern="1200">
                  <a:solidFill>
                    <a:schemeClr val="tx1"/>
                  </a:solidFill>
                  <a:latin typeface="Calibri" charset="0"/>
                  <a:ea typeface="MS PGothic" charset="0"/>
                  <a:cs typeface="MS PGothic" charset="0"/>
                </a:defRPr>
              </a:lvl9pPr>
            </a:lstStyle>
            <a:p>
              <a:pPr lvl="0">
                <a:spcBef>
                  <a:spcPts val="600"/>
                </a:spcBef>
                <a:defRPr/>
              </a:pPr>
              <a:r>
                <a:rPr kumimoji="0" lang="en-GB" sz="2000" b="0" i="0" u="none" strike="noStrike" kern="1200" cap="none" spc="0" normalizeH="0" baseline="0">
                  <a:ln>
                    <a:noFill/>
                  </a:ln>
                  <a:solidFill>
                    <a:srgbClr val="66B512">
                      <a:lumMod val="50000"/>
                    </a:srgbClr>
                  </a:solidFill>
                  <a:effectLst/>
                  <a:uLnTx/>
                  <a:uFillTx/>
                  <a:latin typeface="Arial" panose="020B0604020202020204"/>
                  <a:ea typeface="MS PGothic" charset="0"/>
                </a:rPr>
                <a:t>Serum [K</a:t>
              </a:r>
              <a:r>
                <a:rPr kumimoji="0" lang="en-GB" sz="2000" b="0" i="0" u="none" strike="noStrike" kern="1200" cap="none" spc="0" normalizeH="0" baseline="30000">
                  <a:ln>
                    <a:noFill/>
                  </a:ln>
                  <a:solidFill>
                    <a:srgbClr val="66B512">
                      <a:lumMod val="50000"/>
                    </a:srgbClr>
                  </a:solidFill>
                  <a:effectLst/>
                  <a:uLnTx/>
                  <a:uFillTx/>
                  <a:latin typeface="Arial" panose="020B0604020202020204"/>
                  <a:ea typeface="MS PGothic" charset="0"/>
                </a:rPr>
                <a:t>+</a:t>
              </a:r>
              <a:r>
                <a:rPr kumimoji="0" lang="en-GB" sz="2000" b="0" i="0" u="none" strike="noStrike" kern="1200" cap="none" spc="0" normalizeH="0" baseline="0">
                  <a:ln>
                    <a:noFill/>
                  </a:ln>
                  <a:solidFill>
                    <a:srgbClr val="66B512">
                      <a:lumMod val="50000"/>
                    </a:srgbClr>
                  </a:solidFill>
                  <a:effectLst/>
                  <a:uLnTx/>
                  <a:uFillTx/>
                  <a:latin typeface="Arial" panose="020B0604020202020204"/>
                  <a:ea typeface="MS PGothic" charset="0"/>
                </a:rPr>
                <a:t>] </a:t>
              </a:r>
              <a:r>
                <a:rPr kumimoji="0" lang="en-GB" sz="2000" b="0" i="0" u="none" strike="noStrike" kern="1200" cap="none" spc="0" normalizeH="0" baseline="0">
                  <a:ln>
                    <a:noFill/>
                  </a:ln>
                  <a:solidFill>
                    <a:srgbClr val="66B512">
                      <a:lumMod val="50000"/>
                    </a:srgbClr>
                  </a:solidFill>
                  <a:effectLst/>
                  <a:uLnTx/>
                  <a:uFillTx/>
                  <a:latin typeface="Arial" panose="020B0604020202020204"/>
                  <a:ea typeface="MS PGothic" charset="0"/>
                  <a:cs typeface="Arial" panose="020B0604020202020204" pitchFamily="34" charset="0"/>
                </a:rPr>
                <a:t>≤4.8 mmol</a:t>
              </a:r>
              <a:endParaRPr lang="en-GB" sz="2000" baseline="30000">
                <a:solidFill>
                  <a:srgbClr val="66B512">
                    <a:lumMod val="50000"/>
                  </a:srgbClr>
                </a:solidFill>
                <a:latin typeface="Arial" panose="020B0604020202020204"/>
                <a:cs typeface="Arial" panose="020B0604020202020204" pitchFamily="34" charset="0"/>
              </a:endParaRPr>
            </a:p>
          </p:txBody>
        </p:sp>
        <p:grpSp>
          <p:nvGrpSpPr>
            <p:cNvPr id="62" name="Group 61">
              <a:extLst>
                <a:ext uri="{FF2B5EF4-FFF2-40B4-BE49-F238E27FC236}">
                  <a16:creationId xmlns:a16="http://schemas.microsoft.com/office/drawing/2014/main" id="{CAA00F09-7610-4EB5-9ADE-7AB02C160C0E}"/>
                </a:ext>
              </a:extLst>
            </p:cNvPr>
            <p:cNvGrpSpPr/>
            <p:nvPr/>
          </p:nvGrpSpPr>
          <p:grpSpPr>
            <a:xfrm>
              <a:off x="296978" y="4642043"/>
              <a:ext cx="366600" cy="365760"/>
              <a:chOff x="2489610" y="3654333"/>
              <a:chExt cx="366600" cy="365760"/>
            </a:xfrm>
          </p:grpSpPr>
          <p:sp>
            <p:nvSpPr>
              <p:cNvPr id="63" name="Oval 62">
                <a:extLst>
                  <a:ext uri="{FF2B5EF4-FFF2-40B4-BE49-F238E27FC236}">
                    <a16:creationId xmlns:a16="http://schemas.microsoft.com/office/drawing/2014/main" id="{1EE12B5A-1E2D-485C-88F8-A1BB3C8B1716}"/>
                  </a:ext>
                </a:extLst>
              </p:cNvPr>
              <p:cNvSpPr/>
              <p:nvPr/>
            </p:nvSpPr>
            <p:spPr>
              <a:xfrm>
                <a:off x="2512523" y="3677193"/>
                <a:ext cx="320775" cy="32004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609585" rtl="0" eaLnBrk="0" fontAlgn="base" hangingPunct="0">
                  <a:spcBef>
                    <a:spcPct val="0"/>
                  </a:spcBef>
                  <a:spcAft>
                    <a:spcPct val="0"/>
                  </a:spcAft>
                  <a:defRPr kern="1200">
                    <a:solidFill>
                      <a:schemeClr val="lt1"/>
                    </a:solidFill>
                    <a:latin typeface="+mn-lt"/>
                    <a:ea typeface="+mn-ea"/>
                    <a:cs typeface="+mn-cs"/>
                  </a:defRPr>
                </a:lvl1pPr>
                <a:lvl2pPr marL="609585" algn="l" defTabSz="609585" rtl="0" eaLnBrk="0" fontAlgn="base" hangingPunct="0">
                  <a:spcBef>
                    <a:spcPct val="0"/>
                  </a:spcBef>
                  <a:spcAft>
                    <a:spcPct val="0"/>
                  </a:spcAft>
                  <a:defRPr kern="1200">
                    <a:solidFill>
                      <a:schemeClr val="lt1"/>
                    </a:solidFill>
                    <a:latin typeface="+mn-lt"/>
                    <a:ea typeface="+mn-ea"/>
                    <a:cs typeface="+mn-cs"/>
                  </a:defRPr>
                </a:lvl2pPr>
                <a:lvl3pPr marL="1219170" algn="l" defTabSz="609585" rtl="0" eaLnBrk="0" fontAlgn="base" hangingPunct="0">
                  <a:spcBef>
                    <a:spcPct val="0"/>
                  </a:spcBef>
                  <a:spcAft>
                    <a:spcPct val="0"/>
                  </a:spcAft>
                  <a:defRPr kern="1200">
                    <a:solidFill>
                      <a:schemeClr val="lt1"/>
                    </a:solidFill>
                    <a:latin typeface="+mn-lt"/>
                    <a:ea typeface="+mn-ea"/>
                    <a:cs typeface="+mn-cs"/>
                  </a:defRPr>
                </a:lvl3pPr>
                <a:lvl4pPr marL="1828754" algn="l" defTabSz="609585" rtl="0" eaLnBrk="0" fontAlgn="base" hangingPunct="0">
                  <a:spcBef>
                    <a:spcPct val="0"/>
                  </a:spcBef>
                  <a:spcAft>
                    <a:spcPct val="0"/>
                  </a:spcAft>
                  <a:defRPr kern="1200">
                    <a:solidFill>
                      <a:schemeClr val="lt1"/>
                    </a:solidFill>
                    <a:latin typeface="+mn-lt"/>
                    <a:ea typeface="+mn-ea"/>
                    <a:cs typeface="+mn-cs"/>
                  </a:defRPr>
                </a:lvl4pPr>
                <a:lvl5pPr marL="2438339" algn="l" defTabSz="609585" rtl="0" eaLnBrk="0" fontAlgn="base" hangingPunct="0">
                  <a:spcBef>
                    <a:spcPct val="0"/>
                  </a:spcBef>
                  <a:spcAft>
                    <a:spcPct val="0"/>
                  </a:spcAft>
                  <a:defRPr kern="1200">
                    <a:solidFill>
                      <a:schemeClr val="lt1"/>
                    </a:solidFill>
                    <a:latin typeface="+mn-lt"/>
                    <a:ea typeface="+mn-ea"/>
                    <a:cs typeface="+mn-cs"/>
                  </a:defRPr>
                </a:lvl5pPr>
                <a:lvl6pPr marL="3047924" algn="l" defTabSz="609585" rtl="0" eaLnBrk="1" latinLnBrk="0" hangingPunct="1">
                  <a:defRPr kern="1200">
                    <a:solidFill>
                      <a:schemeClr val="lt1"/>
                    </a:solidFill>
                    <a:latin typeface="+mn-lt"/>
                    <a:ea typeface="+mn-ea"/>
                    <a:cs typeface="+mn-cs"/>
                  </a:defRPr>
                </a:lvl6pPr>
                <a:lvl7pPr marL="3657509" algn="l" defTabSz="609585" rtl="0" eaLnBrk="1" latinLnBrk="0" hangingPunct="1">
                  <a:defRPr kern="1200">
                    <a:solidFill>
                      <a:schemeClr val="lt1"/>
                    </a:solidFill>
                    <a:latin typeface="+mn-lt"/>
                    <a:ea typeface="+mn-ea"/>
                    <a:cs typeface="+mn-cs"/>
                  </a:defRPr>
                </a:lvl7pPr>
                <a:lvl8pPr marL="4267093" algn="l" defTabSz="609585" rtl="0" eaLnBrk="1" latinLnBrk="0" hangingPunct="1">
                  <a:defRPr kern="1200">
                    <a:solidFill>
                      <a:schemeClr val="lt1"/>
                    </a:solidFill>
                    <a:latin typeface="+mn-lt"/>
                    <a:ea typeface="+mn-ea"/>
                    <a:cs typeface="+mn-cs"/>
                  </a:defRPr>
                </a:lvl8pPr>
                <a:lvl9pPr marL="4876678" algn="l" defTabSz="609585" rtl="0" eaLnBrk="1" latinLnBrk="0" hangingPunct="1">
                  <a:defRPr kern="1200">
                    <a:solidFill>
                      <a:schemeClr val="lt1"/>
                    </a:solidFill>
                    <a:latin typeface="+mn-lt"/>
                    <a:ea typeface="+mn-ea"/>
                    <a:cs typeface="+mn-cs"/>
                  </a:defRPr>
                </a:lvl9pP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a:ln>
                    <a:noFill/>
                  </a:ln>
                  <a:solidFill>
                    <a:srgbClr val="FFFFFF"/>
                  </a:solidFill>
                  <a:effectLst/>
                  <a:uLnTx/>
                  <a:uFillTx/>
                  <a:latin typeface="Arial" panose="020B0604020202020204"/>
                  <a:ea typeface="+mn-ea"/>
                  <a:cs typeface="+mn-cs"/>
                </a:endParaRPr>
              </a:p>
            </p:txBody>
          </p:sp>
          <p:pic>
            <p:nvPicPr>
              <p:cNvPr id="64" name="Graphic 76">
                <a:extLst>
                  <a:ext uri="{FF2B5EF4-FFF2-40B4-BE49-F238E27FC236}">
                    <a16:creationId xmlns:a16="http://schemas.microsoft.com/office/drawing/2014/main" id="{2F5D17D6-F333-4752-AB0C-A08397702F51}"/>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89610" y="3654333"/>
                <a:ext cx="366600" cy="365760"/>
              </a:xfrm>
              <a:prstGeom prst="rect">
                <a:avLst/>
              </a:prstGeom>
            </p:spPr>
          </p:pic>
        </p:grpSp>
      </p:grpSp>
      <p:grpSp>
        <p:nvGrpSpPr>
          <p:cNvPr id="65" name="Group 64">
            <a:extLst>
              <a:ext uri="{FF2B5EF4-FFF2-40B4-BE49-F238E27FC236}">
                <a16:creationId xmlns:a16="http://schemas.microsoft.com/office/drawing/2014/main" id="{B4D760E0-3DBE-442A-BDAB-9423CE532AB8}"/>
              </a:ext>
            </a:extLst>
          </p:cNvPr>
          <p:cNvGrpSpPr/>
          <p:nvPr/>
        </p:nvGrpSpPr>
        <p:grpSpPr>
          <a:xfrm>
            <a:off x="296978" y="5163280"/>
            <a:ext cx="3223433" cy="384048"/>
            <a:chOff x="296978" y="5163280"/>
            <a:chExt cx="3223433" cy="384048"/>
          </a:xfrm>
        </p:grpSpPr>
        <p:sp>
          <p:nvSpPr>
            <p:cNvPr id="66" name="TextBox 29">
              <a:extLst>
                <a:ext uri="{FF2B5EF4-FFF2-40B4-BE49-F238E27FC236}">
                  <a16:creationId xmlns:a16="http://schemas.microsoft.com/office/drawing/2014/main" id="{C46B2378-0D96-4B39-9C3E-A1AA679F636D}"/>
                </a:ext>
              </a:extLst>
            </p:cNvPr>
            <p:cNvSpPr txBox="1"/>
            <p:nvPr/>
          </p:nvSpPr>
          <p:spPr>
            <a:xfrm>
              <a:off x="659596" y="5193304"/>
              <a:ext cx="2860815" cy="324000"/>
            </a:xfrm>
            <a:prstGeom prst="rect">
              <a:avLst/>
            </a:prstGeom>
          </p:spPr>
          <p:txBody>
            <a:bodyPr vert="horz" wrap="square" lIns="91440" tIns="0" rIns="91440" bIns="45720" rtlCol="0" anchor="ctr">
              <a:noAutofit/>
            </a:bodyPr>
            <a:lstStyle>
              <a:defPPr>
                <a:defRPr lang="en-US"/>
              </a:defPPr>
              <a:lvl1pPr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609585"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3047924" algn="l" defTabSz="609585" rtl="0" eaLnBrk="1" latinLnBrk="0" hangingPunct="1">
                <a:defRPr kern="1200">
                  <a:solidFill>
                    <a:schemeClr val="tx1"/>
                  </a:solidFill>
                  <a:latin typeface="Calibri" charset="0"/>
                  <a:ea typeface="MS PGothic" charset="0"/>
                  <a:cs typeface="MS PGothic" charset="0"/>
                </a:defRPr>
              </a:lvl6pPr>
              <a:lvl7pPr marL="3657509" algn="l" defTabSz="609585" rtl="0" eaLnBrk="1" latinLnBrk="0" hangingPunct="1">
                <a:defRPr kern="1200">
                  <a:solidFill>
                    <a:schemeClr val="tx1"/>
                  </a:solidFill>
                  <a:latin typeface="Calibri" charset="0"/>
                  <a:ea typeface="MS PGothic" charset="0"/>
                  <a:cs typeface="MS PGothic" charset="0"/>
                </a:defRPr>
              </a:lvl7pPr>
              <a:lvl8pPr marL="4267093" algn="l" defTabSz="609585" rtl="0" eaLnBrk="1" latinLnBrk="0" hangingPunct="1">
                <a:defRPr kern="1200">
                  <a:solidFill>
                    <a:schemeClr val="tx1"/>
                  </a:solidFill>
                  <a:latin typeface="Calibri" charset="0"/>
                  <a:ea typeface="MS PGothic" charset="0"/>
                  <a:cs typeface="MS PGothic" charset="0"/>
                </a:defRPr>
              </a:lvl8pPr>
              <a:lvl9pPr marL="4876678" algn="l" defTabSz="609585" rtl="0" eaLnBrk="1" latinLnBrk="0" hangingPunct="1">
                <a:defRPr kern="1200">
                  <a:solidFill>
                    <a:schemeClr val="tx1"/>
                  </a:solidFill>
                  <a:latin typeface="Calibri" charset="0"/>
                  <a:ea typeface="MS PGothic" charset="0"/>
                  <a:cs typeface="MS PGothic" charset="0"/>
                </a:defRPr>
              </a:lvl9pPr>
            </a:lstStyle>
            <a:p>
              <a:pPr marL="0" marR="0" lvl="0" indent="0" algn="l" defTabSz="609585" rtl="0" eaLnBrk="0" fontAlgn="base" latinLnBrk="0" hangingPunct="0">
                <a:lnSpc>
                  <a:spcPct val="100000"/>
                </a:lnSpc>
                <a:spcBef>
                  <a:spcPts val="600"/>
                </a:spcBef>
                <a:spcAft>
                  <a:spcPct val="0"/>
                </a:spcAft>
                <a:buClrTx/>
                <a:buSzTx/>
                <a:buFontTx/>
                <a:buNone/>
                <a:tabLst/>
                <a:defRPr/>
              </a:pPr>
              <a:r>
                <a:rPr kumimoji="0" lang="en-GB" sz="2000" i="0" u="none" strike="noStrike" kern="1200" cap="none" spc="0" normalizeH="0" baseline="0">
                  <a:ln>
                    <a:noFill/>
                  </a:ln>
                  <a:solidFill>
                    <a:srgbClr val="F55C60">
                      <a:lumMod val="50000"/>
                    </a:srgbClr>
                  </a:solidFill>
                  <a:effectLst/>
                  <a:uLnTx/>
                  <a:uFillTx/>
                  <a:latin typeface="Arial" panose="020B0604020202020204"/>
                  <a:ea typeface="MS PGothic" charset="0"/>
                </a:rPr>
                <a:t>Symptomatic HFrEF</a:t>
              </a:r>
            </a:p>
          </p:txBody>
        </p:sp>
        <p:grpSp>
          <p:nvGrpSpPr>
            <p:cNvPr id="67" name="Group 66">
              <a:extLst>
                <a:ext uri="{FF2B5EF4-FFF2-40B4-BE49-F238E27FC236}">
                  <a16:creationId xmlns:a16="http://schemas.microsoft.com/office/drawing/2014/main" id="{722B626A-ABC7-472A-A006-56C9F3E27B05}"/>
                </a:ext>
              </a:extLst>
            </p:cNvPr>
            <p:cNvGrpSpPr/>
            <p:nvPr/>
          </p:nvGrpSpPr>
          <p:grpSpPr>
            <a:xfrm>
              <a:off x="296978" y="5163280"/>
              <a:ext cx="384930" cy="384048"/>
              <a:chOff x="3341080" y="2848037"/>
              <a:chExt cx="384048" cy="384048"/>
            </a:xfrm>
            <a:solidFill>
              <a:schemeClr val="accent4"/>
            </a:solidFill>
          </p:grpSpPr>
          <p:sp>
            <p:nvSpPr>
              <p:cNvPr id="68" name="Oval 67">
                <a:extLst>
                  <a:ext uri="{FF2B5EF4-FFF2-40B4-BE49-F238E27FC236}">
                    <a16:creationId xmlns:a16="http://schemas.microsoft.com/office/drawing/2014/main" id="{16D44F59-5582-44C9-99CF-C77A6E6314A0}"/>
                  </a:ext>
                </a:extLst>
              </p:cNvPr>
              <p:cNvSpPr/>
              <p:nvPr/>
            </p:nvSpPr>
            <p:spPr>
              <a:xfrm>
                <a:off x="3363238" y="2873755"/>
                <a:ext cx="320040" cy="320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609585" rtl="0" eaLnBrk="0" fontAlgn="base" hangingPunct="0">
                  <a:spcBef>
                    <a:spcPct val="0"/>
                  </a:spcBef>
                  <a:spcAft>
                    <a:spcPct val="0"/>
                  </a:spcAft>
                  <a:defRPr kern="1200">
                    <a:solidFill>
                      <a:schemeClr val="lt1"/>
                    </a:solidFill>
                    <a:latin typeface="+mn-lt"/>
                    <a:ea typeface="+mn-ea"/>
                    <a:cs typeface="+mn-cs"/>
                  </a:defRPr>
                </a:lvl1pPr>
                <a:lvl2pPr marL="609585" algn="l" defTabSz="609585" rtl="0" eaLnBrk="0" fontAlgn="base" hangingPunct="0">
                  <a:spcBef>
                    <a:spcPct val="0"/>
                  </a:spcBef>
                  <a:spcAft>
                    <a:spcPct val="0"/>
                  </a:spcAft>
                  <a:defRPr kern="1200">
                    <a:solidFill>
                      <a:schemeClr val="lt1"/>
                    </a:solidFill>
                    <a:latin typeface="+mn-lt"/>
                    <a:ea typeface="+mn-ea"/>
                    <a:cs typeface="+mn-cs"/>
                  </a:defRPr>
                </a:lvl2pPr>
                <a:lvl3pPr marL="1219170" algn="l" defTabSz="609585" rtl="0" eaLnBrk="0" fontAlgn="base" hangingPunct="0">
                  <a:spcBef>
                    <a:spcPct val="0"/>
                  </a:spcBef>
                  <a:spcAft>
                    <a:spcPct val="0"/>
                  </a:spcAft>
                  <a:defRPr kern="1200">
                    <a:solidFill>
                      <a:schemeClr val="lt1"/>
                    </a:solidFill>
                    <a:latin typeface="+mn-lt"/>
                    <a:ea typeface="+mn-ea"/>
                    <a:cs typeface="+mn-cs"/>
                  </a:defRPr>
                </a:lvl3pPr>
                <a:lvl4pPr marL="1828754" algn="l" defTabSz="609585" rtl="0" eaLnBrk="0" fontAlgn="base" hangingPunct="0">
                  <a:spcBef>
                    <a:spcPct val="0"/>
                  </a:spcBef>
                  <a:spcAft>
                    <a:spcPct val="0"/>
                  </a:spcAft>
                  <a:defRPr kern="1200">
                    <a:solidFill>
                      <a:schemeClr val="lt1"/>
                    </a:solidFill>
                    <a:latin typeface="+mn-lt"/>
                    <a:ea typeface="+mn-ea"/>
                    <a:cs typeface="+mn-cs"/>
                  </a:defRPr>
                </a:lvl4pPr>
                <a:lvl5pPr marL="2438339" algn="l" defTabSz="609585" rtl="0" eaLnBrk="0" fontAlgn="base" hangingPunct="0">
                  <a:spcBef>
                    <a:spcPct val="0"/>
                  </a:spcBef>
                  <a:spcAft>
                    <a:spcPct val="0"/>
                  </a:spcAft>
                  <a:defRPr kern="1200">
                    <a:solidFill>
                      <a:schemeClr val="lt1"/>
                    </a:solidFill>
                    <a:latin typeface="+mn-lt"/>
                    <a:ea typeface="+mn-ea"/>
                    <a:cs typeface="+mn-cs"/>
                  </a:defRPr>
                </a:lvl5pPr>
                <a:lvl6pPr marL="3047924" algn="l" defTabSz="609585" rtl="0" eaLnBrk="1" latinLnBrk="0" hangingPunct="1">
                  <a:defRPr kern="1200">
                    <a:solidFill>
                      <a:schemeClr val="lt1"/>
                    </a:solidFill>
                    <a:latin typeface="+mn-lt"/>
                    <a:ea typeface="+mn-ea"/>
                    <a:cs typeface="+mn-cs"/>
                  </a:defRPr>
                </a:lvl6pPr>
                <a:lvl7pPr marL="3657509" algn="l" defTabSz="609585" rtl="0" eaLnBrk="1" latinLnBrk="0" hangingPunct="1">
                  <a:defRPr kern="1200">
                    <a:solidFill>
                      <a:schemeClr val="lt1"/>
                    </a:solidFill>
                    <a:latin typeface="+mn-lt"/>
                    <a:ea typeface="+mn-ea"/>
                    <a:cs typeface="+mn-cs"/>
                  </a:defRPr>
                </a:lvl7pPr>
                <a:lvl8pPr marL="4267093" algn="l" defTabSz="609585" rtl="0" eaLnBrk="1" latinLnBrk="0" hangingPunct="1">
                  <a:defRPr kern="1200">
                    <a:solidFill>
                      <a:schemeClr val="lt1"/>
                    </a:solidFill>
                    <a:latin typeface="+mn-lt"/>
                    <a:ea typeface="+mn-ea"/>
                    <a:cs typeface="+mn-cs"/>
                  </a:defRPr>
                </a:lvl8pPr>
                <a:lvl9pPr marL="4876678" algn="l" defTabSz="609585" rtl="0" eaLnBrk="1" latinLnBrk="0" hangingPunct="1">
                  <a:defRPr kern="1200">
                    <a:solidFill>
                      <a:schemeClr val="lt1"/>
                    </a:solidFill>
                    <a:latin typeface="+mn-lt"/>
                    <a:ea typeface="+mn-ea"/>
                    <a:cs typeface="+mn-cs"/>
                  </a:defRPr>
                </a:lvl9pP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a:ln>
                    <a:noFill/>
                  </a:ln>
                  <a:solidFill>
                    <a:srgbClr val="FFFFFF"/>
                  </a:solidFill>
                  <a:effectLst/>
                  <a:uLnTx/>
                  <a:uFillTx/>
                  <a:latin typeface="Arial" panose="020B0604020202020204"/>
                  <a:ea typeface="+mn-ea"/>
                  <a:cs typeface="+mn-cs"/>
                </a:endParaRPr>
              </a:p>
            </p:txBody>
          </p:sp>
          <p:pic>
            <p:nvPicPr>
              <p:cNvPr id="69" name="Graphic 81">
                <a:extLst>
                  <a:ext uri="{FF2B5EF4-FFF2-40B4-BE49-F238E27FC236}">
                    <a16:creationId xmlns:a16="http://schemas.microsoft.com/office/drawing/2014/main" id="{CBAC4BCD-7151-44C7-A0FB-1AA5AB5ADEFD}"/>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41080" y="2848037"/>
                <a:ext cx="384048" cy="384048"/>
              </a:xfrm>
              <a:prstGeom prst="rect">
                <a:avLst/>
              </a:prstGeom>
            </p:spPr>
          </p:pic>
        </p:grpSp>
      </p:grpSp>
      <p:grpSp>
        <p:nvGrpSpPr>
          <p:cNvPr id="70" name="Group 69">
            <a:extLst>
              <a:ext uri="{FF2B5EF4-FFF2-40B4-BE49-F238E27FC236}">
                <a16:creationId xmlns:a16="http://schemas.microsoft.com/office/drawing/2014/main" id="{A276FC93-07A5-4AA2-B66C-9E331AA98B20}"/>
              </a:ext>
            </a:extLst>
          </p:cNvPr>
          <p:cNvGrpSpPr/>
          <p:nvPr/>
        </p:nvGrpSpPr>
        <p:grpSpPr>
          <a:xfrm>
            <a:off x="668796" y="2036885"/>
            <a:ext cx="2007910" cy="360001"/>
            <a:chOff x="668795" y="1835174"/>
            <a:chExt cx="2863977" cy="360001"/>
          </a:xfrm>
        </p:grpSpPr>
        <p:grpSp>
          <p:nvGrpSpPr>
            <p:cNvPr id="71" name="Group 70">
              <a:extLst>
                <a:ext uri="{FF2B5EF4-FFF2-40B4-BE49-F238E27FC236}">
                  <a16:creationId xmlns:a16="http://schemas.microsoft.com/office/drawing/2014/main" id="{1D28EFE1-8B40-4098-A6CF-8191EFD970DB}"/>
                </a:ext>
              </a:extLst>
            </p:cNvPr>
            <p:cNvGrpSpPr/>
            <p:nvPr/>
          </p:nvGrpSpPr>
          <p:grpSpPr>
            <a:xfrm>
              <a:off x="3137721" y="1835174"/>
              <a:ext cx="395051" cy="360001"/>
              <a:chOff x="3657200" y="-2204087"/>
              <a:chExt cx="443575" cy="432001"/>
            </a:xfrm>
            <a:solidFill>
              <a:schemeClr val="tx1">
                <a:lumMod val="20000"/>
                <a:lumOff val="80000"/>
              </a:schemeClr>
            </a:solidFill>
          </p:grpSpPr>
          <p:sp>
            <p:nvSpPr>
              <p:cNvPr id="78" name="Isosceles Triangle 77">
                <a:extLst>
                  <a:ext uri="{FF2B5EF4-FFF2-40B4-BE49-F238E27FC236}">
                    <a16:creationId xmlns:a16="http://schemas.microsoft.com/office/drawing/2014/main" id="{9F6C7521-E74F-4593-A2B1-DA1D7D6BA251}"/>
                  </a:ext>
                </a:extLst>
              </p:cNvPr>
              <p:cNvSpPr/>
              <p:nvPr/>
            </p:nvSpPr>
            <p:spPr>
              <a:xfrm rot="5400000">
                <a:off x="3792519" y="-2080343"/>
                <a:ext cx="432000" cy="18451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a:ln>
                    <a:noFill/>
                  </a:ln>
                  <a:solidFill>
                    <a:srgbClr val="16374D"/>
                  </a:solidFill>
                  <a:effectLst/>
                  <a:uLnTx/>
                  <a:uFillTx/>
                  <a:latin typeface="Arial" panose="020B0604020202020204"/>
                  <a:ea typeface="+mn-ea"/>
                  <a:cs typeface="+mn-cs"/>
                </a:endParaRPr>
              </a:p>
            </p:txBody>
          </p:sp>
          <p:sp>
            <p:nvSpPr>
              <p:cNvPr id="79" name="Rectangle 78">
                <a:extLst>
                  <a:ext uri="{FF2B5EF4-FFF2-40B4-BE49-F238E27FC236}">
                    <a16:creationId xmlns:a16="http://schemas.microsoft.com/office/drawing/2014/main" id="{ED8D9654-7A55-4124-8F14-F2DA9B2A051B}"/>
                  </a:ext>
                </a:extLst>
              </p:cNvPr>
              <p:cNvSpPr/>
              <p:nvPr/>
            </p:nvSpPr>
            <p:spPr>
              <a:xfrm>
                <a:off x="3657200" y="-2204086"/>
                <a:ext cx="259080" cy="43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a:ln>
                    <a:noFill/>
                  </a:ln>
                  <a:solidFill>
                    <a:srgbClr val="FFFFFF"/>
                  </a:solidFill>
                  <a:effectLst/>
                  <a:uLnTx/>
                  <a:uFillTx/>
                  <a:latin typeface="Arial" panose="020B0604020202020204"/>
                  <a:ea typeface="+mn-ea"/>
                  <a:cs typeface="+mn-cs"/>
                </a:endParaRPr>
              </a:p>
            </p:txBody>
          </p:sp>
        </p:grpSp>
        <p:sp>
          <p:nvSpPr>
            <p:cNvPr id="72" name="Rectangle: Rounded Corners 71">
              <a:extLst>
                <a:ext uri="{FF2B5EF4-FFF2-40B4-BE49-F238E27FC236}">
                  <a16:creationId xmlns:a16="http://schemas.microsoft.com/office/drawing/2014/main" id="{9C20D8E5-AE17-476F-91BE-3E67DA175650}"/>
                </a:ext>
              </a:extLst>
            </p:cNvPr>
            <p:cNvSpPr/>
            <p:nvPr/>
          </p:nvSpPr>
          <p:spPr>
            <a:xfrm>
              <a:off x="2297730" y="1835175"/>
              <a:ext cx="1084720" cy="360000"/>
            </a:xfrm>
            <a:prstGeom prst="roundRect">
              <a:avLst>
                <a:gd name="adj" fmla="val 5000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360363" algn="ctr" defTabSz="609585"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a:ln>
                  <a:noFill/>
                </a:ln>
                <a:solidFill>
                  <a:srgbClr val="53585A"/>
                </a:solidFill>
                <a:effectLst/>
                <a:uLnTx/>
                <a:uFillTx/>
                <a:latin typeface="Arial" panose="020B0604020202020204"/>
                <a:ea typeface="+mn-ea"/>
                <a:cs typeface="+mn-cs"/>
              </a:endParaRPr>
            </a:p>
          </p:txBody>
        </p:sp>
        <p:grpSp>
          <p:nvGrpSpPr>
            <p:cNvPr id="73" name="Group 72">
              <a:extLst>
                <a:ext uri="{FF2B5EF4-FFF2-40B4-BE49-F238E27FC236}">
                  <a16:creationId xmlns:a16="http://schemas.microsoft.com/office/drawing/2014/main" id="{155411D6-A303-4DAB-A6E3-C94910130BDA}"/>
                </a:ext>
              </a:extLst>
            </p:cNvPr>
            <p:cNvGrpSpPr/>
            <p:nvPr/>
          </p:nvGrpSpPr>
          <p:grpSpPr>
            <a:xfrm>
              <a:off x="668795" y="1835175"/>
              <a:ext cx="2117286" cy="360000"/>
              <a:chOff x="2800894" y="-2204086"/>
              <a:chExt cx="1719399" cy="373191"/>
            </a:xfrm>
            <a:solidFill>
              <a:schemeClr val="accent1"/>
            </a:solidFill>
          </p:grpSpPr>
          <p:grpSp>
            <p:nvGrpSpPr>
              <p:cNvPr id="74" name="Group 73">
                <a:extLst>
                  <a:ext uri="{FF2B5EF4-FFF2-40B4-BE49-F238E27FC236}">
                    <a16:creationId xmlns:a16="http://schemas.microsoft.com/office/drawing/2014/main" id="{4A5B28B6-8AAD-4CFC-8462-B192CC16A7A4}"/>
                  </a:ext>
                </a:extLst>
              </p:cNvPr>
              <p:cNvGrpSpPr/>
              <p:nvPr/>
            </p:nvGrpSpPr>
            <p:grpSpPr>
              <a:xfrm>
                <a:off x="4076700" y="-2204086"/>
                <a:ext cx="443593" cy="373191"/>
                <a:chOff x="4076700" y="-2204086"/>
                <a:chExt cx="443593" cy="373191"/>
              </a:xfrm>
              <a:grpFill/>
            </p:grpSpPr>
            <p:sp>
              <p:nvSpPr>
                <p:cNvPr id="76" name="Isosceles Triangle 75">
                  <a:extLst>
                    <a:ext uri="{FF2B5EF4-FFF2-40B4-BE49-F238E27FC236}">
                      <a16:creationId xmlns:a16="http://schemas.microsoft.com/office/drawing/2014/main" id="{C773C981-A812-4E21-A9A7-2375421702A5}"/>
                    </a:ext>
                  </a:extLst>
                </p:cNvPr>
                <p:cNvSpPr/>
                <p:nvPr/>
              </p:nvSpPr>
              <p:spPr>
                <a:xfrm rot="5400000">
                  <a:off x="4241440" y="-2109747"/>
                  <a:ext cx="373191" cy="18451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a:ln>
                      <a:noFill/>
                    </a:ln>
                    <a:solidFill>
                      <a:srgbClr val="FFFFFF"/>
                    </a:solidFill>
                    <a:effectLst/>
                    <a:uLnTx/>
                    <a:uFillTx/>
                    <a:latin typeface="Arial" panose="020B0604020202020204"/>
                    <a:ea typeface="+mn-ea"/>
                    <a:cs typeface="+mn-cs"/>
                  </a:endParaRPr>
                </a:p>
              </p:txBody>
            </p:sp>
            <p:sp>
              <p:nvSpPr>
                <p:cNvPr id="77" name="Rectangle 76">
                  <a:extLst>
                    <a:ext uri="{FF2B5EF4-FFF2-40B4-BE49-F238E27FC236}">
                      <a16:creationId xmlns:a16="http://schemas.microsoft.com/office/drawing/2014/main" id="{7E9BEF3B-286F-4492-B8C0-59812E1066E7}"/>
                    </a:ext>
                  </a:extLst>
                </p:cNvPr>
                <p:cNvSpPr/>
                <p:nvPr/>
              </p:nvSpPr>
              <p:spPr>
                <a:xfrm>
                  <a:off x="4076700" y="-2204086"/>
                  <a:ext cx="259080" cy="3731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a:ln>
                      <a:noFill/>
                    </a:ln>
                    <a:solidFill>
                      <a:srgbClr val="FFFFFF"/>
                    </a:solidFill>
                    <a:effectLst/>
                    <a:uLnTx/>
                    <a:uFillTx/>
                    <a:latin typeface="Arial" panose="020B0604020202020204"/>
                    <a:ea typeface="+mn-ea"/>
                    <a:cs typeface="+mn-cs"/>
                  </a:endParaRPr>
                </a:p>
              </p:txBody>
            </p:sp>
          </p:grpSp>
          <p:sp>
            <p:nvSpPr>
              <p:cNvPr id="75" name="Rectangle: Rounded Corners 74">
                <a:extLst>
                  <a:ext uri="{FF2B5EF4-FFF2-40B4-BE49-F238E27FC236}">
                    <a16:creationId xmlns:a16="http://schemas.microsoft.com/office/drawing/2014/main" id="{730C1E22-3B71-417A-8590-2329D7CC2163}"/>
                  </a:ext>
                </a:extLst>
              </p:cNvPr>
              <p:cNvSpPr/>
              <p:nvPr/>
            </p:nvSpPr>
            <p:spPr>
              <a:xfrm>
                <a:off x="2800894" y="-2204086"/>
                <a:ext cx="1539966" cy="37319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a:ln>
                    <a:noFill/>
                  </a:ln>
                  <a:solidFill>
                    <a:srgbClr val="FFFFFF"/>
                  </a:solidFill>
                  <a:effectLst/>
                  <a:uLnTx/>
                  <a:uFillTx/>
                  <a:latin typeface="Arial" panose="020B0604020202020204"/>
                  <a:ea typeface="+mn-ea"/>
                  <a:cs typeface="+mn-cs"/>
                </a:endParaRPr>
              </a:p>
            </p:txBody>
          </p:sp>
        </p:grpSp>
      </p:grpSp>
      <p:sp>
        <p:nvSpPr>
          <p:cNvPr id="80" name="Freeform: Shape 79">
            <a:extLst>
              <a:ext uri="{FF2B5EF4-FFF2-40B4-BE49-F238E27FC236}">
                <a16:creationId xmlns:a16="http://schemas.microsoft.com/office/drawing/2014/main" id="{AD1D7D38-A2E0-483E-80CA-4DFC1BCA37CF}"/>
              </a:ext>
            </a:extLst>
          </p:cNvPr>
          <p:cNvSpPr/>
          <p:nvPr/>
        </p:nvSpPr>
        <p:spPr>
          <a:xfrm>
            <a:off x="5353049" y="3811936"/>
            <a:ext cx="1872000" cy="1582389"/>
          </a:xfrm>
          <a:custGeom>
            <a:avLst/>
            <a:gdLst>
              <a:gd name="connsiteX0" fmla="*/ 936000 w 1872000"/>
              <a:gd name="connsiteY0" fmla="*/ 0 h 1190862"/>
              <a:gd name="connsiteX1" fmla="*/ 1872000 w 1872000"/>
              <a:gd name="connsiteY1" fmla="*/ 0 h 1190862"/>
              <a:gd name="connsiteX2" fmla="*/ 1872000 w 1872000"/>
              <a:gd name="connsiteY2" fmla="*/ 352062 h 1190862"/>
              <a:gd name="connsiteX3" fmla="*/ 1872000 w 1872000"/>
              <a:gd name="connsiteY3" fmla="*/ 360000 h 1190862"/>
              <a:gd name="connsiteX4" fmla="*/ 1872000 w 1872000"/>
              <a:gd name="connsiteY4" fmla="*/ 1190862 h 1190862"/>
              <a:gd name="connsiteX5" fmla="*/ 0 w 1872000"/>
              <a:gd name="connsiteY5" fmla="*/ 1190862 h 1190862"/>
              <a:gd name="connsiteX6" fmla="*/ 0 w 1872000"/>
              <a:gd name="connsiteY6" fmla="*/ 352062 h 1190862"/>
              <a:gd name="connsiteX7" fmla="*/ 936000 w 1872000"/>
              <a:gd name="connsiteY7" fmla="*/ 352062 h 1190862"/>
              <a:gd name="connsiteX0" fmla="*/ 936000 w 1872000"/>
              <a:gd name="connsiteY0" fmla="*/ 0 h 1190862"/>
              <a:gd name="connsiteX1" fmla="*/ 1872000 w 1872000"/>
              <a:gd name="connsiteY1" fmla="*/ 0 h 1190862"/>
              <a:gd name="connsiteX2" fmla="*/ 1872000 w 1872000"/>
              <a:gd name="connsiteY2" fmla="*/ 352062 h 1190862"/>
              <a:gd name="connsiteX3" fmla="*/ 1872000 w 1872000"/>
              <a:gd name="connsiteY3" fmla="*/ 360000 h 1190862"/>
              <a:gd name="connsiteX4" fmla="*/ 1872000 w 1872000"/>
              <a:gd name="connsiteY4" fmla="*/ 1190862 h 1190862"/>
              <a:gd name="connsiteX5" fmla="*/ 0 w 1872000"/>
              <a:gd name="connsiteY5" fmla="*/ 1190862 h 1190862"/>
              <a:gd name="connsiteX6" fmla="*/ 0 w 1872000"/>
              <a:gd name="connsiteY6" fmla="*/ 275156 h 1190862"/>
              <a:gd name="connsiteX7" fmla="*/ 936000 w 1872000"/>
              <a:gd name="connsiteY7" fmla="*/ 352062 h 1190862"/>
              <a:gd name="connsiteX8" fmla="*/ 936000 w 1872000"/>
              <a:gd name="connsiteY8" fmla="*/ 0 h 1190862"/>
              <a:gd name="connsiteX0" fmla="*/ 936000 w 1872000"/>
              <a:gd name="connsiteY0" fmla="*/ 0 h 1190862"/>
              <a:gd name="connsiteX1" fmla="*/ 1872000 w 1872000"/>
              <a:gd name="connsiteY1" fmla="*/ 0 h 1190862"/>
              <a:gd name="connsiteX2" fmla="*/ 1872000 w 1872000"/>
              <a:gd name="connsiteY2" fmla="*/ 352062 h 1190862"/>
              <a:gd name="connsiteX3" fmla="*/ 1872000 w 1872000"/>
              <a:gd name="connsiteY3" fmla="*/ 360000 h 1190862"/>
              <a:gd name="connsiteX4" fmla="*/ 1872000 w 1872000"/>
              <a:gd name="connsiteY4" fmla="*/ 1190862 h 1190862"/>
              <a:gd name="connsiteX5" fmla="*/ 0 w 1872000"/>
              <a:gd name="connsiteY5" fmla="*/ 1190862 h 1190862"/>
              <a:gd name="connsiteX6" fmla="*/ 0 w 1872000"/>
              <a:gd name="connsiteY6" fmla="*/ 275156 h 1190862"/>
              <a:gd name="connsiteX7" fmla="*/ 928380 w 1872000"/>
              <a:gd name="connsiteY7" fmla="*/ 286988 h 1190862"/>
              <a:gd name="connsiteX8" fmla="*/ 936000 w 1872000"/>
              <a:gd name="connsiteY8" fmla="*/ 0 h 1190862"/>
              <a:gd name="connsiteX0" fmla="*/ 936000 w 1872000"/>
              <a:gd name="connsiteY0" fmla="*/ 0 h 1190862"/>
              <a:gd name="connsiteX1" fmla="*/ 1872000 w 1872000"/>
              <a:gd name="connsiteY1" fmla="*/ 0 h 1190862"/>
              <a:gd name="connsiteX2" fmla="*/ 1872000 w 1872000"/>
              <a:gd name="connsiteY2" fmla="*/ 352062 h 1190862"/>
              <a:gd name="connsiteX3" fmla="*/ 1872000 w 1872000"/>
              <a:gd name="connsiteY3" fmla="*/ 360000 h 1190862"/>
              <a:gd name="connsiteX4" fmla="*/ 1872000 w 1872000"/>
              <a:gd name="connsiteY4" fmla="*/ 1190862 h 1190862"/>
              <a:gd name="connsiteX5" fmla="*/ 0 w 1872000"/>
              <a:gd name="connsiteY5" fmla="*/ 1190862 h 1190862"/>
              <a:gd name="connsiteX6" fmla="*/ 0 w 1872000"/>
              <a:gd name="connsiteY6" fmla="*/ 275156 h 1190862"/>
              <a:gd name="connsiteX7" fmla="*/ 913140 w 1872000"/>
              <a:gd name="connsiteY7" fmla="*/ 269241 h 1190862"/>
              <a:gd name="connsiteX8" fmla="*/ 936000 w 1872000"/>
              <a:gd name="connsiteY8" fmla="*/ 0 h 1190862"/>
              <a:gd name="connsiteX0" fmla="*/ 936000 w 1872000"/>
              <a:gd name="connsiteY0" fmla="*/ 0 h 1190862"/>
              <a:gd name="connsiteX1" fmla="*/ 1872000 w 1872000"/>
              <a:gd name="connsiteY1" fmla="*/ 0 h 1190862"/>
              <a:gd name="connsiteX2" fmla="*/ 1872000 w 1872000"/>
              <a:gd name="connsiteY2" fmla="*/ 352062 h 1190862"/>
              <a:gd name="connsiteX3" fmla="*/ 1872000 w 1872000"/>
              <a:gd name="connsiteY3" fmla="*/ 360000 h 1190862"/>
              <a:gd name="connsiteX4" fmla="*/ 1872000 w 1872000"/>
              <a:gd name="connsiteY4" fmla="*/ 1190862 h 1190862"/>
              <a:gd name="connsiteX5" fmla="*/ 0 w 1872000"/>
              <a:gd name="connsiteY5" fmla="*/ 1190862 h 1190862"/>
              <a:gd name="connsiteX6" fmla="*/ 0 w 1872000"/>
              <a:gd name="connsiteY6" fmla="*/ 275156 h 1190862"/>
              <a:gd name="connsiteX7" fmla="*/ 958860 w 1872000"/>
              <a:gd name="connsiteY7" fmla="*/ 269241 h 1190862"/>
              <a:gd name="connsiteX8" fmla="*/ 936000 w 1872000"/>
              <a:gd name="connsiteY8" fmla="*/ 0 h 1190862"/>
              <a:gd name="connsiteX0" fmla="*/ 936000 w 1872000"/>
              <a:gd name="connsiteY0" fmla="*/ 0 h 1190862"/>
              <a:gd name="connsiteX1" fmla="*/ 1872000 w 1872000"/>
              <a:gd name="connsiteY1" fmla="*/ 0 h 1190862"/>
              <a:gd name="connsiteX2" fmla="*/ 1872000 w 1872000"/>
              <a:gd name="connsiteY2" fmla="*/ 352062 h 1190862"/>
              <a:gd name="connsiteX3" fmla="*/ 1872000 w 1872000"/>
              <a:gd name="connsiteY3" fmla="*/ 360000 h 1190862"/>
              <a:gd name="connsiteX4" fmla="*/ 1872000 w 1872000"/>
              <a:gd name="connsiteY4" fmla="*/ 1190862 h 1190862"/>
              <a:gd name="connsiteX5" fmla="*/ 0 w 1872000"/>
              <a:gd name="connsiteY5" fmla="*/ 1190862 h 1190862"/>
              <a:gd name="connsiteX6" fmla="*/ 0 w 1872000"/>
              <a:gd name="connsiteY6" fmla="*/ 275156 h 1190862"/>
              <a:gd name="connsiteX7" fmla="*/ 932666 w 1872000"/>
              <a:gd name="connsiteY7" fmla="*/ 269241 h 1190862"/>
              <a:gd name="connsiteX8" fmla="*/ 936000 w 1872000"/>
              <a:gd name="connsiteY8" fmla="*/ 0 h 1190862"/>
              <a:gd name="connsiteX0" fmla="*/ 936000 w 1872000"/>
              <a:gd name="connsiteY0" fmla="*/ 0 h 1190862"/>
              <a:gd name="connsiteX1" fmla="*/ 1872000 w 1872000"/>
              <a:gd name="connsiteY1" fmla="*/ 0 h 1190862"/>
              <a:gd name="connsiteX2" fmla="*/ 1872000 w 1872000"/>
              <a:gd name="connsiteY2" fmla="*/ 352062 h 1190862"/>
              <a:gd name="connsiteX3" fmla="*/ 1872000 w 1872000"/>
              <a:gd name="connsiteY3" fmla="*/ 360000 h 1190862"/>
              <a:gd name="connsiteX4" fmla="*/ 1872000 w 1872000"/>
              <a:gd name="connsiteY4" fmla="*/ 1190862 h 1190862"/>
              <a:gd name="connsiteX5" fmla="*/ 0 w 1872000"/>
              <a:gd name="connsiteY5" fmla="*/ 1190862 h 1190862"/>
              <a:gd name="connsiteX6" fmla="*/ 0 w 1872000"/>
              <a:gd name="connsiteY6" fmla="*/ 275156 h 1190862"/>
              <a:gd name="connsiteX7" fmla="*/ 932666 w 1872000"/>
              <a:gd name="connsiteY7" fmla="*/ 276636 h 1190862"/>
              <a:gd name="connsiteX8" fmla="*/ 936000 w 1872000"/>
              <a:gd name="connsiteY8" fmla="*/ 0 h 1190862"/>
              <a:gd name="connsiteX0" fmla="*/ 936000 w 1872000"/>
              <a:gd name="connsiteY0" fmla="*/ 0 h 1190862"/>
              <a:gd name="connsiteX1" fmla="*/ 1872000 w 1872000"/>
              <a:gd name="connsiteY1" fmla="*/ 0 h 1190862"/>
              <a:gd name="connsiteX2" fmla="*/ 1872000 w 1872000"/>
              <a:gd name="connsiteY2" fmla="*/ 352062 h 1190862"/>
              <a:gd name="connsiteX3" fmla="*/ 1872000 w 1872000"/>
              <a:gd name="connsiteY3" fmla="*/ 360000 h 1190862"/>
              <a:gd name="connsiteX4" fmla="*/ 1872000 w 1872000"/>
              <a:gd name="connsiteY4" fmla="*/ 1190862 h 1190862"/>
              <a:gd name="connsiteX5" fmla="*/ 0 w 1872000"/>
              <a:gd name="connsiteY5" fmla="*/ 1190862 h 1190862"/>
              <a:gd name="connsiteX6" fmla="*/ 0 w 1872000"/>
              <a:gd name="connsiteY6" fmla="*/ 275156 h 1190862"/>
              <a:gd name="connsiteX7" fmla="*/ 937429 w 1872000"/>
              <a:gd name="connsiteY7" fmla="*/ 276636 h 1190862"/>
              <a:gd name="connsiteX8" fmla="*/ 936000 w 1872000"/>
              <a:gd name="connsiteY8" fmla="*/ 0 h 1190862"/>
              <a:gd name="connsiteX0" fmla="*/ 936000 w 1872000"/>
              <a:gd name="connsiteY0" fmla="*/ 0 h 1190862"/>
              <a:gd name="connsiteX1" fmla="*/ 1872000 w 1872000"/>
              <a:gd name="connsiteY1" fmla="*/ 0 h 1190862"/>
              <a:gd name="connsiteX2" fmla="*/ 1872000 w 1872000"/>
              <a:gd name="connsiteY2" fmla="*/ 352062 h 1190862"/>
              <a:gd name="connsiteX3" fmla="*/ 1872000 w 1872000"/>
              <a:gd name="connsiteY3" fmla="*/ 360000 h 1190862"/>
              <a:gd name="connsiteX4" fmla="*/ 1872000 w 1872000"/>
              <a:gd name="connsiteY4" fmla="*/ 1190862 h 1190862"/>
              <a:gd name="connsiteX5" fmla="*/ 0 w 1872000"/>
              <a:gd name="connsiteY5" fmla="*/ 1190862 h 1190862"/>
              <a:gd name="connsiteX6" fmla="*/ 0 w 1872000"/>
              <a:gd name="connsiteY6" fmla="*/ 275156 h 1190862"/>
              <a:gd name="connsiteX7" fmla="*/ 935047 w 1872000"/>
              <a:gd name="connsiteY7" fmla="*/ 276636 h 1190862"/>
              <a:gd name="connsiteX8" fmla="*/ 936000 w 1872000"/>
              <a:gd name="connsiteY8" fmla="*/ 0 h 11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2000" h="1190862">
                <a:moveTo>
                  <a:pt x="936000" y="0"/>
                </a:moveTo>
                <a:lnTo>
                  <a:pt x="1872000" y="0"/>
                </a:lnTo>
                <a:lnTo>
                  <a:pt x="1872000" y="352062"/>
                </a:lnTo>
                <a:lnTo>
                  <a:pt x="1872000" y="360000"/>
                </a:lnTo>
                <a:lnTo>
                  <a:pt x="1872000" y="1190862"/>
                </a:lnTo>
                <a:lnTo>
                  <a:pt x="0" y="1190862"/>
                </a:lnTo>
                <a:lnTo>
                  <a:pt x="0" y="275156"/>
                </a:lnTo>
                <a:lnTo>
                  <a:pt x="935047" y="276636"/>
                </a:lnTo>
                <a:cubicBezTo>
                  <a:pt x="936158" y="186889"/>
                  <a:pt x="934889" y="89747"/>
                  <a:pt x="936000" y="0"/>
                </a:cubicBezTo>
                <a:close/>
              </a:path>
            </a:pathLst>
          </a:custGeom>
          <a:solidFill>
            <a:schemeClr val="accent1">
              <a:lumMod val="20000"/>
              <a:lumOff val="80000"/>
              <a:alpha val="4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3608960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8D3191F-B198-450B-B007-9B3EE121E95B}"/>
              </a:ext>
            </a:extLst>
          </p:cNvPr>
          <p:cNvSpPr>
            <a:spLocks noGrp="1"/>
          </p:cNvSpPr>
          <p:nvPr>
            <p:ph type="ftr" sz="quarter" idx="14"/>
          </p:nvPr>
        </p:nvSpPr>
        <p:spPr>
          <a:xfrm>
            <a:off x="932596" y="6092825"/>
            <a:ext cx="9637531" cy="506124"/>
          </a:xfrm>
        </p:spPr>
        <p:txBody>
          <a:bodyPr/>
          <a:lstStyle/>
          <a:p>
            <a:r>
              <a:rPr lang="en-US"/>
              <a:t>CV, cardiovascular; </a:t>
            </a:r>
            <a:r>
              <a:rPr lang="en-GB"/>
              <a:t>DBP, diastolic blood pressure; GLP-1RA, glucagon-like peptide-1 receptor agonist; HbA1c, glycated haemoglobin; HF, heart failure;</a:t>
            </a:r>
            <a:r>
              <a:rPr lang="en-GB" altLang="en-US" kern="0">
                <a:ea typeface="ＭＳ Ｐゴシック"/>
                <a:cs typeface="Arial"/>
              </a:rPr>
              <a:t> [K</a:t>
            </a:r>
            <a:r>
              <a:rPr lang="en-GB" altLang="en-US" kern="0" baseline="30000">
                <a:ea typeface="ＭＳ Ｐゴシック"/>
                <a:cs typeface="Arial"/>
              </a:rPr>
              <a:t>+</a:t>
            </a:r>
            <a:r>
              <a:rPr lang="en-GB" altLang="en-US" kern="0">
                <a:ea typeface="ＭＳ Ｐゴシック"/>
                <a:cs typeface="Arial"/>
              </a:rPr>
              <a:t>]</a:t>
            </a:r>
            <a:r>
              <a:rPr lang="en-GB" altLang="en-US" kern="0" baseline="-25000">
                <a:ea typeface="ＭＳ Ｐゴシック"/>
                <a:cs typeface="Arial"/>
              </a:rPr>
              <a:t>,</a:t>
            </a:r>
            <a:r>
              <a:rPr lang="en-GB" altLang="en-US" kern="0">
                <a:ea typeface="ＭＳ Ｐゴシック"/>
                <a:cs typeface="Arial"/>
              </a:rPr>
              <a:t>, potassium concentration;</a:t>
            </a:r>
            <a:r>
              <a:rPr lang="en-GB"/>
              <a:t> </a:t>
            </a:r>
            <a:r>
              <a:rPr lang="en-GB" altLang="en-US" kern="0" err="1">
                <a:ea typeface="ＭＳ Ｐゴシック"/>
                <a:cs typeface="Arial"/>
              </a:rPr>
              <a:t>RASi</a:t>
            </a:r>
            <a:r>
              <a:rPr lang="en-GB" altLang="en-US" kern="0">
                <a:ea typeface="ＭＳ Ｐゴシック"/>
                <a:cs typeface="Arial"/>
              </a:rPr>
              <a:t>, renin–angiotensin system inhibitor; </a:t>
            </a:r>
            <a:r>
              <a:rPr lang="en-GB"/>
              <a:t>SBP, systolic blood pressure</a:t>
            </a:r>
            <a:r>
              <a:rPr lang="en-GB" altLang="en-US" kern="0">
                <a:ea typeface="ＭＳ Ｐゴシック"/>
                <a:cs typeface="Arial"/>
              </a:rPr>
              <a:t>; </a:t>
            </a:r>
            <a:r>
              <a:rPr lang="en-GB"/>
              <a:t>SGLT‑2i, sodium-glucose co-transporter-2 inhibitor; </a:t>
            </a:r>
            <a:r>
              <a:rPr lang="en-US"/>
              <a:t>T2D, type 2 diabetes</a:t>
            </a:r>
          </a:p>
          <a:p>
            <a:r>
              <a:rPr lang="da-DK"/>
              <a:t>Agarwal R,</a:t>
            </a:r>
            <a:r>
              <a:rPr lang="da-DK" i="1"/>
              <a:t> et al. Eur Heart J</a:t>
            </a:r>
            <a:r>
              <a:rPr lang="da-DK"/>
              <a:t> 2022; 43:474-484</a:t>
            </a:r>
            <a:endParaRPr lang="en-GB">
              <a:solidFill>
                <a:srgbClr val="53585A"/>
              </a:solidFill>
            </a:endParaRPr>
          </a:p>
        </p:txBody>
      </p:sp>
      <p:sp>
        <p:nvSpPr>
          <p:cNvPr id="3" name="Slide Number Placeholder 2">
            <a:extLst>
              <a:ext uri="{FF2B5EF4-FFF2-40B4-BE49-F238E27FC236}">
                <a16:creationId xmlns:a16="http://schemas.microsoft.com/office/drawing/2014/main" id="{34834A97-7E86-406C-B215-5B7F2B0DDBE6}"/>
              </a:ext>
            </a:extLst>
          </p:cNvPr>
          <p:cNvSpPr>
            <a:spLocks noGrp="1"/>
          </p:cNvSpPr>
          <p:nvPr>
            <p:ph type="sldNum" sz="quarter" idx="15"/>
          </p:nvPr>
        </p:nvSpPr>
        <p:spPr/>
        <p:txBody>
          <a:bodyPr/>
          <a:lstStyle/>
          <a:p>
            <a:fld id="{7AF8E309-D608-654D-B811-6A2C46C88181}" type="slidenum">
              <a:rPr lang="en-US" smtClean="0"/>
              <a:pPr/>
              <a:t>14</a:t>
            </a:fld>
            <a:endParaRPr lang="en-US"/>
          </a:p>
        </p:txBody>
      </p:sp>
      <p:sp>
        <p:nvSpPr>
          <p:cNvPr id="5" name="Title 4">
            <a:extLst>
              <a:ext uri="{FF2B5EF4-FFF2-40B4-BE49-F238E27FC236}">
                <a16:creationId xmlns:a16="http://schemas.microsoft.com/office/drawing/2014/main" id="{93622C66-0451-44BE-A1B3-1BBEB93167A0}"/>
              </a:ext>
            </a:extLst>
          </p:cNvPr>
          <p:cNvSpPr>
            <a:spLocks noGrp="1"/>
          </p:cNvSpPr>
          <p:nvPr>
            <p:ph type="title"/>
          </p:nvPr>
        </p:nvSpPr>
        <p:spPr/>
        <p:txBody>
          <a:bodyPr>
            <a:normAutofit/>
          </a:bodyPr>
          <a:lstStyle/>
          <a:p>
            <a:r>
              <a:rPr lang="en-GB" sz="2400"/>
              <a:t>FIDELITY Study: Baseline characteristics</a:t>
            </a:r>
          </a:p>
        </p:txBody>
      </p:sp>
      <p:graphicFrame>
        <p:nvGraphicFramePr>
          <p:cNvPr id="6" name="Table 10">
            <a:extLst>
              <a:ext uri="{FF2B5EF4-FFF2-40B4-BE49-F238E27FC236}">
                <a16:creationId xmlns:a16="http://schemas.microsoft.com/office/drawing/2014/main" id="{DE6E1B07-A0A6-416E-91C0-393DE0542456}"/>
              </a:ext>
            </a:extLst>
          </p:cNvPr>
          <p:cNvGraphicFramePr>
            <a:graphicFrameLocks/>
          </p:cNvGraphicFramePr>
          <p:nvPr/>
        </p:nvGraphicFramePr>
        <p:xfrm>
          <a:off x="623888" y="1439862"/>
          <a:ext cx="5256000" cy="4272360"/>
        </p:xfrm>
        <a:graphic>
          <a:graphicData uri="http://schemas.openxmlformats.org/drawingml/2006/table">
            <a:tbl>
              <a:tblPr firstRow="1" bandRow="1">
                <a:tableStyleId>{B301B821-A1FF-4177-AEE7-76D212191A09}</a:tableStyleId>
              </a:tblPr>
              <a:tblGrid>
                <a:gridCol w="3600000">
                  <a:extLst>
                    <a:ext uri="{9D8B030D-6E8A-4147-A177-3AD203B41FA5}">
                      <a16:colId xmlns:a16="http://schemas.microsoft.com/office/drawing/2014/main" val="2912979578"/>
                    </a:ext>
                  </a:extLst>
                </a:gridCol>
                <a:gridCol w="1656000">
                  <a:extLst>
                    <a:ext uri="{9D8B030D-6E8A-4147-A177-3AD203B41FA5}">
                      <a16:colId xmlns:a16="http://schemas.microsoft.com/office/drawing/2014/main" val="3677454755"/>
                    </a:ext>
                  </a:extLst>
                </a:gridCol>
              </a:tblGrid>
              <a:tr h="665402">
                <a:tc>
                  <a:txBody>
                    <a:bodyPr/>
                    <a:lstStyle/>
                    <a:p>
                      <a:r>
                        <a:rPr lang="en-GB" sz="2000"/>
                        <a:t>Characteristic</a:t>
                      </a:r>
                      <a:endParaRPr lang="en-GB" sz="2000">
                        <a:latin typeface="+mj-lt"/>
                      </a:endParaRPr>
                    </a:p>
                  </a:txBody>
                  <a:tcPr/>
                </a:tc>
                <a:tc>
                  <a:txBody>
                    <a:bodyPr/>
                    <a:lstStyle/>
                    <a:p>
                      <a:pPr algn="ctr"/>
                      <a:r>
                        <a:rPr lang="en-GB" sz="2000"/>
                        <a:t>Total </a:t>
                      </a:r>
                      <a:br>
                        <a:rPr lang="en-GB" sz="2000"/>
                      </a:br>
                      <a:r>
                        <a:rPr lang="en-GB" sz="2000"/>
                        <a:t>(N=13,026)</a:t>
                      </a:r>
                      <a:endParaRPr lang="en-GB" sz="2000">
                        <a:latin typeface="+mj-lt"/>
                      </a:endParaRPr>
                    </a:p>
                  </a:txBody>
                  <a:tcPr marL="36000" marR="36000"/>
                </a:tc>
                <a:extLst>
                  <a:ext uri="{0D108BD9-81ED-4DB2-BD59-A6C34878D82A}">
                    <a16:rowId xmlns:a16="http://schemas.microsoft.com/office/drawing/2014/main" val="950903915"/>
                  </a:ext>
                </a:extLst>
              </a:tr>
              <a:tr h="446415">
                <a:tc>
                  <a:txBody>
                    <a:bodyPr/>
                    <a:lstStyle>
                      <a:lvl1pPr marL="0" algn="l" defTabSz="1218987" rtl="0" eaLnBrk="1" latinLnBrk="0" hangingPunct="1">
                        <a:defRPr sz="2400" kern="1200">
                          <a:solidFill>
                            <a:schemeClr val="dk1"/>
                          </a:solidFill>
                          <a:latin typeface="Arial" panose="020B0604020202020204"/>
                        </a:defRPr>
                      </a:lvl1pPr>
                      <a:lvl2pPr marL="609493" algn="l" defTabSz="1218987" rtl="0" eaLnBrk="1" latinLnBrk="0" hangingPunct="1">
                        <a:defRPr sz="2400" kern="1200">
                          <a:solidFill>
                            <a:schemeClr val="dk1"/>
                          </a:solidFill>
                          <a:latin typeface="Arial" panose="020B0604020202020204"/>
                        </a:defRPr>
                      </a:lvl2pPr>
                      <a:lvl3pPr marL="1218987" algn="l" defTabSz="1218987" rtl="0" eaLnBrk="1" latinLnBrk="0" hangingPunct="1">
                        <a:defRPr sz="2400" kern="1200">
                          <a:solidFill>
                            <a:schemeClr val="dk1"/>
                          </a:solidFill>
                          <a:latin typeface="Arial" panose="020B0604020202020204"/>
                        </a:defRPr>
                      </a:lvl3pPr>
                      <a:lvl4pPr marL="1828480" algn="l" defTabSz="1218987" rtl="0" eaLnBrk="1" latinLnBrk="0" hangingPunct="1">
                        <a:defRPr sz="2400" kern="1200">
                          <a:solidFill>
                            <a:schemeClr val="dk1"/>
                          </a:solidFill>
                          <a:latin typeface="Arial" panose="020B0604020202020204"/>
                        </a:defRPr>
                      </a:lvl4pPr>
                      <a:lvl5pPr marL="2437973" algn="l" defTabSz="1218987" rtl="0" eaLnBrk="1" latinLnBrk="0" hangingPunct="1">
                        <a:defRPr sz="2400" kern="1200">
                          <a:solidFill>
                            <a:schemeClr val="dk1"/>
                          </a:solidFill>
                          <a:latin typeface="Arial" panose="020B0604020202020204"/>
                        </a:defRPr>
                      </a:lvl5pPr>
                      <a:lvl6pPr marL="3047467" algn="l" defTabSz="1218987" rtl="0" eaLnBrk="1" latinLnBrk="0" hangingPunct="1">
                        <a:defRPr sz="2400" kern="1200">
                          <a:solidFill>
                            <a:schemeClr val="dk1"/>
                          </a:solidFill>
                          <a:latin typeface="Arial" panose="020B0604020202020204"/>
                        </a:defRPr>
                      </a:lvl6pPr>
                      <a:lvl7pPr marL="3656960" algn="l" defTabSz="1218987" rtl="0" eaLnBrk="1" latinLnBrk="0" hangingPunct="1">
                        <a:defRPr sz="2400" kern="1200">
                          <a:solidFill>
                            <a:schemeClr val="dk1"/>
                          </a:solidFill>
                          <a:latin typeface="Arial" panose="020B0604020202020204"/>
                        </a:defRPr>
                      </a:lvl7pPr>
                      <a:lvl8pPr marL="4266453" algn="l" defTabSz="1218987" rtl="0" eaLnBrk="1" latinLnBrk="0" hangingPunct="1">
                        <a:defRPr sz="2400" kern="1200">
                          <a:solidFill>
                            <a:schemeClr val="dk1"/>
                          </a:solidFill>
                          <a:latin typeface="Arial" panose="020B0604020202020204"/>
                        </a:defRPr>
                      </a:lvl8pPr>
                      <a:lvl9pPr marL="4875947" algn="l" defTabSz="1218987" rtl="0" eaLnBrk="1" latinLnBrk="0" hangingPunct="1">
                        <a:defRPr sz="2400" kern="1200">
                          <a:solidFill>
                            <a:schemeClr val="dk1"/>
                          </a:solidFill>
                          <a:latin typeface="Arial" panose="020B0604020202020204"/>
                        </a:defRPr>
                      </a:lvl9pPr>
                    </a:lstStyle>
                    <a:p>
                      <a:pPr marL="0" algn="l" defTabSz="914240" rtl="0" eaLnBrk="1" latinLnBrk="0" hangingPunct="1"/>
                      <a:r>
                        <a:rPr lang="en-US" sz="2000" kern="1200"/>
                        <a:t>Age, years</a:t>
                      </a:r>
                      <a:endParaRPr lang="en-US" sz="2000" b="1" kern="1200" baseline="30000">
                        <a:solidFill>
                          <a:schemeClr val="tx2"/>
                        </a:solidFill>
                        <a:latin typeface="+mj-lt"/>
                        <a:ea typeface="+mn-ea"/>
                        <a:cs typeface="Arial" panose="020B0604020202020204" pitchFamily="34" charset="0"/>
                      </a:endParaRPr>
                    </a:p>
                  </a:txBody>
                  <a:tcPr anchor="ctr"/>
                </a:tc>
                <a:tc>
                  <a:txBody>
                    <a:bodyPr/>
                    <a:lstStyle/>
                    <a:p>
                      <a:pPr algn="ctr">
                        <a:lnSpc>
                          <a:spcPct val="100000"/>
                        </a:lnSpc>
                      </a:pPr>
                      <a:r>
                        <a:rPr lang="en-US" sz="2000" kern="1200"/>
                        <a:t>65</a:t>
                      </a:r>
                      <a:endParaRPr lang="en-US" sz="2000" kern="1200">
                        <a:solidFill>
                          <a:schemeClr val="tx2"/>
                        </a:solidFill>
                        <a:latin typeface="+mj-lt"/>
                        <a:ea typeface="+mn-ea"/>
                        <a:cs typeface="+mn-cs"/>
                      </a:endParaRPr>
                    </a:p>
                  </a:txBody>
                  <a:tcPr anchor="ctr"/>
                </a:tc>
                <a:extLst>
                  <a:ext uri="{0D108BD9-81ED-4DB2-BD59-A6C34878D82A}">
                    <a16:rowId xmlns:a16="http://schemas.microsoft.com/office/drawing/2014/main" val="2240409552"/>
                  </a:ext>
                </a:extLst>
              </a:tr>
              <a:tr h="446415">
                <a:tc>
                  <a:txBody>
                    <a:bodyPr/>
                    <a:lstStyle>
                      <a:lvl1pPr marL="0" algn="l" defTabSz="1218987" rtl="0" eaLnBrk="1" latinLnBrk="0" hangingPunct="1">
                        <a:defRPr sz="2400" kern="1200">
                          <a:solidFill>
                            <a:schemeClr val="dk1"/>
                          </a:solidFill>
                          <a:latin typeface="Arial" panose="020B0604020202020204"/>
                        </a:defRPr>
                      </a:lvl1pPr>
                      <a:lvl2pPr marL="609493" algn="l" defTabSz="1218987" rtl="0" eaLnBrk="1" latinLnBrk="0" hangingPunct="1">
                        <a:defRPr sz="2400" kern="1200">
                          <a:solidFill>
                            <a:schemeClr val="dk1"/>
                          </a:solidFill>
                          <a:latin typeface="Arial" panose="020B0604020202020204"/>
                        </a:defRPr>
                      </a:lvl2pPr>
                      <a:lvl3pPr marL="1218987" algn="l" defTabSz="1218987" rtl="0" eaLnBrk="1" latinLnBrk="0" hangingPunct="1">
                        <a:defRPr sz="2400" kern="1200">
                          <a:solidFill>
                            <a:schemeClr val="dk1"/>
                          </a:solidFill>
                          <a:latin typeface="Arial" panose="020B0604020202020204"/>
                        </a:defRPr>
                      </a:lvl3pPr>
                      <a:lvl4pPr marL="1828480" algn="l" defTabSz="1218987" rtl="0" eaLnBrk="1" latinLnBrk="0" hangingPunct="1">
                        <a:defRPr sz="2400" kern="1200">
                          <a:solidFill>
                            <a:schemeClr val="dk1"/>
                          </a:solidFill>
                          <a:latin typeface="Arial" panose="020B0604020202020204"/>
                        </a:defRPr>
                      </a:lvl4pPr>
                      <a:lvl5pPr marL="2437973" algn="l" defTabSz="1218987" rtl="0" eaLnBrk="1" latinLnBrk="0" hangingPunct="1">
                        <a:defRPr sz="2400" kern="1200">
                          <a:solidFill>
                            <a:schemeClr val="dk1"/>
                          </a:solidFill>
                          <a:latin typeface="Arial" panose="020B0604020202020204"/>
                        </a:defRPr>
                      </a:lvl5pPr>
                      <a:lvl6pPr marL="3047467" algn="l" defTabSz="1218987" rtl="0" eaLnBrk="1" latinLnBrk="0" hangingPunct="1">
                        <a:defRPr sz="2400" kern="1200">
                          <a:solidFill>
                            <a:schemeClr val="dk1"/>
                          </a:solidFill>
                          <a:latin typeface="Arial" panose="020B0604020202020204"/>
                        </a:defRPr>
                      </a:lvl6pPr>
                      <a:lvl7pPr marL="3656960" algn="l" defTabSz="1218987" rtl="0" eaLnBrk="1" latinLnBrk="0" hangingPunct="1">
                        <a:defRPr sz="2400" kern="1200">
                          <a:solidFill>
                            <a:schemeClr val="dk1"/>
                          </a:solidFill>
                          <a:latin typeface="Arial" panose="020B0604020202020204"/>
                        </a:defRPr>
                      </a:lvl7pPr>
                      <a:lvl8pPr marL="4266453" algn="l" defTabSz="1218987" rtl="0" eaLnBrk="1" latinLnBrk="0" hangingPunct="1">
                        <a:defRPr sz="2400" kern="1200">
                          <a:solidFill>
                            <a:schemeClr val="dk1"/>
                          </a:solidFill>
                          <a:latin typeface="Arial" panose="020B0604020202020204"/>
                        </a:defRPr>
                      </a:lvl8pPr>
                      <a:lvl9pPr marL="4875947" algn="l" defTabSz="1218987" rtl="0" eaLnBrk="1" latinLnBrk="0" hangingPunct="1">
                        <a:defRPr sz="2400" kern="1200">
                          <a:solidFill>
                            <a:schemeClr val="dk1"/>
                          </a:solidFill>
                          <a:latin typeface="Arial" panose="020B0604020202020204"/>
                        </a:defRPr>
                      </a:lvl9pPr>
                    </a:lstStyle>
                    <a:p>
                      <a:pPr marL="0" algn="l" defTabSz="914240" rtl="0" eaLnBrk="1" latinLnBrk="0" hangingPunct="1"/>
                      <a:r>
                        <a:rPr lang="en-US" sz="2000" kern="1200"/>
                        <a:t>Male, %</a:t>
                      </a:r>
                      <a:endParaRPr lang="en-US" sz="2000" b="1" kern="1200" baseline="30000">
                        <a:solidFill>
                          <a:schemeClr val="tx2"/>
                        </a:solidFill>
                        <a:latin typeface="+mj-lt"/>
                        <a:ea typeface="+mn-ea"/>
                        <a:cs typeface="Arial" panose="020B0604020202020204" pitchFamily="34" charset="0"/>
                      </a:endParaRPr>
                    </a:p>
                  </a:txBody>
                  <a:tcPr anchor="ctr"/>
                </a:tc>
                <a:tc>
                  <a:txBody>
                    <a:bodyPr/>
                    <a:lstStyle/>
                    <a:p>
                      <a:pPr algn="ctr">
                        <a:lnSpc>
                          <a:spcPct val="100000"/>
                        </a:lnSpc>
                      </a:pPr>
                      <a:r>
                        <a:rPr lang="en-US" sz="2000" kern="1200"/>
                        <a:t>70</a:t>
                      </a:r>
                      <a:endParaRPr lang="en-US" sz="2000" kern="1200">
                        <a:solidFill>
                          <a:schemeClr val="tx2"/>
                        </a:solidFill>
                        <a:latin typeface="+mj-lt"/>
                        <a:ea typeface="+mn-ea"/>
                        <a:cs typeface="+mn-cs"/>
                      </a:endParaRPr>
                    </a:p>
                  </a:txBody>
                  <a:tcPr anchor="ctr"/>
                </a:tc>
                <a:extLst>
                  <a:ext uri="{0D108BD9-81ED-4DB2-BD59-A6C34878D82A}">
                    <a16:rowId xmlns:a16="http://schemas.microsoft.com/office/drawing/2014/main" val="1522055256"/>
                  </a:ext>
                </a:extLst>
              </a:tr>
              <a:tr h="446415">
                <a:tc>
                  <a:txBody>
                    <a:bodyPr/>
                    <a:lstStyle/>
                    <a:p>
                      <a:pPr marL="0" algn="l" defTabSz="914240" rtl="0" eaLnBrk="1" latinLnBrk="0" hangingPunct="1"/>
                      <a:r>
                        <a:rPr lang="en-US" sz="2000" kern="1200"/>
                        <a:t>Duration of T2D, years</a:t>
                      </a:r>
                      <a:endParaRPr lang="en-US" sz="2000" b="1" kern="1200">
                        <a:solidFill>
                          <a:schemeClr val="tx2"/>
                        </a:solidFill>
                        <a:latin typeface="+mj-lt"/>
                        <a:ea typeface="+mn-ea"/>
                        <a:cs typeface="Arial" panose="020B0604020202020204" pitchFamily="34" charset="0"/>
                      </a:endParaRPr>
                    </a:p>
                  </a:txBody>
                  <a:tcPr anchor="ctr"/>
                </a:tc>
                <a:tc>
                  <a:txBody>
                    <a:bodyPr/>
                    <a:lstStyle/>
                    <a:p>
                      <a:pPr algn="ctr">
                        <a:lnSpc>
                          <a:spcPct val="100000"/>
                        </a:lnSpc>
                      </a:pPr>
                      <a:r>
                        <a:rPr lang="en-US" sz="2000" kern="1200"/>
                        <a:t>15.4</a:t>
                      </a:r>
                      <a:endParaRPr lang="en-US" sz="2000" kern="1200">
                        <a:solidFill>
                          <a:schemeClr val="tx2"/>
                        </a:solidFill>
                        <a:latin typeface="+mj-lt"/>
                        <a:ea typeface="+mn-ea"/>
                        <a:cs typeface="+mn-cs"/>
                      </a:endParaRPr>
                    </a:p>
                  </a:txBody>
                  <a:tcPr anchor="ctr"/>
                </a:tc>
                <a:extLst>
                  <a:ext uri="{0D108BD9-81ED-4DB2-BD59-A6C34878D82A}">
                    <a16:rowId xmlns:a16="http://schemas.microsoft.com/office/drawing/2014/main" val="3371486381"/>
                  </a:ext>
                </a:extLst>
              </a:tr>
              <a:tr h="446415">
                <a:tc>
                  <a:txBody>
                    <a:bodyPr/>
                    <a:lstStyle/>
                    <a:p>
                      <a:pPr marL="0" algn="l" defTabSz="914240" rtl="0" eaLnBrk="1" latinLnBrk="0" hangingPunct="1"/>
                      <a:r>
                        <a:rPr lang="en-US" sz="2000" kern="1200"/>
                        <a:t>HbA1c, %</a:t>
                      </a:r>
                      <a:endParaRPr lang="en-US" sz="2000" b="0" kern="1200">
                        <a:solidFill>
                          <a:schemeClr val="tx2"/>
                        </a:solidFill>
                        <a:latin typeface="+mj-lt"/>
                        <a:ea typeface="+mn-ea"/>
                        <a:cs typeface="Arial" panose="020B0604020202020204" pitchFamily="34" charset="0"/>
                      </a:endParaRPr>
                    </a:p>
                  </a:txBody>
                  <a:tcPr anchor="ctr"/>
                </a:tc>
                <a:tc>
                  <a:txBody>
                    <a:bodyPr/>
                    <a:lstStyle/>
                    <a:p>
                      <a:pPr algn="ctr">
                        <a:lnSpc>
                          <a:spcPct val="100000"/>
                        </a:lnSpc>
                      </a:pPr>
                      <a:r>
                        <a:rPr lang="en-US" sz="2000" kern="1200"/>
                        <a:t>7.7</a:t>
                      </a:r>
                      <a:endParaRPr lang="en-US" sz="2000" b="0" kern="1200">
                        <a:solidFill>
                          <a:schemeClr val="tx2"/>
                        </a:solidFill>
                        <a:latin typeface="+mj-lt"/>
                        <a:ea typeface="+mn-ea"/>
                        <a:cs typeface="+mn-cs"/>
                      </a:endParaRPr>
                    </a:p>
                  </a:txBody>
                  <a:tcPr anchor="ctr"/>
                </a:tc>
                <a:extLst>
                  <a:ext uri="{0D108BD9-81ED-4DB2-BD59-A6C34878D82A}">
                    <a16:rowId xmlns:a16="http://schemas.microsoft.com/office/drawing/2014/main" val="4233493042"/>
                  </a:ext>
                </a:extLst>
              </a:tr>
              <a:tr h="446415">
                <a:tc>
                  <a:txBody>
                    <a:bodyPr/>
                    <a:lstStyle/>
                    <a:p>
                      <a:pPr marL="0" algn="l" defTabSz="914240" rtl="0" eaLnBrk="1" latinLnBrk="0" hangingPunct="1"/>
                      <a:r>
                        <a:rPr lang="en-US" sz="2000" b="0" kern="1200"/>
                        <a:t>SBP/DBP, mmHg</a:t>
                      </a:r>
                      <a:endParaRPr lang="en-US" sz="2000" b="0" kern="1200">
                        <a:solidFill>
                          <a:schemeClr val="tx2"/>
                        </a:solidFill>
                        <a:latin typeface="+mj-lt"/>
                        <a:ea typeface="+mn-ea"/>
                        <a:cs typeface="Arial" panose="020B0604020202020204" pitchFamily="34" charset="0"/>
                      </a:endParaRPr>
                    </a:p>
                  </a:txBody>
                  <a:tcPr anchor="ctr"/>
                </a:tc>
                <a:tc>
                  <a:txBody>
                    <a:bodyPr/>
                    <a:lstStyle/>
                    <a:p>
                      <a:pPr algn="ctr">
                        <a:lnSpc>
                          <a:spcPct val="100000"/>
                        </a:lnSpc>
                      </a:pPr>
                      <a:r>
                        <a:rPr lang="en-US" sz="2000" b="0" kern="1200"/>
                        <a:t>137/76</a:t>
                      </a:r>
                      <a:endParaRPr lang="en-US" sz="2000" b="0" kern="1200">
                        <a:solidFill>
                          <a:schemeClr val="tx2"/>
                        </a:solidFill>
                        <a:latin typeface="+mj-lt"/>
                        <a:ea typeface="+mn-ea"/>
                        <a:cs typeface="+mn-cs"/>
                      </a:endParaRPr>
                    </a:p>
                  </a:txBody>
                  <a:tcPr anchor="ctr"/>
                </a:tc>
                <a:extLst>
                  <a:ext uri="{0D108BD9-81ED-4DB2-BD59-A6C34878D82A}">
                    <a16:rowId xmlns:a16="http://schemas.microsoft.com/office/drawing/2014/main" val="1926631384"/>
                  </a:ext>
                </a:extLst>
              </a:tr>
              <a:tr h="446415">
                <a:tc>
                  <a:txBody>
                    <a:bodyPr/>
                    <a:lstStyle/>
                    <a:p>
                      <a:pPr marL="0" algn="l" defTabSz="914240" rtl="0" eaLnBrk="1" latinLnBrk="0" hangingPunct="1"/>
                      <a:r>
                        <a:rPr lang="en-US" sz="2000" b="0" kern="1200"/>
                        <a:t>History of CV disease, n (%)</a:t>
                      </a:r>
                      <a:endParaRPr lang="en-US" sz="2000" b="0" kern="1200">
                        <a:solidFill>
                          <a:schemeClr val="tx2"/>
                        </a:solidFill>
                        <a:latin typeface="+mj-lt"/>
                        <a:ea typeface="+mn-ea"/>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kern="1200"/>
                        <a:t>5935 (46)</a:t>
                      </a:r>
                      <a:endParaRPr lang="en-US" sz="2000" b="0" kern="1200">
                        <a:solidFill>
                          <a:schemeClr val="tx2"/>
                        </a:solidFill>
                        <a:latin typeface="+mj-lt"/>
                        <a:ea typeface="+mn-ea"/>
                        <a:cs typeface="+mn-cs"/>
                      </a:endParaRPr>
                    </a:p>
                  </a:txBody>
                  <a:tcPr anchor="ctr"/>
                </a:tc>
                <a:extLst>
                  <a:ext uri="{0D108BD9-81ED-4DB2-BD59-A6C34878D82A}">
                    <a16:rowId xmlns:a16="http://schemas.microsoft.com/office/drawing/2014/main" val="3551603772"/>
                  </a:ext>
                </a:extLst>
              </a:tr>
              <a:tr h="446415">
                <a:tc>
                  <a:txBody>
                    <a:bodyPr/>
                    <a:lstStyle/>
                    <a:p>
                      <a:pPr marL="0" algn="l" defTabSz="914240" rtl="0" eaLnBrk="1" latinLnBrk="0" hangingPunct="1"/>
                      <a:r>
                        <a:rPr lang="en-US" sz="2000" b="0" kern="1200"/>
                        <a:t>History of HF, %</a:t>
                      </a:r>
                      <a:endParaRPr lang="en-US" sz="2000" b="0" kern="1200">
                        <a:solidFill>
                          <a:schemeClr val="tx2"/>
                        </a:solidFill>
                        <a:latin typeface="+mj-lt"/>
                        <a:ea typeface="+mn-ea"/>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kern="1200"/>
                        <a:t> 1007 (7.7)</a:t>
                      </a:r>
                      <a:endParaRPr lang="en-US" sz="2000" b="0" kern="1200">
                        <a:solidFill>
                          <a:schemeClr val="tx2"/>
                        </a:solidFill>
                        <a:latin typeface="+mn-lt"/>
                        <a:ea typeface="+mn-ea"/>
                        <a:cs typeface="+mn-cs"/>
                      </a:endParaRPr>
                    </a:p>
                  </a:txBody>
                  <a:tcPr anchor="ctr"/>
                </a:tc>
                <a:extLst>
                  <a:ext uri="{0D108BD9-81ED-4DB2-BD59-A6C34878D82A}">
                    <a16:rowId xmlns:a16="http://schemas.microsoft.com/office/drawing/2014/main" val="24051500"/>
                  </a:ext>
                </a:extLst>
              </a:tr>
              <a:tr h="446415">
                <a:tc>
                  <a:txBody>
                    <a:bodyPr/>
                    <a:lstStyle/>
                    <a:p>
                      <a:pPr marL="0" algn="l" defTabSz="914240" rtl="0" eaLnBrk="1" latinLnBrk="0" hangingPunct="1"/>
                      <a:r>
                        <a:rPr lang="en-US" sz="2000" kern="1200"/>
                        <a:t>Serum [K</a:t>
                      </a:r>
                      <a:r>
                        <a:rPr lang="en-US" sz="2000" kern="1200" baseline="30000"/>
                        <a:t>+</a:t>
                      </a:r>
                      <a:r>
                        <a:rPr lang="en-US" sz="2000" kern="1200"/>
                        <a:t>], mmol/l</a:t>
                      </a:r>
                      <a:endParaRPr lang="en-US" sz="2000" b="0" kern="1200">
                        <a:solidFill>
                          <a:schemeClr val="tx2"/>
                        </a:solidFill>
                        <a:latin typeface="+mj-lt"/>
                        <a:ea typeface="+mn-ea"/>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t>4.4</a:t>
                      </a:r>
                      <a:endParaRPr lang="en-US" sz="2000" kern="1200">
                        <a:solidFill>
                          <a:schemeClr val="tx2"/>
                        </a:solidFill>
                        <a:latin typeface="+mn-lt"/>
                        <a:ea typeface="+mn-ea"/>
                        <a:cs typeface="+mn-cs"/>
                      </a:endParaRPr>
                    </a:p>
                  </a:txBody>
                  <a:tcPr anchor="ctr"/>
                </a:tc>
                <a:extLst>
                  <a:ext uri="{0D108BD9-81ED-4DB2-BD59-A6C34878D82A}">
                    <a16:rowId xmlns:a16="http://schemas.microsoft.com/office/drawing/2014/main" val="1441255373"/>
                  </a:ext>
                </a:extLst>
              </a:tr>
            </a:tbl>
          </a:graphicData>
        </a:graphic>
      </p:graphicFrame>
      <p:graphicFrame>
        <p:nvGraphicFramePr>
          <p:cNvPr id="7" name="Table 11">
            <a:extLst>
              <a:ext uri="{FF2B5EF4-FFF2-40B4-BE49-F238E27FC236}">
                <a16:creationId xmlns:a16="http://schemas.microsoft.com/office/drawing/2014/main" id="{EE0648EB-BBBC-4203-9D35-6290A3647130}"/>
              </a:ext>
            </a:extLst>
          </p:cNvPr>
          <p:cNvGraphicFramePr>
            <a:graphicFrameLocks/>
          </p:cNvGraphicFramePr>
          <p:nvPr/>
        </p:nvGraphicFramePr>
        <p:xfrm>
          <a:off x="6135199" y="1439862"/>
          <a:ext cx="5609810" cy="4272361"/>
        </p:xfrm>
        <a:graphic>
          <a:graphicData uri="http://schemas.openxmlformats.org/drawingml/2006/table">
            <a:tbl>
              <a:tblPr firstRow="1" bandRow="1">
                <a:tableStyleId>{B301B821-A1FF-4177-AEE7-76D212191A09}</a:tableStyleId>
              </a:tblPr>
              <a:tblGrid>
                <a:gridCol w="3609791">
                  <a:extLst>
                    <a:ext uri="{9D8B030D-6E8A-4147-A177-3AD203B41FA5}">
                      <a16:colId xmlns:a16="http://schemas.microsoft.com/office/drawing/2014/main" val="1978742922"/>
                    </a:ext>
                  </a:extLst>
                </a:gridCol>
                <a:gridCol w="2000019">
                  <a:extLst>
                    <a:ext uri="{9D8B030D-6E8A-4147-A177-3AD203B41FA5}">
                      <a16:colId xmlns:a16="http://schemas.microsoft.com/office/drawing/2014/main" val="3453389507"/>
                    </a:ext>
                  </a:extLst>
                </a:gridCol>
              </a:tblGrid>
              <a:tr h="706937">
                <a:tc>
                  <a:txBody>
                    <a:bodyPr/>
                    <a:lstStyle/>
                    <a:p>
                      <a:r>
                        <a:rPr lang="en-GB" sz="2000" b="1"/>
                        <a:t>Medications, n (%)</a:t>
                      </a:r>
                      <a:endParaRPr lang="en-GB" sz="2000" b="1">
                        <a:latin typeface="+mj-lt"/>
                      </a:endParaRPr>
                    </a:p>
                  </a:txBody>
                  <a:tcPr/>
                </a:tc>
                <a:tc>
                  <a:txBody>
                    <a:bodyPr/>
                    <a:lstStyle/>
                    <a:p>
                      <a:pPr algn="ctr"/>
                      <a:r>
                        <a:rPr lang="en-GB" sz="2000" b="1"/>
                        <a:t>Total</a:t>
                      </a:r>
                      <a:br>
                        <a:rPr lang="en-GB" sz="2000" b="1"/>
                      </a:br>
                      <a:r>
                        <a:rPr lang="en-GB" sz="2000" b="1"/>
                        <a:t> (N=</a:t>
                      </a:r>
                      <a:r>
                        <a:rPr lang="en-GB" sz="2000" b="1" kern="1200"/>
                        <a:t>13,026</a:t>
                      </a:r>
                      <a:r>
                        <a:rPr lang="en-GB" sz="2000" b="1"/>
                        <a:t>)</a:t>
                      </a:r>
                      <a:endParaRPr lang="en-GB" sz="2000" b="1">
                        <a:latin typeface="+mj-lt"/>
                      </a:endParaRPr>
                    </a:p>
                  </a:txBody>
                  <a:tcPr marL="36000" marR="36000"/>
                </a:tc>
                <a:extLst>
                  <a:ext uri="{0D108BD9-81ED-4DB2-BD59-A6C34878D82A}">
                    <a16:rowId xmlns:a16="http://schemas.microsoft.com/office/drawing/2014/main" val="765820273"/>
                  </a:ext>
                </a:extLst>
              </a:tr>
              <a:tr h="1936394">
                <a:tc>
                  <a:txBody>
                    <a:bodyPr/>
                    <a:lstStyle/>
                    <a:p>
                      <a:pPr marL="182563" indent="-182563" algn="l" defTabSz="914240" rtl="0" eaLnBrk="1" latinLnBrk="0" hangingPunct="1"/>
                      <a:r>
                        <a:rPr lang="en-US" sz="2000" b="0" kern="1200"/>
                        <a:t>CV medications</a:t>
                      </a:r>
                    </a:p>
                    <a:p>
                      <a:pPr marL="182563" marR="0" lvl="0" indent="0" algn="l" defTabSz="914240" rtl="0" eaLnBrk="1" fontAlgn="auto" latinLnBrk="0" hangingPunct="1">
                        <a:lnSpc>
                          <a:spcPct val="100000"/>
                        </a:lnSpc>
                        <a:spcBef>
                          <a:spcPts val="0"/>
                        </a:spcBef>
                        <a:spcAft>
                          <a:spcPts val="0"/>
                        </a:spcAft>
                        <a:buClrTx/>
                        <a:buSzTx/>
                        <a:buFontTx/>
                        <a:buNone/>
                        <a:tabLst/>
                        <a:defRPr/>
                      </a:pPr>
                      <a:r>
                        <a:rPr lang="en-US" sz="2000" b="0" kern="1200"/>
                        <a:t>RASi</a:t>
                      </a:r>
                    </a:p>
                    <a:p>
                      <a:pPr marL="183600" marR="0" lvl="0" indent="0" algn="l" defTabSz="914240" rtl="0" eaLnBrk="1" fontAlgn="auto" latinLnBrk="0" hangingPunct="1">
                        <a:lnSpc>
                          <a:spcPct val="100000"/>
                        </a:lnSpc>
                        <a:spcBef>
                          <a:spcPts val="0"/>
                        </a:spcBef>
                        <a:spcAft>
                          <a:spcPts val="0"/>
                        </a:spcAft>
                        <a:buClrTx/>
                        <a:buSzTx/>
                        <a:buFontTx/>
                        <a:buNone/>
                        <a:tabLst/>
                        <a:defRPr/>
                      </a:pPr>
                      <a:r>
                        <a:rPr lang="en-US" sz="2000" b="0" kern="1200"/>
                        <a:t>Statins</a:t>
                      </a:r>
                    </a:p>
                    <a:p>
                      <a:pPr marL="182563" indent="0" algn="l" defTabSz="914240" rtl="0" eaLnBrk="1" latinLnBrk="0" hangingPunct="1"/>
                      <a:r>
                        <a:rPr lang="en-US" sz="2000" b="0" kern="1200"/>
                        <a:t>Beta-blockers</a:t>
                      </a:r>
                    </a:p>
                    <a:p>
                      <a:pPr marL="182563" indent="0" algn="l" defTabSz="914240" rtl="0" eaLnBrk="1" latinLnBrk="0" hangingPunct="1"/>
                      <a:r>
                        <a:rPr lang="en-US" sz="2000" b="0" kern="1200"/>
                        <a:t>Calcium antagonists</a:t>
                      </a:r>
                    </a:p>
                    <a:p>
                      <a:pPr marL="182563" indent="0" algn="l" defTabSz="914240" rtl="0" eaLnBrk="1" latinLnBrk="0" hangingPunct="1"/>
                      <a:r>
                        <a:rPr lang="en-US" sz="2000" b="0" kern="1200"/>
                        <a:t>Diuretics</a:t>
                      </a:r>
                      <a:endParaRPr lang="en-US" sz="2000" b="0" kern="1200">
                        <a:solidFill>
                          <a:schemeClr val="tx2"/>
                        </a:solidFill>
                      </a:endParaRPr>
                    </a:p>
                  </a:txBody>
                  <a:tcPr/>
                </a:tc>
                <a:tc>
                  <a:txBody>
                    <a:bodyPr/>
                    <a:lstStyle/>
                    <a:p>
                      <a:pPr algn="ctr">
                        <a:lnSpc>
                          <a:spcPct val="100000"/>
                        </a:lnSpc>
                      </a:pPr>
                      <a:endParaRPr lang="en-US" sz="2000" b="0" kern="1200"/>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kern="1200"/>
                        <a:t>13,003 (100)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kern="1200"/>
                        <a:t>9399 (72)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kern="1200"/>
                        <a:t>6504 (50)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kern="1200"/>
                        <a:t>7358 (</a:t>
                      </a:r>
                      <a:r>
                        <a:rPr lang="en-US" sz="2000" b="0" kern="1200"/>
                        <a:t>57)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kern="1200"/>
                        <a:t>6710 (52)</a:t>
                      </a:r>
                      <a:endParaRPr lang="en-US" sz="2000" b="0" kern="1200">
                        <a:solidFill>
                          <a:schemeClr val="tx2"/>
                        </a:solidFill>
                        <a:latin typeface="+mn-lt"/>
                        <a:ea typeface="+mn-ea"/>
                        <a:cs typeface="+mn-cs"/>
                      </a:endParaRPr>
                    </a:p>
                  </a:txBody>
                  <a:tcPr/>
                </a:tc>
                <a:extLst>
                  <a:ext uri="{0D108BD9-81ED-4DB2-BD59-A6C34878D82A}">
                    <a16:rowId xmlns:a16="http://schemas.microsoft.com/office/drawing/2014/main" val="3217934695"/>
                  </a:ext>
                </a:extLst>
              </a:tr>
              <a:tr h="1629030">
                <a:tc>
                  <a:txBody>
                    <a:bodyPr/>
                    <a:lstStyle/>
                    <a:p>
                      <a:pPr marL="0" algn="l" defTabSz="914240" rtl="0" eaLnBrk="1" latinLnBrk="0" hangingPunct="1"/>
                      <a:r>
                        <a:rPr lang="en-US" sz="2000" b="0" kern="1200"/>
                        <a:t>Glucose-lowering therapies</a:t>
                      </a:r>
                    </a:p>
                    <a:p>
                      <a:pPr marL="179388" indent="0" algn="l" defTabSz="914240" rtl="0" eaLnBrk="1" latinLnBrk="0" hangingPunct="1"/>
                      <a:r>
                        <a:rPr lang="en-US" sz="2000" b="0" kern="1200"/>
                        <a:t>Metformin</a:t>
                      </a:r>
                    </a:p>
                    <a:p>
                      <a:pPr marL="182563" indent="0" algn="l" defTabSz="914240" rtl="0" eaLnBrk="1" latinLnBrk="0" hangingPunct="1"/>
                      <a:r>
                        <a:rPr lang="en-US" sz="2000" b="0" kern="1200"/>
                        <a:t>Insulin</a:t>
                      </a:r>
                    </a:p>
                    <a:p>
                      <a:pPr marL="182563" indent="0" algn="l" defTabSz="914240" rtl="0" eaLnBrk="1" latinLnBrk="0" hangingPunct="1"/>
                      <a:r>
                        <a:rPr lang="en-US" sz="2000" b="0" kern="1200"/>
                        <a:t>GLP-1RAs</a:t>
                      </a:r>
                    </a:p>
                    <a:p>
                      <a:pPr marL="182563" indent="0" algn="l" defTabSz="914240" rtl="0" eaLnBrk="1" latinLnBrk="0" hangingPunct="1"/>
                      <a:r>
                        <a:rPr lang="en-US" sz="2000" b="0" kern="1200"/>
                        <a:t>SGLT-2is</a:t>
                      </a:r>
                      <a:endParaRPr lang="en-US" sz="2000" b="0" kern="1200">
                        <a:solidFill>
                          <a:schemeClr val="tx2"/>
                        </a:solidFill>
                        <a:latin typeface="+mj-lt"/>
                        <a:ea typeface="+mn-ea"/>
                        <a:cs typeface="Arial" panose="020B0604020202020204" pitchFamily="34" charset="0"/>
                      </a:endParaRPr>
                    </a:p>
                  </a:txBody>
                  <a:tcPr/>
                </a:tc>
                <a:tc>
                  <a:txBody>
                    <a:bodyPr/>
                    <a:lstStyle/>
                    <a:p>
                      <a:pPr algn="ctr">
                        <a:lnSpc>
                          <a:spcPct val="100000"/>
                        </a:lnSpc>
                      </a:pPr>
                      <a:r>
                        <a:rPr lang="en-GB" sz="2000" b="0" kern="1200"/>
                        <a:t>12,720 (98)</a:t>
                      </a:r>
                      <a:br>
                        <a:rPr lang="en-US" sz="2000" b="0" kern="1200"/>
                      </a:br>
                      <a:r>
                        <a:rPr lang="en-GB" sz="2000" b="0" kern="1200"/>
                        <a:t>7557 (58)</a:t>
                      </a:r>
                    </a:p>
                    <a:p>
                      <a:pPr algn="ctr">
                        <a:lnSpc>
                          <a:spcPct val="100000"/>
                        </a:lnSpc>
                      </a:pPr>
                      <a:r>
                        <a:rPr lang="en-GB" sz="2000" b="0" kern="1200"/>
                        <a:t>7630 (59)</a:t>
                      </a:r>
                    </a:p>
                    <a:p>
                      <a:pPr algn="ctr">
                        <a:lnSpc>
                          <a:spcPct val="100000"/>
                        </a:lnSpc>
                      </a:pPr>
                      <a:r>
                        <a:rPr lang="en-GB" sz="2000" b="0" kern="1200"/>
                        <a:t>944 (7.2)</a:t>
                      </a:r>
                    </a:p>
                    <a:p>
                      <a:pPr algn="ctr">
                        <a:lnSpc>
                          <a:spcPct val="100000"/>
                        </a:lnSpc>
                      </a:pPr>
                      <a:r>
                        <a:rPr lang="en-GB" sz="2000" b="0" kern="1200"/>
                        <a:t>877 (6.7)</a:t>
                      </a:r>
                      <a:endParaRPr lang="en-US" sz="2000" b="0" kern="1200">
                        <a:solidFill>
                          <a:schemeClr val="tx2"/>
                        </a:solidFill>
                        <a:latin typeface="+mn-lt"/>
                        <a:ea typeface="+mn-ea"/>
                        <a:cs typeface="+mn-cs"/>
                      </a:endParaRPr>
                    </a:p>
                  </a:txBody>
                  <a:tcPr/>
                </a:tc>
                <a:extLst>
                  <a:ext uri="{0D108BD9-81ED-4DB2-BD59-A6C34878D82A}">
                    <a16:rowId xmlns:a16="http://schemas.microsoft.com/office/drawing/2014/main" val="3170669385"/>
                  </a:ext>
                </a:extLst>
              </a:tr>
            </a:tbl>
          </a:graphicData>
        </a:graphic>
      </p:graphicFrame>
    </p:spTree>
    <p:extLst>
      <p:ext uri="{BB962C8B-B14F-4D97-AF65-F5344CB8AC3E}">
        <p14:creationId xmlns:p14="http://schemas.microsoft.com/office/powerpoint/2010/main" val="3888225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or: Elbow 30">
            <a:extLst>
              <a:ext uri="{FF2B5EF4-FFF2-40B4-BE49-F238E27FC236}">
                <a16:creationId xmlns:a16="http://schemas.microsoft.com/office/drawing/2014/main" id="{52BD2588-7B28-43B4-9438-A9A3DAC5ABEE}"/>
              </a:ext>
            </a:extLst>
          </p:cNvPr>
          <p:cNvCxnSpPr>
            <a:cxnSpLocks/>
          </p:cNvCxnSpPr>
          <p:nvPr/>
        </p:nvCxnSpPr>
        <p:spPr>
          <a:xfrm flipV="1">
            <a:off x="8782850" y="2069944"/>
            <a:ext cx="1584000" cy="446084"/>
          </a:xfrm>
          <a:prstGeom prst="bentConnector4">
            <a:avLst>
              <a:gd name="adj1" fmla="val -1946"/>
              <a:gd name="adj2" fmla="val 143746"/>
            </a:avLst>
          </a:prstGeom>
          <a:ln w="12700">
            <a:solidFill>
              <a:srgbClr val="97C21E"/>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81741A0-2137-44F4-9D82-0C42CB2DB707}"/>
              </a:ext>
            </a:extLst>
          </p:cNvPr>
          <p:cNvSpPr>
            <a:spLocks noGrp="1"/>
          </p:cNvSpPr>
          <p:nvPr>
            <p:ph type="ftr" sz="quarter" idx="14"/>
          </p:nvPr>
        </p:nvSpPr>
        <p:spPr/>
        <p:txBody>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53585A"/>
                </a:solidFill>
                <a:effectLst/>
                <a:uLnTx/>
                <a:uFillTx/>
                <a:latin typeface="Arial" panose="020B0604020202020204"/>
                <a:ea typeface="MS PGothic"/>
              </a:rPr>
              <a:t>*Data were missing for 3 patients</a:t>
            </a:r>
          </a:p>
          <a:p>
            <a:pPr defTabSz="609585">
              <a:defRPr/>
            </a:pPr>
            <a:r>
              <a:rPr kumimoji="0" lang="da-DK" b="0" i="0" u="none" strike="noStrike" kern="1200" cap="none" spc="0" normalizeH="0" baseline="0" noProof="0" err="1">
                <a:ln>
                  <a:noFill/>
                </a:ln>
                <a:effectLst/>
                <a:uLnTx/>
                <a:uFillTx/>
                <a:ea typeface="+mn-lt"/>
                <a:cs typeface="+mn-lt"/>
              </a:rPr>
              <a:t>Agarwal</a:t>
            </a:r>
            <a:r>
              <a:rPr lang="da-DK">
                <a:ea typeface="+mn-lt"/>
                <a:cs typeface="+mn-lt"/>
              </a:rPr>
              <a:t> </a:t>
            </a:r>
            <a:r>
              <a:rPr kumimoji="0" lang="da-DK" b="0" i="0" u="none" strike="noStrike" kern="1200" cap="none" spc="0" normalizeH="0" baseline="0" noProof="0">
                <a:ln>
                  <a:noFill/>
                </a:ln>
                <a:effectLst/>
                <a:uLnTx/>
                <a:uFillTx/>
                <a:ea typeface="+mn-lt"/>
                <a:cs typeface="+mn-lt"/>
              </a:rPr>
              <a:t>R</a:t>
            </a:r>
            <a:r>
              <a:rPr lang="da-DK">
                <a:ea typeface="+mn-lt"/>
                <a:cs typeface="+mn-lt"/>
              </a:rPr>
              <a:t>,</a:t>
            </a:r>
            <a:r>
              <a:rPr lang="da-DK" i="1">
                <a:ea typeface="+mn-lt"/>
                <a:cs typeface="+mn-lt"/>
              </a:rPr>
              <a:t> </a:t>
            </a:r>
            <a:r>
              <a:rPr kumimoji="0" lang="da-DK" b="0" i="1" u="none" strike="noStrike" kern="1200" cap="none" spc="0" normalizeH="0" baseline="0" noProof="0">
                <a:ln>
                  <a:noFill/>
                </a:ln>
                <a:effectLst/>
                <a:uLnTx/>
                <a:uFillTx/>
                <a:ea typeface="+mn-lt"/>
                <a:cs typeface="+mn-lt"/>
              </a:rPr>
              <a:t>et al.</a:t>
            </a:r>
            <a:r>
              <a:rPr lang="da-DK" i="1">
                <a:ea typeface="+mn-lt"/>
                <a:cs typeface="+mn-lt"/>
              </a:rPr>
              <a:t> </a:t>
            </a:r>
            <a:r>
              <a:rPr kumimoji="0" lang="da-DK" b="0" i="1" u="none" strike="noStrike" kern="1200" cap="none" spc="0" normalizeH="0" baseline="0" noProof="0" err="1">
                <a:ln>
                  <a:noFill/>
                </a:ln>
                <a:effectLst/>
                <a:uLnTx/>
                <a:uFillTx/>
                <a:ea typeface="+mn-lt"/>
                <a:cs typeface="+mn-lt"/>
              </a:rPr>
              <a:t>Eur</a:t>
            </a:r>
            <a:r>
              <a:rPr lang="da-DK" i="1">
                <a:ea typeface="+mn-lt"/>
                <a:cs typeface="+mn-lt"/>
              </a:rPr>
              <a:t> </a:t>
            </a:r>
            <a:r>
              <a:rPr kumimoji="0" lang="da-DK" b="0" i="1" u="none" strike="noStrike" kern="1200" cap="none" spc="0" normalizeH="0" baseline="0" noProof="0">
                <a:ln>
                  <a:noFill/>
                </a:ln>
                <a:effectLst/>
                <a:uLnTx/>
                <a:uFillTx/>
                <a:ea typeface="+mn-lt"/>
                <a:cs typeface="+mn-lt"/>
              </a:rPr>
              <a:t>Heart J</a:t>
            </a:r>
            <a:r>
              <a:rPr lang="da-DK">
                <a:ea typeface="+mn-lt"/>
                <a:cs typeface="+mn-lt"/>
              </a:rPr>
              <a:t> 2022; 43:474-484</a:t>
            </a:r>
            <a:endParaRPr lang="en-GB"/>
          </a:p>
        </p:txBody>
      </p:sp>
      <p:sp>
        <p:nvSpPr>
          <p:cNvPr id="3" name="Slide Number Placeholder 2">
            <a:extLst>
              <a:ext uri="{FF2B5EF4-FFF2-40B4-BE49-F238E27FC236}">
                <a16:creationId xmlns:a16="http://schemas.microsoft.com/office/drawing/2014/main" id="{10445B5E-F782-48A0-AD56-B2789E4EBF92}"/>
              </a:ext>
            </a:extLst>
          </p:cNvPr>
          <p:cNvSpPr>
            <a:spLocks noGrp="1"/>
          </p:cNvSpPr>
          <p:nvPr>
            <p:ph type="sldNum" sz="quarter" idx="15"/>
          </p:nvPr>
        </p:nvSpPr>
        <p:spPr/>
        <p:txBody>
          <a:bodyPr/>
          <a:lstStyle/>
          <a:p>
            <a:pPr marL="0" marR="0" lvl="0" indent="0" algn="l" defTabSz="609585" rtl="0" eaLnBrk="0" fontAlgn="base" latinLnBrk="0" hangingPunct="0">
              <a:lnSpc>
                <a:spcPct val="100000"/>
              </a:lnSpc>
              <a:spcBef>
                <a:spcPct val="0"/>
              </a:spcBef>
              <a:spcAft>
                <a:spcPct val="0"/>
              </a:spcAft>
              <a:buClrTx/>
              <a:buSzTx/>
              <a:buFontTx/>
              <a:buNone/>
              <a:tabLst/>
              <a:defRPr/>
            </a:pPr>
            <a:fld id="{7AF8E309-D608-654D-B811-6A2C46C88181}" type="slidenum">
              <a:rPr kumimoji="0" lang="en-GB" sz="900" b="0" i="0" u="none" strike="noStrike" kern="1200" cap="none" spc="0" normalizeH="0" baseline="0" noProof="0" smtClean="0">
                <a:ln>
                  <a:noFill/>
                </a:ln>
                <a:solidFill>
                  <a:srgbClr val="66B512"/>
                </a:solidFill>
                <a:effectLst/>
                <a:uLnTx/>
                <a:uFillTx/>
                <a:latin typeface="Arial" panose="020B0604020202020204"/>
                <a:ea typeface="MS PGothic" charset="0"/>
              </a:rPr>
              <a:pPr marL="0" marR="0" lvl="0" indent="0" algn="l" defTabSz="609585" rtl="0" eaLnBrk="0" fontAlgn="base" latinLnBrk="0" hangingPunct="0">
                <a:lnSpc>
                  <a:spcPct val="100000"/>
                </a:lnSpc>
                <a:spcBef>
                  <a:spcPct val="0"/>
                </a:spcBef>
                <a:spcAft>
                  <a:spcPct val="0"/>
                </a:spcAft>
                <a:buClrTx/>
                <a:buSzTx/>
                <a:buFontTx/>
                <a:buNone/>
                <a:tabLst/>
                <a:defRPr/>
              </a:pPr>
              <a:t>15</a:t>
            </a:fld>
            <a:endParaRPr kumimoji="0" lang="en-GB" sz="900" b="0" i="0" u="none" strike="noStrike" kern="1200" cap="none" spc="0" normalizeH="0" baseline="0" noProof="0">
              <a:ln>
                <a:noFill/>
              </a:ln>
              <a:solidFill>
                <a:srgbClr val="66B512"/>
              </a:solidFill>
              <a:effectLst/>
              <a:uLnTx/>
              <a:uFillTx/>
              <a:latin typeface="Arial" panose="020B0604020202020204"/>
              <a:ea typeface="MS PGothic" charset="0"/>
            </a:endParaRPr>
          </a:p>
        </p:txBody>
      </p:sp>
      <p:sp>
        <p:nvSpPr>
          <p:cNvPr id="9" name="Title 8">
            <a:extLst>
              <a:ext uri="{FF2B5EF4-FFF2-40B4-BE49-F238E27FC236}">
                <a16:creationId xmlns:a16="http://schemas.microsoft.com/office/drawing/2014/main" id="{7E9795A4-028A-4582-9F22-9FB3A2F8659A}"/>
              </a:ext>
            </a:extLst>
          </p:cNvPr>
          <p:cNvSpPr>
            <a:spLocks noGrp="1"/>
          </p:cNvSpPr>
          <p:nvPr>
            <p:ph type="title"/>
          </p:nvPr>
        </p:nvSpPr>
        <p:spPr/>
        <p:txBody>
          <a:bodyPr>
            <a:noAutofit/>
          </a:bodyPr>
          <a:lstStyle/>
          <a:p>
            <a:r>
              <a:rPr lang="en-US" sz="2400"/>
              <a:t>FIDELITY Study: Baseline eGFR and UACR</a:t>
            </a:r>
            <a:br>
              <a:rPr lang="en-GB" sz="2400"/>
            </a:br>
            <a:endParaRPr lang="en-GB" sz="2400"/>
          </a:p>
        </p:txBody>
      </p:sp>
      <p:graphicFrame>
        <p:nvGraphicFramePr>
          <p:cNvPr id="11" name="Content Placeholder 16">
            <a:extLst>
              <a:ext uri="{FF2B5EF4-FFF2-40B4-BE49-F238E27FC236}">
                <a16:creationId xmlns:a16="http://schemas.microsoft.com/office/drawing/2014/main" id="{394C1A69-8A3A-4530-BCBD-0BFAAE6177C3}"/>
              </a:ext>
            </a:extLst>
          </p:cNvPr>
          <p:cNvGraphicFramePr>
            <a:graphicFrameLocks/>
          </p:cNvGraphicFramePr>
          <p:nvPr/>
        </p:nvGraphicFramePr>
        <p:xfrm>
          <a:off x="6445627" y="1873828"/>
          <a:ext cx="4369645" cy="436320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0D3AD4E8-5B37-45DC-883B-2B059CBB56CC}"/>
              </a:ext>
            </a:extLst>
          </p:cNvPr>
          <p:cNvSpPr txBox="1"/>
          <p:nvPr/>
        </p:nvSpPr>
        <p:spPr>
          <a:xfrm>
            <a:off x="6413326" y="3384152"/>
            <a:ext cx="1649152" cy="1092607"/>
          </a:xfrm>
          <a:prstGeom prst="rect">
            <a:avLst/>
          </a:prstGeom>
        </p:spPr>
        <p:txBody>
          <a:bodyPr vert="horz" wrap="square" lIns="91440" tIns="45720" rIns="91440" bIns="4572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Arial" panose="020B0604020202020204"/>
                <a:ea typeface="MS PGothic" charset="0"/>
                <a:cs typeface="+mn-cs"/>
              </a:rPr>
              <a:t>≥300–</a:t>
            </a:r>
            <a:br>
              <a:rPr kumimoji="0" lang="en-GB" sz="2000" b="1" i="0" u="none" strike="noStrike" kern="1200" cap="none" spc="0" normalizeH="0" baseline="0" noProof="0">
                <a:ln>
                  <a:noFill/>
                </a:ln>
                <a:solidFill>
                  <a:srgbClr val="FFFFFF"/>
                </a:solidFill>
                <a:effectLst/>
                <a:uLnTx/>
                <a:uFillTx/>
                <a:latin typeface="Arial" panose="020B0604020202020204"/>
                <a:ea typeface="MS PGothic" charset="0"/>
                <a:cs typeface="+mn-cs"/>
              </a:rPr>
            </a:br>
            <a:r>
              <a:rPr kumimoji="0" lang="en-GB" sz="2000" b="1" i="0" u="none" strike="noStrike" kern="1200" cap="none" spc="0" normalizeH="0" baseline="0" noProof="0">
                <a:ln>
                  <a:noFill/>
                </a:ln>
                <a:solidFill>
                  <a:srgbClr val="FFFFFF"/>
                </a:solidFill>
                <a:effectLst/>
                <a:uLnTx/>
                <a:uFillTx/>
                <a:latin typeface="Arial" panose="020B0604020202020204"/>
                <a:ea typeface="MS PGothic" charset="0"/>
                <a:cs typeface="+mn-cs"/>
              </a:rPr>
              <a:t>≤5000: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Arial" panose="020B0604020202020204"/>
                <a:ea typeface="MS PGothic" charset="0"/>
                <a:cs typeface="+mn-cs"/>
              </a:rPr>
              <a:t>67% </a:t>
            </a:r>
          </a:p>
        </p:txBody>
      </p:sp>
      <p:sp>
        <p:nvSpPr>
          <p:cNvPr id="14" name="TextBox 13">
            <a:extLst>
              <a:ext uri="{FF2B5EF4-FFF2-40B4-BE49-F238E27FC236}">
                <a16:creationId xmlns:a16="http://schemas.microsoft.com/office/drawing/2014/main" id="{8E15A06B-6187-4E64-ADD3-143F2E73AFE6}"/>
              </a:ext>
            </a:extLst>
          </p:cNvPr>
          <p:cNvSpPr txBox="1"/>
          <p:nvPr/>
        </p:nvSpPr>
        <p:spPr>
          <a:xfrm>
            <a:off x="8883920" y="3384152"/>
            <a:ext cx="2225710" cy="784830"/>
          </a:xfrm>
          <a:prstGeom prst="rect">
            <a:avLst/>
          </a:prstGeom>
        </p:spPr>
        <p:txBody>
          <a:bodyPr vert="horz" wrap="square" lIns="91440" tIns="45720" rIns="91440" bIns="4572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Arial" panose="020B0604020202020204"/>
                <a:ea typeface="MS PGothic" charset="0"/>
                <a:cs typeface="+mn-cs"/>
              </a:rPr>
              <a:t>30–&lt;300: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Arial" panose="020B0604020202020204"/>
                <a:ea typeface="MS PGothic" charset="0"/>
                <a:cs typeface="+mn-cs"/>
              </a:rPr>
              <a:t>31% </a:t>
            </a:r>
          </a:p>
        </p:txBody>
      </p:sp>
      <p:sp>
        <p:nvSpPr>
          <p:cNvPr id="15" name="TextBox 14">
            <a:extLst>
              <a:ext uri="{FF2B5EF4-FFF2-40B4-BE49-F238E27FC236}">
                <a16:creationId xmlns:a16="http://schemas.microsoft.com/office/drawing/2014/main" id="{9EA87DF4-21FE-4CC1-943E-AA6D6F1C29DE}"/>
              </a:ext>
            </a:extLst>
          </p:cNvPr>
          <p:cNvSpPr txBox="1"/>
          <p:nvPr/>
        </p:nvSpPr>
        <p:spPr>
          <a:xfrm>
            <a:off x="9873667" y="2074790"/>
            <a:ext cx="1584000" cy="400110"/>
          </a:xfrm>
          <a:prstGeom prst="rect">
            <a:avLst/>
          </a:prstGeom>
          <a:noFill/>
        </p:spPr>
        <p:txBody>
          <a:bodyPr vert="horz" wrap="square" lIns="91440" tIns="45720" rIns="91440" bIns="4572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2000" b="1" i="0" u="none" strike="noStrike" kern="1200" cap="none" spc="0" normalizeH="0" baseline="0" noProof="0">
                <a:ln>
                  <a:noFill/>
                </a:ln>
                <a:solidFill>
                  <a:srgbClr val="97C21E"/>
                </a:solidFill>
                <a:effectLst/>
                <a:uLnTx/>
                <a:uFillTx/>
                <a:latin typeface="Arial" panose="020B0604020202020204"/>
                <a:ea typeface="MS PGothic" charset="0"/>
                <a:cs typeface="+mn-cs"/>
              </a:rPr>
              <a:t>&lt;30: 2%</a:t>
            </a:r>
          </a:p>
        </p:txBody>
      </p:sp>
      <p:sp>
        <p:nvSpPr>
          <p:cNvPr id="16" name="Text Placeholder 2">
            <a:extLst>
              <a:ext uri="{FF2B5EF4-FFF2-40B4-BE49-F238E27FC236}">
                <a16:creationId xmlns:a16="http://schemas.microsoft.com/office/drawing/2014/main" id="{2D157DEC-C3AD-4C63-BB2A-9BD4351F1472}"/>
              </a:ext>
            </a:extLst>
          </p:cNvPr>
          <p:cNvSpPr txBox="1">
            <a:spLocks/>
          </p:cNvSpPr>
          <p:nvPr/>
        </p:nvSpPr>
        <p:spPr>
          <a:xfrm>
            <a:off x="5972071" y="1412874"/>
            <a:ext cx="5328000" cy="46831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0"/>
              </a:spcBef>
              <a:buClr>
                <a:schemeClr val="bg2"/>
              </a:buClr>
              <a:buFont typeface="Arial" panose="020B0604020202020204" pitchFamily="34" charset="0"/>
              <a:buNone/>
              <a:tabLst/>
              <a:defRPr lang="en-US" sz="2000" b="1" kern="1200">
                <a:solidFill>
                  <a:schemeClr val="bg2"/>
                </a:solidFill>
                <a:latin typeface="+mn-lt"/>
                <a:ea typeface="+mn-ea"/>
                <a:cs typeface="+mn-cs"/>
              </a:defRPr>
            </a:lvl1pPr>
            <a:lvl2pPr marL="533400" indent="-249238" algn="l" defTabSz="914400" rtl="0" eaLnBrk="1" latinLnBrk="0" hangingPunct="1">
              <a:lnSpc>
                <a:spcPct val="100000"/>
              </a:lnSpc>
              <a:spcBef>
                <a:spcPts val="600"/>
              </a:spcBef>
              <a:buClr>
                <a:schemeClr val="bg2"/>
              </a:buClr>
              <a:buFont typeface="System Font"/>
              <a:buChar char="–"/>
              <a:tabLst/>
              <a:defRPr lang="en-US" sz="1600" kern="1200" dirty="0">
                <a:solidFill>
                  <a:schemeClr val="accent3"/>
                </a:solidFill>
                <a:latin typeface="+mn-lt"/>
                <a:ea typeface="+mn-ea"/>
                <a:cs typeface="+mn-cs"/>
              </a:defRPr>
            </a:lvl2pPr>
            <a:lvl3pPr marL="800100" indent="-266700" algn="l" defTabSz="914400" rtl="0" eaLnBrk="1" latinLnBrk="0" hangingPunct="1">
              <a:lnSpc>
                <a:spcPct val="100000"/>
              </a:lnSpc>
              <a:spcBef>
                <a:spcPts val="600"/>
              </a:spcBef>
              <a:buClr>
                <a:schemeClr val="bg2"/>
              </a:buClr>
              <a:buFont typeface="Arial" panose="020B0604020202020204" pitchFamily="34" charset="0"/>
              <a:buChar char="•"/>
              <a:tabLst/>
              <a:defRPr lang="en-US" sz="1400" kern="1200" dirty="0">
                <a:solidFill>
                  <a:schemeClr val="accent3"/>
                </a:solidFill>
                <a:latin typeface="+mn-lt"/>
                <a:ea typeface="+mn-ea"/>
                <a:cs typeface="+mn-cs"/>
              </a:defRPr>
            </a:lvl3pPr>
            <a:lvl4pPr marL="1016000" indent="-215900" algn="l" defTabSz="914400" rtl="0" eaLnBrk="1" latinLnBrk="0" hangingPunct="1">
              <a:lnSpc>
                <a:spcPct val="100000"/>
              </a:lnSpc>
              <a:spcBef>
                <a:spcPts val="600"/>
              </a:spcBef>
              <a:buClr>
                <a:schemeClr val="bg2"/>
              </a:buClr>
              <a:buFont typeface="System Font"/>
              <a:buChar char="–"/>
              <a:tabLst/>
              <a:defRPr lang="en-US" sz="1200" kern="1200" dirty="0">
                <a:solidFill>
                  <a:schemeClr val="accent3"/>
                </a:solidFill>
                <a:latin typeface="+mn-lt"/>
                <a:ea typeface="+mn-ea"/>
                <a:cs typeface="+mn-cs"/>
              </a:defRPr>
            </a:lvl4pPr>
            <a:lvl5pPr marL="1244600" indent="-228600" algn="l" defTabSz="914400" rtl="0" eaLnBrk="1" latinLnBrk="0" hangingPunct="1">
              <a:lnSpc>
                <a:spcPct val="100000"/>
              </a:lnSpc>
              <a:spcBef>
                <a:spcPts val="600"/>
              </a:spcBef>
              <a:buClr>
                <a:schemeClr val="bg2"/>
              </a:buClr>
              <a:buFont typeface="Arial" panose="020B0604020202020204" pitchFamily="34" charset="0"/>
              <a:buChar char="•"/>
              <a:tabLst/>
              <a:defRPr lang="en-US" sz="1200" kern="1200" dirty="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rgbClr val="0091DF"/>
              </a:buClr>
              <a:buSzTx/>
              <a:buFont typeface="Arial" panose="020B0604020202020204" pitchFamily="34" charset="0"/>
              <a:buNone/>
              <a:tabLst/>
              <a:defRPr/>
            </a:pPr>
            <a:r>
              <a:rPr kumimoji="0" lang="en-GB" sz="2000" b="1" i="0" u="none" strike="noStrike" kern="1200" cap="none" spc="0" normalizeH="0" baseline="0" noProof="0">
                <a:ln>
                  <a:noFill/>
                </a:ln>
                <a:solidFill>
                  <a:srgbClr val="0091DF"/>
                </a:solidFill>
                <a:effectLst/>
                <a:uLnTx/>
                <a:uFillTx/>
                <a:latin typeface="Arial" panose="020B0604020202020204"/>
                <a:ea typeface="+mn-ea"/>
                <a:cs typeface="+mn-cs"/>
              </a:rPr>
              <a:t>Baseline UACR (mg/g)*</a:t>
            </a:r>
          </a:p>
          <a:p>
            <a:pPr marL="0" marR="0" lvl="0" indent="0" algn="l" defTabSz="914400" rtl="0" eaLnBrk="1" fontAlgn="auto" latinLnBrk="0" hangingPunct="1">
              <a:lnSpc>
                <a:spcPct val="90000"/>
              </a:lnSpc>
              <a:spcBef>
                <a:spcPts val="0"/>
              </a:spcBef>
              <a:spcAft>
                <a:spcPts val="0"/>
              </a:spcAft>
              <a:buClr>
                <a:srgbClr val="0091DF"/>
              </a:buClr>
              <a:buSzTx/>
              <a:buFont typeface="Arial" panose="020B0604020202020204" pitchFamily="34" charset="0"/>
              <a:buNone/>
              <a:tabLst/>
              <a:defRPr/>
            </a:pPr>
            <a:endParaRPr kumimoji="0" lang="en-GB" sz="2000" b="1" i="0" u="none" strike="noStrike" kern="1200" cap="none" spc="0" normalizeH="0" baseline="0" noProof="0">
              <a:ln>
                <a:noFill/>
              </a:ln>
              <a:solidFill>
                <a:srgbClr val="0091DF"/>
              </a:solidFill>
              <a:effectLst/>
              <a:uLnTx/>
              <a:uFillTx/>
              <a:latin typeface="Arial" panose="020B0604020202020204"/>
              <a:ea typeface="+mn-ea"/>
              <a:cs typeface="+mn-cs"/>
            </a:endParaRPr>
          </a:p>
        </p:txBody>
      </p:sp>
      <p:graphicFrame>
        <p:nvGraphicFramePr>
          <p:cNvPr id="17" name="Content Placeholder 16">
            <a:extLst>
              <a:ext uri="{FF2B5EF4-FFF2-40B4-BE49-F238E27FC236}">
                <a16:creationId xmlns:a16="http://schemas.microsoft.com/office/drawing/2014/main" id="{CBA35E18-36BC-4BE8-A45E-51EEEDD84752}"/>
              </a:ext>
            </a:extLst>
          </p:cNvPr>
          <p:cNvGraphicFramePr>
            <a:graphicFrameLocks/>
          </p:cNvGraphicFramePr>
          <p:nvPr/>
        </p:nvGraphicFramePr>
        <p:xfrm>
          <a:off x="858644" y="1873828"/>
          <a:ext cx="4369645" cy="4363205"/>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 Placeholder 11">
            <a:extLst>
              <a:ext uri="{FF2B5EF4-FFF2-40B4-BE49-F238E27FC236}">
                <a16:creationId xmlns:a16="http://schemas.microsoft.com/office/drawing/2014/main" id="{89ECF288-1DFF-4201-A94E-8B555510A8CF}"/>
              </a:ext>
            </a:extLst>
          </p:cNvPr>
          <p:cNvSpPr txBox="1">
            <a:spLocks/>
          </p:cNvSpPr>
          <p:nvPr/>
        </p:nvSpPr>
        <p:spPr>
          <a:xfrm>
            <a:off x="750346" y="1414044"/>
            <a:ext cx="4604402" cy="469512"/>
          </a:xfrm>
          <a:prstGeom prst="rect">
            <a:avLst/>
          </a:prstGeom>
        </p:spPr>
        <p:txBody>
          <a:bodyPr/>
          <a:lstStyle>
            <a:lvl1pPr marL="266700" indent="-266700" algn="l" defTabSz="914400" rtl="0" eaLnBrk="1" latinLnBrk="0" hangingPunct="1">
              <a:lnSpc>
                <a:spcPct val="100000"/>
              </a:lnSpc>
              <a:spcBef>
                <a:spcPts val="1000"/>
              </a:spcBef>
              <a:buClr>
                <a:schemeClr val="accent3"/>
              </a:buClr>
              <a:buFont typeface="Arial" panose="020B0604020202020204" pitchFamily="34" charset="0"/>
              <a:buChar char="•"/>
              <a:tabLst/>
              <a:defRPr lang="en-US" sz="1600" kern="1200" dirty="0">
                <a:solidFill>
                  <a:schemeClr val="tx1"/>
                </a:solidFill>
                <a:latin typeface="+mn-lt"/>
                <a:ea typeface="+mn-ea"/>
                <a:cs typeface="+mn-cs"/>
              </a:defRPr>
            </a:lvl1pPr>
            <a:lvl2pPr marL="533400" indent="-249238" algn="l" defTabSz="914400" rtl="0" eaLnBrk="1" latinLnBrk="0" hangingPunct="1">
              <a:lnSpc>
                <a:spcPct val="100000"/>
              </a:lnSpc>
              <a:spcBef>
                <a:spcPts val="600"/>
              </a:spcBef>
              <a:buClr>
                <a:schemeClr val="accent1"/>
              </a:buClr>
              <a:buFont typeface="System Font"/>
              <a:buChar char="–"/>
              <a:tabLst/>
              <a:defRPr lang="en-US" sz="1600" kern="1200" dirty="0">
                <a:solidFill>
                  <a:schemeClr val="tx1"/>
                </a:solidFill>
                <a:latin typeface="+mn-lt"/>
                <a:ea typeface="+mn-ea"/>
                <a:cs typeface="+mn-cs"/>
              </a:defRPr>
            </a:lvl2pPr>
            <a:lvl3pPr marL="800100" indent="-266700" algn="l" defTabSz="914400" rtl="0" eaLnBrk="1" latinLnBrk="0" hangingPunct="1">
              <a:lnSpc>
                <a:spcPct val="100000"/>
              </a:lnSpc>
              <a:spcBef>
                <a:spcPts val="600"/>
              </a:spcBef>
              <a:buClr>
                <a:schemeClr val="accent2"/>
              </a:buClr>
              <a:buFont typeface="Arial" panose="020B0604020202020204" pitchFamily="34" charset="0"/>
              <a:buChar char="•"/>
              <a:tabLst/>
              <a:defRPr lang="en-US" sz="1400" kern="1200" dirty="0">
                <a:solidFill>
                  <a:schemeClr val="tx1"/>
                </a:solidFill>
                <a:latin typeface="+mn-lt"/>
                <a:ea typeface="+mn-ea"/>
                <a:cs typeface="+mn-cs"/>
              </a:defRPr>
            </a:lvl3pPr>
            <a:lvl4pPr marL="1016000" indent="-215900" algn="l" defTabSz="914400" rtl="0" eaLnBrk="1" latinLnBrk="0" hangingPunct="1">
              <a:lnSpc>
                <a:spcPct val="100000"/>
              </a:lnSpc>
              <a:spcBef>
                <a:spcPts val="600"/>
              </a:spcBef>
              <a:buClr>
                <a:schemeClr val="accent6"/>
              </a:buClr>
              <a:buFont typeface="System Font"/>
              <a:buChar char="–"/>
              <a:tabLst/>
              <a:defRPr lang="en-US" sz="1200" kern="1200" dirty="0">
                <a:solidFill>
                  <a:schemeClr val="tx1"/>
                </a:solidFill>
                <a:latin typeface="+mn-lt"/>
                <a:ea typeface="+mn-ea"/>
                <a:cs typeface="+mn-cs"/>
              </a:defRPr>
            </a:lvl4pPr>
            <a:lvl5pPr marL="1244600" indent="-228600" algn="l" defTabSz="914400" rtl="0" eaLnBrk="1" latinLnBrk="0" hangingPunct="1">
              <a:lnSpc>
                <a:spcPct val="100000"/>
              </a:lnSpc>
              <a:spcBef>
                <a:spcPts val="600"/>
              </a:spcBef>
              <a:buClr>
                <a:schemeClr val="accent6"/>
              </a:buClr>
              <a:buFont typeface="Arial" panose="020B0604020202020204" pitchFamily="34" charset="0"/>
              <a:buChar char="•"/>
              <a:tabLst/>
              <a:defRPr lang="en-US"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003455"/>
              </a:buClr>
              <a:buSzTx/>
              <a:buFont typeface="Arial" panose="020B0604020202020204" pitchFamily="34" charset="0"/>
              <a:buNone/>
              <a:tabLst/>
              <a:defRPr/>
            </a:pPr>
            <a:r>
              <a:rPr kumimoji="0" lang="en-GB" sz="2000" b="1" i="0" u="none" strike="noStrike" kern="1200" cap="none" spc="0" normalizeH="0" baseline="0" noProof="0">
                <a:ln>
                  <a:noFill/>
                </a:ln>
                <a:solidFill>
                  <a:srgbClr val="0091DF"/>
                </a:solidFill>
                <a:effectLst/>
                <a:uLnTx/>
                <a:uFillTx/>
                <a:latin typeface="Arial" panose="020B0604020202020204"/>
                <a:ea typeface="+mn-ea"/>
                <a:cs typeface="+mn-cs"/>
              </a:rPr>
              <a:t>Baseline eGFR (ml/min/1.73 m</a:t>
            </a:r>
            <a:r>
              <a:rPr kumimoji="0" lang="en-GB" sz="2000" b="1" i="0" u="none" strike="noStrike" kern="1200" cap="none" spc="0" normalizeH="0" baseline="30000" noProof="0">
                <a:ln>
                  <a:noFill/>
                </a:ln>
                <a:solidFill>
                  <a:srgbClr val="0091DF"/>
                </a:solidFill>
                <a:effectLst/>
                <a:uLnTx/>
                <a:uFillTx/>
                <a:latin typeface="Arial" panose="020B0604020202020204"/>
                <a:ea typeface="+mn-ea"/>
                <a:cs typeface="+mn-cs"/>
              </a:rPr>
              <a:t>2</a:t>
            </a:r>
            <a:r>
              <a:rPr kumimoji="0" lang="en-GB" sz="2000" b="1" i="0" u="none" strike="noStrike" kern="1200" cap="none" spc="0" normalizeH="0" baseline="0" noProof="0">
                <a:ln>
                  <a:noFill/>
                </a:ln>
                <a:solidFill>
                  <a:srgbClr val="0091DF"/>
                </a:solidFill>
                <a:effectLst/>
                <a:uLnTx/>
                <a:uFillTx/>
                <a:latin typeface="Arial" panose="020B0604020202020204"/>
                <a:ea typeface="+mn-ea"/>
                <a:cs typeface="+mn-cs"/>
              </a:rPr>
              <a:t>)</a:t>
            </a:r>
          </a:p>
        </p:txBody>
      </p:sp>
      <p:sp>
        <p:nvSpPr>
          <p:cNvPr id="19" name="TextBox 18">
            <a:extLst>
              <a:ext uri="{FF2B5EF4-FFF2-40B4-BE49-F238E27FC236}">
                <a16:creationId xmlns:a16="http://schemas.microsoft.com/office/drawing/2014/main" id="{B7D2ABE1-2249-4930-A361-BB665460ACC1}"/>
              </a:ext>
            </a:extLst>
          </p:cNvPr>
          <p:cNvSpPr txBox="1"/>
          <p:nvPr/>
        </p:nvSpPr>
        <p:spPr>
          <a:xfrm>
            <a:off x="1053613" y="3384152"/>
            <a:ext cx="1133073" cy="707886"/>
          </a:xfrm>
          <a:prstGeom prst="rect">
            <a:avLst/>
          </a:prstGeom>
        </p:spPr>
        <p:txBody>
          <a:bodyPr vert="horz" wrap="square" lIns="91440" tIns="45720" rIns="91440" bIns="45720" rtlCol="0">
            <a:spAutoFit/>
          </a:bodyPr>
          <a:lstStyle/>
          <a:p>
            <a:pPr marL="0" marR="0" lvl="0" indent="0" algn="ctr" defTabSz="609585" rtl="0" eaLnBrk="0" fontAlgn="base" latinLnBrk="0" hangingPunct="0">
              <a:lnSpc>
                <a:spcPct val="100000"/>
              </a:lnSpc>
              <a:spcBef>
                <a:spcPts val="600"/>
              </a:spcBef>
              <a:spcAft>
                <a:spcPct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Arial" panose="020B0604020202020204"/>
                <a:ea typeface="MS PGothic" charset="0"/>
              </a:rPr>
              <a:t>25–&lt;45: </a:t>
            </a:r>
            <a:br>
              <a:rPr kumimoji="0" lang="en-GB" sz="2000" b="1" i="0" u="none" strike="noStrike" kern="1200" cap="none" spc="0" normalizeH="0" baseline="0" noProof="0">
                <a:ln>
                  <a:noFill/>
                </a:ln>
                <a:solidFill>
                  <a:srgbClr val="FFFFFF"/>
                </a:solidFill>
                <a:effectLst/>
                <a:uLnTx/>
                <a:uFillTx/>
                <a:latin typeface="Arial" panose="020B0604020202020204"/>
                <a:ea typeface="MS PGothic" charset="0"/>
              </a:rPr>
            </a:br>
            <a:r>
              <a:rPr kumimoji="0" lang="en-GB" sz="2000" b="1" i="0" u="none" strike="noStrike" kern="1200" cap="none" spc="0" normalizeH="0" baseline="0" noProof="0">
                <a:ln>
                  <a:noFill/>
                </a:ln>
                <a:solidFill>
                  <a:srgbClr val="FFFFFF"/>
                </a:solidFill>
                <a:effectLst/>
                <a:uLnTx/>
                <a:uFillTx/>
                <a:latin typeface="Arial" panose="020B0604020202020204"/>
                <a:ea typeface="MS PGothic" charset="0"/>
              </a:rPr>
              <a:t>33%</a:t>
            </a:r>
          </a:p>
        </p:txBody>
      </p:sp>
      <p:sp>
        <p:nvSpPr>
          <p:cNvPr id="20" name="TextBox 19">
            <a:extLst>
              <a:ext uri="{FF2B5EF4-FFF2-40B4-BE49-F238E27FC236}">
                <a16:creationId xmlns:a16="http://schemas.microsoft.com/office/drawing/2014/main" id="{E81074F0-6521-414E-86B9-8974E1C9F1F7}"/>
              </a:ext>
            </a:extLst>
          </p:cNvPr>
          <p:cNvSpPr txBox="1"/>
          <p:nvPr/>
        </p:nvSpPr>
        <p:spPr>
          <a:xfrm>
            <a:off x="4037591" y="3384152"/>
            <a:ext cx="787551" cy="784830"/>
          </a:xfrm>
          <a:prstGeom prst="rect">
            <a:avLst/>
          </a:prstGeom>
        </p:spPr>
        <p:txBody>
          <a:bodyPr vert="horz" wrap="square" lIns="91440" tIns="45720" rIns="91440" bIns="45720" rtlCol="0">
            <a:spAutoFit/>
          </a:bodyPr>
          <a:lstStyle/>
          <a:p>
            <a:pPr marL="0" marR="0" lvl="0" indent="0" algn="ctr" defTabSz="609585" rtl="0" eaLnBrk="0" fontAlgn="base" latinLnBrk="0" hangingPunct="0">
              <a:lnSpc>
                <a:spcPct val="100000"/>
              </a:lnSpc>
              <a:spcBef>
                <a:spcPts val="600"/>
              </a:spcBef>
              <a:spcAft>
                <a:spcPct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Arial" panose="020B0604020202020204"/>
                <a:ea typeface="MS PGothic" charset="0"/>
              </a:rPr>
              <a:t>≥60: </a:t>
            </a:r>
          </a:p>
          <a:p>
            <a:pPr marL="0" marR="0" lvl="0" indent="0" algn="ctr" defTabSz="609585" rtl="0" eaLnBrk="0" fontAlgn="base" latinLnBrk="0" hangingPunct="0">
              <a:lnSpc>
                <a:spcPct val="100000"/>
              </a:lnSpc>
              <a:spcBef>
                <a:spcPts val="600"/>
              </a:spcBef>
              <a:spcAft>
                <a:spcPct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Arial" panose="020B0604020202020204"/>
                <a:ea typeface="MS PGothic" charset="0"/>
              </a:rPr>
              <a:t>40% </a:t>
            </a:r>
          </a:p>
        </p:txBody>
      </p:sp>
      <p:sp>
        <p:nvSpPr>
          <p:cNvPr id="21" name="TextBox 20">
            <a:extLst>
              <a:ext uri="{FF2B5EF4-FFF2-40B4-BE49-F238E27FC236}">
                <a16:creationId xmlns:a16="http://schemas.microsoft.com/office/drawing/2014/main" id="{FA1AD16B-0186-425A-BE73-46C8ECA281FA}"/>
              </a:ext>
            </a:extLst>
          </p:cNvPr>
          <p:cNvSpPr txBox="1"/>
          <p:nvPr/>
        </p:nvSpPr>
        <p:spPr>
          <a:xfrm>
            <a:off x="2186686" y="5134695"/>
            <a:ext cx="1261469" cy="707886"/>
          </a:xfrm>
          <a:prstGeom prst="rect">
            <a:avLst/>
          </a:prstGeom>
        </p:spPr>
        <p:txBody>
          <a:bodyPr vert="horz" wrap="square" lIns="91440" tIns="45720" rIns="91440" bIns="45720" rtlCol="0">
            <a:spAutoFit/>
          </a:bodyPr>
          <a:lstStyle/>
          <a:p>
            <a:pPr marL="0" marR="0" lvl="0" indent="0" algn="ctr" defTabSz="609585" rtl="0" eaLnBrk="0" fontAlgn="base" latinLnBrk="0" hangingPunct="0">
              <a:lnSpc>
                <a:spcPct val="100000"/>
              </a:lnSpc>
              <a:spcBef>
                <a:spcPts val="600"/>
              </a:spcBef>
              <a:spcAft>
                <a:spcPct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Arial" panose="020B0604020202020204"/>
                <a:ea typeface="MS PGothic" charset="0"/>
              </a:rPr>
              <a:t>45–&lt;60:</a:t>
            </a:r>
            <a:br>
              <a:rPr kumimoji="0" lang="en-GB" sz="2000" b="1" i="0" u="none" strike="noStrike" kern="1200" cap="none" spc="0" normalizeH="0" baseline="0" noProof="0">
                <a:ln>
                  <a:noFill/>
                </a:ln>
                <a:solidFill>
                  <a:srgbClr val="FFFFFF"/>
                </a:solidFill>
                <a:effectLst/>
                <a:uLnTx/>
                <a:uFillTx/>
                <a:latin typeface="Arial" panose="020B0604020202020204"/>
                <a:ea typeface="MS PGothic" charset="0"/>
              </a:rPr>
            </a:br>
            <a:r>
              <a:rPr kumimoji="0" lang="en-GB" sz="2000" b="1" i="0" u="none" strike="noStrike" kern="1200" cap="none" spc="0" normalizeH="0" baseline="0" noProof="0">
                <a:ln>
                  <a:noFill/>
                </a:ln>
                <a:solidFill>
                  <a:srgbClr val="FFFFFF"/>
                </a:solidFill>
                <a:effectLst/>
                <a:uLnTx/>
                <a:uFillTx/>
                <a:latin typeface="Arial" panose="020B0604020202020204"/>
                <a:ea typeface="MS PGothic" charset="0"/>
              </a:rPr>
              <a:t>26%</a:t>
            </a:r>
          </a:p>
        </p:txBody>
      </p:sp>
      <p:cxnSp>
        <p:nvCxnSpPr>
          <p:cNvPr id="22" name="Connector: Elbow 21">
            <a:extLst>
              <a:ext uri="{FF2B5EF4-FFF2-40B4-BE49-F238E27FC236}">
                <a16:creationId xmlns:a16="http://schemas.microsoft.com/office/drawing/2014/main" id="{7EE9674D-5ABC-47E0-B34D-B7FBF03FDAFC}"/>
              </a:ext>
            </a:extLst>
          </p:cNvPr>
          <p:cNvCxnSpPr>
            <a:cxnSpLocks/>
          </p:cNvCxnSpPr>
          <p:nvPr/>
        </p:nvCxnSpPr>
        <p:spPr>
          <a:xfrm flipV="1">
            <a:off x="2984009" y="2077004"/>
            <a:ext cx="1584000" cy="446084"/>
          </a:xfrm>
          <a:prstGeom prst="bentConnector4">
            <a:avLst>
              <a:gd name="adj1" fmla="val -1946"/>
              <a:gd name="adj2" fmla="val 143746"/>
            </a:avLst>
          </a:prstGeom>
          <a:ln w="12700">
            <a:solidFill>
              <a:srgbClr val="8F3685"/>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3CECB26-B0BC-4DA9-93DF-E3C94625F666}"/>
              </a:ext>
            </a:extLst>
          </p:cNvPr>
          <p:cNvSpPr txBox="1"/>
          <p:nvPr/>
        </p:nvSpPr>
        <p:spPr>
          <a:xfrm>
            <a:off x="4167482" y="2074790"/>
            <a:ext cx="1315319" cy="400110"/>
          </a:xfrm>
          <a:prstGeom prst="rect">
            <a:avLst/>
          </a:prstGeom>
          <a:noFill/>
        </p:spPr>
        <p:txBody>
          <a:bodyPr vert="horz" wrap="square" lIns="91440" tIns="45720" rIns="91440" bIns="45720" rtlCol="0">
            <a:spAutoFit/>
          </a:bodyPr>
          <a:lstStyle/>
          <a:p>
            <a:pPr marL="0" marR="0" lvl="0" indent="0" algn="ctr" defTabSz="609585" rtl="0" eaLnBrk="0" fontAlgn="base" latinLnBrk="0" hangingPunct="0">
              <a:lnSpc>
                <a:spcPct val="100000"/>
              </a:lnSpc>
              <a:spcBef>
                <a:spcPts val="600"/>
              </a:spcBef>
              <a:spcAft>
                <a:spcPct val="0"/>
              </a:spcAft>
              <a:buClrTx/>
              <a:buSzTx/>
              <a:buFontTx/>
              <a:buNone/>
              <a:tabLst/>
              <a:defRPr/>
            </a:pPr>
            <a:r>
              <a:rPr kumimoji="0" lang="en-GB" sz="2000" b="1" i="0" u="none" strike="noStrike" kern="1200" cap="none" spc="0" normalizeH="0" baseline="0" noProof="0">
                <a:ln>
                  <a:noFill/>
                </a:ln>
                <a:solidFill>
                  <a:srgbClr val="8F3685"/>
                </a:solidFill>
                <a:effectLst/>
                <a:uLnTx/>
                <a:uFillTx/>
                <a:latin typeface="Arial" panose="020B0604020202020204"/>
                <a:ea typeface="MS PGothic" charset="0"/>
              </a:rPr>
              <a:t>&lt;25: 1%</a:t>
            </a:r>
          </a:p>
        </p:txBody>
      </p:sp>
      <p:pic>
        <p:nvPicPr>
          <p:cNvPr id="24" name="Picture 23">
            <a:extLst>
              <a:ext uri="{FF2B5EF4-FFF2-40B4-BE49-F238E27FC236}">
                <a16:creationId xmlns:a16="http://schemas.microsoft.com/office/drawing/2014/main" id="{BF386F28-8EF3-40AA-8B50-18B356F340C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766613" y="6387996"/>
            <a:ext cx="1305344" cy="360000"/>
          </a:xfrm>
          <a:prstGeom prst="rect">
            <a:avLst/>
          </a:prstGeom>
        </p:spPr>
      </p:pic>
    </p:spTree>
    <p:extLst>
      <p:ext uri="{BB962C8B-B14F-4D97-AF65-F5344CB8AC3E}">
        <p14:creationId xmlns:p14="http://schemas.microsoft.com/office/powerpoint/2010/main" val="882837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D2D68C-5098-42FF-B25F-FB2DD6D56E04}"/>
              </a:ext>
            </a:extLst>
          </p:cNvPr>
          <p:cNvSpPr>
            <a:spLocks noGrp="1"/>
          </p:cNvSpPr>
          <p:nvPr>
            <p:ph type="title"/>
          </p:nvPr>
        </p:nvSpPr>
        <p:spPr>
          <a:xfrm>
            <a:off x="623888" y="765175"/>
            <a:ext cx="7309150" cy="2663825"/>
          </a:xfrm>
        </p:spPr>
        <p:txBody>
          <a:bodyPr/>
          <a:lstStyle/>
          <a:p>
            <a:r>
              <a:rPr lang="en-GB"/>
              <a:t>Kidney</a:t>
            </a:r>
            <a:br>
              <a:rPr lang="en-GB"/>
            </a:br>
            <a:r>
              <a:rPr lang="en-GB"/>
              <a:t>outcomes</a:t>
            </a:r>
          </a:p>
        </p:txBody>
      </p:sp>
      <p:sp>
        <p:nvSpPr>
          <p:cNvPr id="6" name="Text Placeholder 5">
            <a:extLst>
              <a:ext uri="{FF2B5EF4-FFF2-40B4-BE49-F238E27FC236}">
                <a16:creationId xmlns:a16="http://schemas.microsoft.com/office/drawing/2014/main" id="{97D2A6B2-F537-48FD-BE07-B057C10493B6}"/>
              </a:ext>
            </a:extLst>
          </p:cNvPr>
          <p:cNvSpPr>
            <a:spLocks noGrp="1"/>
          </p:cNvSpPr>
          <p:nvPr>
            <p:ph type="body" idx="1"/>
          </p:nvPr>
        </p:nvSpPr>
        <p:spPr>
          <a:xfrm>
            <a:off x="623887" y="3573464"/>
            <a:ext cx="5747415" cy="1570036"/>
          </a:xfrm>
        </p:spPr>
        <p:txBody>
          <a:bodyPr/>
          <a:lstStyle/>
          <a:p>
            <a:endParaRPr lang="en-GB"/>
          </a:p>
        </p:txBody>
      </p:sp>
      <p:sp>
        <p:nvSpPr>
          <p:cNvPr id="4" name="Slide Number Placeholder 3">
            <a:extLst>
              <a:ext uri="{FF2B5EF4-FFF2-40B4-BE49-F238E27FC236}">
                <a16:creationId xmlns:a16="http://schemas.microsoft.com/office/drawing/2014/main" id="{0F60EBC4-6A75-4872-A818-04049611A7B7}"/>
              </a:ext>
            </a:extLst>
          </p:cNvPr>
          <p:cNvSpPr>
            <a:spLocks noGrp="1"/>
          </p:cNvSpPr>
          <p:nvPr>
            <p:ph type="sldNum" sz="quarter" idx="11"/>
          </p:nvPr>
        </p:nvSpPr>
        <p:spPr/>
        <p:txBody>
          <a:bodyPr/>
          <a:lstStyle/>
          <a:p>
            <a:fld id="{7AF8E309-D608-654D-B811-6A2C46C88181}" type="slidenum">
              <a:rPr lang="en-US" smtClean="0"/>
              <a:pPr/>
              <a:t>16</a:t>
            </a:fld>
            <a:endParaRPr lang="en-US"/>
          </a:p>
        </p:txBody>
      </p:sp>
    </p:spTree>
    <p:extLst>
      <p:ext uri="{BB962C8B-B14F-4D97-AF65-F5344CB8AC3E}">
        <p14:creationId xmlns:p14="http://schemas.microsoft.com/office/powerpoint/2010/main" val="4161664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89BC4EBF-C5CB-4272-AFC8-51F6F6E48E9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55085" y="3607079"/>
            <a:ext cx="6825564" cy="1182917"/>
          </a:xfrm>
          <a:prstGeom prst="rect">
            <a:avLst/>
          </a:prstGeom>
        </p:spPr>
      </p:pic>
      <p:sp>
        <p:nvSpPr>
          <p:cNvPr id="2" name="Footer Placeholder 1">
            <a:extLst>
              <a:ext uri="{FF2B5EF4-FFF2-40B4-BE49-F238E27FC236}">
                <a16:creationId xmlns:a16="http://schemas.microsoft.com/office/drawing/2014/main" id="{1D453370-447A-4264-A758-8A1E6F21F619}"/>
              </a:ext>
            </a:extLst>
          </p:cNvPr>
          <p:cNvSpPr>
            <a:spLocks noGrp="1"/>
          </p:cNvSpPr>
          <p:nvPr>
            <p:ph type="ftr" sz="quarter" idx="14"/>
          </p:nvPr>
        </p:nvSpPr>
        <p:spPr>
          <a:xfrm>
            <a:off x="932597" y="6259879"/>
            <a:ext cx="10016493" cy="506124"/>
          </a:xfrm>
        </p:spPr>
        <p:txBody>
          <a:bodyPr/>
          <a:lstStyle/>
          <a:p>
            <a:pPr lvl="0">
              <a:defRPr/>
            </a:pPr>
            <a:endParaRPr lang="en-US">
              <a:solidFill>
                <a:srgbClr val="53585A"/>
              </a:solidFill>
            </a:endParaRPr>
          </a:p>
          <a:p>
            <a:pPr lvl="0">
              <a:defRPr/>
            </a:pPr>
            <a:r>
              <a:rPr lang="en-GB">
                <a:solidFill>
                  <a:srgbClr val="53585A"/>
                </a:solidFill>
              </a:rPr>
              <a:t>*</a:t>
            </a:r>
            <a:r>
              <a:rPr lang="en-US">
                <a:solidFill>
                  <a:srgbClr val="53585A"/>
                </a:solidFill>
              </a:rPr>
              <a:t>ESKD or an eGFR &lt;15 ml/min/1.73 m</a:t>
            </a:r>
            <a:r>
              <a:rPr lang="en-US" baseline="30000">
                <a:solidFill>
                  <a:srgbClr val="53585A"/>
                </a:solidFill>
              </a:rPr>
              <a:t>2</a:t>
            </a:r>
            <a:r>
              <a:rPr lang="en-GB">
                <a:solidFill>
                  <a:srgbClr val="53585A"/>
                </a:solidFill>
              </a:rPr>
              <a:t>; </a:t>
            </a:r>
            <a:r>
              <a:rPr lang="en-GB" baseline="30000">
                <a:solidFill>
                  <a:srgbClr val="53585A"/>
                </a:solidFill>
              </a:rPr>
              <a:t>#</a:t>
            </a:r>
            <a:r>
              <a:rPr lang="en-GB">
                <a:solidFill>
                  <a:srgbClr val="53585A"/>
                </a:solidFill>
              </a:rPr>
              <a:t>events were classified as renal death if: (1) the patient died; (2) kidney replacement therapy had not been initiated despite being clinically indicated; and (3) there was no other likely cause of death; </a:t>
            </a:r>
            <a:r>
              <a:rPr lang="en-GB" baseline="30000">
                <a:solidFill>
                  <a:srgbClr val="53585A"/>
                </a:solidFill>
              </a:rPr>
              <a:t>‡</a:t>
            </a:r>
            <a:r>
              <a:rPr lang="en-GB"/>
              <a:t>cumulative incidence calculated by Aalen–Johansen estimator using deaths due to other causes as competing risk; </a:t>
            </a:r>
            <a:r>
              <a:rPr lang="en-GB" baseline="30000"/>
              <a:t>¶</a:t>
            </a:r>
            <a:r>
              <a:rPr lang="en-GB">
                <a:solidFill>
                  <a:srgbClr val="53585A"/>
                </a:solidFill>
              </a:rPr>
              <a:t>number of patients with an event over a median of 3.0 years of follow-up</a:t>
            </a:r>
            <a:endParaRPr lang="en-GB">
              <a:solidFill>
                <a:srgbClr val="53585A"/>
              </a:solidFill>
              <a:cs typeface="Arial"/>
            </a:endParaRPr>
          </a:p>
          <a:p>
            <a:pPr lvl="0">
              <a:defRPr/>
            </a:pPr>
            <a:r>
              <a:rPr lang="en-US"/>
              <a:t>CI, confidence interval;</a:t>
            </a:r>
            <a:r>
              <a:rPr lang="en-GB" altLang="en-US" kern="0">
                <a:ea typeface="ＭＳ Ｐゴシック"/>
                <a:cs typeface="Arial"/>
              </a:rPr>
              <a:t> </a:t>
            </a:r>
            <a:r>
              <a:rPr lang="en-US"/>
              <a:t>eGFR, estimated glomerular filtration rate;</a:t>
            </a:r>
            <a:r>
              <a:rPr lang="en-GB" altLang="en-US" kern="0">
                <a:ea typeface="ＭＳ Ｐゴシック"/>
                <a:cs typeface="Arial"/>
              </a:rPr>
              <a:t> </a:t>
            </a:r>
            <a:r>
              <a:rPr lang="en-GB">
                <a:cs typeface="Arial"/>
              </a:rPr>
              <a:t>ESKD, end-stage kidney disease; </a:t>
            </a:r>
            <a:r>
              <a:rPr lang="en-GB" altLang="en-US" kern="0">
                <a:ea typeface="ＭＳ Ｐゴシック"/>
                <a:cs typeface="Arial"/>
              </a:rPr>
              <a:t>HR, hazard ratio;</a:t>
            </a:r>
            <a:r>
              <a:rPr lang="en-US"/>
              <a:t> NNT, number needed to treat</a:t>
            </a:r>
            <a:endParaRPr lang="en-US">
              <a:cs typeface="Arial"/>
            </a:endParaRPr>
          </a:p>
          <a:p>
            <a:pPr>
              <a:defRPr/>
            </a:pPr>
            <a:r>
              <a:rPr lang="da-DK">
                <a:ea typeface="+mn-lt"/>
                <a:cs typeface="+mn-lt"/>
              </a:rPr>
              <a:t>Agarwal</a:t>
            </a:r>
            <a:r>
              <a:rPr lang="da-DK"/>
              <a:t> R,</a:t>
            </a:r>
            <a:r>
              <a:rPr lang="da-DK" i="1"/>
              <a:t> et al. Eur Heart J</a:t>
            </a:r>
            <a:r>
              <a:rPr lang="da-DK"/>
              <a:t> 2022; 43:474-484</a:t>
            </a:r>
            <a:endParaRPr lang="en-GB"/>
          </a:p>
        </p:txBody>
      </p:sp>
      <p:sp>
        <p:nvSpPr>
          <p:cNvPr id="3" name="Slide Number Placeholder 2">
            <a:extLst>
              <a:ext uri="{FF2B5EF4-FFF2-40B4-BE49-F238E27FC236}">
                <a16:creationId xmlns:a16="http://schemas.microsoft.com/office/drawing/2014/main" id="{1F46578C-51AD-49F5-802E-81F84A5AE7B2}"/>
              </a:ext>
            </a:extLst>
          </p:cNvPr>
          <p:cNvSpPr>
            <a:spLocks noGrp="1"/>
          </p:cNvSpPr>
          <p:nvPr>
            <p:ph type="sldNum" sz="quarter" idx="15"/>
          </p:nvPr>
        </p:nvSpPr>
        <p:spPr/>
        <p:txBody>
          <a:bodyPr/>
          <a:lstStyle/>
          <a:p>
            <a:fld id="{7AF8E309-D608-654D-B811-6A2C46C88181}" type="slidenum">
              <a:rPr lang="en-US" smtClean="0"/>
              <a:pPr/>
              <a:t>17</a:t>
            </a:fld>
            <a:endParaRPr lang="en-US"/>
          </a:p>
        </p:txBody>
      </p:sp>
      <p:sp>
        <p:nvSpPr>
          <p:cNvPr id="5" name="Title 4">
            <a:extLst>
              <a:ext uri="{FF2B5EF4-FFF2-40B4-BE49-F238E27FC236}">
                <a16:creationId xmlns:a16="http://schemas.microsoft.com/office/drawing/2014/main" id="{90D0F3FB-41CD-4AE1-86DF-1A452C508C59}"/>
              </a:ext>
            </a:extLst>
          </p:cNvPr>
          <p:cNvSpPr>
            <a:spLocks noGrp="1"/>
          </p:cNvSpPr>
          <p:nvPr>
            <p:ph type="title"/>
          </p:nvPr>
        </p:nvSpPr>
        <p:spPr/>
        <p:txBody>
          <a:bodyPr>
            <a:normAutofit/>
          </a:bodyPr>
          <a:lstStyle/>
          <a:p>
            <a:r>
              <a:rPr lang="en-GB" sz="2400"/>
              <a:t>FIDELITY Study: Kidney composite outcome</a:t>
            </a:r>
          </a:p>
        </p:txBody>
      </p:sp>
      <p:sp>
        <p:nvSpPr>
          <p:cNvPr id="80" name="Text Placeholder 1">
            <a:extLst>
              <a:ext uri="{FF2B5EF4-FFF2-40B4-BE49-F238E27FC236}">
                <a16:creationId xmlns:a16="http://schemas.microsoft.com/office/drawing/2014/main" id="{BAFA24BF-5E78-4171-A600-65B11CDB6DAD}"/>
              </a:ext>
            </a:extLst>
          </p:cNvPr>
          <p:cNvSpPr txBox="1">
            <a:spLocks/>
          </p:cNvSpPr>
          <p:nvPr/>
        </p:nvSpPr>
        <p:spPr>
          <a:xfrm>
            <a:off x="622800" y="1412874"/>
            <a:ext cx="10908000" cy="46831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0"/>
              </a:spcBef>
              <a:buClr>
                <a:schemeClr val="bg2"/>
              </a:buClr>
              <a:buFont typeface="Arial" panose="020B0604020202020204" pitchFamily="34" charset="0"/>
              <a:buNone/>
              <a:tabLst/>
              <a:defRPr lang="en-US" sz="2000" b="1" kern="1200">
                <a:solidFill>
                  <a:schemeClr val="bg2"/>
                </a:solidFill>
                <a:latin typeface="+mn-lt"/>
                <a:ea typeface="+mn-ea"/>
                <a:cs typeface="+mn-cs"/>
              </a:defRPr>
            </a:lvl1pPr>
            <a:lvl2pPr marL="533400" indent="-249238" algn="l" defTabSz="914400" rtl="0" eaLnBrk="1" latinLnBrk="0" hangingPunct="1">
              <a:lnSpc>
                <a:spcPct val="100000"/>
              </a:lnSpc>
              <a:spcBef>
                <a:spcPts val="600"/>
              </a:spcBef>
              <a:buClr>
                <a:schemeClr val="bg2"/>
              </a:buClr>
              <a:buFont typeface="System Font"/>
              <a:buChar char="–"/>
              <a:tabLst/>
              <a:defRPr lang="en-US" sz="1600" kern="1200" dirty="0">
                <a:solidFill>
                  <a:schemeClr val="accent3"/>
                </a:solidFill>
                <a:latin typeface="+mn-lt"/>
                <a:ea typeface="+mn-ea"/>
                <a:cs typeface="+mn-cs"/>
              </a:defRPr>
            </a:lvl2pPr>
            <a:lvl3pPr marL="800100" indent="-266700" algn="l" defTabSz="914400" rtl="0" eaLnBrk="1" latinLnBrk="0" hangingPunct="1">
              <a:lnSpc>
                <a:spcPct val="100000"/>
              </a:lnSpc>
              <a:spcBef>
                <a:spcPts val="600"/>
              </a:spcBef>
              <a:buClr>
                <a:schemeClr val="bg2"/>
              </a:buClr>
              <a:buFont typeface="Arial" panose="020B0604020202020204" pitchFamily="34" charset="0"/>
              <a:buChar char="•"/>
              <a:tabLst/>
              <a:defRPr lang="en-US" sz="1400" kern="1200" dirty="0">
                <a:solidFill>
                  <a:schemeClr val="accent3"/>
                </a:solidFill>
                <a:latin typeface="+mn-lt"/>
                <a:ea typeface="+mn-ea"/>
                <a:cs typeface="+mn-cs"/>
              </a:defRPr>
            </a:lvl3pPr>
            <a:lvl4pPr marL="1016000" indent="-215900" algn="l" defTabSz="914400" rtl="0" eaLnBrk="1" latinLnBrk="0" hangingPunct="1">
              <a:lnSpc>
                <a:spcPct val="100000"/>
              </a:lnSpc>
              <a:spcBef>
                <a:spcPts val="600"/>
              </a:spcBef>
              <a:buClr>
                <a:schemeClr val="bg2"/>
              </a:buClr>
              <a:buFont typeface="System Font"/>
              <a:buChar char="–"/>
              <a:tabLst/>
              <a:defRPr lang="en-US" sz="1200" kern="1200" dirty="0">
                <a:solidFill>
                  <a:schemeClr val="accent3"/>
                </a:solidFill>
                <a:latin typeface="+mn-lt"/>
                <a:ea typeface="+mn-ea"/>
                <a:cs typeface="+mn-cs"/>
              </a:defRPr>
            </a:lvl4pPr>
            <a:lvl5pPr marL="1244600" indent="-228600" algn="l" defTabSz="914400" rtl="0" eaLnBrk="1" latinLnBrk="0" hangingPunct="1">
              <a:lnSpc>
                <a:spcPct val="100000"/>
              </a:lnSpc>
              <a:spcBef>
                <a:spcPts val="600"/>
              </a:spcBef>
              <a:buClr>
                <a:schemeClr val="bg2"/>
              </a:buClr>
              <a:buFont typeface="Arial" panose="020B0604020202020204" pitchFamily="34" charset="0"/>
              <a:buChar char="•"/>
              <a:tabLst/>
              <a:defRPr lang="en-US" sz="1200" kern="1200" dirty="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
                <a:srgbClr val="0091DF"/>
              </a:buClr>
              <a:buSzTx/>
              <a:buFont typeface="Arial" panose="020B0604020202020204" pitchFamily="34" charset="0"/>
              <a:buNone/>
              <a:tabLst/>
              <a:defRPr/>
            </a:pPr>
            <a:r>
              <a:rPr kumimoji="0" lang="en-GB" sz="2000" b="1" i="0" u="none" strike="noStrike" kern="1200" cap="none" spc="0" normalizeH="0" baseline="0" noProof="0">
                <a:ln>
                  <a:noFill/>
                </a:ln>
                <a:solidFill>
                  <a:srgbClr val="0091DF"/>
                </a:solidFill>
                <a:effectLst/>
                <a:uLnTx/>
                <a:uFillTx/>
                <a:latin typeface="Arial" panose="020B0604020202020204"/>
                <a:ea typeface="+mn-ea"/>
                <a:cs typeface="+mn-cs"/>
              </a:rPr>
              <a:t>Time to kidney failure,* sustained ≥57% decrease in eGFR from baseline, or renal death</a:t>
            </a:r>
            <a:r>
              <a:rPr kumimoji="0" lang="en-GB" sz="2000" b="1" i="0" u="none" strike="noStrike" kern="1200" cap="none" spc="0" normalizeH="0" baseline="30000" noProof="0">
                <a:ln>
                  <a:noFill/>
                </a:ln>
                <a:solidFill>
                  <a:srgbClr val="0091DF"/>
                </a:solidFill>
                <a:effectLst/>
                <a:uLnTx/>
                <a:uFillTx/>
                <a:latin typeface="Arial" panose="020B0604020202020204"/>
                <a:ea typeface="+mn-ea"/>
                <a:cs typeface="+mn-cs"/>
              </a:rPr>
              <a:t>#</a:t>
            </a:r>
          </a:p>
          <a:p>
            <a:pPr marL="0" marR="0" lvl="0" indent="0" algn="l" defTabSz="914400" rtl="0" eaLnBrk="1" fontAlgn="auto" latinLnBrk="0" hangingPunct="1">
              <a:lnSpc>
                <a:spcPct val="90000"/>
              </a:lnSpc>
              <a:spcBef>
                <a:spcPts val="0"/>
              </a:spcBef>
              <a:spcAft>
                <a:spcPts val="0"/>
              </a:spcAft>
              <a:buClr>
                <a:srgbClr val="0091DF"/>
              </a:buClr>
              <a:buSzTx/>
              <a:buFont typeface="Arial" panose="020B0604020202020204" pitchFamily="34" charset="0"/>
              <a:buNone/>
              <a:tabLst/>
              <a:defRPr/>
            </a:pPr>
            <a:endParaRPr kumimoji="0" lang="en-GB" sz="2000" b="1" i="0" u="none" strike="noStrike" kern="1200" cap="none" spc="0" normalizeH="0" baseline="0" noProof="0">
              <a:ln>
                <a:noFill/>
              </a:ln>
              <a:solidFill>
                <a:srgbClr val="0091DF"/>
              </a:solidFill>
              <a:effectLst/>
              <a:uLnTx/>
              <a:uFillTx/>
              <a:latin typeface="Arial" panose="020B0604020202020204"/>
              <a:ea typeface="+mn-ea"/>
              <a:cs typeface="+mn-cs"/>
            </a:endParaRPr>
          </a:p>
        </p:txBody>
      </p:sp>
      <p:sp>
        <p:nvSpPr>
          <p:cNvPr id="81" name="Rectangle 80">
            <a:extLst>
              <a:ext uri="{FF2B5EF4-FFF2-40B4-BE49-F238E27FC236}">
                <a16:creationId xmlns:a16="http://schemas.microsoft.com/office/drawing/2014/main" id="{3A8AD37D-04D4-4910-99BC-1E6AB7670055}"/>
              </a:ext>
            </a:extLst>
          </p:cNvPr>
          <p:cNvSpPr/>
          <p:nvPr/>
        </p:nvSpPr>
        <p:spPr>
          <a:xfrm>
            <a:off x="8032266" y="4059995"/>
            <a:ext cx="2916824" cy="338554"/>
          </a:xfrm>
          <a:prstGeom prst="rect">
            <a:avLst/>
          </a:prstGeom>
        </p:spPr>
        <p:txBody>
          <a:bodyPr wrap="none" rIns="0">
            <a:spAutoFit/>
          </a:bodyPr>
          <a:lstStyle/>
          <a:p>
            <a:pPr algn="r">
              <a:defRPr/>
            </a:pPr>
            <a:r>
              <a:rPr lang="en-GB" altLang="en-US" sz="1600" b="1">
                <a:solidFill>
                  <a:schemeClr val="bg2"/>
                </a:solidFill>
                <a:latin typeface="Arial" panose="020B0604020202020204" pitchFamily="34" charset="0"/>
              </a:rPr>
              <a:t>Finerenone: </a:t>
            </a:r>
            <a:r>
              <a:rPr lang="en-GB" sz="1600">
                <a:solidFill>
                  <a:schemeClr val="bg2"/>
                </a:solidFill>
                <a:latin typeface="Arial" panose="020B0604020202020204"/>
              </a:rPr>
              <a:t>360/6519 (5.5%)</a:t>
            </a:r>
            <a:r>
              <a:rPr lang="en-GB" sz="1600" baseline="30000">
                <a:solidFill>
                  <a:schemeClr val="bg2"/>
                </a:solidFill>
                <a:latin typeface="Arial" panose="020B0604020202020204" pitchFamily="34" charset="0"/>
                <a:cs typeface="Arial" panose="020B0604020202020204" pitchFamily="34" charset="0"/>
              </a:rPr>
              <a:t>‡</a:t>
            </a:r>
            <a:endParaRPr lang="en-GB" sz="1600" b="1" baseline="30000">
              <a:solidFill>
                <a:schemeClr val="bg2"/>
              </a:solidFill>
              <a:latin typeface="Arial" panose="020B0604020202020204"/>
            </a:endParaRPr>
          </a:p>
        </p:txBody>
      </p:sp>
      <p:sp>
        <p:nvSpPr>
          <p:cNvPr id="82" name="Rectangle 81">
            <a:extLst>
              <a:ext uri="{FF2B5EF4-FFF2-40B4-BE49-F238E27FC236}">
                <a16:creationId xmlns:a16="http://schemas.microsoft.com/office/drawing/2014/main" id="{8C6ACF60-3409-464D-B8B8-0867835B982A}"/>
              </a:ext>
            </a:extLst>
          </p:cNvPr>
          <p:cNvSpPr/>
          <p:nvPr/>
        </p:nvSpPr>
        <p:spPr>
          <a:xfrm>
            <a:off x="6504097" y="3059628"/>
            <a:ext cx="2655535" cy="338554"/>
          </a:xfrm>
          <a:prstGeom prst="rect">
            <a:avLst/>
          </a:prstGeom>
        </p:spPr>
        <p:txBody>
          <a:bodyPr wrap="none" rIns="0">
            <a:spAutoFit/>
          </a:bodyPr>
          <a:lstStyle/>
          <a:p>
            <a:pPr algn="r">
              <a:defRPr/>
            </a:pPr>
            <a:r>
              <a:rPr lang="en-GB" altLang="en-US" sz="1600" b="1">
                <a:solidFill>
                  <a:srgbClr val="53585A"/>
                </a:solidFill>
                <a:latin typeface="Arial" panose="020B0604020202020204" pitchFamily="34" charset="0"/>
              </a:rPr>
              <a:t>Placebo:</a:t>
            </a:r>
            <a:r>
              <a:rPr lang="en-US" altLang="en-US" sz="1600">
                <a:solidFill>
                  <a:srgbClr val="53585A"/>
                </a:solidFill>
                <a:latin typeface="Arial" panose="020B0604020202020204" pitchFamily="34" charset="0"/>
              </a:rPr>
              <a:t> 465/6507</a:t>
            </a:r>
            <a:r>
              <a:rPr lang="en-GB" sz="1600">
                <a:solidFill>
                  <a:srgbClr val="53585A"/>
                </a:solidFill>
                <a:latin typeface="Arial" panose="020B0604020202020204"/>
              </a:rPr>
              <a:t> (7.1%)</a:t>
            </a:r>
            <a:r>
              <a:rPr lang="en-GB" sz="1600" baseline="30000">
                <a:solidFill>
                  <a:srgbClr val="53585A"/>
                </a:solidFill>
                <a:latin typeface="Arial" panose="020B0604020202020204" pitchFamily="34" charset="0"/>
                <a:cs typeface="Arial" panose="020B0604020202020204" pitchFamily="34" charset="0"/>
              </a:rPr>
              <a:t>‡</a:t>
            </a:r>
            <a:r>
              <a:rPr lang="en-GB" sz="1600">
                <a:solidFill>
                  <a:srgbClr val="53585A"/>
                </a:solidFill>
                <a:latin typeface="Arial" panose="020B0604020202020204"/>
              </a:rPr>
              <a:t> </a:t>
            </a:r>
            <a:endParaRPr lang="en-GB" sz="1600" b="1">
              <a:solidFill>
                <a:srgbClr val="53585A"/>
              </a:solidFill>
              <a:latin typeface="Arial" panose="020B0604020202020204"/>
            </a:endParaRPr>
          </a:p>
        </p:txBody>
      </p:sp>
      <p:sp>
        <p:nvSpPr>
          <p:cNvPr id="83" name="Rectangle 82">
            <a:extLst>
              <a:ext uri="{FF2B5EF4-FFF2-40B4-BE49-F238E27FC236}">
                <a16:creationId xmlns:a16="http://schemas.microsoft.com/office/drawing/2014/main" id="{7A76A75A-8A07-4331-B282-9BCF0CC5CB90}"/>
              </a:ext>
            </a:extLst>
          </p:cNvPr>
          <p:cNvSpPr/>
          <p:nvPr/>
        </p:nvSpPr>
        <p:spPr>
          <a:xfrm>
            <a:off x="2540612" y="2041816"/>
            <a:ext cx="2347732" cy="419020"/>
          </a:xfrm>
          <a:prstGeom prst="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latin typeface="Arial" panose="020B0604020202020204"/>
              <a:ea typeface="+mn-ea"/>
              <a:cs typeface="+mn-cs"/>
            </a:endParaRPr>
          </a:p>
        </p:txBody>
      </p:sp>
      <p:grpSp>
        <p:nvGrpSpPr>
          <p:cNvPr id="84" name="Group 83">
            <a:extLst>
              <a:ext uri="{FF2B5EF4-FFF2-40B4-BE49-F238E27FC236}">
                <a16:creationId xmlns:a16="http://schemas.microsoft.com/office/drawing/2014/main" id="{19A85A17-24A6-47A1-9796-F9320A9877D4}"/>
              </a:ext>
            </a:extLst>
          </p:cNvPr>
          <p:cNvGrpSpPr/>
          <p:nvPr/>
        </p:nvGrpSpPr>
        <p:grpSpPr>
          <a:xfrm>
            <a:off x="2258072" y="2593501"/>
            <a:ext cx="2776583" cy="657518"/>
            <a:chOff x="9124950" y="4811827"/>
            <a:chExt cx="2558213" cy="657518"/>
          </a:xfrm>
        </p:grpSpPr>
        <p:grpSp>
          <p:nvGrpSpPr>
            <p:cNvPr id="85" name="Group 84">
              <a:extLst>
                <a:ext uri="{FF2B5EF4-FFF2-40B4-BE49-F238E27FC236}">
                  <a16:creationId xmlns:a16="http://schemas.microsoft.com/office/drawing/2014/main" id="{2FDCE2C6-29EB-447D-81BA-97048042AA9D}"/>
                </a:ext>
              </a:extLst>
            </p:cNvPr>
            <p:cNvGrpSpPr/>
            <p:nvPr/>
          </p:nvGrpSpPr>
          <p:grpSpPr>
            <a:xfrm>
              <a:off x="9124951" y="4811827"/>
              <a:ext cx="2419432" cy="657518"/>
              <a:chOff x="9505676" y="2688944"/>
              <a:chExt cx="2716954" cy="657518"/>
            </a:xfrm>
          </p:grpSpPr>
          <p:sp>
            <p:nvSpPr>
              <p:cNvPr id="87" name="Rectangle: Rounded Corners 86">
                <a:extLst>
                  <a:ext uri="{FF2B5EF4-FFF2-40B4-BE49-F238E27FC236}">
                    <a16:creationId xmlns:a16="http://schemas.microsoft.com/office/drawing/2014/main" id="{C3E6495B-5C25-499E-BF5F-598588D0BFAF}"/>
                  </a:ext>
                </a:extLst>
              </p:cNvPr>
              <p:cNvSpPr/>
              <p:nvPr/>
            </p:nvSpPr>
            <p:spPr>
              <a:xfrm>
                <a:off x="9542239" y="2695241"/>
                <a:ext cx="2680391" cy="651221"/>
              </a:xfrm>
              <a:prstGeom prst="roundRect">
                <a:avLst>
                  <a:gd name="adj" fmla="val 42944"/>
                </a:avLst>
              </a:prstGeom>
              <a:solidFill>
                <a:srgbClr val="F2F2F2"/>
              </a:solidFill>
              <a:ln w="19050" cap="flat" cmpd="sng" algn="ctr">
                <a:noFill/>
                <a:prstDash val="solid"/>
                <a:miter lim="800000"/>
              </a:ln>
              <a:effectLst/>
            </p:spPr>
            <p:txBody>
              <a:bodyPr lIns="36000" rtlCol="0" anchor="ctr"/>
              <a:lstStyle/>
              <a:p>
                <a:pPr marL="180975"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effectLst/>
                  <a:uLnTx/>
                  <a:uFillTx/>
                  <a:latin typeface="Arial" panose="020B0604020202020204"/>
                  <a:ea typeface="MS PGothic" charset="0"/>
                  <a:cs typeface="+mn-cs"/>
                </a:endParaRPr>
              </a:p>
            </p:txBody>
          </p:sp>
          <p:sp>
            <p:nvSpPr>
              <p:cNvPr id="88" name="Rectangle 87">
                <a:extLst>
                  <a:ext uri="{FF2B5EF4-FFF2-40B4-BE49-F238E27FC236}">
                    <a16:creationId xmlns:a16="http://schemas.microsoft.com/office/drawing/2014/main" id="{4E20497B-6F60-4DB2-B6BD-DD90C94FA432}"/>
                  </a:ext>
                </a:extLst>
              </p:cNvPr>
              <p:cNvSpPr/>
              <p:nvPr/>
            </p:nvSpPr>
            <p:spPr>
              <a:xfrm>
                <a:off x="9505676" y="2688944"/>
                <a:ext cx="619051" cy="657518"/>
              </a:xfrm>
              <a:prstGeom prst="rect">
                <a:avLst/>
              </a:prstGeom>
              <a:solidFill>
                <a:srgbClr val="F2F2F2"/>
              </a:solidFill>
              <a:ln w="19050" cap="flat" cmpd="sng" algn="ctr">
                <a:noFill/>
                <a:prstDash val="solid"/>
                <a:miter lim="800000"/>
              </a:ln>
              <a:effectLst/>
            </p:spPr>
            <p:txBody>
              <a:bodyPr l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effectLst/>
                  <a:uLnTx/>
                  <a:uFillTx/>
                  <a:latin typeface="Arial" panose="020B0604020202020204"/>
                  <a:ea typeface="MS PGothic" charset="0"/>
                  <a:cs typeface="+mn-cs"/>
                </a:endParaRPr>
              </a:p>
            </p:txBody>
          </p:sp>
        </p:grpSp>
        <p:sp>
          <p:nvSpPr>
            <p:cNvPr id="86" name="Rectangle 85">
              <a:extLst>
                <a:ext uri="{FF2B5EF4-FFF2-40B4-BE49-F238E27FC236}">
                  <a16:creationId xmlns:a16="http://schemas.microsoft.com/office/drawing/2014/main" id="{686E32B1-4CFE-47A2-A2A5-6891F802E462}"/>
                </a:ext>
              </a:extLst>
            </p:cNvPr>
            <p:cNvSpPr/>
            <p:nvPr/>
          </p:nvSpPr>
          <p:spPr>
            <a:xfrm>
              <a:off x="9124950" y="4863871"/>
              <a:ext cx="2558213" cy="584775"/>
            </a:xfrm>
            <a:prstGeom prst="rect">
              <a:avLst/>
            </a:prstGeom>
          </p:spPr>
          <p:txBody>
            <a:bodyPr wrap="square" lIns="0">
              <a:spAutoFit/>
            </a:bodyPr>
            <a:lstStyle/>
            <a:p>
              <a:pPr marL="8890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a:ln>
                    <a:noFill/>
                  </a:ln>
                  <a:effectLst/>
                  <a:uLnTx/>
                  <a:uFillTx/>
                  <a:latin typeface="Arial" panose="020B0604020202020204"/>
                </a:rPr>
                <a:t>NNT after 3 years = 60 </a:t>
              </a:r>
              <a:br>
                <a:rPr kumimoji="0" lang="en-GB" sz="1600" b="0" i="0" u="none" strike="noStrike" kern="0" cap="none" spc="0" normalizeH="0" baseline="0" noProof="0">
                  <a:ln>
                    <a:noFill/>
                  </a:ln>
                  <a:effectLst/>
                  <a:uLnTx/>
                  <a:uFillTx/>
                  <a:latin typeface="Arial" panose="020B0604020202020204"/>
                </a:rPr>
              </a:br>
              <a:r>
                <a:rPr kumimoji="0" lang="en-GB" sz="1600" b="0" i="0" u="none" strike="noStrike" kern="0" cap="none" spc="0" normalizeH="0" baseline="0" noProof="0">
                  <a:ln>
                    <a:noFill/>
                  </a:ln>
                  <a:effectLst/>
                  <a:uLnTx/>
                  <a:uFillTx/>
                  <a:latin typeface="Arial" panose="020B0604020202020204"/>
                </a:rPr>
                <a:t>(95% CI 38–142)</a:t>
              </a:r>
            </a:p>
          </p:txBody>
        </p:sp>
      </p:grpSp>
      <p:sp>
        <p:nvSpPr>
          <p:cNvPr id="89" name="Table label">
            <a:extLst>
              <a:ext uri="{FF2B5EF4-FFF2-40B4-BE49-F238E27FC236}">
                <a16:creationId xmlns:a16="http://schemas.microsoft.com/office/drawing/2014/main" id="{3A5F1B28-F028-485A-8D48-BF307E498A0A}"/>
              </a:ext>
            </a:extLst>
          </p:cNvPr>
          <p:cNvSpPr>
            <a:spLocks noChangeArrowheads="1"/>
          </p:cNvSpPr>
          <p:nvPr/>
        </p:nvSpPr>
        <p:spPr bwMode="auto">
          <a:xfrm>
            <a:off x="1057058" y="5209289"/>
            <a:ext cx="8656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a:ln>
                  <a:noFill/>
                </a:ln>
                <a:effectLst/>
                <a:uLnTx/>
                <a:uFillTx/>
                <a:latin typeface="Arial" panose="020B0604020202020204" pitchFamily="34" charset="0"/>
                <a:cs typeface="+mn-cs"/>
              </a:rPr>
              <a:t>No. at risk</a:t>
            </a:r>
            <a:endParaRPr kumimoji="0" lang="en-US" altLang="en-US" sz="1800" b="0" i="0" u="none" strike="noStrike" kern="0" cap="none" spc="0" normalizeH="0" baseline="0" noProof="0">
              <a:ln>
                <a:noFill/>
              </a:ln>
              <a:effectLst/>
              <a:uLnTx/>
              <a:uFillTx/>
              <a:latin typeface="Arial" panose="020B0604020202020204" pitchFamily="34" charset="0"/>
              <a:cs typeface="+mn-cs"/>
            </a:endParaRPr>
          </a:p>
        </p:txBody>
      </p:sp>
      <p:sp>
        <p:nvSpPr>
          <p:cNvPr id="90" name="Rectangle 365">
            <a:extLst>
              <a:ext uri="{FF2B5EF4-FFF2-40B4-BE49-F238E27FC236}">
                <a16:creationId xmlns:a16="http://schemas.microsoft.com/office/drawing/2014/main" id="{1EF4FDA5-49A9-4A64-AD1F-864BAF2D1121}"/>
              </a:ext>
            </a:extLst>
          </p:cNvPr>
          <p:cNvSpPr>
            <a:spLocks noChangeArrowheads="1"/>
          </p:cNvSpPr>
          <p:nvPr/>
        </p:nvSpPr>
        <p:spPr bwMode="auto">
          <a:xfrm>
            <a:off x="959280" y="5464269"/>
            <a:ext cx="9634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a:ln>
                  <a:noFill/>
                </a:ln>
                <a:solidFill>
                  <a:schemeClr val="bg2"/>
                </a:solidFill>
                <a:effectLst/>
                <a:uLnTx/>
                <a:uFillTx/>
                <a:latin typeface="Arial" panose="020B0604020202020204" pitchFamily="34" charset="0"/>
                <a:cs typeface="+mn-cs"/>
              </a:rPr>
              <a:t>Finerenone</a:t>
            </a:r>
            <a:endParaRPr kumimoji="0" lang="en-US" altLang="en-US" sz="1800" b="1" i="0" u="none" strike="noStrike" kern="0" cap="none" spc="0" normalizeH="0" baseline="0" noProof="0">
              <a:ln>
                <a:noFill/>
              </a:ln>
              <a:solidFill>
                <a:schemeClr val="bg2"/>
              </a:solidFill>
              <a:effectLst/>
              <a:uLnTx/>
              <a:uFillTx/>
              <a:latin typeface="Arial" panose="020B0604020202020204" pitchFamily="34" charset="0"/>
              <a:cs typeface="+mn-cs"/>
            </a:endParaRPr>
          </a:p>
        </p:txBody>
      </p:sp>
      <p:sp>
        <p:nvSpPr>
          <p:cNvPr id="91" name="Rectangle 375">
            <a:extLst>
              <a:ext uri="{FF2B5EF4-FFF2-40B4-BE49-F238E27FC236}">
                <a16:creationId xmlns:a16="http://schemas.microsoft.com/office/drawing/2014/main" id="{F172598D-D9FA-4571-A068-A67E0183C127}"/>
              </a:ext>
            </a:extLst>
          </p:cNvPr>
          <p:cNvSpPr>
            <a:spLocks noChangeArrowheads="1"/>
          </p:cNvSpPr>
          <p:nvPr/>
        </p:nvSpPr>
        <p:spPr bwMode="auto">
          <a:xfrm>
            <a:off x="1144283" y="5703356"/>
            <a:ext cx="7783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a:ln>
                  <a:noFill/>
                </a:ln>
                <a:solidFill>
                  <a:srgbClr val="53585A"/>
                </a:solidFill>
                <a:effectLst/>
                <a:uLnTx/>
                <a:uFillTx/>
                <a:latin typeface="Arial" panose="020B0604020202020204" pitchFamily="34" charset="0"/>
                <a:cs typeface="+mn-cs"/>
              </a:rPr>
              <a:t>Placebo</a:t>
            </a:r>
            <a:endParaRPr kumimoji="0" lang="en-US" altLang="en-US" sz="1800" b="1" i="0" u="none" strike="noStrike" kern="0" cap="none" spc="0" normalizeH="0" baseline="0" noProof="0">
              <a:ln>
                <a:noFill/>
              </a:ln>
              <a:solidFill>
                <a:srgbClr val="53585A"/>
              </a:solidFill>
              <a:effectLst/>
              <a:uLnTx/>
              <a:uFillTx/>
              <a:latin typeface="Arial" panose="020B0604020202020204" pitchFamily="34" charset="0"/>
              <a:cs typeface="+mn-cs"/>
            </a:endParaRPr>
          </a:p>
        </p:txBody>
      </p:sp>
      <p:sp>
        <p:nvSpPr>
          <p:cNvPr id="92" name="Rectangle 359">
            <a:extLst>
              <a:ext uri="{FF2B5EF4-FFF2-40B4-BE49-F238E27FC236}">
                <a16:creationId xmlns:a16="http://schemas.microsoft.com/office/drawing/2014/main" id="{D5C1C0A5-153D-4263-84D4-5131ABD1DA3D}"/>
              </a:ext>
            </a:extLst>
          </p:cNvPr>
          <p:cNvSpPr>
            <a:spLocks noChangeArrowheads="1"/>
          </p:cNvSpPr>
          <p:nvPr/>
        </p:nvSpPr>
        <p:spPr bwMode="auto">
          <a:xfrm>
            <a:off x="4752292" y="5138289"/>
            <a:ext cx="27037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1" i="0" u="none" strike="noStrike" kern="0" cap="none" spc="0" normalizeH="0" baseline="0" noProof="0">
                <a:ln>
                  <a:noFill/>
                </a:ln>
                <a:effectLst/>
                <a:uLnTx/>
                <a:uFillTx/>
                <a:latin typeface="Arial" panose="020B0604020202020204" pitchFamily="34" charset="0"/>
                <a:cs typeface="+mn-cs"/>
              </a:rPr>
              <a:t>Time to first event (months)</a:t>
            </a:r>
            <a:endParaRPr kumimoji="0" lang="en-US" altLang="en-US" sz="1600" b="0" i="0" u="none" strike="noStrike" kern="0" cap="none" spc="0" normalizeH="0" baseline="0" noProof="0">
              <a:ln>
                <a:noFill/>
              </a:ln>
              <a:effectLst/>
              <a:uLnTx/>
              <a:uFillTx/>
              <a:latin typeface="Arial" panose="020B0604020202020204" pitchFamily="34" charset="0"/>
              <a:cs typeface="+mn-cs"/>
            </a:endParaRPr>
          </a:p>
        </p:txBody>
      </p:sp>
      <p:sp>
        <p:nvSpPr>
          <p:cNvPr id="93" name="Rectangle 360">
            <a:extLst>
              <a:ext uri="{FF2B5EF4-FFF2-40B4-BE49-F238E27FC236}">
                <a16:creationId xmlns:a16="http://schemas.microsoft.com/office/drawing/2014/main" id="{754E3169-A0E9-44C9-8653-4A5E76AB05A9}"/>
              </a:ext>
            </a:extLst>
          </p:cNvPr>
          <p:cNvSpPr>
            <a:spLocks noChangeArrowheads="1"/>
          </p:cNvSpPr>
          <p:nvPr/>
        </p:nvSpPr>
        <p:spPr bwMode="auto">
          <a:xfrm rot="16200000">
            <a:off x="271149" y="3275072"/>
            <a:ext cx="2487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1" i="0" u="none" strike="noStrike" kern="0" cap="none" spc="0" normalizeH="0" baseline="0" noProof="0">
                <a:ln>
                  <a:noFill/>
                </a:ln>
                <a:effectLst/>
                <a:uLnTx/>
                <a:uFillTx/>
                <a:latin typeface="Arial" panose="020B0604020202020204" pitchFamily="34" charset="0"/>
                <a:cs typeface="+mn-cs"/>
              </a:rPr>
              <a:t>Cumulative incidence (%)</a:t>
            </a:r>
            <a:endParaRPr kumimoji="0" lang="en-US" altLang="en-US" sz="2000" b="0" i="0" u="none" strike="noStrike" kern="0" cap="none" spc="0" normalizeH="0" baseline="0" noProof="0">
              <a:ln>
                <a:noFill/>
              </a:ln>
              <a:effectLst/>
              <a:uLnTx/>
              <a:uFillTx/>
              <a:latin typeface="Arial" panose="020B0604020202020204" pitchFamily="34" charset="0"/>
              <a:cs typeface="+mn-cs"/>
            </a:endParaRPr>
          </a:p>
        </p:txBody>
      </p:sp>
      <p:sp>
        <p:nvSpPr>
          <p:cNvPr id="94" name="Rectangle 366">
            <a:extLst>
              <a:ext uri="{FF2B5EF4-FFF2-40B4-BE49-F238E27FC236}">
                <a16:creationId xmlns:a16="http://schemas.microsoft.com/office/drawing/2014/main" id="{0565CEBF-EA7D-4770-8E76-9AFC0E10C0DF}"/>
              </a:ext>
            </a:extLst>
          </p:cNvPr>
          <p:cNvSpPr>
            <a:spLocks noChangeArrowheads="1"/>
          </p:cNvSpPr>
          <p:nvPr/>
        </p:nvSpPr>
        <p:spPr bwMode="auto">
          <a:xfrm>
            <a:off x="2059299" y="5447940"/>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a:ln>
                  <a:noFill/>
                </a:ln>
                <a:solidFill>
                  <a:schemeClr val="bg2"/>
                </a:solidFill>
                <a:effectLst/>
                <a:uLnTx/>
                <a:uFillTx/>
                <a:latin typeface="Arial" panose="020B0604020202020204" pitchFamily="34" charset="0"/>
                <a:cs typeface="+mn-cs"/>
              </a:rPr>
              <a:t>6519</a:t>
            </a:r>
            <a:endParaRPr kumimoji="0" lang="en-US" altLang="en-US" sz="1800" b="0" i="0" u="none" strike="noStrike" kern="0" cap="none" spc="0" normalizeH="0" baseline="0" noProof="0">
              <a:ln>
                <a:noFill/>
              </a:ln>
              <a:solidFill>
                <a:schemeClr val="bg2"/>
              </a:solidFill>
              <a:effectLst/>
              <a:highlight>
                <a:srgbClr val="FFFF00"/>
              </a:highlight>
              <a:uLnTx/>
              <a:uFillTx/>
              <a:latin typeface="Arial" panose="020B0604020202020204" pitchFamily="34" charset="0"/>
              <a:cs typeface="+mn-cs"/>
            </a:endParaRPr>
          </a:p>
        </p:txBody>
      </p:sp>
      <p:sp>
        <p:nvSpPr>
          <p:cNvPr id="95" name="Rectangle 376">
            <a:extLst>
              <a:ext uri="{FF2B5EF4-FFF2-40B4-BE49-F238E27FC236}">
                <a16:creationId xmlns:a16="http://schemas.microsoft.com/office/drawing/2014/main" id="{6E44907D-4FC8-468E-8069-9F4A03A676B9}"/>
              </a:ext>
            </a:extLst>
          </p:cNvPr>
          <p:cNvSpPr>
            <a:spLocks noChangeArrowheads="1"/>
          </p:cNvSpPr>
          <p:nvPr/>
        </p:nvSpPr>
        <p:spPr bwMode="auto">
          <a:xfrm>
            <a:off x="2059299" y="5703356"/>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a:ln>
                  <a:noFill/>
                </a:ln>
                <a:solidFill>
                  <a:srgbClr val="53585A"/>
                </a:solidFill>
                <a:effectLst/>
                <a:uLnTx/>
                <a:uFillTx/>
                <a:latin typeface="Arial" panose="020B0604020202020204" pitchFamily="34" charset="0"/>
                <a:cs typeface="+mn-cs"/>
              </a:rPr>
              <a:t>6507</a:t>
            </a:r>
            <a:endParaRPr kumimoji="0" lang="en-US" altLang="en-US" sz="1800" b="0" i="0" u="none" strike="noStrike" kern="0" cap="none" spc="0" normalizeH="0" baseline="0" noProof="0">
              <a:ln>
                <a:noFill/>
              </a:ln>
              <a:solidFill>
                <a:srgbClr val="53585A"/>
              </a:solidFill>
              <a:effectLst/>
              <a:highlight>
                <a:srgbClr val="FFFF00"/>
              </a:highlight>
              <a:uLnTx/>
              <a:uFillTx/>
              <a:latin typeface="Arial" panose="020B0604020202020204" pitchFamily="34" charset="0"/>
              <a:cs typeface="+mn-cs"/>
            </a:endParaRPr>
          </a:p>
        </p:txBody>
      </p:sp>
      <p:sp>
        <p:nvSpPr>
          <p:cNvPr id="96" name="Freeform 289">
            <a:extLst>
              <a:ext uri="{FF2B5EF4-FFF2-40B4-BE49-F238E27FC236}">
                <a16:creationId xmlns:a16="http://schemas.microsoft.com/office/drawing/2014/main" id="{C67FED10-72C6-41F4-B45C-E61738322B78}"/>
              </a:ext>
            </a:extLst>
          </p:cNvPr>
          <p:cNvSpPr>
            <a:spLocks/>
          </p:cNvSpPr>
          <p:nvPr/>
        </p:nvSpPr>
        <p:spPr bwMode="auto">
          <a:xfrm>
            <a:off x="2255084" y="1999180"/>
            <a:ext cx="6829235" cy="2764763"/>
          </a:xfrm>
          <a:custGeom>
            <a:avLst/>
            <a:gdLst>
              <a:gd name="T0" fmla="*/ 0 w 3341"/>
              <a:gd name="T1" fmla="*/ 0 h 1736"/>
              <a:gd name="T2" fmla="*/ 0 w 3341"/>
              <a:gd name="T3" fmla="*/ 1736 h 1736"/>
              <a:gd name="T4" fmla="*/ 3341 w 3341"/>
              <a:gd name="T5" fmla="*/ 1736 h 1736"/>
            </a:gdLst>
            <a:ahLst/>
            <a:cxnLst>
              <a:cxn ang="0">
                <a:pos x="T0" y="T1"/>
              </a:cxn>
              <a:cxn ang="0">
                <a:pos x="T2" y="T3"/>
              </a:cxn>
              <a:cxn ang="0">
                <a:pos x="T4" y="T5"/>
              </a:cxn>
            </a:cxnLst>
            <a:rect l="0" t="0" r="r" b="b"/>
            <a:pathLst>
              <a:path w="3341" h="1736">
                <a:moveTo>
                  <a:pt x="0" y="0"/>
                </a:moveTo>
                <a:lnTo>
                  <a:pt x="0" y="1736"/>
                </a:lnTo>
                <a:lnTo>
                  <a:pt x="3341" y="1736"/>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3585A"/>
              </a:solidFill>
              <a:effectLst/>
              <a:uLnTx/>
              <a:uFillTx/>
              <a:cs typeface="+mn-cs"/>
            </a:endParaRPr>
          </a:p>
        </p:txBody>
      </p:sp>
      <p:sp>
        <p:nvSpPr>
          <p:cNvPr id="97" name="Rectangle 385">
            <a:extLst>
              <a:ext uri="{FF2B5EF4-FFF2-40B4-BE49-F238E27FC236}">
                <a16:creationId xmlns:a16="http://schemas.microsoft.com/office/drawing/2014/main" id="{01558D40-A650-4184-8AA6-E7FB7FE65845}"/>
              </a:ext>
            </a:extLst>
          </p:cNvPr>
          <p:cNvSpPr>
            <a:spLocks noChangeArrowheads="1"/>
          </p:cNvSpPr>
          <p:nvPr/>
        </p:nvSpPr>
        <p:spPr bwMode="auto">
          <a:xfrm>
            <a:off x="2351269" y="1929927"/>
            <a:ext cx="30457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a:ln>
                  <a:noFill/>
                </a:ln>
                <a:effectLst/>
                <a:uLnTx/>
                <a:uFillTx/>
                <a:latin typeface="Arial" panose="020B0604020202020204" pitchFamily="34" charset="0"/>
                <a:cs typeface="+mn-cs"/>
              </a:rPr>
              <a:t>HR=0.77; 95% CI 0.67–0.88</a:t>
            </a:r>
            <a:endParaRPr kumimoji="0" lang="en-US" altLang="en-US" sz="2400" b="1" i="0" u="none" strike="noStrike" kern="0" cap="none" spc="0" normalizeH="0" baseline="0" noProof="0">
              <a:ln>
                <a:noFill/>
              </a:ln>
              <a:effectLst/>
              <a:uLnTx/>
              <a:uFillTx/>
              <a:latin typeface="Arial" panose="020B0604020202020204" pitchFamily="34" charset="0"/>
              <a:cs typeface="+mn-cs"/>
            </a:endParaRPr>
          </a:p>
        </p:txBody>
      </p:sp>
      <p:sp>
        <p:nvSpPr>
          <p:cNvPr id="98" name="Rectangle 366">
            <a:extLst>
              <a:ext uri="{FF2B5EF4-FFF2-40B4-BE49-F238E27FC236}">
                <a16:creationId xmlns:a16="http://schemas.microsoft.com/office/drawing/2014/main" id="{9E97575A-6592-40D2-897D-E9A6AF98695F}"/>
              </a:ext>
            </a:extLst>
          </p:cNvPr>
          <p:cNvSpPr>
            <a:spLocks noChangeArrowheads="1"/>
          </p:cNvSpPr>
          <p:nvPr/>
        </p:nvSpPr>
        <p:spPr bwMode="auto">
          <a:xfrm>
            <a:off x="2912580" y="5447940"/>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a:ln>
                  <a:noFill/>
                </a:ln>
                <a:solidFill>
                  <a:schemeClr val="bg2"/>
                </a:solidFill>
                <a:effectLst/>
                <a:uLnTx/>
                <a:uFillTx/>
                <a:latin typeface="Arial" panose="020B0604020202020204" pitchFamily="34" charset="0"/>
                <a:cs typeface="+mn-cs"/>
              </a:rPr>
              <a:t>6291</a:t>
            </a:r>
            <a:endParaRPr kumimoji="0" lang="en-US" altLang="en-US" sz="1800" b="0" i="0" u="none" strike="noStrike" kern="0" cap="none" spc="0" normalizeH="0" baseline="0" noProof="0">
              <a:ln>
                <a:noFill/>
              </a:ln>
              <a:solidFill>
                <a:schemeClr val="bg2"/>
              </a:solidFill>
              <a:effectLst/>
              <a:highlight>
                <a:srgbClr val="FFFF00"/>
              </a:highlight>
              <a:uLnTx/>
              <a:uFillTx/>
              <a:latin typeface="Arial" panose="020B0604020202020204" pitchFamily="34" charset="0"/>
              <a:cs typeface="+mn-cs"/>
            </a:endParaRPr>
          </a:p>
        </p:txBody>
      </p:sp>
      <p:sp>
        <p:nvSpPr>
          <p:cNvPr id="99" name="Rectangle 376">
            <a:extLst>
              <a:ext uri="{FF2B5EF4-FFF2-40B4-BE49-F238E27FC236}">
                <a16:creationId xmlns:a16="http://schemas.microsoft.com/office/drawing/2014/main" id="{E9285D13-4437-4D1C-B99C-8B9F86A9AED8}"/>
              </a:ext>
            </a:extLst>
          </p:cNvPr>
          <p:cNvSpPr>
            <a:spLocks noChangeArrowheads="1"/>
          </p:cNvSpPr>
          <p:nvPr/>
        </p:nvSpPr>
        <p:spPr bwMode="auto">
          <a:xfrm>
            <a:off x="2912580" y="5703356"/>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a:ln>
                  <a:noFill/>
                </a:ln>
                <a:solidFill>
                  <a:srgbClr val="53585A"/>
                </a:solidFill>
                <a:effectLst/>
                <a:uLnTx/>
                <a:uFillTx/>
                <a:latin typeface="Arial" panose="020B0604020202020204" pitchFamily="34" charset="0"/>
                <a:cs typeface="+mn-cs"/>
              </a:rPr>
              <a:t>6292</a:t>
            </a:r>
            <a:endParaRPr kumimoji="0" lang="en-US" altLang="en-US" sz="1800" b="0" i="0" u="none" strike="noStrike" kern="0" cap="none" spc="0" normalizeH="0" baseline="0" noProof="0">
              <a:ln>
                <a:noFill/>
              </a:ln>
              <a:solidFill>
                <a:srgbClr val="53585A"/>
              </a:solidFill>
              <a:effectLst/>
              <a:highlight>
                <a:srgbClr val="FFFF00"/>
              </a:highlight>
              <a:uLnTx/>
              <a:uFillTx/>
              <a:latin typeface="Arial" panose="020B0604020202020204" pitchFamily="34" charset="0"/>
              <a:cs typeface="+mn-cs"/>
            </a:endParaRPr>
          </a:p>
        </p:txBody>
      </p:sp>
      <p:sp>
        <p:nvSpPr>
          <p:cNvPr id="100" name="Rectangle 366">
            <a:extLst>
              <a:ext uri="{FF2B5EF4-FFF2-40B4-BE49-F238E27FC236}">
                <a16:creationId xmlns:a16="http://schemas.microsoft.com/office/drawing/2014/main" id="{116D0B6A-92B7-4973-9EFF-6DF5CB66E8F4}"/>
              </a:ext>
            </a:extLst>
          </p:cNvPr>
          <p:cNvSpPr>
            <a:spLocks noChangeArrowheads="1"/>
          </p:cNvSpPr>
          <p:nvPr/>
        </p:nvSpPr>
        <p:spPr bwMode="auto">
          <a:xfrm>
            <a:off x="3765861" y="5447940"/>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a:ln>
                  <a:noFill/>
                </a:ln>
                <a:solidFill>
                  <a:schemeClr val="bg2"/>
                </a:solidFill>
                <a:effectLst/>
                <a:uLnTx/>
                <a:uFillTx/>
                <a:latin typeface="Arial" panose="020B0604020202020204" pitchFamily="34" charset="0"/>
                <a:cs typeface="+mn-cs"/>
              </a:rPr>
              <a:t>6107</a:t>
            </a:r>
            <a:endParaRPr kumimoji="0" lang="en-US" altLang="en-US" sz="1800" b="0" i="0" u="none" strike="noStrike" kern="0" cap="none" spc="0" normalizeH="0" baseline="0" noProof="0">
              <a:ln>
                <a:noFill/>
              </a:ln>
              <a:solidFill>
                <a:schemeClr val="bg2"/>
              </a:solidFill>
              <a:effectLst/>
              <a:highlight>
                <a:srgbClr val="FFFF00"/>
              </a:highlight>
              <a:uLnTx/>
              <a:uFillTx/>
              <a:latin typeface="Arial" panose="020B0604020202020204" pitchFamily="34" charset="0"/>
              <a:cs typeface="+mn-cs"/>
            </a:endParaRPr>
          </a:p>
        </p:txBody>
      </p:sp>
      <p:sp>
        <p:nvSpPr>
          <p:cNvPr id="101" name="Rectangle 376">
            <a:extLst>
              <a:ext uri="{FF2B5EF4-FFF2-40B4-BE49-F238E27FC236}">
                <a16:creationId xmlns:a16="http://schemas.microsoft.com/office/drawing/2014/main" id="{5877B4A0-CB44-4DB7-B9F1-30DC2D1237A2}"/>
              </a:ext>
            </a:extLst>
          </p:cNvPr>
          <p:cNvSpPr>
            <a:spLocks noChangeArrowheads="1"/>
          </p:cNvSpPr>
          <p:nvPr/>
        </p:nvSpPr>
        <p:spPr bwMode="auto">
          <a:xfrm>
            <a:off x="3765861" y="5703356"/>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a:ln>
                  <a:noFill/>
                </a:ln>
                <a:solidFill>
                  <a:srgbClr val="53585A"/>
                </a:solidFill>
                <a:effectLst/>
                <a:uLnTx/>
                <a:uFillTx/>
                <a:latin typeface="Arial" panose="020B0604020202020204" pitchFamily="34" charset="0"/>
                <a:cs typeface="+mn-cs"/>
              </a:rPr>
              <a:t>6071</a:t>
            </a:r>
            <a:endParaRPr kumimoji="0" lang="en-US" altLang="en-US" sz="1800" b="0" i="0" u="none" strike="noStrike" kern="0" cap="none" spc="0" normalizeH="0" baseline="0" noProof="0">
              <a:ln>
                <a:noFill/>
              </a:ln>
              <a:solidFill>
                <a:srgbClr val="53585A"/>
              </a:solidFill>
              <a:effectLst/>
              <a:highlight>
                <a:srgbClr val="FFFF00"/>
              </a:highlight>
              <a:uLnTx/>
              <a:uFillTx/>
              <a:latin typeface="Arial" panose="020B0604020202020204" pitchFamily="34" charset="0"/>
              <a:cs typeface="+mn-cs"/>
            </a:endParaRPr>
          </a:p>
        </p:txBody>
      </p:sp>
      <p:sp>
        <p:nvSpPr>
          <p:cNvPr id="102" name="Rectangle 366">
            <a:extLst>
              <a:ext uri="{FF2B5EF4-FFF2-40B4-BE49-F238E27FC236}">
                <a16:creationId xmlns:a16="http://schemas.microsoft.com/office/drawing/2014/main" id="{AE9EB59C-61EE-4067-8F70-323E19D77C8E}"/>
              </a:ext>
            </a:extLst>
          </p:cNvPr>
          <p:cNvSpPr>
            <a:spLocks noChangeArrowheads="1"/>
          </p:cNvSpPr>
          <p:nvPr/>
        </p:nvSpPr>
        <p:spPr bwMode="auto">
          <a:xfrm>
            <a:off x="4619142" y="5447940"/>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a:ln>
                  <a:noFill/>
                </a:ln>
                <a:solidFill>
                  <a:schemeClr val="bg2"/>
                </a:solidFill>
                <a:effectLst/>
                <a:uLnTx/>
                <a:uFillTx/>
                <a:latin typeface="Arial" panose="020B0604020202020204" pitchFamily="34" charset="0"/>
                <a:cs typeface="+mn-cs"/>
              </a:rPr>
              <a:t>5848</a:t>
            </a:r>
            <a:endParaRPr kumimoji="0" lang="en-US" altLang="en-US" sz="1800" b="0" i="0" u="none" strike="noStrike" kern="0" cap="none" spc="0" normalizeH="0" baseline="0" noProof="0">
              <a:ln>
                <a:noFill/>
              </a:ln>
              <a:solidFill>
                <a:schemeClr val="bg2"/>
              </a:solidFill>
              <a:effectLst/>
              <a:highlight>
                <a:srgbClr val="FFFF00"/>
              </a:highlight>
              <a:uLnTx/>
              <a:uFillTx/>
              <a:latin typeface="Arial" panose="020B0604020202020204" pitchFamily="34" charset="0"/>
              <a:cs typeface="+mn-cs"/>
            </a:endParaRPr>
          </a:p>
        </p:txBody>
      </p:sp>
      <p:sp>
        <p:nvSpPr>
          <p:cNvPr id="103" name="Rectangle 376">
            <a:extLst>
              <a:ext uri="{FF2B5EF4-FFF2-40B4-BE49-F238E27FC236}">
                <a16:creationId xmlns:a16="http://schemas.microsoft.com/office/drawing/2014/main" id="{362DAA1A-865B-4D45-BC45-482060F21134}"/>
              </a:ext>
            </a:extLst>
          </p:cNvPr>
          <p:cNvSpPr>
            <a:spLocks noChangeArrowheads="1"/>
          </p:cNvSpPr>
          <p:nvPr/>
        </p:nvSpPr>
        <p:spPr bwMode="auto">
          <a:xfrm>
            <a:off x="4619142" y="5703356"/>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a:ln>
                  <a:noFill/>
                </a:ln>
                <a:solidFill>
                  <a:srgbClr val="53585A"/>
                </a:solidFill>
                <a:effectLst/>
                <a:uLnTx/>
                <a:uFillTx/>
                <a:latin typeface="Arial" panose="020B0604020202020204" pitchFamily="34" charset="0"/>
                <a:cs typeface="+mn-cs"/>
              </a:rPr>
              <a:t>5815</a:t>
            </a:r>
            <a:endParaRPr kumimoji="0" lang="en-US" altLang="en-US" sz="1800" b="0" i="0" u="none" strike="noStrike" kern="0" cap="none" spc="0" normalizeH="0" baseline="0" noProof="0">
              <a:ln>
                <a:noFill/>
              </a:ln>
              <a:solidFill>
                <a:srgbClr val="53585A"/>
              </a:solidFill>
              <a:effectLst/>
              <a:highlight>
                <a:srgbClr val="FFFF00"/>
              </a:highlight>
              <a:uLnTx/>
              <a:uFillTx/>
              <a:latin typeface="Arial" panose="020B0604020202020204" pitchFamily="34" charset="0"/>
              <a:cs typeface="+mn-cs"/>
            </a:endParaRPr>
          </a:p>
        </p:txBody>
      </p:sp>
      <p:sp>
        <p:nvSpPr>
          <p:cNvPr id="104" name="Rectangle 366">
            <a:extLst>
              <a:ext uri="{FF2B5EF4-FFF2-40B4-BE49-F238E27FC236}">
                <a16:creationId xmlns:a16="http://schemas.microsoft.com/office/drawing/2014/main" id="{5414A4BF-1CFD-4984-B892-81043AA13C28}"/>
              </a:ext>
            </a:extLst>
          </p:cNvPr>
          <p:cNvSpPr>
            <a:spLocks noChangeArrowheads="1"/>
          </p:cNvSpPr>
          <p:nvPr/>
        </p:nvSpPr>
        <p:spPr bwMode="auto">
          <a:xfrm>
            <a:off x="5472423" y="5447940"/>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a:ln>
                  <a:noFill/>
                </a:ln>
                <a:solidFill>
                  <a:schemeClr val="bg2"/>
                </a:solidFill>
                <a:effectLst/>
                <a:uLnTx/>
                <a:uFillTx/>
                <a:latin typeface="Arial" panose="020B0604020202020204" pitchFamily="34" charset="0"/>
                <a:cs typeface="+mn-cs"/>
              </a:rPr>
              <a:t>5027</a:t>
            </a:r>
            <a:endParaRPr kumimoji="0" lang="en-US" altLang="en-US" sz="1800" b="0" i="0" u="none" strike="noStrike" kern="0" cap="none" spc="0" normalizeH="0" baseline="0" noProof="0">
              <a:ln>
                <a:noFill/>
              </a:ln>
              <a:solidFill>
                <a:schemeClr val="bg2"/>
              </a:solidFill>
              <a:effectLst/>
              <a:highlight>
                <a:srgbClr val="FFFF00"/>
              </a:highlight>
              <a:uLnTx/>
              <a:uFillTx/>
              <a:latin typeface="Arial" panose="020B0604020202020204" pitchFamily="34" charset="0"/>
              <a:cs typeface="+mn-cs"/>
            </a:endParaRPr>
          </a:p>
        </p:txBody>
      </p:sp>
      <p:sp>
        <p:nvSpPr>
          <p:cNvPr id="105" name="Rectangle 376">
            <a:extLst>
              <a:ext uri="{FF2B5EF4-FFF2-40B4-BE49-F238E27FC236}">
                <a16:creationId xmlns:a16="http://schemas.microsoft.com/office/drawing/2014/main" id="{F3B7BB40-9E75-4B10-B1C7-D65F9538CFBB}"/>
              </a:ext>
            </a:extLst>
          </p:cNvPr>
          <p:cNvSpPr>
            <a:spLocks noChangeArrowheads="1"/>
          </p:cNvSpPr>
          <p:nvPr/>
        </p:nvSpPr>
        <p:spPr bwMode="auto">
          <a:xfrm>
            <a:off x="5472423" y="5703356"/>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a:ln>
                  <a:noFill/>
                </a:ln>
                <a:solidFill>
                  <a:srgbClr val="53585A"/>
                </a:solidFill>
                <a:effectLst/>
                <a:uLnTx/>
                <a:uFillTx/>
                <a:latin typeface="Arial" panose="020B0604020202020204" pitchFamily="34" charset="0"/>
                <a:cs typeface="+mn-cs"/>
              </a:rPr>
              <a:t>4949</a:t>
            </a:r>
            <a:endParaRPr kumimoji="0" lang="en-US" altLang="en-US" sz="1800" b="0" i="0" u="none" strike="noStrike" kern="0" cap="none" spc="0" normalizeH="0" baseline="0" noProof="0">
              <a:ln>
                <a:noFill/>
              </a:ln>
              <a:solidFill>
                <a:srgbClr val="53585A"/>
              </a:solidFill>
              <a:effectLst/>
              <a:highlight>
                <a:srgbClr val="FFFF00"/>
              </a:highlight>
              <a:uLnTx/>
              <a:uFillTx/>
              <a:latin typeface="Arial" panose="020B0604020202020204" pitchFamily="34" charset="0"/>
              <a:cs typeface="+mn-cs"/>
            </a:endParaRPr>
          </a:p>
        </p:txBody>
      </p:sp>
      <p:sp>
        <p:nvSpPr>
          <p:cNvPr id="106" name="Rectangle 366">
            <a:extLst>
              <a:ext uri="{FF2B5EF4-FFF2-40B4-BE49-F238E27FC236}">
                <a16:creationId xmlns:a16="http://schemas.microsoft.com/office/drawing/2014/main" id="{281D04D6-6E68-485E-BBB8-9D2CCB27CE9C}"/>
              </a:ext>
            </a:extLst>
          </p:cNvPr>
          <p:cNvSpPr>
            <a:spLocks noChangeArrowheads="1"/>
          </p:cNvSpPr>
          <p:nvPr/>
        </p:nvSpPr>
        <p:spPr bwMode="auto">
          <a:xfrm>
            <a:off x="6325704" y="5447940"/>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a:ln>
                  <a:noFill/>
                </a:ln>
                <a:solidFill>
                  <a:schemeClr val="bg2"/>
                </a:solidFill>
                <a:effectLst/>
                <a:uLnTx/>
                <a:uFillTx/>
                <a:latin typeface="Arial" panose="020B0604020202020204" pitchFamily="34" charset="0"/>
                <a:cs typeface="+mn-cs"/>
              </a:rPr>
              <a:t>3973</a:t>
            </a:r>
            <a:endParaRPr kumimoji="0" lang="en-US" altLang="en-US" sz="1800" b="0" i="0" u="none" strike="noStrike" kern="0" cap="none" spc="0" normalizeH="0" baseline="0" noProof="0">
              <a:ln>
                <a:noFill/>
              </a:ln>
              <a:solidFill>
                <a:schemeClr val="bg2"/>
              </a:solidFill>
              <a:effectLst/>
              <a:highlight>
                <a:srgbClr val="FFFF00"/>
              </a:highlight>
              <a:uLnTx/>
              <a:uFillTx/>
              <a:latin typeface="Arial" panose="020B0604020202020204" pitchFamily="34" charset="0"/>
              <a:cs typeface="+mn-cs"/>
            </a:endParaRPr>
          </a:p>
        </p:txBody>
      </p:sp>
      <p:sp>
        <p:nvSpPr>
          <p:cNvPr id="107" name="Rectangle 376">
            <a:extLst>
              <a:ext uri="{FF2B5EF4-FFF2-40B4-BE49-F238E27FC236}">
                <a16:creationId xmlns:a16="http://schemas.microsoft.com/office/drawing/2014/main" id="{94DFDB15-5562-4EB2-9CBC-1FB0B29F6A3F}"/>
              </a:ext>
            </a:extLst>
          </p:cNvPr>
          <p:cNvSpPr>
            <a:spLocks noChangeArrowheads="1"/>
          </p:cNvSpPr>
          <p:nvPr/>
        </p:nvSpPr>
        <p:spPr bwMode="auto">
          <a:xfrm>
            <a:off x="6325704" y="5703356"/>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a:ln>
                  <a:noFill/>
                </a:ln>
                <a:solidFill>
                  <a:srgbClr val="53585A"/>
                </a:solidFill>
                <a:effectLst/>
                <a:uLnTx/>
                <a:uFillTx/>
                <a:latin typeface="Arial" panose="020B0604020202020204" pitchFamily="34" charset="0"/>
                <a:cs typeface="+mn-cs"/>
              </a:rPr>
              <a:t>3932</a:t>
            </a:r>
            <a:endParaRPr kumimoji="0" lang="en-US" altLang="en-US" sz="1800" b="0" i="0" u="none" strike="noStrike" kern="0" cap="none" spc="0" normalizeH="0" baseline="0" noProof="0">
              <a:ln>
                <a:noFill/>
              </a:ln>
              <a:solidFill>
                <a:srgbClr val="53585A"/>
              </a:solidFill>
              <a:effectLst/>
              <a:highlight>
                <a:srgbClr val="FFFF00"/>
              </a:highlight>
              <a:uLnTx/>
              <a:uFillTx/>
              <a:latin typeface="Arial" panose="020B0604020202020204" pitchFamily="34" charset="0"/>
              <a:cs typeface="+mn-cs"/>
            </a:endParaRPr>
          </a:p>
        </p:txBody>
      </p:sp>
      <p:sp>
        <p:nvSpPr>
          <p:cNvPr id="108" name="Rectangle 366">
            <a:extLst>
              <a:ext uri="{FF2B5EF4-FFF2-40B4-BE49-F238E27FC236}">
                <a16:creationId xmlns:a16="http://schemas.microsoft.com/office/drawing/2014/main" id="{4D15EA09-55DB-4FE6-BD47-D4134DB03849}"/>
              </a:ext>
            </a:extLst>
          </p:cNvPr>
          <p:cNvSpPr>
            <a:spLocks noChangeArrowheads="1"/>
          </p:cNvSpPr>
          <p:nvPr/>
        </p:nvSpPr>
        <p:spPr bwMode="auto">
          <a:xfrm>
            <a:off x="7178985" y="5447940"/>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a:ln>
                  <a:noFill/>
                </a:ln>
                <a:solidFill>
                  <a:schemeClr val="bg2"/>
                </a:solidFill>
                <a:effectLst/>
                <a:uLnTx/>
                <a:uFillTx/>
                <a:latin typeface="Arial" panose="020B0604020202020204" pitchFamily="34" charset="0"/>
                <a:cs typeface="+mn-cs"/>
              </a:rPr>
              <a:t>2815</a:t>
            </a:r>
            <a:endParaRPr kumimoji="0" lang="en-US" altLang="en-US" sz="1800" b="0" i="0" u="none" strike="noStrike" kern="0" cap="none" spc="0" normalizeH="0" baseline="0" noProof="0">
              <a:ln>
                <a:noFill/>
              </a:ln>
              <a:solidFill>
                <a:schemeClr val="bg2"/>
              </a:solidFill>
              <a:effectLst/>
              <a:highlight>
                <a:srgbClr val="FFFF00"/>
              </a:highlight>
              <a:uLnTx/>
              <a:uFillTx/>
              <a:latin typeface="Arial" panose="020B0604020202020204" pitchFamily="34" charset="0"/>
              <a:cs typeface="+mn-cs"/>
            </a:endParaRPr>
          </a:p>
        </p:txBody>
      </p:sp>
      <p:sp>
        <p:nvSpPr>
          <p:cNvPr id="109" name="Rectangle 376">
            <a:extLst>
              <a:ext uri="{FF2B5EF4-FFF2-40B4-BE49-F238E27FC236}">
                <a16:creationId xmlns:a16="http://schemas.microsoft.com/office/drawing/2014/main" id="{4A302A45-5F74-4923-9C6F-C35AD35205F6}"/>
              </a:ext>
            </a:extLst>
          </p:cNvPr>
          <p:cNvSpPr>
            <a:spLocks noChangeArrowheads="1"/>
          </p:cNvSpPr>
          <p:nvPr/>
        </p:nvSpPr>
        <p:spPr bwMode="auto">
          <a:xfrm>
            <a:off x="7178985" y="5703356"/>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a:ln>
                  <a:noFill/>
                </a:ln>
                <a:solidFill>
                  <a:srgbClr val="53585A"/>
                </a:solidFill>
                <a:effectLst/>
                <a:uLnTx/>
                <a:uFillTx/>
                <a:latin typeface="Arial" panose="020B0604020202020204" pitchFamily="34" charset="0"/>
                <a:cs typeface="+mn-cs"/>
              </a:rPr>
              <a:t>2798</a:t>
            </a:r>
            <a:endParaRPr kumimoji="0" lang="en-US" altLang="en-US" sz="1800" b="0" i="0" u="none" strike="noStrike" kern="0" cap="none" spc="0" normalizeH="0" baseline="0" noProof="0">
              <a:ln>
                <a:noFill/>
              </a:ln>
              <a:solidFill>
                <a:srgbClr val="53585A"/>
              </a:solidFill>
              <a:effectLst/>
              <a:highlight>
                <a:srgbClr val="FFFF00"/>
              </a:highlight>
              <a:uLnTx/>
              <a:uFillTx/>
              <a:latin typeface="Arial" panose="020B0604020202020204" pitchFamily="34" charset="0"/>
              <a:cs typeface="+mn-cs"/>
            </a:endParaRPr>
          </a:p>
        </p:txBody>
      </p:sp>
      <p:sp>
        <p:nvSpPr>
          <p:cNvPr id="110" name="Rectangle 366">
            <a:extLst>
              <a:ext uri="{FF2B5EF4-FFF2-40B4-BE49-F238E27FC236}">
                <a16:creationId xmlns:a16="http://schemas.microsoft.com/office/drawing/2014/main" id="{25980CD0-EE71-441E-96EC-572F760CE00B}"/>
              </a:ext>
            </a:extLst>
          </p:cNvPr>
          <p:cNvSpPr>
            <a:spLocks noChangeArrowheads="1"/>
          </p:cNvSpPr>
          <p:nvPr/>
        </p:nvSpPr>
        <p:spPr bwMode="auto">
          <a:xfrm>
            <a:off x="8032266" y="5447940"/>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a:ln>
                  <a:noFill/>
                </a:ln>
                <a:solidFill>
                  <a:schemeClr val="bg2"/>
                </a:solidFill>
                <a:effectLst/>
                <a:uLnTx/>
                <a:uFillTx/>
                <a:latin typeface="Arial" panose="020B0604020202020204" pitchFamily="34" charset="0"/>
                <a:cs typeface="+mn-cs"/>
              </a:rPr>
              <a:t>2024</a:t>
            </a:r>
            <a:endParaRPr kumimoji="0" lang="en-US" altLang="en-US" sz="1800" b="0" i="0" u="none" strike="noStrike" kern="0" cap="none" spc="0" normalizeH="0" baseline="0" noProof="0">
              <a:ln>
                <a:noFill/>
              </a:ln>
              <a:solidFill>
                <a:schemeClr val="bg2"/>
              </a:solidFill>
              <a:effectLst/>
              <a:highlight>
                <a:srgbClr val="FFFF00"/>
              </a:highlight>
              <a:uLnTx/>
              <a:uFillTx/>
              <a:latin typeface="Arial" panose="020B0604020202020204" pitchFamily="34" charset="0"/>
              <a:cs typeface="+mn-cs"/>
            </a:endParaRPr>
          </a:p>
        </p:txBody>
      </p:sp>
      <p:sp>
        <p:nvSpPr>
          <p:cNvPr id="111" name="Rectangle 376">
            <a:extLst>
              <a:ext uri="{FF2B5EF4-FFF2-40B4-BE49-F238E27FC236}">
                <a16:creationId xmlns:a16="http://schemas.microsoft.com/office/drawing/2014/main" id="{DFA18602-4FBE-4790-857F-2F1982BCE088}"/>
              </a:ext>
            </a:extLst>
          </p:cNvPr>
          <p:cNvSpPr>
            <a:spLocks noChangeArrowheads="1"/>
          </p:cNvSpPr>
          <p:nvPr/>
        </p:nvSpPr>
        <p:spPr bwMode="auto">
          <a:xfrm>
            <a:off x="8032266" y="5703356"/>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a:ln>
                  <a:noFill/>
                </a:ln>
                <a:solidFill>
                  <a:srgbClr val="53585A"/>
                </a:solidFill>
                <a:effectLst/>
                <a:uLnTx/>
                <a:uFillTx/>
                <a:latin typeface="Arial" panose="020B0604020202020204" pitchFamily="34" charset="0"/>
                <a:cs typeface="+mn-cs"/>
              </a:rPr>
              <a:t>1988</a:t>
            </a:r>
            <a:endParaRPr kumimoji="0" lang="en-US" altLang="en-US" sz="1800" b="0" i="0" u="none" strike="noStrike" kern="0" cap="none" spc="0" normalizeH="0" baseline="0" noProof="0">
              <a:ln>
                <a:noFill/>
              </a:ln>
              <a:solidFill>
                <a:srgbClr val="53585A"/>
              </a:solidFill>
              <a:effectLst/>
              <a:highlight>
                <a:srgbClr val="FFFF00"/>
              </a:highlight>
              <a:uLnTx/>
              <a:uFillTx/>
              <a:latin typeface="Arial" panose="020B0604020202020204" pitchFamily="34" charset="0"/>
              <a:cs typeface="+mn-cs"/>
            </a:endParaRPr>
          </a:p>
        </p:txBody>
      </p:sp>
      <p:sp>
        <p:nvSpPr>
          <p:cNvPr id="112" name="Rectangle 366">
            <a:extLst>
              <a:ext uri="{FF2B5EF4-FFF2-40B4-BE49-F238E27FC236}">
                <a16:creationId xmlns:a16="http://schemas.microsoft.com/office/drawing/2014/main" id="{D6DEDBB7-BE8E-4F15-A63A-158581D33BA9}"/>
              </a:ext>
            </a:extLst>
          </p:cNvPr>
          <p:cNvSpPr>
            <a:spLocks noChangeArrowheads="1"/>
          </p:cNvSpPr>
          <p:nvPr/>
        </p:nvSpPr>
        <p:spPr bwMode="auto">
          <a:xfrm>
            <a:off x="8885547" y="5447940"/>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a:ln>
                  <a:noFill/>
                </a:ln>
                <a:solidFill>
                  <a:schemeClr val="bg2"/>
                </a:solidFill>
                <a:effectLst/>
                <a:uLnTx/>
                <a:uFillTx/>
                <a:latin typeface="Arial" panose="020B0604020202020204" pitchFamily="34" charset="0"/>
                <a:cs typeface="+mn-cs"/>
              </a:rPr>
              <a:t>959</a:t>
            </a:r>
            <a:endParaRPr kumimoji="0" lang="en-US" altLang="en-US" sz="1800" b="0" i="0" u="none" strike="noStrike" kern="0" cap="none" spc="0" normalizeH="0" baseline="0" noProof="0">
              <a:ln>
                <a:noFill/>
              </a:ln>
              <a:solidFill>
                <a:schemeClr val="bg2"/>
              </a:solidFill>
              <a:effectLst/>
              <a:highlight>
                <a:srgbClr val="FFFF00"/>
              </a:highlight>
              <a:uLnTx/>
              <a:uFillTx/>
              <a:latin typeface="Arial" panose="020B0604020202020204" pitchFamily="34" charset="0"/>
              <a:cs typeface="+mn-cs"/>
            </a:endParaRPr>
          </a:p>
        </p:txBody>
      </p:sp>
      <p:sp>
        <p:nvSpPr>
          <p:cNvPr id="113" name="Rectangle 376">
            <a:extLst>
              <a:ext uri="{FF2B5EF4-FFF2-40B4-BE49-F238E27FC236}">
                <a16:creationId xmlns:a16="http://schemas.microsoft.com/office/drawing/2014/main" id="{7837E412-0205-4CAA-A98C-219362564720}"/>
              </a:ext>
            </a:extLst>
          </p:cNvPr>
          <p:cNvSpPr>
            <a:spLocks noChangeArrowheads="1"/>
          </p:cNvSpPr>
          <p:nvPr/>
        </p:nvSpPr>
        <p:spPr bwMode="auto">
          <a:xfrm>
            <a:off x="8885547" y="5703356"/>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a:ln>
                  <a:noFill/>
                </a:ln>
                <a:solidFill>
                  <a:srgbClr val="53585A"/>
                </a:solidFill>
                <a:effectLst/>
                <a:uLnTx/>
                <a:uFillTx/>
                <a:latin typeface="Arial" panose="020B0604020202020204" pitchFamily="34" charset="0"/>
                <a:cs typeface="+mn-cs"/>
              </a:rPr>
              <a:t>962</a:t>
            </a:r>
            <a:endParaRPr kumimoji="0" lang="en-US" altLang="en-US" sz="1800" b="0" i="0" u="none" strike="noStrike" kern="0" cap="none" spc="0" normalizeH="0" baseline="0" noProof="0">
              <a:ln>
                <a:noFill/>
              </a:ln>
              <a:solidFill>
                <a:srgbClr val="53585A"/>
              </a:solidFill>
              <a:effectLst/>
              <a:highlight>
                <a:srgbClr val="FFFF00"/>
              </a:highlight>
              <a:uLnTx/>
              <a:uFillTx/>
              <a:latin typeface="Arial" panose="020B0604020202020204" pitchFamily="34" charset="0"/>
              <a:cs typeface="+mn-cs"/>
            </a:endParaRPr>
          </a:p>
        </p:txBody>
      </p:sp>
      <p:grpSp>
        <p:nvGrpSpPr>
          <p:cNvPr id="114" name="Group 113">
            <a:extLst>
              <a:ext uri="{FF2B5EF4-FFF2-40B4-BE49-F238E27FC236}">
                <a16:creationId xmlns:a16="http://schemas.microsoft.com/office/drawing/2014/main" id="{D6138D58-4DDA-4EB2-84BB-73179F2E7811}"/>
              </a:ext>
            </a:extLst>
          </p:cNvPr>
          <p:cNvGrpSpPr/>
          <p:nvPr/>
        </p:nvGrpSpPr>
        <p:grpSpPr>
          <a:xfrm>
            <a:off x="2201166" y="4766074"/>
            <a:ext cx="6996968" cy="339291"/>
            <a:chOff x="1714260" y="4767549"/>
            <a:chExt cx="6996968" cy="339291"/>
          </a:xfrm>
        </p:grpSpPr>
        <p:sp>
          <p:nvSpPr>
            <p:cNvPr id="115" name="Line 301">
              <a:extLst>
                <a:ext uri="{FF2B5EF4-FFF2-40B4-BE49-F238E27FC236}">
                  <a16:creationId xmlns:a16="http://schemas.microsoft.com/office/drawing/2014/main" id="{82AC4D7B-B74B-4125-8D82-A8B296957B7C}"/>
                </a:ext>
              </a:extLst>
            </p:cNvPr>
            <p:cNvSpPr>
              <a:spLocks noChangeShapeType="1"/>
            </p:cNvSpPr>
            <p:nvPr/>
          </p:nvSpPr>
          <p:spPr bwMode="auto">
            <a:xfrm flipV="1">
              <a:off x="1771166" y="4767549"/>
              <a:ext cx="0" cy="78550"/>
            </a:xfrm>
            <a:prstGeom prst="line">
              <a:avLst/>
            </a:prstGeom>
            <a:noFill/>
            <a:ln w="12700" cap="flat">
              <a:solidFill>
                <a:srgbClr val="5358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cs typeface="+mn-cs"/>
              </a:endParaRPr>
            </a:p>
          </p:txBody>
        </p:sp>
        <p:sp>
          <p:nvSpPr>
            <p:cNvPr id="116" name="Rectangle 310">
              <a:extLst>
                <a:ext uri="{FF2B5EF4-FFF2-40B4-BE49-F238E27FC236}">
                  <a16:creationId xmlns:a16="http://schemas.microsoft.com/office/drawing/2014/main" id="{9FAB9CFD-8712-48E9-9866-D6FA095E448B}"/>
                </a:ext>
              </a:extLst>
            </p:cNvPr>
            <p:cNvSpPr>
              <a:spLocks noChangeArrowheads="1"/>
            </p:cNvSpPr>
            <p:nvPr/>
          </p:nvSpPr>
          <p:spPr bwMode="auto">
            <a:xfrm>
              <a:off x="1714260" y="4860619"/>
              <a:ext cx="1138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a:ln>
                    <a:noFill/>
                  </a:ln>
                  <a:effectLst/>
                  <a:uLnTx/>
                  <a:uFillTx/>
                  <a:latin typeface="Arial" panose="020B0604020202020204" pitchFamily="34" charset="0"/>
                  <a:cs typeface="+mn-cs"/>
                </a:rPr>
                <a:t>0</a:t>
              </a:r>
            </a:p>
          </p:txBody>
        </p:sp>
        <p:sp>
          <p:nvSpPr>
            <p:cNvPr id="117" name="Line 301">
              <a:extLst>
                <a:ext uri="{FF2B5EF4-FFF2-40B4-BE49-F238E27FC236}">
                  <a16:creationId xmlns:a16="http://schemas.microsoft.com/office/drawing/2014/main" id="{1EF35671-121E-40F9-81F7-28CBFEBCA8D6}"/>
                </a:ext>
              </a:extLst>
            </p:cNvPr>
            <p:cNvSpPr>
              <a:spLocks noChangeShapeType="1"/>
            </p:cNvSpPr>
            <p:nvPr/>
          </p:nvSpPr>
          <p:spPr bwMode="auto">
            <a:xfrm flipV="1">
              <a:off x="2624447" y="4767549"/>
              <a:ext cx="0" cy="78550"/>
            </a:xfrm>
            <a:prstGeom prst="line">
              <a:avLst/>
            </a:prstGeom>
            <a:noFill/>
            <a:ln w="12700" cap="flat">
              <a:solidFill>
                <a:srgbClr val="5358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cs typeface="+mn-cs"/>
              </a:endParaRPr>
            </a:p>
          </p:txBody>
        </p:sp>
        <p:sp>
          <p:nvSpPr>
            <p:cNvPr id="118" name="Rectangle 310">
              <a:extLst>
                <a:ext uri="{FF2B5EF4-FFF2-40B4-BE49-F238E27FC236}">
                  <a16:creationId xmlns:a16="http://schemas.microsoft.com/office/drawing/2014/main" id="{D24D71C8-C1F4-4497-A871-58FE4CA6CCD3}"/>
                </a:ext>
              </a:extLst>
            </p:cNvPr>
            <p:cNvSpPr>
              <a:spLocks noChangeArrowheads="1"/>
            </p:cNvSpPr>
            <p:nvPr/>
          </p:nvSpPr>
          <p:spPr bwMode="auto">
            <a:xfrm>
              <a:off x="2567541" y="4860619"/>
              <a:ext cx="1138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a:ln>
                    <a:noFill/>
                  </a:ln>
                  <a:effectLst/>
                  <a:uLnTx/>
                  <a:uFillTx/>
                  <a:latin typeface="Arial" panose="020B0604020202020204" pitchFamily="34" charset="0"/>
                  <a:cs typeface="+mn-cs"/>
                </a:rPr>
                <a:t>6</a:t>
              </a:r>
            </a:p>
          </p:txBody>
        </p:sp>
        <p:sp>
          <p:nvSpPr>
            <p:cNvPr id="119" name="Line 301">
              <a:extLst>
                <a:ext uri="{FF2B5EF4-FFF2-40B4-BE49-F238E27FC236}">
                  <a16:creationId xmlns:a16="http://schemas.microsoft.com/office/drawing/2014/main" id="{5707640E-3DB8-45FE-A21C-FC03E7BC16C3}"/>
                </a:ext>
              </a:extLst>
            </p:cNvPr>
            <p:cNvSpPr>
              <a:spLocks noChangeShapeType="1"/>
            </p:cNvSpPr>
            <p:nvPr/>
          </p:nvSpPr>
          <p:spPr bwMode="auto">
            <a:xfrm flipV="1">
              <a:off x="3477728" y="4767549"/>
              <a:ext cx="0" cy="78550"/>
            </a:xfrm>
            <a:prstGeom prst="line">
              <a:avLst/>
            </a:prstGeom>
            <a:noFill/>
            <a:ln w="12700" cap="flat">
              <a:solidFill>
                <a:srgbClr val="5358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cs typeface="+mn-cs"/>
              </a:endParaRPr>
            </a:p>
          </p:txBody>
        </p:sp>
        <p:sp>
          <p:nvSpPr>
            <p:cNvPr id="120" name="Rectangle 310">
              <a:extLst>
                <a:ext uri="{FF2B5EF4-FFF2-40B4-BE49-F238E27FC236}">
                  <a16:creationId xmlns:a16="http://schemas.microsoft.com/office/drawing/2014/main" id="{6840D2EA-4487-4029-923E-A57F7DB66B83}"/>
                </a:ext>
              </a:extLst>
            </p:cNvPr>
            <p:cNvSpPr>
              <a:spLocks noChangeArrowheads="1"/>
            </p:cNvSpPr>
            <p:nvPr/>
          </p:nvSpPr>
          <p:spPr bwMode="auto">
            <a:xfrm>
              <a:off x="3363915" y="4860619"/>
              <a:ext cx="2276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a:ln>
                    <a:noFill/>
                  </a:ln>
                  <a:effectLst/>
                  <a:uLnTx/>
                  <a:uFillTx/>
                  <a:latin typeface="Arial" panose="020B0604020202020204" pitchFamily="34" charset="0"/>
                  <a:cs typeface="+mn-cs"/>
                </a:rPr>
                <a:t>12</a:t>
              </a:r>
            </a:p>
          </p:txBody>
        </p:sp>
        <p:sp>
          <p:nvSpPr>
            <p:cNvPr id="121" name="Line 301">
              <a:extLst>
                <a:ext uri="{FF2B5EF4-FFF2-40B4-BE49-F238E27FC236}">
                  <a16:creationId xmlns:a16="http://schemas.microsoft.com/office/drawing/2014/main" id="{8FBEAB97-310A-479D-AB96-5B7614ACA7FB}"/>
                </a:ext>
              </a:extLst>
            </p:cNvPr>
            <p:cNvSpPr>
              <a:spLocks noChangeShapeType="1"/>
            </p:cNvSpPr>
            <p:nvPr/>
          </p:nvSpPr>
          <p:spPr bwMode="auto">
            <a:xfrm flipV="1">
              <a:off x="4331009" y="4767549"/>
              <a:ext cx="0" cy="78550"/>
            </a:xfrm>
            <a:prstGeom prst="line">
              <a:avLst/>
            </a:prstGeom>
            <a:noFill/>
            <a:ln w="12700" cap="flat">
              <a:solidFill>
                <a:srgbClr val="5358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cs typeface="+mn-cs"/>
              </a:endParaRPr>
            </a:p>
          </p:txBody>
        </p:sp>
        <p:sp>
          <p:nvSpPr>
            <p:cNvPr id="122" name="Rectangle 310">
              <a:extLst>
                <a:ext uri="{FF2B5EF4-FFF2-40B4-BE49-F238E27FC236}">
                  <a16:creationId xmlns:a16="http://schemas.microsoft.com/office/drawing/2014/main" id="{7C72C939-5469-42BF-9F15-7CC3CE042E5D}"/>
                </a:ext>
              </a:extLst>
            </p:cNvPr>
            <p:cNvSpPr>
              <a:spLocks noChangeArrowheads="1"/>
            </p:cNvSpPr>
            <p:nvPr/>
          </p:nvSpPr>
          <p:spPr bwMode="auto">
            <a:xfrm>
              <a:off x="4217196" y="4860619"/>
              <a:ext cx="2276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a:ln>
                    <a:noFill/>
                  </a:ln>
                  <a:effectLst/>
                  <a:uLnTx/>
                  <a:uFillTx/>
                  <a:latin typeface="Arial" panose="020B0604020202020204" pitchFamily="34" charset="0"/>
                  <a:cs typeface="+mn-cs"/>
                </a:rPr>
                <a:t>18</a:t>
              </a:r>
            </a:p>
          </p:txBody>
        </p:sp>
        <p:sp>
          <p:nvSpPr>
            <p:cNvPr id="123" name="Line 301">
              <a:extLst>
                <a:ext uri="{FF2B5EF4-FFF2-40B4-BE49-F238E27FC236}">
                  <a16:creationId xmlns:a16="http://schemas.microsoft.com/office/drawing/2014/main" id="{16F5AA91-31E1-46B6-A7AF-B0A9548AFA16}"/>
                </a:ext>
              </a:extLst>
            </p:cNvPr>
            <p:cNvSpPr>
              <a:spLocks noChangeShapeType="1"/>
            </p:cNvSpPr>
            <p:nvPr/>
          </p:nvSpPr>
          <p:spPr bwMode="auto">
            <a:xfrm flipV="1">
              <a:off x="5184290" y="4767549"/>
              <a:ext cx="0" cy="78550"/>
            </a:xfrm>
            <a:prstGeom prst="line">
              <a:avLst/>
            </a:prstGeom>
            <a:noFill/>
            <a:ln w="12700" cap="flat">
              <a:solidFill>
                <a:srgbClr val="5358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cs typeface="+mn-cs"/>
              </a:endParaRPr>
            </a:p>
          </p:txBody>
        </p:sp>
        <p:sp>
          <p:nvSpPr>
            <p:cNvPr id="124" name="Rectangle 310">
              <a:extLst>
                <a:ext uri="{FF2B5EF4-FFF2-40B4-BE49-F238E27FC236}">
                  <a16:creationId xmlns:a16="http://schemas.microsoft.com/office/drawing/2014/main" id="{C14078D8-8D24-4BAB-AA51-7C4717A0FA7F}"/>
                </a:ext>
              </a:extLst>
            </p:cNvPr>
            <p:cNvSpPr>
              <a:spLocks noChangeArrowheads="1"/>
            </p:cNvSpPr>
            <p:nvPr/>
          </p:nvSpPr>
          <p:spPr bwMode="auto">
            <a:xfrm>
              <a:off x="5070477" y="4860619"/>
              <a:ext cx="2276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a:ln>
                    <a:noFill/>
                  </a:ln>
                  <a:effectLst/>
                  <a:uLnTx/>
                  <a:uFillTx/>
                  <a:latin typeface="Arial" panose="020B0604020202020204" pitchFamily="34" charset="0"/>
                  <a:cs typeface="+mn-cs"/>
                </a:rPr>
                <a:t>24</a:t>
              </a:r>
            </a:p>
          </p:txBody>
        </p:sp>
        <p:sp>
          <p:nvSpPr>
            <p:cNvPr id="125" name="Line 301">
              <a:extLst>
                <a:ext uri="{FF2B5EF4-FFF2-40B4-BE49-F238E27FC236}">
                  <a16:creationId xmlns:a16="http://schemas.microsoft.com/office/drawing/2014/main" id="{43EC9B96-8DB7-48E4-860C-6780677459FC}"/>
                </a:ext>
              </a:extLst>
            </p:cNvPr>
            <p:cNvSpPr>
              <a:spLocks noChangeShapeType="1"/>
            </p:cNvSpPr>
            <p:nvPr/>
          </p:nvSpPr>
          <p:spPr bwMode="auto">
            <a:xfrm flipV="1">
              <a:off x="6037571" y="4767549"/>
              <a:ext cx="0" cy="78550"/>
            </a:xfrm>
            <a:prstGeom prst="line">
              <a:avLst/>
            </a:prstGeom>
            <a:noFill/>
            <a:ln w="12700" cap="flat">
              <a:solidFill>
                <a:srgbClr val="5358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cs typeface="+mn-cs"/>
              </a:endParaRPr>
            </a:p>
          </p:txBody>
        </p:sp>
        <p:sp>
          <p:nvSpPr>
            <p:cNvPr id="126" name="Rectangle 310">
              <a:extLst>
                <a:ext uri="{FF2B5EF4-FFF2-40B4-BE49-F238E27FC236}">
                  <a16:creationId xmlns:a16="http://schemas.microsoft.com/office/drawing/2014/main" id="{F70284CD-9EC7-42E9-A154-BEF84C397783}"/>
                </a:ext>
              </a:extLst>
            </p:cNvPr>
            <p:cNvSpPr>
              <a:spLocks noChangeArrowheads="1"/>
            </p:cNvSpPr>
            <p:nvPr/>
          </p:nvSpPr>
          <p:spPr bwMode="auto">
            <a:xfrm>
              <a:off x="5923758" y="4860619"/>
              <a:ext cx="2276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a:ln>
                    <a:noFill/>
                  </a:ln>
                  <a:effectLst/>
                  <a:uLnTx/>
                  <a:uFillTx/>
                  <a:latin typeface="Arial" panose="020B0604020202020204" pitchFamily="34" charset="0"/>
                  <a:cs typeface="+mn-cs"/>
                </a:rPr>
                <a:t>30</a:t>
              </a:r>
            </a:p>
          </p:txBody>
        </p:sp>
        <p:sp>
          <p:nvSpPr>
            <p:cNvPr id="127" name="Line 301">
              <a:extLst>
                <a:ext uri="{FF2B5EF4-FFF2-40B4-BE49-F238E27FC236}">
                  <a16:creationId xmlns:a16="http://schemas.microsoft.com/office/drawing/2014/main" id="{9243A692-108A-425B-A793-FDD0617457BC}"/>
                </a:ext>
              </a:extLst>
            </p:cNvPr>
            <p:cNvSpPr>
              <a:spLocks noChangeShapeType="1"/>
            </p:cNvSpPr>
            <p:nvPr/>
          </p:nvSpPr>
          <p:spPr bwMode="auto">
            <a:xfrm flipV="1">
              <a:off x="6890852" y="4767549"/>
              <a:ext cx="0" cy="78550"/>
            </a:xfrm>
            <a:prstGeom prst="line">
              <a:avLst/>
            </a:prstGeom>
            <a:noFill/>
            <a:ln w="12700" cap="flat">
              <a:solidFill>
                <a:srgbClr val="5358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cs typeface="+mn-cs"/>
              </a:endParaRPr>
            </a:p>
          </p:txBody>
        </p:sp>
        <p:sp>
          <p:nvSpPr>
            <p:cNvPr id="128" name="Rectangle 310">
              <a:extLst>
                <a:ext uri="{FF2B5EF4-FFF2-40B4-BE49-F238E27FC236}">
                  <a16:creationId xmlns:a16="http://schemas.microsoft.com/office/drawing/2014/main" id="{8009B7F3-78B8-40DA-AF2C-08A2EBEA1FBA}"/>
                </a:ext>
              </a:extLst>
            </p:cNvPr>
            <p:cNvSpPr>
              <a:spLocks noChangeArrowheads="1"/>
            </p:cNvSpPr>
            <p:nvPr/>
          </p:nvSpPr>
          <p:spPr bwMode="auto">
            <a:xfrm>
              <a:off x="6777040" y="4860619"/>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a:ln>
                    <a:noFill/>
                  </a:ln>
                  <a:effectLst/>
                  <a:uLnTx/>
                  <a:uFillTx/>
                  <a:latin typeface="Arial" panose="020B0604020202020204" pitchFamily="34" charset="0"/>
                  <a:cs typeface="+mn-cs"/>
                </a:rPr>
                <a:t>36</a:t>
              </a:r>
            </a:p>
          </p:txBody>
        </p:sp>
        <p:sp>
          <p:nvSpPr>
            <p:cNvPr id="129" name="Line 301">
              <a:extLst>
                <a:ext uri="{FF2B5EF4-FFF2-40B4-BE49-F238E27FC236}">
                  <a16:creationId xmlns:a16="http://schemas.microsoft.com/office/drawing/2014/main" id="{AC6AAF30-0A6D-403C-8C09-1F1999859572}"/>
                </a:ext>
              </a:extLst>
            </p:cNvPr>
            <p:cNvSpPr>
              <a:spLocks noChangeShapeType="1"/>
            </p:cNvSpPr>
            <p:nvPr/>
          </p:nvSpPr>
          <p:spPr bwMode="auto">
            <a:xfrm flipV="1">
              <a:off x="7744133" y="4767549"/>
              <a:ext cx="0" cy="78550"/>
            </a:xfrm>
            <a:prstGeom prst="line">
              <a:avLst/>
            </a:prstGeom>
            <a:noFill/>
            <a:ln w="12700" cap="flat">
              <a:solidFill>
                <a:srgbClr val="5358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cs typeface="+mn-cs"/>
              </a:endParaRPr>
            </a:p>
          </p:txBody>
        </p:sp>
        <p:sp>
          <p:nvSpPr>
            <p:cNvPr id="130" name="Rectangle 310">
              <a:extLst>
                <a:ext uri="{FF2B5EF4-FFF2-40B4-BE49-F238E27FC236}">
                  <a16:creationId xmlns:a16="http://schemas.microsoft.com/office/drawing/2014/main" id="{DAAAE47B-4B7D-4052-A9AC-405D3FC5E6F4}"/>
                </a:ext>
              </a:extLst>
            </p:cNvPr>
            <p:cNvSpPr>
              <a:spLocks noChangeArrowheads="1"/>
            </p:cNvSpPr>
            <p:nvPr/>
          </p:nvSpPr>
          <p:spPr bwMode="auto">
            <a:xfrm>
              <a:off x="7630321" y="4860619"/>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a:ln>
                    <a:noFill/>
                  </a:ln>
                  <a:effectLst/>
                  <a:uLnTx/>
                  <a:uFillTx/>
                  <a:latin typeface="Arial" panose="020B0604020202020204" pitchFamily="34" charset="0"/>
                  <a:cs typeface="+mn-cs"/>
                </a:rPr>
                <a:t>42</a:t>
              </a:r>
            </a:p>
          </p:txBody>
        </p:sp>
        <p:sp>
          <p:nvSpPr>
            <p:cNvPr id="131" name="Line 301">
              <a:extLst>
                <a:ext uri="{FF2B5EF4-FFF2-40B4-BE49-F238E27FC236}">
                  <a16:creationId xmlns:a16="http://schemas.microsoft.com/office/drawing/2014/main" id="{BAB28727-DB9F-4B4A-97F9-157DEF03058B}"/>
                </a:ext>
              </a:extLst>
            </p:cNvPr>
            <p:cNvSpPr>
              <a:spLocks noChangeShapeType="1"/>
            </p:cNvSpPr>
            <p:nvPr/>
          </p:nvSpPr>
          <p:spPr bwMode="auto">
            <a:xfrm flipV="1">
              <a:off x="8597414" y="4767549"/>
              <a:ext cx="0" cy="78550"/>
            </a:xfrm>
            <a:prstGeom prst="line">
              <a:avLst/>
            </a:prstGeom>
            <a:noFill/>
            <a:ln w="12700" cap="flat">
              <a:solidFill>
                <a:srgbClr val="5358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cs typeface="+mn-cs"/>
              </a:endParaRPr>
            </a:p>
          </p:txBody>
        </p:sp>
        <p:sp>
          <p:nvSpPr>
            <p:cNvPr id="132" name="Rectangle 310">
              <a:extLst>
                <a:ext uri="{FF2B5EF4-FFF2-40B4-BE49-F238E27FC236}">
                  <a16:creationId xmlns:a16="http://schemas.microsoft.com/office/drawing/2014/main" id="{AF48EA8C-8F36-425D-9A9F-BF92C7CB8279}"/>
                </a:ext>
              </a:extLst>
            </p:cNvPr>
            <p:cNvSpPr>
              <a:spLocks noChangeArrowheads="1"/>
            </p:cNvSpPr>
            <p:nvPr/>
          </p:nvSpPr>
          <p:spPr bwMode="auto">
            <a:xfrm>
              <a:off x="8483602" y="4860619"/>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a:ln>
                    <a:noFill/>
                  </a:ln>
                  <a:effectLst/>
                  <a:uLnTx/>
                  <a:uFillTx/>
                  <a:latin typeface="Arial" panose="020B0604020202020204" pitchFamily="34" charset="0"/>
                  <a:cs typeface="+mn-cs"/>
                </a:rPr>
                <a:t>48</a:t>
              </a:r>
            </a:p>
          </p:txBody>
        </p:sp>
      </p:grpSp>
      <p:sp>
        <p:nvSpPr>
          <p:cNvPr id="133" name="Rectangle 386">
            <a:extLst>
              <a:ext uri="{FF2B5EF4-FFF2-40B4-BE49-F238E27FC236}">
                <a16:creationId xmlns:a16="http://schemas.microsoft.com/office/drawing/2014/main" id="{F95EF3F3-7F03-4C4D-9B64-CA06EEAD7F46}"/>
              </a:ext>
            </a:extLst>
          </p:cNvPr>
          <p:cNvSpPr>
            <a:spLocks noChangeArrowheads="1"/>
          </p:cNvSpPr>
          <p:nvPr/>
        </p:nvSpPr>
        <p:spPr bwMode="auto">
          <a:xfrm>
            <a:off x="2361202" y="2232979"/>
            <a:ext cx="11230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1" i="1" u="none" strike="noStrike" kern="0" cap="none" spc="0" normalizeH="0" baseline="0" noProof="0">
                <a:ln>
                  <a:noFill/>
                </a:ln>
                <a:effectLst/>
                <a:uLnTx/>
                <a:uFillTx/>
                <a:latin typeface="Arial" panose="020B0604020202020204" pitchFamily="34" charset="0"/>
                <a:cs typeface="+mn-cs"/>
              </a:rPr>
              <a:t>p</a:t>
            </a:r>
            <a:r>
              <a:rPr kumimoji="0" lang="en-US" altLang="en-US" sz="1800" b="1" i="0" u="none" strike="noStrike" kern="0" cap="none" spc="0" normalizeH="0" baseline="0" noProof="0">
                <a:ln>
                  <a:noFill/>
                </a:ln>
                <a:effectLst/>
                <a:uLnTx/>
                <a:uFillTx/>
                <a:latin typeface="Arial" panose="020B0604020202020204" pitchFamily="34" charset="0"/>
                <a:cs typeface="+mn-cs"/>
              </a:rPr>
              <a:t>=0.0002</a:t>
            </a:r>
            <a:endParaRPr kumimoji="0" lang="en-US" altLang="en-US" sz="2400" b="1" i="0" u="none" strike="noStrike" kern="0" cap="none" spc="0" normalizeH="0" baseline="0" noProof="0">
              <a:ln>
                <a:noFill/>
              </a:ln>
              <a:effectLst/>
              <a:uLnTx/>
              <a:uFillTx/>
              <a:latin typeface="Arial" panose="020B0604020202020204" pitchFamily="34" charset="0"/>
              <a:cs typeface="+mn-cs"/>
            </a:endParaRPr>
          </a:p>
        </p:txBody>
      </p:sp>
      <p:grpSp>
        <p:nvGrpSpPr>
          <p:cNvPr id="136" name="Group 135">
            <a:extLst>
              <a:ext uri="{FF2B5EF4-FFF2-40B4-BE49-F238E27FC236}">
                <a16:creationId xmlns:a16="http://schemas.microsoft.com/office/drawing/2014/main" id="{61444EAC-A8EF-4948-835E-171FC69CD980}"/>
              </a:ext>
            </a:extLst>
          </p:cNvPr>
          <p:cNvGrpSpPr/>
          <p:nvPr/>
        </p:nvGrpSpPr>
        <p:grpSpPr>
          <a:xfrm>
            <a:off x="1896878" y="1868258"/>
            <a:ext cx="365267" cy="246221"/>
            <a:chOff x="1399502" y="1871304"/>
            <a:chExt cx="365267" cy="246221"/>
          </a:xfrm>
        </p:grpSpPr>
        <p:sp>
          <p:nvSpPr>
            <p:cNvPr id="137" name="Line 296">
              <a:extLst>
                <a:ext uri="{FF2B5EF4-FFF2-40B4-BE49-F238E27FC236}">
                  <a16:creationId xmlns:a16="http://schemas.microsoft.com/office/drawing/2014/main" id="{C5A0750E-5254-48AE-BCF0-475442F2DB71}"/>
                </a:ext>
              </a:extLst>
            </p:cNvPr>
            <p:cNvSpPr>
              <a:spLocks noChangeShapeType="1"/>
            </p:cNvSpPr>
            <p:nvPr/>
          </p:nvSpPr>
          <p:spPr bwMode="auto">
            <a:xfrm flipH="1">
              <a:off x="1684417" y="1994414"/>
              <a:ext cx="80352" cy="0"/>
            </a:xfrm>
            <a:prstGeom prst="line">
              <a:avLst/>
            </a:prstGeom>
            <a:noFill/>
            <a:ln w="12700" cap="flat">
              <a:solidFill>
                <a:srgbClr val="5358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cs"/>
              </a:endParaRPr>
            </a:p>
          </p:txBody>
        </p:sp>
        <p:sp>
          <p:nvSpPr>
            <p:cNvPr id="138" name="Rectangle 315">
              <a:extLst>
                <a:ext uri="{FF2B5EF4-FFF2-40B4-BE49-F238E27FC236}">
                  <a16:creationId xmlns:a16="http://schemas.microsoft.com/office/drawing/2014/main" id="{ADAE12B2-52EF-4DC6-BF4A-493A28975989}"/>
                </a:ext>
              </a:extLst>
            </p:cNvPr>
            <p:cNvSpPr>
              <a:spLocks noChangeArrowheads="1"/>
            </p:cNvSpPr>
            <p:nvPr/>
          </p:nvSpPr>
          <p:spPr bwMode="auto">
            <a:xfrm>
              <a:off x="1399502" y="1871304"/>
              <a:ext cx="2276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a:ln>
                    <a:noFill/>
                  </a:ln>
                  <a:effectLst/>
                  <a:uLnTx/>
                  <a:uFillTx/>
                  <a:latin typeface="Arial" panose="020B0604020202020204" pitchFamily="34" charset="0"/>
                  <a:cs typeface="+mn-cs"/>
                </a:rPr>
                <a:t>25</a:t>
              </a:r>
              <a:endParaRPr kumimoji="0" lang="en-US" altLang="en-US" sz="2000" b="0" i="0" u="none" strike="noStrike" kern="0" cap="none" spc="0" normalizeH="0" baseline="0" noProof="0">
                <a:ln>
                  <a:noFill/>
                </a:ln>
                <a:effectLst/>
                <a:uLnTx/>
                <a:uFillTx/>
                <a:latin typeface="Arial" panose="020B0604020202020204" pitchFamily="34" charset="0"/>
                <a:cs typeface="+mn-cs"/>
              </a:endParaRPr>
            </a:p>
          </p:txBody>
        </p:sp>
      </p:grpSp>
      <p:grpSp>
        <p:nvGrpSpPr>
          <p:cNvPr id="139" name="Group 138">
            <a:extLst>
              <a:ext uri="{FF2B5EF4-FFF2-40B4-BE49-F238E27FC236}">
                <a16:creationId xmlns:a16="http://schemas.microsoft.com/office/drawing/2014/main" id="{0C8BDFCF-93D9-4FB4-BCA2-0C66A42112AF}"/>
              </a:ext>
            </a:extLst>
          </p:cNvPr>
          <p:cNvGrpSpPr/>
          <p:nvPr/>
        </p:nvGrpSpPr>
        <p:grpSpPr>
          <a:xfrm>
            <a:off x="2010691" y="4080162"/>
            <a:ext cx="251454" cy="246221"/>
            <a:chOff x="1513315" y="1871304"/>
            <a:chExt cx="251454" cy="246221"/>
          </a:xfrm>
        </p:grpSpPr>
        <p:sp>
          <p:nvSpPr>
            <p:cNvPr id="140" name="Line 296">
              <a:extLst>
                <a:ext uri="{FF2B5EF4-FFF2-40B4-BE49-F238E27FC236}">
                  <a16:creationId xmlns:a16="http://schemas.microsoft.com/office/drawing/2014/main" id="{5CEE809C-260A-4351-B20E-DF1F11E5C4BB}"/>
                </a:ext>
              </a:extLst>
            </p:cNvPr>
            <p:cNvSpPr>
              <a:spLocks noChangeShapeType="1"/>
            </p:cNvSpPr>
            <p:nvPr/>
          </p:nvSpPr>
          <p:spPr bwMode="auto">
            <a:xfrm flipH="1">
              <a:off x="1684417" y="1994414"/>
              <a:ext cx="80352" cy="0"/>
            </a:xfrm>
            <a:prstGeom prst="line">
              <a:avLst/>
            </a:prstGeom>
            <a:noFill/>
            <a:ln w="12700" cap="flat">
              <a:solidFill>
                <a:srgbClr val="5358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cs"/>
              </a:endParaRPr>
            </a:p>
          </p:txBody>
        </p:sp>
        <p:sp>
          <p:nvSpPr>
            <p:cNvPr id="141" name="Rectangle 315">
              <a:extLst>
                <a:ext uri="{FF2B5EF4-FFF2-40B4-BE49-F238E27FC236}">
                  <a16:creationId xmlns:a16="http://schemas.microsoft.com/office/drawing/2014/main" id="{5CA0734D-B98B-4811-A5DE-76ED27ED82FA}"/>
                </a:ext>
              </a:extLst>
            </p:cNvPr>
            <p:cNvSpPr>
              <a:spLocks noChangeArrowheads="1"/>
            </p:cNvSpPr>
            <p:nvPr/>
          </p:nvSpPr>
          <p:spPr bwMode="auto">
            <a:xfrm>
              <a:off x="1513315" y="1871304"/>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a:ln>
                    <a:noFill/>
                  </a:ln>
                  <a:effectLst/>
                  <a:uLnTx/>
                  <a:uFillTx/>
                  <a:latin typeface="Arial" panose="020B0604020202020204" pitchFamily="34" charset="0"/>
                  <a:cs typeface="+mn-cs"/>
                </a:rPr>
                <a:t>5</a:t>
              </a:r>
              <a:endParaRPr kumimoji="0" lang="en-US" altLang="en-US" sz="2000" b="0" i="0" u="none" strike="noStrike" kern="0" cap="none" spc="0" normalizeH="0" baseline="0" noProof="0">
                <a:ln>
                  <a:noFill/>
                </a:ln>
                <a:effectLst/>
                <a:uLnTx/>
                <a:uFillTx/>
                <a:latin typeface="Arial" panose="020B0604020202020204" pitchFamily="34" charset="0"/>
                <a:cs typeface="+mn-cs"/>
              </a:endParaRPr>
            </a:p>
          </p:txBody>
        </p:sp>
      </p:grpSp>
      <p:grpSp>
        <p:nvGrpSpPr>
          <p:cNvPr id="142" name="Group 141">
            <a:extLst>
              <a:ext uri="{FF2B5EF4-FFF2-40B4-BE49-F238E27FC236}">
                <a16:creationId xmlns:a16="http://schemas.microsoft.com/office/drawing/2014/main" id="{A432AE12-38B9-4D98-B0A8-7F000800F9EF}"/>
              </a:ext>
            </a:extLst>
          </p:cNvPr>
          <p:cNvGrpSpPr/>
          <p:nvPr/>
        </p:nvGrpSpPr>
        <p:grpSpPr>
          <a:xfrm>
            <a:off x="1896878" y="2974210"/>
            <a:ext cx="365267" cy="246221"/>
            <a:chOff x="1399502" y="1871304"/>
            <a:chExt cx="365267" cy="246221"/>
          </a:xfrm>
        </p:grpSpPr>
        <p:sp>
          <p:nvSpPr>
            <p:cNvPr id="143" name="Line 296">
              <a:extLst>
                <a:ext uri="{FF2B5EF4-FFF2-40B4-BE49-F238E27FC236}">
                  <a16:creationId xmlns:a16="http://schemas.microsoft.com/office/drawing/2014/main" id="{895D661A-1C48-4BB7-8E87-349D3CA4E74A}"/>
                </a:ext>
              </a:extLst>
            </p:cNvPr>
            <p:cNvSpPr>
              <a:spLocks noChangeShapeType="1"/>
            </p:cNvSpPr>
            <p:nvPr/>
          </p:nvSpPr>
          <p:spPr bwMode="auto">
            <a:xfrm flipH="1">
              <a:off x="1684417" y="1994414"/>
              <a:ext cx="80352" cy="0"/>
            </a:xfrm>
            <a:prstGeom prst="line">
              <a:avLst/>
            </a:prstGeom>
            <a:noFill/>
            <a:ln w="12700" cap="flat">
              <a:solidFill>
                <a:srgbClr val="5358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cs"/>
              </a:endParaRPr>
            </a:p>
          </p:txBody>
        </p:sp>
        <p:sp>
          <p:nvSpPr>
            <p:cNvPr id="144" name="Rectangle 315">
              <a:extLst>
                <a:ext uri="{FF2B5EF4-FFF2-40B4-BE49-F238E27FC236}">
                  <a16:creationId xmlns:a16="http://schemas.microsoft.com/office/drawing/2014/main" id="{BFE3A446-FBD9-4649-A0B3-1509835283B6}"/>
                </a:ext>
              </a:extLst>
            </p:cNvPr>
            <p:cNvSpPr>
              <a:spLocks noChangeArrowheads="1"/>
            </p:cNvSpPr>
            <p:nvPr/>
          </p:nvSpPr>
          <p:spPr bwMode="auto">
            <a:xfrm>
              <a:off x="1399502" y="1871304"/>
              <a:ext cx="2276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a:ln>
                    <a:noFill/>
                  </a:ln>
                  <a:effectLst/>
                  <a:uLnTx/>
                  <a:uFillTx/>
                  <a:latin typeface="Arial" panose="020B0604020202020204" pitchFamily="34" charset="0"/>
                  <a:cs typeface="+mn-cs"/>
                </a:rPr>
                <a:t>15</a:t>
              </a:r>
              <a:endParaRPr kumimoji="0" lang="en-US" altLang="en-US" sz="2000" b="0" i="0" u="none" strike="noStrike" kern="0" cap="none" spc="0" normalizeH="0" baseline="0" noProof="0">
                <a:ln>
                  <a:noFill/>
                </a:ln>
                <a:effectLst/>
                <a:uLnTx/>
                <a:uFillTx/>
                <a:latin typeface="Arial" panose="020B0604020202020204" pitchFamily="34" charset="0"/>
                <a:cs typeface="+mn-cs"/>
              </a:endParaRPr>
            </a:p>
          </p:txBody>
        </p:sp>
      </p:grpSp>
      <p:grpSp>
        <p:nvGrpSpPr>
          <p:cNvPr id="145" name="Group 144">
            <a:extLst>
              <a:ext uri="{FF2B5EF4-FFF2-40B4-BE49-F238E27FC236}">
                <a16:creationId xmlns:a16="http://schemas.microsoft.com/office/drawing/2014/main" id="{ECD4C54B-F3AF-407E-804F-A7B3B9C1B723}"/>
              </a:ext>
            </a:extLst>
          </p:cNvPr>
          <p:cNvGrpSpPr/>
          <p:nvPr/>
        </p:nvGrpSpPr>
        <p:grpSpPr>
          <a:xfrm>
            <a:off x="1896878" y="2421234"/>
            <a:ext cx="365267" cy="246221"/>
            <a:chOff x="1399502" y="1871304"/>
            <a:chExt cx="365267" cy="246221"/>
          </a:xfrm>
        </p:grpSpPr>
        <p:sp>
          <p:nvSpPr>
            <p:cNvPr id="146" name="Line 296">
              <a:extLst>
                <a:ext uri="{FF2B5EF4-FFF2-40B4-BE49-F238E27FC236}">
                  <a16:creationId xmlns:a16="http://schemas.microsoft.com/office/drawing/2014/main" id="{ED1DC003-2F6E-442B-BE06-AFE84F310F91}"/>
                </a:ext>
              </a:extLst>
            </p:cNvPr>
            <p:cNvSpPr>
              <a:spLocks noChangeShapeType="1"/>
            </p:cNvSpPr>
            <p:nvPr/>
          </p:nvSpPr>
          <p:spPr bwMode="auto">
            <a:xfrm flipH="1">
              <a:off x="1684417" y="1994414"/>
              <a:ext cx="80352" cy="0"/>
            </a:xfrm>
            <a:prstGeom prst="line">
              <a:avLst/>
            </a:prstGeom>
            <a:noFill/>
            <a:ln w="12700" cap="flat">
              <a:solidFill>
                <a:srgbClr val="5358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cs"/>
              </a:endParaRPr>
            </a:p>
          </p:txBody>
        </p:sp>
        <p:sp>
          <p:nvSpPr>
            <p:cNvPr id="147" name="Rectangle 315">
              <a:extLst>
                <a:ext uri="{FF2B5EF4-FFF2-40B4-BE49-F238E27FC236}">
                  <a16:creationId xmlns:a16="http://schemas.microsoft.com/office/drawing/2014/main" id="{0271BDE4-1D8F-4B1D-8D66-6B203A94A1B3}"/>
                </a:ext>
              </a:extLst>
            </p:cNvPr>
            <p:cNvSpPr>
              <a:spLocks noChangeArrowheads="1"/>
            </p:cNvSpPr>
            <p:nvPr/>
          </p:nvSpPr>
          <p:spPr bwMode="auto">
            <a:xfrm>
              <a:off x="1399502" y="1871304"/>
              <a:ext cx="2276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cs typeface="+mn-cs"/>
                </a:rPr>
                <a:t>20</a:t>
              </a:r>
              <a:endParaRPr kumimoji="0" lang="en-US" altLang="en-US" sz="20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grpSp>
      <p:grpSp>
        <p:nvGrpSpPr>
          <p:cNvPr id="148" name="Group 147">
            <a:extLst>
              <a:ext uri="{FF2B5EF4-FFF2-40B4-BE49-F238E27FC236}">
                <a16:creationId xmlns:a16="http://schemas.microsoft.com/office/drawing/2014/main" id="{6BB9547F-E869-4BC3-8F73-56266413A374}"/>
              </a:ext>
            </a:extLst>
          </p:cNvPr>
          <p:cNvGrpSpPr/>
          <p:nvPr/>
        </p:nvGrpSpPr>
        <p:grpSpPr>
          <a:xfrm>
            <a:off x="2010691" y="4633137"/>
            <a:ext cx="251454" cy="246221"/>
            <a:chOff x="1513315" y="1871304"/>
            <a:chExt cx="251454" cy="246221"/>
          </a:xfrm>
        </p:grpSpPr>
        <p:sp>
          <p:nvSpPr>
            <p:cNvPr id="149" name="Line 296">
              <a:extLst>
                <a:ext uri="{FF2B5EF4-FFF2-40B4-BE49-F238E27FC236}">
                  <a16:creationId xmlns:a16="http://schemas.microsoft.com/office/drawing/2014/main" id="{B623F4A2-500D-492E-BD3C-D4CC09B08065}"/>
                </a:ext>
              </a:extLst>
            </p:cNvPr>
            <p:cNvSpPr>
              <a:spLocks noChangeShapeType="1"/>
            </p:cNvSpPr>
            <p:nvPr/>
          </p:nvSpPr>
          <p:spPr bwMode="auto">
            <a:xfrm flipH="1">
              <a:off x="1684417" y="1994414"/>
              <a:ext cx="80352" cy="0"/>
            </a:xfrm>
            <a:prstGeom prst="line">
              <a:avLst/>
            </a:prstGeom>
            <a:noFill/>
            <a:ln w="12700" cap="flat">
              <a:solidFill>
                <a:srgbClr val="5358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cs"/>
              </a:endParaRPr>
            </a:p>
          </p:txBody>
        </p:sp>
        <p:sp>
          <p:nvSpPr>
            <p:cNvPr id="150" name="Rectangle 315">
              <a:extLst>
                <a:ext uri="{FF2B5EF4-FFF2-40B4-BE49-F238E27FC236}">
                  <a16:creationId xmlns:a16="http://schemas.microsoft.com/office/drawing/2014/main" id="{8A373C98-67AC-4A8D-891F-6AA3580E9D91}"/>
                </a:ext>
              </a:extLst>
            </p:cNvPr>
            <p:cNvSpPr>
              <a:spLocks noChangeArrowheads="1"/>
            </p:cNvSpPr>
            <p:nvPr/>
          </p:nvSpPr>
          <p:spPr bwMode="auto">
            <a:xfrm>
              <a:off x="1513315" y="1871304"/>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a:ln>
                    <a:noFill/>
                  </a:ln>
                  <a:effectLst/>
                  <a:uLnTx/>
                  <a:uFillTx/>
                  <a:latin typeface="Arial" panose="020B0604020202020204" pitchFamily="34" charset="0"/>
                  <a:cs typeface="+mn-cs"/>
                </a:rPr>
                <a:t>0</a:t>
              </a:r>
              <a:endParaRPr kumimoji="0" lang="en-US" altLang="en-US" sz="2000" b="0" i="0" u="none" strike="noStrike" kern="0" cap="none" spc="0" normalizeH="0" baseline="0" noProof="0">
                <a:ln>
                  <a:noFill/>
                </a:ln>
                <a:effectLst/>
                <a:uLnTx/>
                <a:uFillTx/>
                <a:latin typeface="Arial" panose="020B0604020202020204" pitchFamily="34" charset="0"/>
                <a:cs typeface="+mn-cs"/>
              </a:endParaRPr>
            </a:p>
          </p:txBody>
        </p:sp>
      </p:grpSp>
      <p:grpSp>
        <p:nvGrpSpPr>
          <p:cNvPr id="151" name="Group 150">
            <a:extLst>
              <a:ext uri="{FF2B5EF4-FFF2-40B4-BE49-F238E27FC236}">
                <a16:creationId xmlns:a16="http://schemas.microsoft.com/office/drawing/2014/main" id="{DBB581B4-AF3D-4B5B-931E-5D1F2518A060}"/>
              </a:ext>
            </a:extLst>
          </p:cNvPr>
          <p:cNvGrpSpPr/>
          <p:nvPr/>
        </p:nvGrpSpPr>
        <p:grpSpPr>
          <a:xfrm>
            <a:off x="1896878" y="3527186"/>
            <a:ext cx="365267" cy="246221"/>
            <a:chOff x="1399502" y="1871304"/>
            <a:chExt cx="365267" cy="246221"/>
          </a:xfrm>
        </p:grpSpPr>
        <p:sp>
          <p:nvSpPr>
            <p:cNvPr id="152" name="Line 296">
              <a:extLst>
                <a:ext uri="{FF2B5EF4-FFF2-40B4-BE49-F238E27FC236}">
                  <a16:creationId xmlns:a16="http://schemas.microsoft.com/office/drawing/2014/main" id="{B7D6C449-281D-4596-8941-FFE21C3C5EE2}"/>
                </a:ext>
              </a:extLst>
            </p:cNvPr>
            <p:cNvSpPr>
              <a:spLocks noChangeShapeType="1"/>
            </p:cNvSpPr>
            <p:nvPr/>
          </p:nvSpPr>
          <p:spPr bwMode="auto">
            <a:xfrm flipH="1">
              <a:off x="1684417" y="1994414"/>
              <a:ext cx="80352" cy="0"/>
            </a:xfrm>
            <a:prstGeom prst="line">
              <a:avLst/>
            </a:prstGeom>
            <a:noFill/>
            <a:ln w="12700" cap="flat">
              <a:solidFill>
                <a:srgbClr val="5358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cs"/>
              </a:endParaRPr>
            </a:p>
          </p:txBody>
        </p:sp>
        <p:sp>
          <p:nvSpPr>
            <p:cNvPr id="153" name="Rectangle 315">
              <a:extLst>
                <a:ext uri="{FF2B5EF4-FFF2-40B4-BE49-F238E27FC236}">
                  <a16:creationId xmlns:a16="http://schemas.microsoft.com/office/drawing/2014/main" id="{4D56956E-25B0-42EE-AFCD-D83F4107CDF3}"/>
                </a:ext>
              </a:extLst>
            </p:cNvPr>
            <p:cNvSpPr>
              <a:spLocks noChangeArrowheads="1"/>
            </p:cNvSpPr>
            <p:nvPr/>
          </p:nvSpPr>
          <p:spPr bwMode="auto">
            <a:xfrm>
              <a:off x="1399502" y="1871304"/>
              <a:ext cx="2276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a:ln>
                    <a:noFill/>
                  </a:ln>
                  <a:effectLst/>
                  <a:uLnTx/>
                  <a:uFillTx/>
                  <a:latin typeface="Arial" panose="020B0604020202020204" pitchFamily="34" charset="0"/>
                  <a:cs typeface="+mn-cs"/>
                </a:rPr>
                <a:t>10</a:t>
              </a:r>
              <a:endParaRPr kumimoji="0" lang="en-US" altLang="en-US" sz="2000" b="0" i="0" u="none" strike="noStrike" kern="0" cap="none" spc="0" normalizeH="0" baseline="0" noProof="0">
                <a:ln>
                  <a:noFill/>
                </a:ln>
                <a:effectLst/>
                <a:uLnTx/>
                <a:uFillTx/>
                <a:latin typeface="Arial" panose="020B0604020202020204" pitchFamily="34" charset="0"/>
                <a:cs typeface="+mn-cs"/>
              </a:endParaRPr>
            </a:p>
          </p:txBody>
        </p:sp>
      </p:grpSp>
    </p:spTree>
    <p:extLst>
      <p:ext uri="{BB962C8B-B14F-4D97-AF65-F5344CB8AC3E}">
        <p14:creationId xmlns:p14="http://schemas.microsoft.com/office/powerpoint/2010/main" val="2312202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09B222A-FEE3-40B3-82F0-049846CA37E0}"/>
              </a:ext>
            </a:extLst>
          </p:cNvPr>
          <p:cNvSpPr>
            <a:spLocks noGrp="1"/>
          </p:cNvSpPr>
          <p:nvPr>
            <p:ph type="ftr" sz="quarter" idx="14"/>
          </p:nvPr>
        </p:nvSpPr>
        <p:spPr>
          <a:xfrm>
            <a:off x="932596" y="6149612"/>
            <a:ext cx="10635515" cy="506124"/>
          </a:xfrm>
        </p:spPr>
        <p:txBody>
          <a:bodyPr/>
          <a:lstStyle/>
          <a:p>
            <a:br>
              <a:rPr lang="en-GB" sz="800"/>
            </a:br>
            <a:r>
              <a:rPr lang="en-GB">
                <a:solidFill>
                  <a:srgbClr val="53585A"/>
                </a:solidFill>
              </a:rPr>
              <a:t>*Only 6 patients experienced renal death; </a:t>
            </a:r>
            <a:r>
              <a:rPr lang="en-GB" baseline="30000">
                <a:solidFill>
                  <a:srgbClr val="53585A"/>
                </a:solidFill>
              </a:rPr>
              <a:t>#</a:t>
            </a:r>
            <a:r>
              <a:rPr lang="en-GB">
                <a:solidFill>
                  <a:srgbClr val="53585A"/>
                </a:solidFill>
              </a:rPr>
              <a:t>initiation of chronic dialysis for ≥90 days or kidney transplant; </a:t>
            </a:r>
            <a:r>
              <a:rPr lang="en-US" baseline="30000">
                <a:solidFill>
                  <a:schemeClr val="tx2"/>
                </a:solidFill>
              </a:rPr>
              <a:t>‡</a:t>
            </a:r>
            <a:r>
              <a:rPr lang="en-US">
                <a:solidFill>
                  <a:srgbClr val="53585A"/>
                </a:solidFill>
                <a:latin typeface="Arial"/>
                <a:cs typeface="Arial"/>
              </a:rPr>
              <a:t>analysis for </a:t>
            </a:r>
            <a:r>
              <a:rPr lang="en-US" i="1">
                <a:solidFill>
                  <a:srgbClr val="53585A"/>
                </a:solidFill>
                <a:latin typeface="Arial"/>
                <a:cs typeface="Arial"/>
              </a:rPr>
              <a:t>p</a:t>
            </a:r>
            <a:r>
              <a:rPr lang="en-US">
                <a:solidFill>
                  <a:srgbClr val="53585A"/>
                </a:solidFill>
                <a:latin typeface="Arial"/>
                <a:cs typeface="Arial"/>
              </a:rPr>
              <a:t>-values not prespecified; </a:t>
            </a:r>
            <a:r>
              <a:rPr lang="en-US" baseline="30000">
                <a:solidFill>
                  <a:srgbClr val="53585A"/>
                </a:solidFill>
                <a:latin typeface="Arial"/>
                <a:cs typeface="Arial"/>
              </a:rPr>
              <a:t>¶</a:t>
            </a:r>
            <a:r>
              <a:rPr lang="en-US">
                <a:solidFill>
                  <a:srgbClr val="53585A"/>
                </a:solidFill>
                <a:latin typeface="Arial"/>
                <a:cs typeface="Arial"/>
              </a:rPr>
              <a:t>confirmed by two eGFR measurements ≥4 weeks apart</a:t>
            </a:r>
          </a:p>
          <a:p>
            <a:r>
              <a:rPr lang="en-US"/>
              <a:t>CI, confidence interval;</a:t>
            </a:r>
            <a:r>
              <a:rPr lang="en-GB" altLang="en-US" kern="0">
                <a:ea typeface="ＭＳ Ｐゴシック"/>
                <a:cs typeface="Arial"/>
              </a:rPr>
              <a:t> </a:t>
            </a:r>
            <a:r>
              <a:rPr lang="en-US"/>
              <a:t>eGFR, estimated glomerular filtration rate;</a:t>
            </a:r>
            <a:r>
              <a:rPr lang="en-GB" altLang="en-US" kern="0">
                <a:ea typeface="ＭＳ Ｐゴシック"/>
                <a:cs typeface="Arial"/>
              </a:rPr>
              <a:t> </a:t>
            </a:r>
            <a:r>
              <a:rPr lang="en-GB">
                <a:cs typeface="Arial"/>
              </a:rPr>
              <a:t>ESKD, end-stage kidney disease; </a:t>
            </a:r>
            <a:r>
              <a:rPr lang="en-GB" altLang="en-US" kern="0">
                <a:ea typeface="ＭＳ Ｐゴシック"/>
                <a:cs typeface="Arial"/>
              </a:rPr>
              <a:t>HR, hazard ratio</a:t>
            </a:r>
          </a:p>
          <a:p>
            <a:r>
              <a:rPr lang="da-DK" err="1">
                <a:ea typeface="+mn-lt"/>
                <a:cs typeface="+mn-lt"/>
              </a:rPr>
              <a:t>Agarwal</a:t>
            </a:r>
            <a:r>
              <a:rPr lang="da-DK"/>
              <a:t> R,</a:t>
            </a:r>
            <a:r>
              <a:rPr lang="da-DK" i="1"/>
              <a:t> et al. </a:t>
            </a:r>
            <a:r>
              <a:rPr lang="da-DK" i="1" err="1"/>
              <a:t>Eur</a:t>
            </a:r>
            <a:r>
              <a:rPr lang="da-DK" i="1"/>
              <a:t> Heart J</a:t>
            </a:r>
            <a:r>
              <a:rPr lang="da-DK"/>
              <a:t> 2022; 43:474-484</a:t>
            </a:r>
            <a:endParaRPr lang="en-GB"/>
          </a:p>
        </p:txBody>
      </p:sp>
      <p:sp>
        <p:nvSpPr>
          <p:cNvPr id="3" name="Slide Number Placeholder 2">
            <a:extLst>
              <a:ext uri="{FF2B5EF4-FFF2-40B4-BE49-F238E27FC236}">
                <a16:creationId xmlns:a16="http://schemas.microsoft.com/office/drawing/2014/main" id="{E1660763-93A5-4295-802A-28A011E7067E}"/>
              </a:ext>
            </a:extLst>
          </p:cNvPr>
          <p:cNvSpPr>
            <a:spLocks noGrp="1"/>
          </p:cNvSpPr>
          <p:nvPr>
            <p:ph type="sldNum" sz="quarter" idx="15"/>
          </p:nvPr>
        </p:nvSpPr>
        <p:spPr/>
        <p:txBody>
          <a:bodyPr/>
          <a:lstStyle/>
          <a:p>
            <a:fld id="{7AF8E309-D608-654D-B811-6A2C46C88181}" type="slidenum">
              <a:rPr lang="en-US" smtClean="0"/>
              <a:pPr/>
              <a:t>18</a:t>
            </a:fld>
            <a:endParaRPr lang="en-US"/>
          </a:p>
        </p:txBody>
      </p:sp>
      <p:sp>
        <p:nvSpPr>
          <p:cNvPr id="5" name="Title 4">
            <a:extLst>
              <a:ext uri="{FF2B5EF4-FFF2-40B4-BE49-F238E27FC236}">
                <a16:creationId xmlns:a16="http://schemas.microsoft.com/office/drawing/2014/main" id="{87AF904C-DC06-40CD-BA67-853FC99D7EDE}"/>
              </a:ext>
            </a:extLst>
          </p:cNvPr>
          <p:cNvSpPr>
            <a:spLocks noGrp="1"/>
          </p:cNvSpPr>
          <p:nvPr>
            <p:ph type="title"/>
          </p:nvPr>
        </p:nvSpPr>
        <p:spPr>
          <a:xfrm>
            <a:off x="623888" y="333375"/>
            <a:ext cx="9715866" cy="962377"/>
          </a:xfrm>
        </p:spPr>
        <p:txBody>
          <a:bodyPr>
            <a:noAutofit/>
          </a:bodyPr>
          <a:lstStyle/>
          <a:p>
            <a:r>
              <a:rPr lang="en-GB" sz="2400"/>
              <a:t>FIDELITY Study: Incidences of all components of the composite kidney outcome</a:t>
            </a:r>
          </a:p>
        </p:txBody>
      </p:sp>
      <p:sp>
        <p:nvSpPr>
          <p:cNvPr id="6" name="Rectangle 5">
            <a:extLst>
              <a:ext uri="{FF2B5EF4-FFF2-40B4-BE49-F238E27FC236}">
                <a16:creationId xmlns:a16="http://schemas.microsoft.com/office/drawing/2014/main" id="{719BF82B-4364-4985-84E8-567AED0A86C5}"/>
              </a:ext>
            </a:extLst>
          </p:cNvPr>
          <p:cNvSpPr/>
          <p:nvPr/>
        </p:nvSpPr>
        <p:spPr>
          <a:xfrm>
            <a:off x="468766" y="5633447"/>
            <a:ext cx="5594892"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a:t>
            </a:r>
            <a:r>
              <a:rPr lang="en-GB" sz="1200" b="1">
                <a:solidFill>
                  <a:schemeClr val="tx1"/>
                </a:solidFill>
              </a:rPr>
              <a:t>5</a:t>
            </a:r>
            <a:r>
              <a:rPr lang="en-US" sz="1200" b="1">
                <a:solidFill>
                  <a:schemeClr val="tx1"/>
                </a:solidFill>
              </a:rPr>
              <a:t>7% decrease in eGFR </a:t>
            </a:r>
            <a:r>
              <a:rPr lang="en-GB" sz="1200" b="1">
                <a:solidFill>
                  <a:schemeClr val="tx1"/>
                </a:solidFill>
              </a:rPr>
              <a:t>is equivalent to doubling of serum creatinine</a:t>
            </a:r>
          </a:p>
        </p:txBody>
      </p:sp>
      <p:graphicFrame>
        <p:nvGraphicFramePr>
          <p:cNvPr id="7" name="Table Placeholder 19">
            <a:extLst>
              <a:ext uri="{FF2B5EF4-FFF2-40B4-BE49-F238E27FC236}">
                <a16:creationId xmlns:a16="http://schemas.microsoft.com/office/drawing/2014/main" id="{EBACB7F9-DFED-43B4-84D2-1D580EF6D194}"/>
              </a:ext>
            </a:extLst>
          </p:cNvPr>
          <p:cNvGraphicFramePr>
            <a:graphicFrameLocks/>
          </p:cNvGraphicFramePr>
          <p:nvPr/>
        </p:nvGraphicFramePr>
        <p:xfrm>
          <a:off x="623888" y="1443355"/>
          <a:ext cx="10909681" cy="4124496"/>
        </p:xfrm>
        <a:graphic>
          <a:graphicData uri="http://schemas.openxmlformats.org/drawingml/2006/table">
            <a:tbl>
              <a:tblPr firstRow="1" bandRow="1">
                <a:tableStyleId>{B301B821-A1FF-4177-AEE7-76D212191A09}</a:tableStyleId>
              </a:tblPr>
              <a:tblGrid>
                <a:gridCol w="3033712">
                  <a:extLst>
                    <a:ext uri="{9D8B030D-6E8A-4147-A177-3AD203B41FA5}">
                      <a16:colId xmlns:a16="http://schemas.microsoft.com/office/drawing/2014/main" val="277607258"/>
                    </a:ext>
                  </a:extLst>
                </a:gridCol>
                <a:gridCol w="1290004">
                  <a:extLst>
                    <a:ext uri="{9D8B030D-6E8A-4147-A177-3AD203B41FA5}">
                      <a16:colId xmlns:a16="http://schemas.microsoft.com/office/drawing/2014/main" val="2606802723"/>
                    </a:ext>
                  </a:extLst>
                </a:gridCol>
                <a:gridCol w="1290004">
                  <a:extLst>
                    <a:ext uri="{9D8B030D-6E8A-4147-A177-3AD203B41FA5}">
                      <a16:colId xmlns:a16="http://schemas.microsoft.com/office/drawing/2014/main" val="2408730613"/>
                    </a:ext>
                  </a:extLst>
                </a:gridCol>
                <a:gridCol w="2930432">
                  <a:extLst>
                    <a:ext uri="{9D8B030D-6E8A-4147-A177-3AD203B41FA5}">
                      <a16:colId xmlns:a16="http://schemas.microsoft.com/office/drawing/2014/main" val="3526231574"/>
                    </a:ext>
                  </a:extLst>
                </a:gridCol>
                <a:gridCol w="1376950">
                  <a:extLst>
                    <a:ext uri="{9D8B030D-6E8A-4147-A177-3AD203B41FA5}">
                      <a16:colId xmlns:a16="http://schemas.microsoft.com/office/drawing/2014/main" val="2985513044"/>
                    </a:ext>
                  </a:extLst>
                </a:gridCol>
                <a:gridCol w="988579">
                  <a:extLst>
                    <a:ext uri="{9D8B030D-6E8A-4147-A177-3AD203B41FA5}">
                      <a16:colId xmlns:a16="http://schemas.microsoft.com/office/drawing/2014/main" val="2675155992"/>
                    </a:ext>
                  </a:extLst>
                </a:gridCol>
              </a:tblGrid>
              <a:tr h="93091">
                <a:tc rowSpan="2">
                  <a:txBody>
                    <a:bodyPr/>
                    <a:lstStyle/>
                    <a:p>
                      <a:pPr algn="l">
                        <a:lnSpc>
                          <a:spcPct val="100000"/>
                        </a:lnSpc>
                      </a:pPr>
                      <a:r>
                        <a:rPr lang="en-US" sz="1600"/>
                        <a:t>Outcome</a:t>
                      </a:r>
                      <a:endParaRPr lang="en-US" sz="1600" b="1">
                        <a:solidFill>
                          <a:schemeClr val="bg1"/>
                        </a:solidFill>
                      </a:endParaRPr>
                    </a:p>
                  </a:txBody>
                  <a:tcPr marL="89678" marR="89678" marT="28800" marB="28800"/>
                </a:tc>
                <a:tc>
                  <a:txBody>
                    <a:bodyPr/>
                    <a:lstStyle/>
                    <a:p>
                      <a:pPr algn="ctr">
                        <a:lnSpc>
                          <a:spcPct val="100000"/>
                        </a:lnSpc>
                      </a:pPr>
                      <a:r>
                        <a:rPr lang="en-GB" sz="1600"/>
                        <a:t>Finerenone (n=6519)</a:t>
                      </a:r>
                      <a:endParaRPr lang="en-GB" sz="1600" b="1">
                        <a:solidFill>
                          <a:schemeClr val="bg1"/>
                        </a:solidFill>
                      </a:endParaRPr>
                    </a:p>
                  </a:txBody>
                  <a:tcPr marL="89678" marR="89678" marT="28800" marB="28800" anchor="ctr">
                    <a:lnB w="12700" cap="flat" cmpd="sng" algn="ctr">
                      <a:solidFill>
                        <a:schemeClr val="bg1"/>
                      </a:solidFill>
                      <a:prstDash val="solid"/>
                      <a:round/>
                      <a:headEnd type="none" w="med" len="med"/>
                      <a:tailEnd type="none" w="med" len="med"/>
                    </a:lnB>
                  </a:tcPr>
                </a:tc>
                <a:tc>
                  <a:txBody>
                    <a:bodyPr/>
                    <a:lstStyle/>
                    <a:p>
                      <a:pPr algn="ctr">
                        <a:lnSpc>
                          <a:spcPct val="100000"/>
                        </a:lnSpc>
                      </a:pPr>
                      <a:r>
                        <a:rPr lang="en-GB" sz="1600"/>
                        <a:t>Placebo </a:t>
                      </a:r>
                      <a:br>
                        <a:rPr lang="en-GB" sz="1600"/>
                      </a:br>
                      <a:r>
                        <a:rPr lang="en-GB" sz="1600"/>
                        <a:t>(n=6507)</a:t>
                      </a:r>
                      <a:endParaRPr lang="en-GB" sz="1600" b="1">
                        <a:solidFill>
                          <a:schemeClr val="bg1"/>
                        </a:solidFill>
                      </a:endParaRPr>
                    </a:p>
                  </a:txBody>
                  <a:tcPr marL="89678" marR="89678" marT="28800" marB="28800" anchor="ctr">
                    <a:lnB w="12700" cap="flat" cmpd="sng" algn="ctr">
                      <a:solidFill>
                        <a:schemeClr val="bg1"/>
                      </a:solidFill>
                      <a:prstDash val="solid"/>
                      <a:round/>
                      <a:headEnd type="none" w="med" len="med"/>
                      <a:tailEnd type="none" w="med" len="med"/>
                    </a:lnB>
                  </a:tcPr>
                </a:tc>
                <a:tc rowSpan="2" gridSpan="2">
                  <a:txBody>
                    <a:bodyPr/>
                    <a:lstStyle/>
                    <a:p>
                      <a:pPr algn="ctr">
                        <a:lnSpc>
                          <a:spcPct val="100000"/>
                        </a:lnSpc>
                      </a:pPr>
                      <a:r>
                        <a:rPr lang="en-GB" sz="1600"/>
                        <a:t>HR (95% CI)</a:t>
                      </a:r>
                      <a:endParaRPr lang="en-US" sz="1600" b="1">
                        <a:solidFill>
                          <a:schemeClr val="bg1"/>
                        </a:solidFill>
                      </a:endParaRPr>
                    </a:p>
                  </a:txBody>
                  <a:tcPr marL="89678" marR="89678" marT="28800" marB="28800"/>
                </a:tc>
                <a:tc rowSpan="2" hMerge="1">
                  <a:txBody>
                    <a:bodyPr/>
                    <a:lstStyle/>
                    <a:p>
                      <a:pPr algn="ctr"/>
                      <a:endParaRPr lang="en-US" sz="1100" b="1">
                        <a:solidFill>
                          <a:schemeClr val="tx2"/>
                        </a:solidFill>
                      </a:endParaRPr>
                    </a:p>
                  </a:txBody>
                  <a:tcPr anchor="ctr">
                    <a:solidFill>
                      <a:schemeClr val="bg1"/>
                    </a:solidFill>
                  </a:tcPr>
                </a:tc>
                <a:tc rowSpan="2">
                  <a:txBody>
                    <a:bodyPr/>
                    <a:lstStyle/>
                    <a:p>
                      <a:pPr algn="ctr">
                        <a:lnSpc>
                          <a:spcPct val="100000"/>
                        </a:lnSpc>
                      </a:pPr>
                      <a:r>
                        <a:rPr lang="en-GB" sz="1600" i="1"/>
                        <a:t>p</a:t>
                      </a:r>
                      <a:r>
                        <a:rPr lang="en-GB" sz="1600"/>
                        <a:t>-value</a:t>
                      </a:r>
                      <a:endParaRPr lang="en-US" sz="1600" b="1">
                        <a:solidFill>
                          <a:schemeClr val="bg1"/>
                        </a:solidFill>
                      </a:endParaRPr>
                    </a:p>
                  </a:txBody>
                  <a:tcPr marL="89678" marR="89678" marT="28800" marB="28800"/>
                </a:tc>
                <a:extLst>
                  <a:ext uri="{0D108BD9-81ED-4DB2-BD59-A6C34878D82A}">
                    <a16:rowId xmlns:a16="http://schemas.microsoft.com/office/drawing/2014/main" val="1781909705"/>
                  </a:ext>
                </a:extLst>
              </a:tr>
              <a:tr h="0">
                <a:tc vMerge="1">
                  <a:txBody>
                    <a:bodyPr/>
                    <a:lstStyle/>
                    <a:p>
                      <a:endParaRPr lang="en-US" sz="1100" b="1">
                        <a:solidFill>
                          <a:schemeClr val="tx2"/>
                        </a:solidFill>
                      </a:endParaRPr>
                    </a:p>
                  </a:txBody>
                  <a:tcPr marL="7200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lnSpc>
                          <a:spcPct val="100000"/>
                        </a:lnSpc>
                      </a:pPr>
                      <a:r>
                        <a:rPr lang="en-GB" sz="1400" b="1">
                          <a:solidFill>
                            <a:schemeClr val="bg1"/>
                          </a:solidFill>
                        </a:rPr>
                        <a:t>n (%)</a:t>
                      </a:r>
                      <a:endParaRPr lang="en-US" sz="1400" b="1" i="1">
                        <a:solidFill>
                          <a:schemeClr val="bg1"/>
                        </a:solidFill>
                      </a:endParaRPr>
                    </a:p>
                  </a:txBody>
                  <a:tcPr marL="89678" marR="89678" marT="28800" marB="28800">
                    <a:lnT w="12700" cap="flat" cmpd="sng" algn="ctr">
                      <a:solidFill>
                        <a:schemeClr val="bg1"/>
                      </a:solidFill>
                      <a:prstDash val="solid"/>
                      <a:round/>
                      <a:headEnd type="none" w="med" len="med"/>
                      <a:tailEnd type="none" w="med" len="med"/>
                    </a:lnT>
                    <a:solidFill>
                      <a:schemeClr val="bg2"/>
                    </a:solidFill>
                  </a:tcPr>
                </a:tc>
                <a:tc>
                  <a:txBody>
                    <a:bodyPr/>
                    <a:lstStyle/>
                    <a:p>
                      <a:pPr algn="ctr">
                        <a:lnSpc>
                          <a:spcPct val="100000"/>
                        </a:lnSpc>
                      </a:pPr>
                      <a:r>
                        <a:rPr lang="en-GB" sz="1400" b="1">
                          <a:solidFill>
                            <a:schemeClr val="bg1"/>
                          </a:solidFill>
                        </a:rPr>
                        <a:t>n (%)</a:t>
                      </a:r>
                      <a:endParaRPr lang="en-US" sz="1400" b="1" i="1">
                        <a:solidFill>
                          <a:schemeClr val="bg1"/>
                        </a:solidFill>
                      </a:endParaRPr>
                    </a:p>
                  </a:txBody>
                  <a:tcPr marL="89678" marR="89678" marT="28800" marB="28800">
                    <a:lnT w="12700" cap="flat" cmpd="sng" algn="ctr">
                      <a:solidFill>
                        <a:schemeClr val="bg1"/>
                      </a:solidFill>
                      <a:prstDash val="solid"/>
                      <a:round/>
                      <a:headEnd type="none" w="med" len="med"/>
                      <a:tailEnd type="none" w="med" len="med"/>
                    </a:lnT>
                    <a:solidFill>
                      <a:schemeClr val="bg2"/>
                    </a:solidFill>
                  </a:tcPr>
                </a:tc>
                <a:tc gridSpan="2" vMerge="1">
                  <a:txBody>
                    <a:bodyPr/>
                    <a:lstStyle/>
                    <a:p>
                      <a:endParaRPr lang="en-US" sz="1100" b="1">
                        <a:solidFill>
                          <a:schemeClr val="tx2"/>
                        </a:solidFill>
                      </a:endParaRPr>
                    </a:p>
                  </a:txBody>
                  <a:tcPr anchor="ctr">
                    <a:solidFill>
                      <a:schemeClr val="bg1"/>
                    </a:solidFill>
                  </a:tcPr>
                </a:tc>
                <a:tc hMerge="1" vMerge="1">
                  <a:txBody>
                    <a:bodyPr/>
                    <a:lstStyle/>
                    <a:p>
                      <a:pPr algn="ctr"/>
                      <a:endParaRPr lang="en-US" sz="1100" b="1">
                        <a:solidFill>
                          <a:schemeClr val="tx2"/>
                        </a:solidFill>
                      </a:endParaRPr>
                    </a:p>
                  </a:txBody>
                  <a:tcPr anchor="ctr">
                    <a:solidFill>
                      <a:schemeClr val="bg1"/>
                    </a:solidFill>
                  </a:tcPr>
                </a:tc>
                <a:tc vMerge="1">
                  <a:txBody>
                    <a:bodyPr/>
                    <a:lstStyle/>
                    <a:p>
                      <a:pPr algn="ctr"/>
                      <a:endParaRPr lang="en-US" sz="1100" b="1">
                        <a:solidFill>
                          <a:schemeClr val="tx2"/>
                        </a:solidFill>
                      </a:endParaRPr>
                    </a:p>
                  </a:txBody>
                  <a:tcPr>
                    <a:solidFill>
                      <a:schemeClr val="bg1"/>
                    </a:solidFill>
                  </a:tcPr>
                </a:tc>
                <a:extLst>
                  <a:ext uri="{0D108BD9-81ED-4DB2-BD59-A6C34878D82A}">
                    <a16:rowId xmlns:a16="http://schemas.microsoft.com/office/drawing/2014/main" val="3620426605"/>
                  </a:ext>
                </a:extLst>
              </a:tr>
              <a:tr h="551376">
                <a:tc>
                  <a:txBody>
                    <a:bodyPr/>
                    <a:lstStyle/>
                    <a:p>
                      <a:pPr>
                        <a:lnSpc>
                          <a:spcPct val="90000"/>
                        </a:lnSpc>
                      </a:pPr>
                      <a:r>
                        <a:rPr lang="en-GB" sz="1600"/>
                        <a:t>eGFR 57% composite kidney outcome</a:t>
                      </a:r>
                      <a:endParaRPr lang="en-US" sz="1600" b="1">
                        <a:solidFill>
                          <a:schemeClr val="tx2"/>
                        </a:solidFill>
                      </a:endParaRPr>
                    </a:p>
                  </a:txBody>
                  <a:tcPr marL="89678" marR="89678" marT="28800" marB="28800" anchor="ctr">
                    <a:solidFill>
                      <a:srgbClr val="E7EEF9"/>
                    </a:solidFill>
                  </a:tcPr>
                </a:tc>
                <a:tc>
                  <a:txBody>
                    <a:bodyPr/>
                    <a:lstStyle/>
                    <a:p>
                      <a:pPr algn="ctr">
                        <a:lnSpc>
                          <a:spcPct val="90000"/>
                        </a:lnSpc>
                        <a:spcAft>
                          <a:spcPts val="0"/>
                        </a:spcAft>
                      </a:pPr>
                      <a:r>
                        <a:rPr lang="en-GB" sz="1600" kern="1200"/>
                        <a:t>360 (5.5)</a:t>
                      </a:r>
                      <a:endParaRPr lang="en-US" sz="1600" kern="1200">
                        <a:solidFill>
                          <a:schemeClr val="tx2"/>
                        </a:solidFill>
                        <a:latin typeface="+mn-lt"/>
                        <a:ea typeface="+mn-ea"/>
                        <a:cs typeface="+mn-cs"/>
                      </a:endParaRPr>
                    </a:p>
                  </a:txBody>
                  <a:tcPr marL="89678" marR="89678" marT="28800" marB="28800" anchor="ctr">
                    <a:solidFill>
                      <a:srgbClr val="E7EEF9"/>
                    </a:solidFill>
                  </a:tcPr>
                </a:tc>
                <a:tc>
                  <a:txBody>
                    <a:bodyPr/>
                    <a:lstStyle/>
                    <a:p>
                      <a:pPr algn="ctr">
                        <a:lnSpc>
                          <a:spcPct val="90000"/>
                        </a:lnSpc>
                        <a:spcAft>
                          <a:spcPts val="0"/>
                        </a:spcAft>
                      </a:pPr>
                      <a:r>
                        <a:rPr lang="en-GB" sz="1600" kern="1200"/>
                        <a:t>465 (7.1)</a:t>
                      </a:r>
                      <a:endParaRPr lang="en-US" sz="1600" kern="1200">
                        <a:solidFill>
                          <a:schemeClr val="tx2"/>
                        </a:solidFill>
                        <a:latin typeface="+mn-lt"/>
                        <a:ea typeface="+mn-ea"/>
                        <a:cs typeface="+mn-cs"/>
                      </a:endParaRPr>
                    </a:p>
                  </a:txBody>
                  <a:tcPr marL="89678" marR="89678" marT="28800" marB="28800" anchor="ctr">
                    <a:solidFill>
                      <a:srgbClr val="E7EEF9"/>
                    </a:solidFill>
                  </a:tcPr>
                </a:tc>
                <a:tc>
                  <a:txBody>
                    <a:bodyPr/>
                    <a:lstStyle/>
                    <a:p>
                      <a:pPr>
                        <a:lnSpc>
                          <a:spcPct val="90000"/>
                        </a:lnSpc>
                      </a:pPr>
                      <a:endParaRPr lang="en-US" sz="1600" kern="1200">
                        <a:solidFill>
                          <a:schemeClr val="tx2"/>
                        </a:solidFill>
                        <a:latin typeface="+mn-lt"/>
                        <a:ea typeface="+mn-ea"/>
                        <a:cs typeface="+mn-cs"/>
                      </a:endParaRPr>
                    </a:p>
                  </a:txBody>
                  <a:tcPr marL="89678" marR="89678" marT="28800" marB="28800" anchor="ctr">
                    <a:solidFill>
                      <a:srgbClr val="E7EEF9"/>
                    </a:solidFill>
                  </a:tcPr>
                </a:tc>
                <a:tc>
                  <a:txBody>
                    <a:bodyPr/>
                    <a:lstStyle/>
                    <a:p>
                      <a:pPr algn="ctr">
                        <a:lnSpc>
                          <a:spcPct val="90000"/>
                        </a:lnSpc>
                        <a:spcAft>
                          <a:spcPts val="0"/>
                        </a:spcAft>
                      </a:pPr>
                      <a:r>
                        <a:rPr lang="en-GB" sz="1600" kern="1200"/>
                        <a:t>0.77 </a:t>
                      </a:r>
                      <a:br>
                        <a:rPr lang="en-GB" sz="1600" kern="1200"/>
                      </a:br>
                      <a:r>
                        <a:rPr lang="en-GB" sz="1600" kern="1200"/>
                        <a:t>(0.67–0.88)</a:t>
                      </a:r>
                      <a:endParaRPr lang="en-US" sz="1600" kern="1200">
                        <a:solidFill>
                          <a:schemeClr val="tx2"/>
                        </a:solidFill>
                        <a:latin typeface="+mn-lt"/>
                        <a:ea typeface="+mn-ea"/>
                        <a:cs typeface="+mn-cs"/>
                      </a:endParaRPr>
                    </a:p>
                  </a:txBody>
                  <a:tcPr marL="35306" marR="35306" marT="28800" marB="28800" anchor="ctr">
                    <a:solidFill>
                      <a:srgbClr val="E7EEF9"/>
                    </a:solidFill>
                  </a:tcPr>
                </a:tc>
                <a:tc>
                  <a:txBody>
                    <a:bodyPr/>
                    <a:lstStyle/>
                    <a:p>
                      <a:pPr algn="ctr">
                        <a:lnSpc>
                          <a:spcPct val="90000"/>
                        </a:lnSpc>
                        <a:spcAft>
                          <a:spcPts val="0"/>
                        </a:spcAft>
                      </a:pPr>
                      <a:r>
                        <a:rPr lang="en-GB" sz="1600" kern="1200"/>
                        <a:t>0.0002</a:t>
                      </a:r>
                      <a:endParaRPr lang="en-US" sz="1600" kern="1200">
                        <a:solidFill>
                          <a:schemeClr val="tx2"/>
                        </a:solidFill>
                        <a:latin typeface="+mn-lt"/>
                        <a:ea typeface="+mn-ea"/>
                        <a:cs typeface="+mn-cs"/>
                      </a:endParaRPr>
                    </a:p>
                  </a:txBody>
                  <a:tcPr marL="35306" marR="35306" marT="28800" marB="28800" anchor="ctr">
                    <a:solidFill>
                      <a:srgbClr val="E7EEF9"/>
                    </a:solidFill>
                  </a:tcPr>
                </a:tc>
                <a:extLst>
                  <a:ext uri="{0D108BD9-81ED-4DB2-BD59-A6C34878D82A}">
                    <a16:rowId xmlns:a16="http://schemas.microsoft.com/office/drawing/2014/main" val="700394202"/>
                  </a:ext>
                </a:extLst>
              </a:tr>
              <a:tr h="551376">
                <a:tc>
                  <a:txBody>
                    <a:bodyPr/>
                    <a:lstStyle/>
                    <a:p>
                      <a:pPr marL="0" marR="0" lvl="0" indent="179388" algn="l" defTabSz="914400" rtl="0" eaLnBrk="1" fontAlgn="auto" latinLnBrk="0" hangingPunct="1">
                        <a:lnSpc>
                          <a:spcPct val="90000"/>
                        </a:lnSpc>
                        <a:spcBef>
                          <a:spcPts val="0"/>
                        </a:spcBef>
                        <a:spcAft>
                          <a:spcPts val="0"/>
                        </a:spcAft>
                        <a:buClrTx/>
                        <a:buSzTx/>
                        <a:buFontTx/>
                        <a:buNone/>
                        <a:tabLst/>
                        <a:defRPr/>
                      </a:pPr>
                      <a:r>
                        <a:rPr lang="en-US" sz="1600" kern="1200"/>
                        <a:t>Kidney failure</a:t>
                      </a:r>
                      <a:endParaRPr lang="en-US" sz="1600" kern="1200">
                        <a:solidFill>
                          <a:schemeClr val="tx2"/>
                        </a:solidFill>
                        <a:latin typeface="+mn-lt"/>
                        <a:ea typeface="+mn-ea"/>
                        <a:cs typeface="+mn-cs"/>
                      </a:endParaRPr>
                    </a:p>
                  </a:txBody>
                  <a:tcPr marL="89678" marR="89678" marT="28800" marB="28800" anchor="ctr">
                    <a:solidFill>
                      <a:schemeClr val="bg1"/>
                    </a:solidFill>
                  </a:tcPr>
                </a:tc>
                <a:tc>
                  <a:txBody>
                    <a:bodyPr/>
                    <a:lstStyle/>
                    <a:p>
                      <a:pPr algn="ctr">
                        <a:lnSpc>
                          <a:spcPct val="90000"/>
                        </a:lnSpc>
                        <a:spcAft>
                          <a:spcPts val="0"/>
                        </a:spcAft>
                      </a:pPr>
                      <a:r>
                        <a:rPr lang="en-GB" sz="1600" kern="1200"/>
                        <a:t>254 (3.9)</a:t>
                      </a:r>
                      <a:endParaRPr lang="en-US" sz="1600" kern="1200">
                        <a:solidFill>
                          <a:schemeClr val="tx2"/>
                        </a:solidFill>
                        <a:latin typeface="+mn-lt"/>
                        <a:ea typeface="+mn-ea"/>
                        <a:cs typeface="+mn-cs"/>
                      </a:endParaRPr>
                    </a:p>
                  </a:txBody>
                  <a:tcPr marL="89678" marR="89678" marT="28800" marB="28800" anchor="ctr">
                    <a:solidFill>
                      <a:schemeClr val="bg1"/>
                    </a:solidFill>
                  </a:tcPr>
                </a:tc>
                <a:tc>
                  <a:txBody>
                    <a:bodyPr/>
                    <a:lstStyle/>
                    <a:p>
                      <a:pPr algn="ctr">
                        <a:lnSpc>
                          <a:spcPct val="90000"/>
                        </a:lnSpc>
                        <a:spcAft>
                          <a:spcPts val="0"/>
                        </a:spcAft>
                      </a:pPr>
                      <a:r>
                        <a:rPr lang="en-GB" sz="1600" kern="1200"/>
                        <a:t>297 (4.6)</a:t>
                      </a:r>
                      <a:endParaRPr lang="en-US" sz="1600" kern="1200">
                        <a:solidFill>
                          <a:schemeClr val="tx2"/>
                        </a:solidFill>
                        <a:latin typeface="+mn-lt"/>
                        <a:ea typeface="+mn-ea"/>
                        <a:cs typeface="+mn-cs"/>
                      </a:endParaRPr>
                    </a:p>
                  </a:txBody>
                  <a:tcPr marL="89678" marR="89678" marT="28800" marB="28800" anchor="ctr">
                    <a:solidFill>
                      <a:schemeClr val="bg1"/>
                    </a:solidFill>
                  </a:tcPr>
                </a:tc>
                <a:tc>
                  <a:txBody>
                    <a:bodyPr/>
                    <a:lstStyle/>
                    <a:p>
                      <a:pPr>
                        <a:lnSpc>
                          <a:spcPct val="90000"/>
                        </a:lnSpc>
                      </a:pPr>
                      <a:endParaRPr lang="en-US" sz="1600" kern="1200">
                        <a:solidFill>
                          <a:schemeClr val="tx2"/>
                        </a:solidFill>
                        <a:latin typeface="+mn-lt"/>
                        <a:ea typeface="+mn-ea"/>
                        <a:cs typeface="+mn-cs"/>
                      </a:endParaRPr>
                    </a:p>
                  </a:txBody>
                  <a:tcPr marL="89678" marR="89678" marT="28800" marB="28800" anchor="ctr">
                    <a:solidFill>
                      <a:schemeClr val="bg1"/>
                    </a:solidFill>
                  </a:tcPr>
                </a:tc>
                <a:tc>
                  <a:txBody>
                    <a:bodyPr/>
                    <a:lstStyle/>
                    <a:p>
                      <a:pPr algn="ctr">
                        <a:lnSpc>
                          <a:spcPct val="90000"/>
                        </a:lnSpc>
                        <a:spcAft>
                          <a:spcPts val="0"/>
                        </a:spcAft>
                      </a:pPr>
                      <a:r>
                        <a:rPr lang="en-GB" sz="1600" kern="1200"/>
                        <a:t>0.84 </a:t>
                      </a:r>
                      <a:br>
                        <a:rPr lang="en-GB" sz="1600" kern="1200"/>
                      </a:br>
                      <a:r>
                        <a:rPr lang="en-GB" sz="1600" kern="1200"/>
                        <a:t>(0.71–0.99)</a:t>
                      </a:r>
                      <a:endParaRPr lang="en-US" sz="1600" kern="1200">
                        <a:solidFill>
                          <a:schemeClr val="tx2"/>
                        </a:solidFill>
                        <a:latin typeface="+mn-lt"/>
                        <a:ea typeface="+mn-ea"/>
                        <a:cs typeface="+mn-cs"/>
                      </a:endParaRPr>
                    </a:p>
                  </a:txBody>
                  <a:tcPr marL="35306" marR="35306" marT="28800" marB="28800" anchor="ctr">
                    <a:solidFill>
                      <a:schemeClr val="bg1"/>
                    </a:solidFill>
                  </a:tcPr>
                </a:tc>
                <a:tc>
                  <a:txBody>
                    <a:bodyPr/>
                    <a:lstStyle/>
                    <a:p>
                      <a:pPr algn="ctr">
                        <a:lnSpc>
                          <a:spcPct val="90000"/>
                        </a:lnSpc>
                        <a:spcAft>
                          <a:spcPts val="0"/>
                        </a:spcAft>
                      </a:pPr>
                      <a:r>
                        <a:rPr lang="en-GB" sz="1600" kern="1200"/>
                        <a:t>0.039</a:t>
                      </a:r>
                      <a:endParaRPr lang="en-US" sz="1600" kern="1200">
                        <a:solidFill>
                          <a:schemeClr val="tx2"/>
                        </a:solidFill>
                        <a:latin typeface="+mn-lt"/>
                        <a:ea typeface="+mn-ea"/>
                        <a:cs typeface="+mn-cs"/>
                      </a:endParaRPr>
                    </a:p>
                  </a:txBody>
                  <a:tcPr marL="35306" marR="35306" marT="28800" marB="28800" anchor="ctr">
                    <a:solidFill>
                      <a:schemeClr val="bg1"/>
                    </a:solidFill>
                  </a:tcPr>
                </a:tc>
                <a:extLst>
                  <a:ext uri="{0D108BD9-81ED-4DB2-BD59-A6C34878D82A}">
                    <a16:rowId xmlns:a16="http://schemas.microsoft.com/office/drawing/2014/main" val="3008681510"/>
                  </a:ext>
                </a:extLst>
              </a:tr>
              <a:tr h="551376">
                <a:tc>
                  <a:txBody>
                    <a:bodyPr/>
                    <a:lstStyle/>
                    <a:p>
                      <a:pPr marL="265113" marR="0" lvl="0" indent="92075" algn="l" defTabSz="914400" rtl="0" eaLnBrk="1" fontAlgn="auto" latinLnBrk="0" hangingPunct="1">
                        <a:lnSpc>
                          <a:spcPct val="90000"/>
                        </a:lnSpc>
                        <a:spcBef>
                          <a:spcPts val="0"/>
                        </a:spcBef>
                        <a:spcAft>
                          <a:spcPts val="0"/>
                        </a:spcAft>
                        <a:buClrTx/>
                        <a:buSzTx/>
                        <a:buFontTx/>
                        <a:buNone/>
                        <a:tabLst/>
                        <a:defRPr/>
                      </a:pPr>
                      <a:r>
                        <a:rPr lang="en-US" sz="1600" kern="1200"/>
                        <a:t>ESKD</a:t>
                      </a:r>
                      <a:r>
                        <a:rPr lang="en-US" sz="1600" kern="1200" baseline="30000">
                          <a:solidFill>
                            <a:schemeClr val="tx1"/>
                          </a:solidFill>
                        </a:rPr>
                        <a:t>#</a:t>
                      </a:r>
                      <a:endParaRPr lang="en-US" sz="1600" kern="1200" baseline="30000">
                        <a:solidFill>
                          <a:schemeClr val="tx1"/>
                        </a:solidFill>
                        <a:latin typeface="+mn-lt"/>
                        <a:ea typeface="+mn-ea"/>
                        <a:cs typeface="+mn-cs"/>
                      </a:endParaRPr>
                    </a:p>
                  </a:txBody>
                  <a:tcPr marL="89678" marR="89678" marT="28800" marB="28800" anchor="ctr">
                    <a:solidFill>
                      <a:srgbClr val="E7EEF9"/>
                    </a:solidFill>
                  </a:tcPr>
                </a:tc>
                <a:tc>
                  <a:txBody>
                    <a:bodyPr/>
                    <a:lstStyle/>
                    <a:p>
                      <a:pPr algn="ctr">
                        <a:lnSpc>
                          <a:spcPct val="90000"/>
                        </a:lnSpc>
                        <a:spcAft>
                          <a:spcPts val="0"/>
                        </a:spcAft>
                      </a:pPr>
                      <a:r>
                        <a:rPr lang="en-GB" sz="1600" kern="1200"/>
                        <a:t>151 (2.3)</a:t>
                      </a:r>
                      <a:endParaRPr lang="en-GB" sz="1600" kern="1200">
                        <a:solidFill>
                          <a:schemeClr val="tx2"/>
                        </a:solidFill>
                        <a:latin typeface="+mn-lt"/>
                        <a:ea typeface="+mn-ea"/>
                        <a:cs typeface="+mn-cs"/>
                      </a:endParaRPr>
                    </a:p>
                  </a:txBody>
                  <a:tcPr marL="89678" marR="89678" marT="28800" marB="28800" anchor="ctr">
                    <a:solidFill>
                      <a:srgbClr val="E7EEF9"/>
                    </a:solidFill>
                  </a:tcPr>
                </a:tc>
                <a:tc>
                  <a:txBody>
                    <a:bodyPr/>
                    <a:lstStyle/>
                    <a:p>
                      <a:pPr algn="ctr">
                        <a:lnSpc>
                          <a:spcPct val="90000"/>
                        </a:lnSpc>
                        <a:spcAft>
                          <a:spcPts val="0"/>
                        </a:spcAft>
                      </a:pPr>
                      <a:r>
                        <a:rPr lang="en-GB" sz="1600" kern="1200"/>
                        <a:t>188 (2.9)</a:t>
                      </a:r>
                      <a:endParaRPr lang="en-GB" sz="1600" kern="1200">
                        <a:solidFill>
                          <a:schemeClr val="tx2"/>
                        </a:solidFill>
                        <a:latin typeface="+mn-lt"/>
                        <a:ea typeface="+mn-ea"/>
                        <a:cs typeface="+mn-cs"/>
                      </a:endParaRPr>
                    </a:p>
                  </a:txBody>
                  <a:tcPr marL="89678" marR="89678" marT="28800" marB="28800" anchor="ctr">
                    <a:solidFill>
                      <a:srgbClr val="E7EEF9"/>
                    </a:solidFill>
                  </a:tcPr>
                </a:tc>
                <a:tc>
                  <a:txBody>
                    <a:bodyPr/>
                    <a:lstStyle/>
                    <a:p>
                      <a:pPr>
                        <a:lnSpc>
                          <a:spcPct val="90000"/>
                        </a:lnSpc>
                      </a:pPr>
                      <a:endParaRPr lang="en-US" sz="1600" kern="1200">
                        <a:solidFill>
                          <a:schemeClr val="tx2"/>
                        </a:solidFill>
                        <a:latin typeface="+mn-lt"/>
                        <a:ea typeface="+mn-ea"/>
                        <a:cs typeface="+mn-cs"/>
                      </a:endParaRPr>
                    </a:p>
                  </a:txBody>
                  <a:tcPr marL="89678" marR="89678" marT="28800" marB="28800" anchor="ctr">
                    <a:solidFill>
                      <a:srgbClr val="E7EEF9"/>
                    </a:solidFill>
                  </a:tcPr>
                </a:tc>
                <a:tc>
                  <a:txBody>
                    <a:bodyPr/>
                    <a:lstStyle/>
                    <a:p>
                      <a:pPr algn="ctr">
                        <a:lnSpc>
                          <a:spcPct val="90000"/>
                        </a:lnSpc>
                        <a:spcAft>
                          <a:spcPts val="0"/>
                        </a:spcAft>
                      </a:pPr>
                      <a:r>
                        <a:rPr lang="en-GB" sz="1600" kern="1200"/>
                        <a:t>0.80 </a:t>
                      </a:r>
                      <a:br>
                        <a:rPr lang="en-GB" sz="1600" kern="1200"/>
                      </a:br>
                      <a:r>
                        <a:rPr lang="en-GB" sz="1600" kern="1200"/>
                        <a:t>(0.64–0.99)</a:t>
                      </a:r>
                      <a:endParaRPr lang="en-GB" sz="1600" kern="1200">
                        <a:solidFill>
                          <a:schemeClr val="tx2"/>
                        </a:solidFill>
                        <a:latin typeface="+mn-lt"/>
                        <a:ea typeface="+mn-ea"/>
                        <a:cs typeface="+mn-cs"/>
                      </a:endParaRPr>
                    </a:p>
                  </a:txBody>
                  <a:tcPr marL="35306" marR="35306" marT="28800" marB="28800" anchor="ctr">
                    <a:solidFill>
                      <a:srgbClr val="E7EEF9"/>
                    </a:solidFill>
                  </a:tcPr>
                </a:tc>
                <a:tc>
                  <a:txBody>
                    <a:bodyPr/>
                    <a:lstStyle/>
                    <a:p>
                      <a:pPr algn="ctr">
                        <a:lnSpc>
                          <a:spcPct val="90000"/>
                        </a:lnSpc>
                        <a:spcAft>
                          <a:spcPts val="0"/>
                        </a:spcAft>
                      </a:pPr>
                      <a:r>
                        <a:rPr lang="en-GB" sz="1600" kern="1200"/>
                        <a:t>0.040</a:t>
                      </a:r>
                      <a:r>
                        <a:rPr lang="en-US" sz="1600" kern="1200" baseline="30000"/>
                        <a:t>‡</a:t>
                      </a:r>
                      <a:endParaRPr lang="en-US" sz="1600" kern="1200" baseline="30000">
                        <a:solidFill>
                          <a:schemeClr val="tx2"/>
                        </a:solidFill>
                        <a:latin typeface="+mn-lt"/>
                        <a:ea typeface="+mn-ea"/>
                        <a:cs typeface="+mn-cs"/>
                      </a:endParaRPr>
                    </a:p>
                  </a:txBody>
                  <a:tcPr marL="35306" marR="35306" marT="28800" marB="28800" anchor="ctr">
                    <a:solidFill>
                      <a:srgbClr val="E7EEF9"/>
                    </a:solidFill>
                  </a:tcPr>
                </a:tc>
                <a:extLst>
                  <a:ext uri="{0D108BD9-81ED-4DB2-BD59-A6C34878D82A}">
                    <a16:rowId xmlns:a16="http://schemas.microsoft.com/office/drawing/2014/main" val="3311679446"/>
                  </a:ext>
                </a:extLst>
              </a:tr>
              <a:tr h="551376">
                <a:tc>
                  <a:txBody>
                    <a:bodyPr/>
                    <a:lstStyle/>
                    <a:p>
                      <a:pPr marL="265113" marR="0" lvl="0" indent="92075" algn="l" defTabSz="914400" rtl="0" eaLnBrk="1" fontAlgn="auto" latinLnBrk="0" hangingPunct="1">
                        <a:lnSpc>
                          <a:spcPct val="90000"/>
                        </a:lnSpc>
                        <a:spcBef>
                          <a:spcPts val="0"/>
                        </a:spcBef>
                        <a:spcAft>
                          <a:spcPts val="0"/>
                        </a:spcAft>
                        <a:buClrTx/>
                        <a:buSzTx/>
                        <a:buFontTx/>
                        <a:buNone/>
                        <a:tabLst/>
                        <a:defRPr/>
                      </a:pPr>
                      <a:r>
                        <a:rPr lang="en-US" sz="1600" kern="1200"/>
                        <a:t>eGFR &lt;15 ml/min/1.73 m</a:t>
                      </a:r>
                      <a:r>
                        <a:rPr lang="en-US" sz="1600" kern="1200" baseline="30000"/>
                        <a:t>2</a:t>
                      </a:r>
                      <a:r>
                        <a:rPr lang="en-GB" sz="1600" kern="1200" baseline="30000"/>
                        <a:t>¶</a:t>
                      </a:r>
                      <a:endParaRPr lang="en-US" sz="1600" kern="1200" baseline="30000">
                        <a:solidFill>
                          <a:schemeClr val="tx2"/>
                        </a:solidFill>
                        <a:latin typeface="+mn-lt"/>
                        <a:ea typeface="+mn-ea"/>
                        <a:cs typeface="+mn-cs"/>
                      </a:endParaRPr>
                    </a:p>
                  </a:txBody>
                  <a:tcPr marL="89678" marR="89678" marT="28800" marB="28800" anchor="ctr">
                    <a:solidFill>
                      <a:schemeClr val="bg1"/>
                    </a:solidFill>
                  </a:tcPr>
                </a:tc>
                <a:tc>
                  <a:txBody>
                    <a:bodyPr/>
                    <a:lstStyle/>
                    <a:p>
                      <a:pPr algn="ctr">
                        <a:lnSpc>
                          <a:spcPct val="90000"/>
                        </a:lnSpc>
                        <a:spcAft>
                          <a:spcPts val="0"/>
                        </a:spcAft>
                      </a:pPr>
                      <a:r>
                        <a:rPr lang="en-GB" sz="1600" kern="1200"/>
                        <a:t>195 (3.0)</a:t>
                      </a:r>
                      <a:endParaRPr lang="en-GB" sz="1600" kern="1200">
                        <a:solidFill>
                          <a:schemeClr val="tx2"/>
                        </a:solidFill>
                        <a:latin typeface="+mn-lt"/>
                        <a:ea typeface="+mn-ea"/>
                        <a:cs typeface="+mn-cs"/>
                      </a:endParaRPr>
                    </a:p>
                  </a:txBody>
                  <a:tcPr marL="89678" marR="89678" marT="28800" marB="28800" anchor="ctr">
                    <a:solidFill>
                      <a:schemeClr val="bg1"/>
                    </a:solidFill>
                  </a:tcPr>
                </a:tc>
                <a:tc>
                  <a:txBody>
                    <a:bodyPr/>
                    <a:lstStyle/>
                    <a:p>
                      <a:pPr algn="ctr">
                        <a:lnSpc>
                          <a:spcPct val="90000"/>
                        </a:lnSpc>
                        <a:spcAft>
                          <a:spcPts val="0"/>
                        </a:spcAft>
                      </a:pPr>
                      <a:r>
                        <a:rPr lang="en-GB" sz="1600" kern="1200"/>
                        <a:t>237 (3.6)</a:t>
                      </a:r>
                      <a:endParaRPr lang="en-GB" sz="1600" kern="1200">
                        <a:solidFill>
                          <a:schemeClr val="tx2"/>
                        </a:solidFill>
                        <a:latin typeface="+mn-lt"/>
                        <a:ea typeface="+mn-ea"/>
                        <a:cs typeface="+mn-cs"/>
                      </a:endParaRPr>
                    </a:p>
                  </a:txBody>
                  <a:tcPr marL="89678" marR="89678" marT="28800" marB="28800" anchor="ctr">
                    <a:solidFill>
                      <a:schemeClr val="bg1"/>
                    </a:solidFill>
                  </a:tcPr>
                </a:tc>
                <a:tc>
                  <a:txBody>
                    <a:bodyPr/>
                    <a:lstStyle/>
                    <a:p>
                      <a:pPr>
                        <a:lnSpc>
                          <a:spcPct val="90000"/>
                        </a:lnSpc>
                      </a:pPr>
                      <a:endParaRPr lang="en-US" sz="1600" kern="1200">
                        <a:solidFill>
                          <a:schemeClr val="tx2"/>
                        </a:solidFill>
                        <a:latin typeface="+mn-lt"/>
                        <a:ea typeface="+mn-ea"/>
                        <a:cs typeface="+mn-cs"/>
                      </a:endParaRPr>
                    </a:p>
                  </a:txBody>
                  <a:tcPr marL="89678" marR="89678" marT="28800" marB="28800" anchor="ctr">
                    <a:solidFill>
                      <a:schemeClr val="bg1"/>
                    </a:solidFill>
                  </a:tcPr>
                </a:tc>
                <a:tc>
                  <a:txBody>
                    <a:bodyPr/>
                    <a:lstStyle/>
                    <a:p>
                      <a:pPr algn="ctr">
                        <a:lnSpc>
                          <a:spcPct val="90000"/>
                        </a:lnSpc>
                        <a:spcAft>
                          <a:spcPts val="0"/>
                        </a:spcAft>
                      </a:pPr>
                      <a:r>
                        <a:rPr lang="en-GB" sz="1600" kern="1200"/>
                        <a:t>0.81 </a:t>
                      </a:r>
                      <a:br>
                        <a:rPr lang="en-GB" sz="1600" kern="1200"/>
                      </a:br>
                      <a:r>
                        <a:rPr lang="en-GB" sz="1600" kern="1200"/>
                        <a:t>(0.67–0.98)</a:t>
                      </a:r>
                      <a:endParaRPr lang="en-GB" sz="1600" kern="1200">
                        <a:solidFill>
                          <a:schemeClr val="tx2"/>
                        </a:solidFill>
                        <a:latin typeface="+mn-lt"/>
                        <a:ea typeface="+mn-ea"/>
                        <a:cs typeface="+mn-cs"/>
                      </a:endParaRPr>
                    </a:p>
                  </a:txBody>
                  <a:tcPr marL="35306" marR="35306" marT="28800" marB="28800" anchor="ctr">
                    <a:solidFill>
                      <a:schemeClr val="bg1"/>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600" kern="1200"/>
                        <a:t>0.026</a:t>
                      </a:r>
                      <a:r>
                        <a:rPr lang="en-US" sz="1600" kern="1200" baseline="30000"/>
                        <a:t>‡</a:t>
                      </a:r>
                      <a:endParaRPr lang="en-US" sz="1600" kern="1200" baseline="30000">
                        <a:solidFill>
                          <a:schemeClr val="tx2"/>
                        </a:solidFill>
                        <a:latin typeface="+mn-lt"/>
                        <a:ea typeface="+mn-ea"/>
                        <a:cs typeface="+mn-cs"/>
                      </a:endParaRPr>
                    </a:p>
                  </a:txBody>
                  <a:tcPr marL="35306" marR="35306" marT="28800" marB="28800" anchor="ctr">
                    <a:solidFill>
                      <a:schemeClr val="bg1"/>
                    </a:solidFill>
                  </a:tcPr>
                </a:tc>
                <a:extLst>
                  <a:ext uri="{0D108BD9-81ED-4DB2-BD59-A6C34878D82A}">
                    <a16:rowId xmlns:a16="http://schemas.microsoft.com/office/drawing/2014/main" val="3832388328"/>
                  </a:ext>
                </a:extLst>
              </a:tr>
              <a:tr h="551376">
                <a:tc>
                  <a:txBody>
                    <a:bodyPr/>
                    <a:lstStyle/>
                    <a:p>
                      <a:pPr marL="179388" marR="0" lvl="0" indent="0" algn="l" defTabSz="914400" rtl="0" eaLnBrk="1" fontAlgn="auto" latinLnBrk="0" hangingPunct="1">
                        <a:lnSpc>
                          <a:spcPct val="90000"/>
                        </a:lnSpc>
                        <a:spcBef>
                          <a:spcPts val="0"/>
                        </a:spcBef>
                        <a:spcAft>
                          <a:spcPts val="0"/>
                        </a:spcAft>
                        <a:buClrTx/>
                        <a:buSzTx/>
                        <a:buFontTx/>
                        <a:buNone/>
                        <a:tabLst/>
                        <a:defRPr/>
                      </a:pPr>
                      <a:r>
                        <a:rPr lang="en-US" sz="1600" kern="1200"/>
                        <a:t>≥57% decrease in eGFR from baseline</a:t>
                      </a:r>
                      <a:r>
                        <a:rPr lang="en-GB" sz="1600" kern="1200" baseline="30000"/>
                        <a:t>¶</a:t>
                      </a:r>
                      <a:endParaRPr lang="en-US" sz="1600" kern="1200" baseline="30000">
                        <a:solidFill>
                          <a:schemeClr val="tx2"/>
                        </a:solidFill>
                        <a:latin typeface="+mn-lt"/>
                        <a:ea typeface="+mn-ea"/>
                        <a:cs typeface="+mn-cs"/>
                      </a:endParaRPr>
                    </a:p>
                  </a:txBody>
                  <a:tcPr marL="89678" marR="89678" marT="28800" marB="28800" anchor="ctr">
                    <a:solidFill>
                      <a:srgbClr val="E7EEF9"/>
                    </a:solidFill>
                  </a:tcPr>
                </a:tc>
                <a:tc>
                  <a:txBody>
                    <a:bodyPr/>
                    <a:lstStyle/>
                    <a:p>
                      <a:pPr algn="ctr">
                        <a:lnSpc>
                          <a:spcPct val="90000"/>
                        </a:lnSpc>
                        <a:spcAft>
                          <a:spcPts val="0"/>
                        </a:spcAft>
                      </a:pPr>
                      <a:r>
                        <a:rPr lang="en-GB" sz="1600" kern="1200"/>
                        <a:t>257 (3.9)</a:t>
                      </a:r>
                      <a:endParaRPr lang="en-GB" sz="1600" kern="1200">
                        <a:solidFill>
                          <a:schemeClr val="tx2"/>
                        </a:solidFill>
                        <a:latin typeface="+mn-lt"/>
                        <a:ea typeface="+mn-ea"/>
                        <a:cs typeface="+mn-cs"/>
                      </a:endParaRPr>
                    </a:p>
                  </a:txBody>
                  <a:tcPr marL="89678" marR="89678" marT="28800" marB="28800" anchor="ctr">
                    <a:solidFill>
                      <a:srgbClr val="E7EEF9"/>
                    </a:solidFill>
                  </a:tcPr>
                </a:tc>
                <a:tc>
                  <a:txBody>
                    <a:bodyPr/>
                    <a:lstStyle/>
                    <a:p>
                      <a:pPr algn="ctr">
                        <a:lnSpc>
                          <a:spcPct val="90000"/>
                        </a:lnSpc>
                        <a:spcAft>
                          <a:spcPts val="0"/>
                        </a:spcAft>
                      </a:pPr>
                      <a:r>
                        <a:rPr lang="en-GB" sz="1600" kern="1200"/>
                        <a:t>361 (5.5)</a:t>
                      </a:r>
                      <a:endParaRPr lang="en-GB" sz="1600" kern="1200">
                        <a:solidFill>
                          <a:schemeClr val="tx2"/>
                        </a:solidFill>
                        <a:latin typeface="+mn-lt"/>
                        <a:ea typeface="+mn-ea"/>
                        <a:cs typeface="+mn-cs"/>
                      </a:endParaRPr>
                    </a:p>
                  </a:txBody>
                  <a:tcPr marL="89678" marR="89678" marT="28800" marB="28800" anchor="ctr">
                    <a:solidFill>
                      <a:srgbClr val="E7EEF9"/>
                    </a:solidFill>
                  </a:tcPr>
                </a:tc>
                <a:tc>
                  <a:txBody>
                    <a:bodyPr/>
                    <a:lstStyle/>
                    <a:p>
                      <a:pPr>
                        <a:lnSpc>
                          <a:spcPct val="90000"/>
                        </a:lnSpc>
                      </a:pPr>
                      <a:endParaRPr lang="en-US" sz="1600" kern="1200">
                        <a:solidFill>
                          <a:schemeClr val="tx2"/>
                        </a:solidFill>
                        <a:latin typeface="+mn-lt"/>
                        <a:ea typeface="+mn-ea"/>
                        <a:cs typeface="+mn-cs"/>
                      </a:endParaRPr>
                    </a:p>
                  </a:txBody>
                  <a:tcPr marL="89678" marR="89678" marT="28800" marB="28800" anchor="ctr">
                    <a:solidFill>
                      <a:srgbClr val="E7EEF9"/>
                    </a:solidFill>
                  </a:tcPr>
                </a:tc>
                <a:tc>
                  <a:txBody>
                    <a:bodyPr/>
                    <a:lstStyle/>
                    <a:p>
                      <a:pPr algn="ctr">
                        <a:lnSpc>
                          <a:spcPct val="90000"/>
                        </a:lnSpc>
                        <a:spcAft>
                          <a:spcPts val="0"/>
                        </a:spcAft>
                      </a:pPr>
                      <a:r>
                        <a:rPr lang="en-GB" sz="1600" kern="1200"/>
                        <a:t>0.70 </a:t>
                      </a:r>
                      <a:br>
                        <a:rPr lang="en-GB" sz="1600" kern="1200"/>
                      </a:br>
                      <a:r>
                        <a:rPr lang="en-GB" sz="1600" kern="1200"/>
                        <a:t>(0.60–0.83)</a:t>
                      </a:r>
                      <a:endParaRPr lang="en-GB" sz="1600" kern="1200">
                        <a:solidFill>
                          <a:schemeClr val="tx2"/>
                        </a:solidFill>
                        <a:latin typeface="+mn-lt"/>
                        <a:ea typeface="+mn-ea"/>
                        <a:cs typeface="+mn-cs"/>
                      </a:endParaRPr>
                    </a:p>
                  </a:txBody>
                  <a:tcPr marL="35306" marR="35306" marT="28800" marB="28800" anchor="ctr">
                    <a:solidFill>
                      <a:srgbClr val="E7EEF9"/>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600" kern="1200"/>
                        <a:t>&lt;0.0001</a:t>
                      </a:r>
                      <a:endParaRPr lang="en-US" sz="1600" kern="1200">
                        <a:solidFill>
                          <a:schemeClr val="tx2"/>
                        </a:solidFill>
                        <a:latin typeface="+mn-lt"/>
                        <a:ea typeface="+mn-ea"/>
                        <a:cs typeface="+mn-cs"/>
                      </a:endParaRPr>
                    </a:p>
                  </a:txBody>
                  <a:tcPr marL="35306" marR="35306" marT="28800" marB="28800" anchor="ctr">
                    <a:solidFill>
                      <a:srgbClr val="E7EEF9"/>
                    </a:solidFill>
                  </a:tcPr>
                </a:tc>
                <a:extLst>
                  <a:ext uri="{0D108BD9-81ED-4DB2-BD59-A6C34878D82A}">
                    <a16:rowId xmlns:a16="http://schemas.microsoft.com/office/drawing/2014/main" val="344183111"/>
                  </a:ext>
                </a:extLst>
              </a:tr>
              <a:tr h="551376">
                <a:tc>
                  <a:txBody>
                    <a:bodyPr/>
                    <a:lstStyle/>
                    <a:p>
                      <a:pPr marL="179388" marR="0" lvl="0" indent="0" algn="l" defTabSz="914400" rtl="0" eaLnBrk="1" fontAlgn="auto" latinLnBrk="0" hangingPunct="1">
                        <a:lnSpc>
                          <a:spcPct val="90000"/>
                        </a:lnSpc>
                        <a:spcBef>
                          <a:spcPts val="0"/>
                        </a:spcBef>
                        <a:spcAft>
                          <a:spcPts val="0"/>
                        </a:spcAft>
                        <a:buClrTx/>
                        <a:buSzTx/>
                        <a:buFontTx/>
                        <a:buNone/>
                        <a:tabLst/>
                        <a:defRPr/>
                      </a:pPr>
                      <a:r>
                        <a:rPr lang="en-US" sz="1600" kern="1200"/>
                        <a:t>Renal death</a:t>
                      </a:r>
                      <a:endParaRPr lang="en-US" sz="1600" kern="1200">
                        <a:solidFill>
                          <a:schemeClr val="tx2"/>
                        </a:solidFill>
                        <a:latin typeface="+mn-lt"/>
                        <a:ea typeface="+mn-ea"/>
                        <a:cs typeface="+mn-cs"/>
                      </a:endParaRPr>
                    </a:p>
                  </a:txBody>
                  <a:tcPr marL="89678" marR="89678" marT="28800" marB="28800" anchor="ctr">
                    <a:solidFill>
                      <a:schemeClr val="bg1"/>
                    </a:solidFill>
                  </a:tcPr>
                </a:tc>
                <a:tc>
                  <a:txBody>
                    <a:bodyPr/>
                    <a:lstStyle/>
                    <a:p>
                      <a:pPr algn="ctr">
                        <a:lnSpc>
                          <a:spcPct val="90000"/>
                        </a:lnSpc>
                        <a:spcAft>
                          <a:spcPts val="0"/>
                        </a:spcAft>
                      </a:pPr>
                      <a:r>
                        <a:rPr lang="en-GB" sz="1600" kern="1200"/>
                        <a:t>2 (&lt;0.1)</a:t>
                      </a:r>
                      <a:endParaRPr lang="en-GB" sz="1600" kern="1200">
                        <a:solidFill>
                          <a:schemeClr val="tx2"/>
                        </a:solidFill>
                        <a:latin typeface="+mn-lt"/>
                        <a:ea typeface="+mn-ea"/>
                        <a:cs typeface="+mn-cs"/>
                      </a:endParaRPr>
                    </a:p>
                  </a:txBody>
                  <a:tcPr marL="89678" marR="89678" marT="28800" marB="28800" anchor="ctr">
                    <a:solidFill>
                      <a:schemeClr val="bg1"/>
                    </a:solidFill>
                  </a:tcPr>
                </a:tc>
                <a:tc>
                  <a:txBody>
                    <a:bodyPr/>
                    <a:lstStyle/>
                    <a:p>
                      <a:pPr algn="ctr">
                        <a:lnSpc>
                          <a:spcPct val="90000"/>
                        </a:lnSpc>
                        <a:spcAft>
                          <a:spcPts val="0"/>
                        </a:spcAft>
                      </a:pPr>
                      <a:r>
                        <a:rPr lang="en-GB" sz="1600" kern="1200"/>
                        <a:t>4 (&lt;0.1)</a:t>
                      </a:r>
                      <a:endParaRPr lang="en-GB" sz="1600" kern="1200">
                        <a:solidFill>
                          <a:schemeClr val="tx2"/>
                        </a:solidFill>
                        <a:latin typeface="+mn-lt"/>
                        <a:ea typeface="+mn-ea"/>
                        <a:cs typeface="+mn-cs"/>
                      </a:endParaRPr>
                    </a:p>
                  </a:txBody>
                  <a:tcPr marL="89678" marR="89678" marT="28800" marB="28800" anchor="ctr">
                    <a:solidFill>
                      <a:schemeClr val="bg1"/>
                    </a:solidFill>
                  </a:tcPr>
                </a:tc>
                <a:tc>
                  <a:txBody>
                    <a:bodyPr/>
                    <a:lstStyle/>
                    <a:p>
                      <a:pPr>
                        <a:lnSpc>
                          <a:spcPct val="90000"/>
                        </a:lnSpc>
                      </a:pPr>
                      <a:endParaRPr lang="en-US" sz="1600" kern="1200">
                        <a:solidFill>
                          <a:schemeClr val="tx2"/>
                        </a:solidFill>
                        <a:latin typeface="+mn-lt"/>
                        <a:ea typeface="+mn-ea"/>
                        <a:cs typeface="+mn-cs"/>
                      </a:endParaRPr>
                    </a:p>
                  </a:txBody>
                  <a:tcPr marL="89678" marR="89678" marT="28800" marB="28800" anchor="ctr">
                    <a:solidFill>
                      <a:schemeClr val="bg1"/>
                    </a:solidFill>
                  </a:tcPr>
                </a:tc>
                <a:tc>
                  <a:txBody>
                    <a:bodyPr/>
                    <a:lstStyle/>
                    <a:p>
                      <a:pPr algn="ctr">
                        <a:lnSpc>
                          <a:spcPct val="90000"/>
                        </a:lnSpc>
                        <a:spcAft>
                          <a:spcPts val="0"/>
                        </a:spcAft>
                      </a:pPr>
                      <a:r>
                        <a:rPr lang="en-GB" sz="1600" kern="1200"/>
                        <a:t>0.53 </a:t>
                      </a:r>
                      <a:br>
                        <a:rPr lang="en-GB" sz="1600" kern="1200"/>
                      </a:br>
                      <a:r>
                        <a:rPr lang="en-GB" sz="1600" kern="1200"/>
                        <a:t>(0.10–2.91)</a:t>
                      </a:r>
                      <a:endParaRPr lang="en-GB" sz="1600" kern="1200">
                        <a:solidFill>
                          <a:schemeClr val="tx2"/>
                        </a:solidFill>
                        <a:latin typeface="+mn-lt"/>
                        <a:ea typeface="+mn-ea"/>
                        <a:cs typeface="+mn-cs"/>
                      </a:endParaRPr>
                    </a:p>
                  </a:txBody>
                  <a:tcPr marL="35306" marR="35306" marT="28800" marB="28800" anchor="ctr">
                    <a:solidFill>
                      <a:schemeClr val="bg1"/>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600" kern="1200"/>
                        <a:t>–</a:t>
                      </a:r>
                      <a:endParaRPr lang="en-US" sz="1600" kern="1200">
                        <a:solidFill>
                          <a:schemeClr val="tx2"/>
                        </a:solidFill>
                        <a:latin typeface="+mn-lt"/>
                        <a:ea typeface="+mn-ea"/>
                        <a:cs typeface="+mn-cs"/>
                      </a:endParaRPr>
                    </a:p>
                  </a:txBody>
                  <a:tcPr marL="35306" marR="35306" marT="28800" marB="28800" anchor="ctr">
                    <a:solidFill>
                      <a:schemeClr val="bg1"/>
                    </a:solidFill>
                  </a:tcPr>
                </a:tc>
                <a:extLst>
                  <a:ext uri="{0D108BD9-81ED-4DB2-BD59-A6C34878D82A}">
                    <a16:rowId xmlns:a16="http://schemas.microsoft.com/office/drawing/2014/main" val="82953832"/>
                  </a:ext>
                </a:extLst>
              </a:tr>
            </a:tbl>
          </a:graphicData>
        </a:graphic>
      </p:graphicFrame>
      <p:graphicFrame>
        <p:nvGraphicFramePr>
          <p:cNvPr id="8" name="Chart 7">
            <a:extLst>
              <a:ext uri="{FF2B5EF4-FFF2-40B4-BE49-F238E27FC236}">
                <a16:creationId xmlns:a16="http://schemas.microsoft.com/office/drawing/2014/main" id="{713B52F5-D5ED-49AE-86DF-7B4BDA04B594}"/>
              </a:ext>
            </a:extLst>
          </p:cNvPr>
          <p:cNvGraphicFramePr/>
          <p:nvPr/>
        </p:nvGraphicFramePr>
        <p:xfrm>
          <a:off x="5852458" y="2169161"/>
          <a:ext cx="3776562" cy="4215788"/>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E44D58B9-BB03-42EE-89DD-BB9D032E9613}"/>
              </a:ext>
            </a:extLst>
          </p:cNvPr>
          <p:cNvGrpSpPr/>
          <p:nvPr/>
        </p:nvGrpSpPr>
        <p:grpSpPr>
          <a:xfrm>
            <a:off x="5435190" y="5923245"/>
            <a:ext cx="4159945" cy="322039"/>
            <a:chOff x="5367199" y="5020211"/>
            <a:chExt cx="5063108" cy="322039"/>
          </a:xfrm>
        </p:grpSpPr>
        <p:sp>
          <p:nvSpPr>
            <p:cNvPr id="10" name="TextBox 9">
              <a:extLst>
                <a:ext uri="{FF2B5EF4-FFF2-40B4-BE49-F238E27FC236}">
                  <a16:creationId xmlns:a16="http://schemas.microsoft.com/office/drawing/2014/main" id="{4E0765BF-9FA8-4215-BA8D-663515D6DD71}"/>
                </a:ext>
              </a:extLst>
            </p:cNvPr>
            <p:cNvSpPr txBox="1"/>
            <p:nvPr/>
          </p:nvSpPr>
          <p:spPr>
            <a:xfrm>
              <a:off x="5367199" y="5021501"/>
              <a:ext cx="2754838" cy="307777"/>
            </a:xfrm>
            <a:prstGeom prst="rect">
              <a:avLst/>
            </a:prstGeom>
            <a:ln>
              <a:noFill/>
            </a:ln>
          </p:spPr>
          <p:txBody>
            <a:bodyPr vert="horz" wrap="square" lIns="91440" tIns="45720" rIns="91440" bIns="45720" rtlCol="0">
              <a:spAutoFit/>
            </a:bodyPr>
            <a:lstStyle/>
            <a:p>
              <a:pPr marL="0" marR="0" lvl="0" indent="0" algn="r" defTabSz="609585" rtl="0" eaLnBrk="0" fontAlgn="base" latinLnBrk="0" hangingPunct="0">
                <a:spcBef>
                  <a:spcPts val="600"/>
                </a:spcBef>
                <a:spcAft>
                  <a:spcPct val="0"/>
                </a:spcAft>
                <a:buClrTx/>
                <a:buSzTx/>
                <a:buFontTx/>
                <a:buNone/>
                <a:tabLst/>
                <a:defRPr/>
              </a:pPr>
              <a:r>
                <a:rPr kumimoji="0" lang="en-GB" sz="1400" b="1" i="0" u="none" strike="noStrike" kern="1200" cap="none" spc="0" normalizeH="0" baseline="0" noProof="0">
                  <a:ln>
                    <a:noFill/>
                  </a:ln>
                  <a:effectLst/>
                  <a:uLnTx/>
                  <a:uFillTx/>
                  <a:latin typeface="Arial" panose="020B0604020202020204"/>
                  <a:ea typeface="MS PGothic" charset="0"/>
                </a:rPr>
                <a:t>Favours finerenone</a:t>
              </a:r>
            </a:p>
          </p:txBody>
        </p:sp>
        <p:sp>
          <p:nvSpPr>
            <p:cNvPr id="11" name="TextBox 10">
              <a:extLst>
                <a:ext uri="{FF2B5EF4-FFF2-40B4-BE49-F238E27FC236}">
                  <a16:creationId xmlns:a16="http://schemas.microsoft.com/office/drawing/2014/main" id="{E59594E2-66F9-412B-9611-7B3FC3CECE88}"/>
                </a:ext>
              </a:extLst>
            </p:cNvPr>
            <p:cNvSpPr txBox="1"/>
            <p:nvPr/>
          </p:nvSpPr>
          <p:spPr>
            <a:xfrm>
              <a:off x="8100091" y="5034473"/>
              <a:ext cx="2330216" cy="307777"/>
            </a:xfrm>
            <a:prstGeom prst="rect">
              <a:avLst/>
            </a:prstGeom>
            <a:ln>
              <a:noFill/>
            </a:ln>
          </p:spPr>
          <p:txBody>
            <a:bodyPr vert="horz" wrap="square" lIns="91440" tIns="45720" rIns="91440" bIns="45720" rtlCol="0">
              <a:spAutoFit/>
            </a:bodyPr>
            <a:lstStyle/>
            <a:p>
              <a:pPr marL="0" marR="0" lvl="0" indent="0" algn="l" defTabSz="609585" rtl="0" eaLnBrk="0" fontAlgn="base" latinLnBrk="0" hangingPunct="0">
                <a:spcBef>
                  <a:spcPts val="600"/>
                </a:spcBef>
                <a:spcAft>
                  <a:spcPct val="0"/>
                </a:spcAft>
                <a:buClrTx/>
                <a:buSzTx/>
                <a:buFontTx/>
                <a:buNone/>
                <a:tabLst/>
                <a:defRPr/>
              </a:pPr>
              <a:r>
                <a:rPr kumimoji="0" lang="en-GB" sz="1400" b="1" i="0" u="none" strike="noStrike" kern="1200" cap="none" spc="0" normalizeH="0" baseline="0" noProof="0">
                  <a:ln>
                    <a:noFill/>
                  </a:ln>
                  <a:effectLst/>
                  <a:uLnTx/>
                  <a:uFillTx/>
                  <a:latin typeface="Arial" panose="020B0604020202020204"/>
                  <a:ea typeface="MS PGothic" charset="0"/>
                </a:rPr>
                <a:t>Favours placebo</a:t>
              </a:r>
            </a:p>
          </p:txBody>
        </p:sp>
        <p:cxnSp>
          <p:nvCxnSpPr>
            <p:cNvPr id="12" name="Straight Arrow Connector 11">
              <a:extLst>
                <a:ext uri="{FF2B5EF4-FFF2-40B4-BE49-F238E27FC236}">
                  <a16:creationId xmlns:a16="http://schemas.microsoft.com/office/drawing/2014/main" id="{D2CAF99C-FC28-4781-BCC8-D2F211E70674}"/>
                </a:ext>
              </a:extLst>
            </p:cNvPr>
            <p:cNvCxnSpPr>
              <a:cxnSpLocks/>
            </p:cNvCxnSpPr>
            <p:nvPr/>
          </p:nvCxnSpPr>
          <p:spPr>
            <a:xfrm>
              <a:off x="8213779" y="5020211"/>
              <a:ext cx="1724789"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751456B-1667-4A5E-8800-F38C5965FB7E}"/>
                </a:ext>
              </a:extLst>
            </p:cNvPr>
            <p:cNvCxnSpPr>
              <a:cxnSpLocks/>
            </p:cNvCxnSpPr>
            <p:nvPr/>
          </p:nvCxnSpPr>
          <p:spPr>
            <a:xfrm flipH="1">
              <a:off x="6300620" y="5020211"/>
              <a:ext cx="1713715"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35094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AFA0A805-7DAE-4F23-B372-018B28322955}"/>
              </a:ext>
            </a:extLst>
          </p:cNvPr>
          <p:cNvSpPr>
            <a:spLocks noGrp="1"/>
          </p:cNvSpPr>
          <p:nvPr>
            <p:ph type="body" sz="quarter" idx="13"/>
          </p:nvPr>
        </p:nvSpPr>
        <p:spPr>
          <a:xfrm>
            <a:off x="622800" y="1174536"/>
            <a:ext cx="10908000" cy="432000"/>
          </a:xfrm>
        </p:spPr>
        <p:txBody>
          <a:bodyPr/>
          <a:lstStyle/>
          <a:p>
            <a:r>
              <a:rPr lang="en-GB"/>
              <a:t>A ~30% reduction of the mean UACR with finerenone vs placebo at 4 months was maintained throughout the study </a:t>
            </a:r>
          </a:p>
        </p:txBody>
      </p:sp>
      <p:graphicFrame>
        <p:nvGraphicFramePr>
          <p:cNvPr id="17" name="Content Placeholder 16">
            <a:extLst>
              <a:ext uri="{FF2B5EF4-FFF2-40B4-BE49-F238E27FC236}">
                <a16:creationId xmlns:a16="http://schemas.microsoft.com/office/drawing/2014/main" id="{69187AAF-1905-42B9-9C0C-5A67FF956924}"/>
              </a:ext>
            </a:extLst>
          </p:cNvPr>
          <p:cNvGraphicFramePr>
            <a:graphicFrameLocks noGrp="1"/>
          </p:cNvGraphicFramePr>
          <p:nvPr>
            <p:ph sz="quarter" idx="14"/>
          </p:nvPr>
        </p:nvGraphicFramePr>
        <p:xfrm>
          <a:off x="622300" y="1989138"/>
          <a:ext cx="9362132" cy="4103687"/>
        </p:xfrm>
        <a:graphic>
          <a:graphicData uri="http://schemas.openxmlformats.org/drawingml/2006/chart">
            <c:chart xmlns:c="http://schemas.openxmlformats.org/drawingml/2006/chart" xmlns:r="http://schemas.openxmlformats.org/officeDocument/2006/relationships" r:id="rId4"/>
          </a:graphicData>
        </a:graphic>
      </p:graphicFrame>
      <p:sp>
        <p:nvSpPr>
          <p:cNvPr id="5" name="Title 4">
            <a:extLst>
              <a:ext uri="{FF2B5EF4-FFF2-40B4-BE49-F238E27FC236}">
                <a16:creationId xmlns:a16="http://schemas.microsoft.com/office/drawing/2014/main" id="{24A32AB7-E8C8-435A-98AC-71F6BADEB800}"/>
              </a:ext>
            </a:extLst>
          </p:cNvPr>
          <p:cNvSpPr>
            <a:spLocks noGrp="1"/>
          </p:cNvSpPr>
          <p:nvPr>
            <p:ph type="title"/>
          </p:nvPr>
        </p:nvSpPr>
        <p:spPr/>
        <p:txBody>
          <a:bodyPr>
            <a:normAutofit/>
          </a:bodyPr>
          <a:lstStyle/>
          <a:p>
            <a:r>
              <a:rPr lang="en-GB" sz="2400"/>
              <a:t>FIDELITY Study: Reduction of UACR over time</a:t>
            </a:r>
            <a:endParaRPr lang="en-GB" sz="2400" strike="sngStrike">
              <a:solidFill>
                <a:srgbClr val="FF0000"/>
              </a:solidFill>
            </a:endParaRPr>
          </a:p>
        </p:txBody>
      </p:sp>
      <p:sp>
        <p:nvSpPr>
          <p:cNvPr id="2" name="Footer Placeholder 1">
            <a:extLst>
              <a:ext uri="{FF2B5EF4-FFF2-40B4-BE49-F238E27FC236}">
                <a16:creationId xmlns:a16="http://schemas.microsoft.com/office/drawing/2014/main" id="{49B67E5B-8A27-425D-932E-4631BBCE0615}"/>
              </a:ext>
            </a:extLst>
          </p:cNvPr>
          <p:cNvSpPr>
            <a:spLocks noGrp="1"/>
          </p:cNvSpPr>
          <p:nvPr>
            <p:ph type="ftr" sz="quarter" idx="15"/>
          </p:nvPr>
        </p:nvSpPr>
        <p:spPr>
          <a:xfrm>
            <a:off x="932597" y="6092825"/>
            <a:ext cx="9913940" cy="506124"/>
          </a:xfrm>
        </p:spPr>
        <p:txBody>
          <a:bodyPr/>
          <a:lstStyle/>
          <a:p>
            <a:r>
              <a:rPr lang="en-GB"/>
              <a:t>Data in parentheses are mean change from baseline; Full analysis set. Mixed model with factors treatment group, region, eGFR category at screening, type of albuminuria at screening, time, treatment time, log-transformed baseline value time as covariate. Separate unstructured covariance patterns are estimated for each treatment group; </a:t>
            </a:r>
            <a:br>
              <a:rPr lang="en-GB"/>
            </a:br>
            <a:r>
              <a:rPr lang="en-GB" baseline="30000"/>
              <a:t>#</a:t>
            </a:r>
            <a:r>
              <a:rPr lang="en-GB"/>
              <a:t>Data are LS mean/95% CI. </a:t>
            </a:r>
            <a:r>
              <a:rPr lang="en-US"/>
              <a:t>CI, confidence interval; eGFR, estimated glomerular filtration rate; </a:t>
            </a:r>
            <a:r>
              <a:rPr lang="en-US" err="1"/>
              <a:t>gSD</a:t>
            </a:r>
            <a:r>
              <a:rPr lang="en-US"/>
              <a:t>, geometric standard deviation; LS, least-squares; UACR, urine albumin-to-creatinine ratio</a:t>
            </a:r>
          </a:p>
          <a:p>
            <a:r>
              <a:rPr lang="da-DK">
                <a:ea typeface="+mn-lt"/>
                <a:cs typeface="+mn-lt"/>
              </a:rPr>
              <a:t>Agarwal</a:t>
            </a:r>
            <a:r>
              <a:rPr lang="da-DK"/>
              <a:t> R,</a:t>
            </a:r>
            <a:r>
              <a:rPr lang="da-DK" i="1"/>
              <a:t> et al. Eur Heart J</a:t>
            </a:r>
            <a:r>
              <a:rPr lang="da-DK"/>
              <a:t> 2022; 43:474-484</a:t>
            </a:r>
            <a:endParaRPr lang="en-US"/>
          </a:p>
        </p:txBody>
      </p:sp>
      <p:sp>
        <p:nvSpPr>
          <p:cNvPr id="3" name="Slide Number Placeholder 2">
            <a:extLst>
              <a:ext uri="{FF2B5EF4-FFF2-40B4-BE49-F238E27FC236}">
                <a16:creationId xmlns:a16="http://schemas.microsoft.com/office/drawing/2014/main" id="{E5B5855B-2DBF-4A8D-ABC8-ABB3AD02DDD6}"/>
              </a:ext>
            </a:extLst>
          </p:cNvPr>
          <p:cNvSpPr>
            <a:spLocks noGrp="1"/>
          </p:cNvSpPr>
          <p:nvPr>
            <p:ph type="sldNum" sz="quarter" idx="16"/>
          </p:nvPr>
        </p:nvSpPr>
        <p:spPr/>
        <p:txBody>
          <a:bodyPr/>
          <a:lstStyle/>
          <a:p>
            <a:fld id="{7AF8E309-D608-654D-B811-6A2C46C88181}" type="slidenum">
              <a:rPr lang="en-US" smtClean="0"/>
              <a:pPr/>
              <a:t>19</a:t>
            </a:fld>
            <a:endParaRPr lang="en-US"/>
          </a:p>
        </p:txBody>
      </p:sp>
      <p:sp>
        <p:nvSpPr>
          <p:cNvPr id="6" name="TextBox 5">
            <a:extLst>
              <a:ext uri="{FF2B5EF4-FFF2-40B4-BE49-F238E27FC236}">
                <a16:creationId xmlns:a16="http://schemas.microsoft.com/office/drawing/2014/main" id="{79936E2A-2D18-433F-9CD6-EBDE4EA4B09E}"/>
              </a:ext>
            </a:extLst>
          </p:cNvPr>
          <p:cNvSpPr txBox="1"/>
          <p:nvPr/>
        </p:nvSpPr>
        <p:spPr>
          <a:xfrm>
            <a:off x="1766493" y="4082004"/>
            <a:ext cx="3992352" cy="558133"/>
          </a:xfrm>
          <a:prstGeom prst="rect">
            <a:avLst/>
          </a:prstGeom>
        </p:spPr>
        <p:txBody>
          <a:bodyPr vert="horz" wrap="square" lIns="91440" tIns="45720" rIns="91440" bIns="45720" rtlCol="0">
            <a:noAutofit/>
          </a:bodyPr>
          <a:lstStyle/>
          <a:p>
            <a:pPr algn="l">
              <a:spcBef>
                <a:spcPts val="0"/>
              </a:spcBef>
            </a:pPr>
            <a:r>
              <a:rPr lang="en-GB" sz="1000" b="1">
                <a:latin typeface="+mn-lt"/>
              </a:rPr>
              <a:t>Geometric mean UACR at baseline:</a:t>
            </a:r>
          </a:p>
          <a:p>
            <a:pPr>
              <a:spcBef>
                <a:spcPts val="0"/>
              </a:spcBef>
            </a:pPr>
            <a:r>
              <a:rPr lang="en-GB" sz="1000">
                <a:solidFill>
                  <a:schemeClr val="bg2"/>
                </a:solidFill>
                <a:latin typeface="+mn-lt"/>
              </a:rPr>
              <a:t>Finerenone: 445.4</a:t>
            </a:r>
            <a:r>
              <a:rPr lang="en-GB" sz="1000" baseline="30000">
                <a:solidFill>
                  <a:schemeClr val="bg2"/>
                </a:solidFill>
                <a:latin typeface="+mn-lt"/>
              </a:rPr>
              <a:t> </a:t>
            </a:r>
            <a:r>
              <a:rPr lang="en-GB" sz="1000">
                <a:solidFill>
                  <a:schemeClr val="bg2"/>
                </a:solidFill>
                <a:latin typeface="+mn-lt"/>
              </a:rPr>
              <a:t>(</a:t>
            </a:r>
            <a:r>
              <a:rPr lang="en-GB" sz="1000" err="1">
                <a:solidFill>
                  <a:schemeClr val="bg2"/>
                </a:solidFill>
                <a:latin typeface="+mn-lt"/>
              </a:rPr>
              <a:t>gSD</a:t>
            </a:r>
            <a:r>
              <a:rPr lang="en-GB" sz="1000">
                <a:solidFill>
                  <a:schemeClr val="bg2"/>
                </a:solidFill>
                <a:latin typeface="+mn-lt"/>
              </a:rPr>
              <a:t> 3.5)</a:t>
            </a:r>
          </a:p>
          <a:p>
            <a:r>
              <a:rPr lang="en-GB" sz="1000">
                <a:latin typeface="+mn-lt"/>
              </a:rPr>
              <a:t>Placebo: 454.3 (</a:t>
            </a:r>
            <a:r>
              <a:rPr lang="en-GB" sz="1000" err="1">
                <a:latin typeface="+mn-lt"/>
              </a:rPr>
              <a:t>gSD</a:t>
            </a:r>
            <a:r>
              <a:rPr lang="en-GB" sz="1000">
                <a:latin typeface="+mn-lt"/>
              </a:rPr>
              <a:t> 3.5)</a:t>
            </a:r>
          </a:p>
          <a:p>
            <a:pPr>
              <a:spcBef>
                <a:spcPts val="0"/>
              </a:spcBef>
            </a:pPr>
            <a:endParaRPr lang="en-GB" sz="1000">
              <a:solidFill>
                <a:schemeClr val="bg2"/>
              </a:solidFill>
              <a:latin typeface="+mn-lt"/>
            </a:endParaRPr>
          </a:p>
          <a:p>
            <a:pPr algn="l">
              <a:spcBef>
                <a:spcPts val="0"/>
              </a:spcBef>
            </a:pPr>
            <a:endParaRPr lang="en-GB" sz="700">
              <a:latin typeface="+mn-lt"/>
            </a:endParaRPr>
          </a:p>
        </p:txBody>
      </p:sp>
      <p:sp>
        <p:nvSpPr>
          <p:cNvPr id="7" name="TextBox 6">
            <a:extLst>
              <a:ext uri="{FF2B5EF4-FFF2-40B4-BE49-F238E27FC236}">
                <a16:creationId xmlns:a16="http://schemas.microsoft.com/office/drawing/2014/main" id="{3A38212B-7703-422C-9A89-C6873AB0B08A}"/>
              </a:ext>
            </a:extLst>
          </p:cNvPr>
          <p:cNvSpPr txBox="1"/>
          <p:nvPr/>
        </p:nvSpPr>
        <p:spPr>
          <a:xfrm>
            <a:off x="1475109" y="5511834"/>
            <a:ext cx="598075" cy="330691"/>
          </a:xfrm>
          <a:prstGeom prst="rect">
            <a:avLst/>
          </a:prstGeom>
        </p:spPr>
        <p:txBody>
          <a:bodyPr vert="horz" wrap="square" lIns="0" tIns="0" rIns="0" bIns="0" rtlCol="0" anchor="b" anchorCtr="0">
            <a:noAutofit/>
          </a:bodyPr>
          <a:lstStyle/>
          <a:p>
            <a:pPr algn="ctr">
              <a:lnSpc>
                <a:spcPct val="120000"/>
              </a:lnSpc>
              <a:spcBef>
                <a:spcPts val="0"/>
              </a:spcBef>
            </a:pPr>
            <a:r>
              <a:rPr lang="en-GB" sz="1200">
                <a:solidFill>
                  <a:schemeClr val="bg2"/>
                </a:solidFill>
                <a:latin typeface="+mj-lt"/>
              </a:rPr>
              <a:t>6517</a:t>
            </a:r>
          </a:p>
          <a:p>
            <a:pPr algn="ctr">
              <a:lnSpc>
                <a:spcPct val="120000"/>
              </a:lnSpc>
              <a:spcBef>
                <a:spcPts val="0"/>
              </a:spcBef>
            </a:pPr>
            <a:r>
              <a:rPr lang="en-GB" sz="1200">
                <a:latin typeface="+mj-lt"/>
              </a:rPr>
              <a:t>6504</a:t>
            </a:r>
          </a:p>
        </p:txBody>
      </p:sp>
      <p:sp>
        <p:nvSpPr>
          <p:cNvPr id="8" name="TextBox 7">
            <a:extLst>
              <a:ext uri="{FF2B5EF4-FFF2-40B4-BE49-F238E27FC236}">
                <a16:creationId xmlns:a16="http://schemas.microsoft.com/office/drawing/2014/main" id="{379E185B-4494-4D51-B077-A5DDFF738112}"/>
              </a:ext>
            </a:extLst>
          </p:cNvPr>
          <p:cNvSpPr txBox="1"/>
          <p:nvPr/>
        </p:nvSpPr>
        <p:spPr>
          <a:xfrm>
            <a:off x="515380" y="5239385"/>
            <a:ext cx="1011172" cy="514010"/>
          </a:xfrm>
          <a:prstGeom prst="rect">
            <a:avLst/>
          </a:prstGeom>
        </p:spPr>
        <p:txBody>
          <a:bodyPr vert="horz" wrap="square" lIns="0" tIns="0" rIns="0" bIns="0" rtlCol="0" anchor="t" anchorCtr="0">
            <a:noAutofit/>
          </a:bodyPr>
          <a:lstStyle/>
          <a:p>
            <a:pPr algn="r">
              <a:spcBef>
                <a:spcPts val="0"/>
              </a:spcBef>
            </a:pPr>
            <a:r>
              <a:rPr lang="en-GB" sz="1200" b="1">
                <a:latin typeface="+mn-lt"/>
              </a:rPr>
              <a:t>N</a:t>
            </a:r>
          </a:p>
          <a:p>
            <a:pPr algn="r">
              <a:lnSpc>
                <a:spcPct val="120000"/>
              </a:lnSpc>
              <a:spcBef>
                <a:spcPts val="0"/>
              </a:spcBef>
            </a:pPr>
            <a:r>
              <a:rPr lang="en-GB" sz="1200" b="1">
                <a:solidFill>
                  <a:schemeClr val="accent1"/>
                </a:solidFill>
                <a:latin typeface="+mn-lt"/>
              </a:rPr>
              <a:t>Finerenone</a:t>
            </a:r>
          </a:p>
          <a:p>
            <a:pPr algn="r">
              <a:lnSpc>
                <a:spcPct val="120000"/>
              </a:lnSpc>
              <a:spcBef>
                <a:spcPts val="0"/>
              </a:spcBef>
            </a:pPr>
            <a:r>
              <a:rPr lang="en-GB" sz="1200" b="1">
                <a:latin typeface="+mn-lt"/>
              </a:rPr>
              <a:t>Placebo</a:t>
            </a:r>
          </a:p>
        </p:txBody>
      </p:sp>
      <p:sp>
        <p:nvSpPr>
          <p:cNvPr id="9" name="TextBox 8">
            <a:extLst>
              <a:ext uri="{FF2B5EF4-FFF2-40B4-BE49-F238E27FC236}">
                <a16:creationId xmlns:a16="http://schemas.microsoft.com/office/drawing/2014/main" id="{828ECC55-9BB2-4B11-B6DA-47EAE11FC6D1}"/>
              </a:ext>
            </a:extLst>
          </p:cNvPr>
          <p:cNvSpPr txBox="1"/>
          <p:nvPr/>
        </p:nvSpPr>
        <p:spPr>
          <a:xfrm>
            <a:off x="3487639" y="5489194"/>
            <a:ext cx="474599" cy="349978"/>
          </a:xfrm>
          <a:prstGeom prst="rect">
            <a:avLst/>
          </a:prstGeom>
        </p:spPr>
        <p:txBody>
          <a:bodyPr vert="horz" wrap="square" lIns="0" tIns="0" rIns="0" bIns="0" rtlCol="0" anchor="b" anchorCtr="0">
            <a:noAutofit/>
          </a:bodyPr>
          <a:lstStyle/>
          <a:p>
            <a:pPr algn="ctr">
              <a:lnSpc>
                <a:spcPct val="120000"/>
              </a:lnSpc>
              <a:spcBef>
                <a:spcPts val="0"/>
              </a:spcBef>
            </a:pPr>
            <a:r>
              <a:rPr lang="en-GB" sz="1200">
                <a:solidFill>
                  <a:schemeClr val="bg2"/>
                </a:solidFill>
                <a:latin typeface="+mn-lt"/>
              </a:rPr>
              <a:t>5988</a:t>
            </a:r>
          </a:p>
          <a:p>
            <a:pPr algn="ctr">
              <a:lnSpc>
                <a:spcPct val="120000"/>
              </a:lnSpc>
              <a:spcBef>
                <a:spcPts val="0"/>
              </a:spcBef>
            </a:pPr>
            <a:r>
              <a:rPr lang="en-GB" sz="1200">
                <a:latin typeface="+mn-lt"/>
              </a:rPr>
              <a:t>5973</a:t>
            </a:r>
          </a:p>
        </p:txBody>
      </p:sp>
      <p:sp>
        <p:nvSpPr>
          <p:cNvPr id="10" name="TextBox 9">
            <a:extLst>
              <a:ext uri="{FF2B5EF4-FFF2-40B4-BE49-F238E27FC236}">
                <a16:creationId xmlns:a16="http://schemas.microsoft.com/office/drawing/2014/main" id="{CFC8B663-3DE0-4B6A-A7F7-6D2E911B514E}"/>
              </a:ext>
            </a:extLst>
          </p:cNvPr>
          <p:cNvSpPr txBox="1"/>
          <p:nvPr/>
        </p:nvSpPr>
        <p:spPr>
          <a:xfrm>
            <a:off x="5441381" y="5508481"/>
            <a:ext cx="474599" cy="330691"/>
          </a:xfrm>
          <a:prstGeom prst="rect">
            <a:avLst/>
          </a:prstGeom>
        </p:spPr>
        <p:txBody>
          <a:bodyPr vert="horz" wrap="square" lIns="0" tIns="0" rIns="0" bIns="0" rtlCol="0" anchor="b" anchorCtr="0">
            <a:noAutofit/>
          </a:bodyPr>
          <a:lstStyle/>
          <a:p>
            <a:pPr algn="ctr">
              <a:lnSpc>
                <a:spcPct val="120000"/>
              </a:lnSpc>
              <a:spcBef>
                <a:spcPts val="0"/>
              </a:spcBef>
            </a:pPr>
            <a:endParaRPr lang="en-GB" sz="1200">
              <a:latin typeface="+mn-lt"/>
            </a:endParaRPr>
          </a:p>
          <a:p>
            <a:pPr algn="ctr">
              <a:lnSpc>
                <a:spcPct val="120000"/>
              </a:lnSpc>
              <a:spcBef>
                <a:spcPts val="0"/>
              </a:spcBef>
            </a:pPr>
            <a:r>
              <a:rPr lang="en-GB" sz="1200">
                <a:solidFill>
                  <a:schemeClr val="bg2"/>
                </a:solidFill>
                <a:latin typeface="+mn-lt"/>
              </a:rPr>
              <a:t>4867</a:t>
            </a:r>
          </a:p>
          <a:p>
            <a:pPr algn="ctr">
              <a:lnSpc>
                <a:spcPct val="120000"/>
              </a:lnSpc>
              <a:spcBef>
                <a:spcPts val="0"/>
              </a:spcBef>
            </a:pPr>
            <a:r>
              <a:rPr lang="en-GB" sz="1200">
                <a:latin typeface="+mn-lt"/>
              </a:rPr>
              <a:t>4829</a:t>
            </a:r>
          </a:p>
        </p:txBody>
      </p:sp>
      <p:sp>
        <p:nvSpPr>
          <p:cNvPr id="11" name="TextBox 10">
            <a:extLst>
              <a:ext uri="{FF2B5EF4-FFF2-40B4-BE49-F238E27FC236}">
                <a16:creationId xmlns:a16="http://schemas.microsoft.com/office/drawing/2014/main" id="{A5DD479D-9531-4BC3-B89F-8D2E0DBB0B95}"/>
              </a:ext>
            </a:extLst>
          </p:cNvPr>
          <p:cNvSpPr txBox="1"/>
          <p:nvPr/>
        </p:nvSpPr>
        <p:spPr>
          <a:xfrm>
            <a:off x="7379586" y="5484300"/>
            <a:ext cx="474599" cy="354872"/>
          </a:xfrm>
          <a:prstGeom prst="rect">
            <a:avLst/>
          </a:prstGeom>
        </p:spPr>
        <p:txBody>
          <a:bodyPr vert="horz" wrap="square" lIns="0" tIns="0" rIns="0" bIns="0" rtlCol="0" anchor="b" anchorCtr="0">
            <a:noAutofit/>
          </a:bodyPr>
          <a:lstStyle/>
          <a:p>
            <a:pPr algn="ctr">
              <a:lnSpc>
                <a:spcPct val="120000"/>
              </a:lnSpc>
              <a:spcBef>
                <a:spcPts val="0"/>
              </a:spcBef>
            </a:pPr>
            <a:r>
              <a:rPr lang="en-GB" sz="1200">
                <a:solidFill>
                  <a:schemeClr val="bg2"/>
                </a:solidFill>
                <a:latin typeface="+mn-lt"/>
              </a:rPr>
              <a:t>2745</a:t>
            </a:r>
          </a:p>
          <a:p>
            <a:pPr algn="ctr">
              <a:lnSpc>
                <a:spcPct val="120000"/>
              </a:lnSpc>
              <a:spcBef>
                <a:spcPts val="0"/>
              </a:spcBef>
            </a:pPr>
            <a:r>
              <a:rPr lang="en-GB" sz="1200">
                <a:latin typeface="+mn-lt"/>
              </a:rPr>
              <a:t>2706</a:t>
            </a:r>
          </a:p>
        </p:txBody>
      </p:sp>
      <p:sp>
        <p:nvSpPr>
          <p:cNvPr id="12" name="TextBox 11">
            <a:extLst>
              <a:ext uri="{FF2B5EF4-FFF2-40B4-BE49-F238E27FC236}">
                <a16:creationId xmlns:a16="http://schemas.microsoft.com/office/drawing/2014/main" id="{E5B984EF-3743-498F-BA7A-A5B44F4FCE37}"/>
              </a:ext>
            </a:extLst>
          </p:cNvPr>
          <p:cNvSpPr txBox="1"/>
          <p:nvPr/>
        </p:nvSpPr>
        <p:spPr>
          <a:xfrm>
            <a:off x="9342371" y="5508481"/>
            <a:ext cx="474599" cy="330691"/>
          </a:xfrm>
          <a:prstGeom prst="rect">
            <a:avLst/>
          </a:prstGeom>
        </p:spPr>
        <p:txBody>
          <a:bodyPr vert="horz" wrap="square" lIns="0" tIns="0" rIns="0" bIns="0" rtlCol="0" anchor="b" anchorCtr="0">
            <a:noAutofit/>
          </a:bodyPr>
          <a:lstStyle/>
          <a:p>
            <a:pPr algn="ctr">
              <a:lnSpc>
                <a:spcPct val="120000"/>
              </a:lnSpc>
              <a:spcBef>
                <a:spcPts val="0"/>
              </a:spcBef>
            </a:pPr>
            <a:r>
              <a:rPr lang="en-GB" sz="1200">
                <a:solidFill>
                  <a:schemeClr val="bg2"/>
                </a:solidFill>
                <a:latin typeface="+mn-lt"/>
              </a:rPr>
              <a:t>899</a:t>
            </a:r>
          </a:p>
          <a:p>
            <a:pPr algn="ctr">
              <a:lnSpc>
                <a:spcPct val="120000"/>
              </a:lnSpc>
              <a:spcBef>
                <a:spcPts val="0"/>
              </a:spcBef>
            </a:pPr>
            <a:r>
              <a:rPr lang="en-GB" sz="1200">
                <a:latin typeface="+mn-lt"/>
              </a:rPr>
              <a:t>872</a:t>
            </a:r>
          </a:p>
        </p:txBody>
      </p:sp>
      <p:sp>
        <p:nvSpPr>
          <p:cNvPr id="24" name="TextBox 23">
            <a:extLst>
              <a:ext uri="{FF2B5EF4-FFF2-40B4-BE49-F238E27FC236}">
                <a16:creationId xmlns:a16="http://schemas.microsoft.com/office/drawing/2014/main" id="{B6A9198E-5AD7-4E21-A991-71990460BF84}"/>
              </a:ext>
            </a:extLst>
          </p:cNvPr>
          <p:cNvSpPr txBox="1"/>
          <p:nvPr/>
        </p:nvSpPr>
        <p:spPr>
          <a:xfrm>
            <a:off x="2105174" y="3691289"/>
            <a:ext cx="638026" cy="177174"/>
          </a:xfrm>
          <a:prstGeom prst="rect">
            <a:avLst/>
          </a:prstGeom>
        </p:spPr>
        <p:txBody>
          <a:bodyPr vert="horz" wrap="square" lIns="0" tIns="0" rIns="0" bIns="0" rtlCol="0" anchor="t" anchorCtr="0">
            <a:noAutofit/>
          </a:bodyPr>
          <a:lstStyle/>
          <a:p>
            <a:pPr algn="ctr">
              <a:spcBef>
                <a:spcPts val="0"/>
              </a:spcBef>
            </a:pPr>
            <a:r>
              <a:rPr lang="en-GB" sz="1200" b="1">
                <a:solidFill>
                  <a:schemeClr val="bg2"/>
                </a:solidFill>
                <a:latin typeface="+mn-lt"/>
              </a:rPr>
              <a:t>(-36%)</a:t>
            </a:r>
          </a:p>
        </p:txBody>
      </p:sp>
      <p:sp>
        <p:nvSpPr>
          <p:cNvPr id="32" name="Rectangle 360">
            <a:extLst>
              <a:ext uri="{FF2B5EF4-FFF2-40B4-BE49-F238E27FC236}">
                <a16:creationId xmlns:a16="http://schemas.microsoft.com/office/drawing/2014/main" id="{5CC860EF-E003-41F7-BEC7-54B87551393E}"/>
              </a:ext>
            </a:extLst>
          </p:cNvPr>
          <p:cNvSpPr>
            <a:spLocks noChangeArrowheads="1"/>
          </p:cNvSpPr>
          <p:nvPr/>
        </p:nvSpPr>
        <p:spPr bwMode="auto">
          <a:xfrm rot="16200000">
            <a:off x="-29396" y="3366148"/>
            <a:ext cx="240931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a:defRPr sz="1600" b="1" i="0" u="none" strike="noStrike" kern="1200" baseline="0">
                <a:solidFill>
                  <a:srgbClr val="53585A"/>
                </a:solidFill>
                <a:latin typeface="+mn-lt"/>
                <a:ea typeface="+mn-ea"/>
                <a:cs typeface="+mn-cs"/>
              </a:defRPr>
            </a:pPr>
            <a:r>
              <a:rPr lang="en-GB" sz="1200" b="1">
                <a:solidFill>
                  <a:srgbClr val="53585A"/>
                </a:solidFill>
              </a:rPr>
              <a:t>UACR LS mean ratio to baseline</a:t>
            </a:r>
            <a:r>
              <a:rPr lang="en-GB" sz="1200" b="1" baseline="30000">
                <a:solidFill>
                  <a:srgbClr val="53585A"/>
                </a:solidFill>
              </a:rPr>
              <a:t>#</a:t>
            </a:r>
            <a:endParaRPr lang="en-GB" sz="1200" b="1">
              <a:solidFill>
                <a:srgbClr val="53585A"/>
              </a:solidFill>
            </a:endParaRPr>
          </a:p>
        </p:txBody>
      </p:sp>
      <p:sp>
        <p:nvSpPr>
          <p:cNvPr id="33" name="Rectangle 112">
            <a:extLst>
              <a:ext uri="{FF2B5EF4-FFF2-40B4-BE49-F238E27FC236}">
                <a16:creationId xmlns:a16="http://schemas.microsoft.com/office/drawing/2014/main" id="{1C832EB0-7EE3-447C-A9EC-71C8DD5A84FC}"/>
              </a:ext>
            </a:extLst>
          </p:cNvPr>
          <p:cNvSpPr>
            <a:spLocks noChangeArrowheads="1"/>
          </p:cNvSpPr>
          <p:nvPr/>
        </p:nvSpPr>
        <p:spPr bwMode="auto">
          <a:xfrm>
            <a:off x="9742067" y="2436708"/>
            <a:ext cx="58990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1" i="0" u="none" strike="noStrike" kern="1200" cap="none" spc="0" normalizeH="0" baseline="0" noProof="0">
                <a:ln>
                  <a:noFill/>
                </a:ln>
                <a:solidFill>
                  <a:srgbClr val="53585A"/>
                </a:solidFill>
                <a:effectLst/>
                <a:uLnTx/>
                <a:uFillTx/>
                <a:latin typeface="Arial" panose="020B0604020202020204" pitchFamily="34" charset="0"/>
                <a:ea typeface="MS PGothic" charset="0"/>
              </a:rPr>
              <a:t>Placebo</a:t>
            </a:r>
            <a:endParaRPr kumimoji="0" lang="en-GB" altLang="en-US" sz="2800" b="1" i="0" u="none" strike="noStrike" kern="1200" cap="none" spc="0" normalizeH="0" baseline="0" noProof="0">
              <a:ln>
                <a:noFill/>
              </a:ln>
              <a:solidFill>
                <a:srgbClr val="53585A"/>
              </a:solidFill>
              <a:effectLst/>
              <a:uLnTx/>
              <a:uFillTx/>
              <a:latin typeface="Arial" panose="020B0604020202020204" pitchFamily="34" charset="0"/>
              <a:ea typeface="MS PGothic" charset="0"/>
            </a:endParaRPr>
          </a:p>
        </p:txBody>
      </p:sp>
      <p:sp>
        <p:nvSpPr>
          <p:cNvPr id="34" name="Rectangle 113">
            <a:extLst>
              <a:ext uri="{FF2B5EF4-FFF2-40B4-BE49-F238E27FC236}">
                <a16:creationId xmlns:a16="http://schemas.microsoft.com/office/drawing/2014/main" id="{4180DA57-356D-4590-906C-6E9461C51FEE}"/>
              </a:ext>
            </a:extLst>
          </p:cNvPr>
          <p:cNvSpPr>
            <a:spLocks noChangeArrowheads="1"/>
          </p:cNvSpPr>
          <p:nvPr/>
        </p:nvSpPr>
        <p:spPr bwMode="auto">
          <a:xfrm>
            <a:off x="9742067" y="3291803"/>
            <a:ext cx="8303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1" i="0" u="none" strike="noStrike" kern="1200" cap="none" spc="0" normalizeH="0" baseline="0" noProof="0">
                <a:ln>
                  <a:noFill/>
                </a:ln>
                <a:solidFill>
                  <a:srgbClr val="0091DF"/>
                </a:solidFill>
                <a:effectLst/>
                <a:uLnTx/>
                <a:uFillTx/>
                <a:latin typeface="Arial" panose="020B0604020202020204" pitchFamily="34" charset="0"/>
                <a:ea typeface="MS PGothic" charset="0"/>
              </a:rPr>
              <a:t>Finerenone</a:t>
            </a:r>
            <a:endParaRPr kumimoji="0" lang="en-GB" altLang="en-US" sz="2800" b="1" i="0" u="none" strike="noStrike" kern="1200" cap="none" spc="0" normalizeH="0" baseline="0" noProof="0">
              <a:ln>
                <a:noFill/>
              </a:ln>
              <a:solidFill>
                <a:srgbClr val="0091DF"/>
              </a:solidFill>
              <a:effectLst/>
              <a:uLnTx/>
              <a:uFillTx/>
              <a:latin typeface="Arial" panose="020B0604020202020204" pitchFamily="34" charset="0"/>
              <a:ea typeface="MS PGothic" charset="0"/>
            </a:endParaRPr>
          </a:p>
        </p:txBody>
      </p:sp>
      <p:sp>
        <p:nvSpPr>
          <p:cNvPr id="36" name="Rectangle 359">
            <a:extLst>
              <a:ext uri="{FF2B5EF4-FFF2-40B4-BE49-F238E27FC236}">
                <a16:creationId xmlns:a16="http://schemas.microsoft.com/office/drawing/2014/main" id="{D2B3494C-462C-41D0-8337-0DEFEF646CEA}"/>
              </a:ext>
            </a:extLst>
          </p:cNvPr>
          <p:cNvSpPr>
            <a:spLocks noChangeArrowheads="1"/>
          </p:cNvSpPr>
          <p:nvPr/>
        </p:nvSpPr>
        <p:spPr bwMode="auto">
          <a:xfrm>
            <a:off x="4575253" y="5094151"/>
            <a:ext cx="20887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53585A"/>
                </a:solidFill>
                <a:effectLst/>
                <a:uLnTx/>
                <a:uFillTx/>
                <a:latin typeface="Arial" panose="020B0604020202020204" pitchFamily="34" charset="0"/>
                <a:ea typeface="MS PGothic" charset="0"/>
                <a:cs typeface="+mn-cs"/>
              </a:rPr>
              <a:t>Months since randomisation</a:t>
            </a:r>
            <a:endParaRPr kumimoji="0" lang="en-US" altLang="en-US" sz="1200" b="0" i="0" u="none" strike="noStrike" kern="1200" cap="none" spc="0" normalizeH="0" baseline="0" noProof="0">
              <a:ln>
                <a:noFill/>
              </a:ln>
              <a:solidFill>
                <a:srgbClr val="53585A"/>
              </a:solidFill>
              <a:effectLst/>
              <a:uLnTx/>
              <a:uFillTx/>
              <a:latin typeface="Arial" panose="020B0604020202020204" pitchFamily="34" charset="0"/>
              <a:ea typeface="MS PGothic" charset="0"/>
              <a:cs typeface="+mn-cs"/>
            </a:endParaRPr>
          </a:p>
        </p:txBody>
      </p:sp>
      <p:sp>
        <p:nvSpPr>
          <p:cNvPr id="35" name="Rectangle 105">
            <a:extLst>
              <a:ext uri="{FF2B5EF4-FFF2-40B4-BE49-F238E27FC236}">
                <a16:creationId xmlns:a16="http://schemas.microsoft.com/office/drawing/2014/main" id="{96FEFA39-7478-49B5-8498-C43EADE1FAA6}"/>
              </a:ext>
            </a:extLst>
          </p:cNvPr>
          <p:cNvSpPr>
            <a:spLocks noChangeArrowheads="1"/>
          </p:cNvSpPr>
          <p:nvPr/>
        </p:nvSpPr>
        <p:spPr bwMode="auto">
          <a:xfrm>
            <a:off x="1887860" y="2003156"/>
            <a:ext cx="51825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en-GB" altLang="en-US" sz="1600" b="1" kern="0"/>
              <a:t>Ratio of LS mean at 4 months: 0.68; 95% CI 0.66–0.70</a:t>
            </a:r>
            <a:endParaRPr kumimoji="0" lang="en-US" altLang="en-US" sz="2000" b="1" i="0" u="none" strike="noStrike" cap="none" normalizeH="0" baseline="0">
              <a:ln>
                <a:noFill/>
              </a:ln>
              <a:effectLst/>
            </a:endParaRPr>
          </a:p>
        </p:txBody>
      </p:sp>
      <p:sp>
        <p:nvSpPr>
          <p:cNvPr id="37" name="TextBox 6">
            <a:extLst>
              <a:ext uri="{FF2B5EF4-FFF2-40B4-BE49-F238E27FC236}">
                <a16:creationId xmlns:a16="http://schemas.microsoft.com/office/drawing/2014/main" id="{B3868252-A63B-4ABB-90F3-5A2A9EFF9AA7}"/>
              </a:ext>
            </a:extLst>
          </p:cNvPr>
          <p:cNvSpPr txBox="1"/>
          <p:nvPr/>
        </p:nvSpPr>
        <p:spPr>
          <a:xfrm>
            <a:off x="1924689" y="5511834"/>
            <a:ext cx="598075" cy="330691"/>
          </a:xfrm>
          <a:prstGeom prst="rect">
            <a:avLst/>
          </a:prstGeom>
        </p:spPr>
        <p:txBody>
          <a:bodyPr vert="horz" wrap="square" lIns="0" tIns="0" rIns="0" bIns="0" rtlCol="0" anchor="b" anchorCtr="0">
            <a:noAutofit/>
          </a:bodyPr>
          <a:lstStyle/>
          <a:p>
            <a:pPr algn="ctr">
              <a:lnSpc>
                <a:spcPct val="120000"/>
              </a:lnSpc>
              <a:spcBef>
                <a:spcPts val="0"/>
              </a:spcBef>
            </a:pPr>
            <a:r>
              <a:rPr lang="en-GB" sz="1200">
                <a:solidFill>
                  <a:schemeClr val="bg2"/>
                </a:solidFill>
                <a:latin typeface="+mj-lt"/>
              </a:rPr>
              <a:t>6273</a:t>
            </a:r>
          </a:p>
          <a:p>
            <a:pPr algn="ctr">
              <a:lnSpc>
                <a:spcPct val="120000"/>
              </a:lnSpc>
              <a:spcBef>
                <a:spcPts val="0"/>
              </a:spcBef>
            </a:pPr>
            <a:r>
              <a:rPr lang="en-GB" sz="1200">
                <a:latin typeface="+mj-lt"/>
              </a:rPr>
              <a:t>6239</a:t>
            </a:r>
          </a:p>
        </p:txBody>
      </p:sp>
      <p:sp>
        <p:nvSpPr>
          <p:cNvPr id="38" name="TextBox 23">
            <a:extLst>
              <a:ext uri="{FF2B5EF4-FFF2-40B4-BE49-F238E27FC236}">
                <a16:creationId xmlns:a16="http://schemas.microsoft.com/office/drawing/2014/main" id="{90A46A6F-116F-4DB4-B854-C594632A98D6}"/>
              </a:ext>
            </a:extLst>
          </p:cNvPr>
          <p:cNvSpPr txBox="1"/>
          <p:nvPr/>
        </p:nvSpPr>
        <p:spPr>
          <a:xfrm>
            <a:off x="3421165" y="3821296"/>
            <a:ext cx="638026" cy="177174"/>
          </a:xfrm>
          <a:prstGeom prst="rect">
            <a:avLst/>
          </a:prstGeom>
        </p:spPr>
        <p:txBody>
          <a:bodyPr vert="horz" wrap="square" lIns="0" tIns="0" rIns="0" bIns="0" rtlCol="0" anchor="t" anchorCtr="0">
            <a:noAutofit/>
          </a:bodyPr>
          <a:lstStyle/>
          <a:p>
            <a:pPr algn="ctr">
              <a:spcBef>
                <a:spcPts val="0"/>
              </a:spcBef>
            </a:pPr>
            <a:r>
              <a:rPr lang="en-GB" sz="1200" b="1">
                <a:solidFill>
                  <a:schemeClr val="bg2"/>
                </a:solidFill>
                <a:latin typeface="+mn-lt"/>
              </a:rPr>
              <a:t>(-43%)</a:t>
            </a:r>
          </a:p>
        </p:txBody>
      </p:sp>
      <p:sp>
        <p:nvSpPr>
          <p:cNvPr id="39" name="TextBox 23">
            <a:extLst>
              <a:ext uri="{FF2B5EF4-FFF2-40B4-BE49-F238E27FC236}">
                <a16:creationId xmlns:a16="http://schemas.microsoft.com/office/drawing/2014/main" id="{AA725C20-431A-484B-B611-5FCA3B2E3C02}"/>
              </a:ext>
            </a:extLst>
          </p:cNvPr>
          <p:cNvSpPr txBox="1"/>
          <p:nvPr/>
        </p:nvSpPr>
        <p:spPr>
          <a:xfrm>
            <a:off x="5369439" y="3787441"/>
            <a:ext cx="638026" cy="177174"/>
          </a:xfrm>
          <a:prstGeom prst="rect">
            <a:avLst/>
          </a:prstGeom>
        </p:spPr>
        <p:txBody>
          <a:bodyPr vert="horz" wrap="square" lIns="0" tIns="0" rIns="0" bIns="0" rtlCol="0" anchor="t" anchorCtr="0">
            <a:noAutofit/>
          </a:bodyPr>
          <a:lstStyle/>
          <a:p>
            <a:pPr algn="ctr">
              <a:spcBef>
                <a:spcPts val="0"/>
              </a:spcBef>
            </a:pPr>
            <a:r>
              <a:rPr lang="en-GB" sz="1200" b="1">
                <a:solidFill>
                  <a:schemeClr val="bg2"/>
                </a:solidFill>
                <a:latin typeface="+mn-lt"/>
              </a:rPr>
              <a:t>(-41%)</a:t>
            </a:r>
          </a:p>
        </p:txBody>
      </p:sp>
      <p:sp>
        <p:nvSpPr>
          <p:cNvPr id="40" name="TextBox 23">
            <a:extLst>
              <a:ext uri="{FF2B5EF4-FFF2-40B4-BE49-F238E27FC236}">
                <a16:creationId xmlns:a16="http://schemas.microsoft.com/office/drawing/2014/main" id="{B6C5DF6D-6C12-4550-9E0D-6192016D1337}"/>
              </a:ext>
            </a:extLst>
          </p:cNvPr>
          <p:cNvSpPr txBox="1"/>
          <p:nvPr/>
        </p:nvSpPr>
        <p:spPr>
          <a:xfrm>
            <a:off x="2112794" y="2784597"/>
            <a:ext cx="638026" cy="177174"/>
          </a:xfrm>
          <a:prstGeom prst="rect">
            <a:avLst/>
          </a:prstGeom>
        </p:spPr>
        <p:txBody>
          <a:bodyPr vert="horz" wrap="square" lIns="0" tIns="0" rIns="0" bIns="0" rtlCol="0" anchor="t" anchorCtr="0">
            <a:noAutofit/>
          </a:bodyPr>
          <a:lstStyle/>
          <a:p>
            <a:pPr algn="ctr">
              <a:spcBef>
                <a:spcPts val="0"/>
              </a:spcBef>
            </a:pPr>
            <a:r>
              <a:rPr lang="en-GB" sz="1200" b="1">
                <a:solidFill>
                  <a:schemeClr val="tx1">
                    <a:lumMod val="75000"/>
                  </a:schemeClr>
                </a:solidFill>
                <a:latin typeface="+mn-lt"/>
              </a:rPr>
              <a:t>(-6%)</a:t>
            </a:r>
          </a:p>
        </p:txBody>
      </p:sp>
      <p:sp>
        <p:nvSpPr>
          <p:cNvPr id="41" name="TextBox 23">
            <a:extLst>
              <a:ext uri="{FF2B5EF4-FFF2-40B4-BE49-F238E27FC236}">
                <a16:creationId xmlns:a16="http://schemas.microsoft.com/office/drawing/2014/main" id="{8F766EBE-B060-4816-8736-54AD441C74A6}"/>
              </a:ext>
            </a:extLst>
          </p:cNvPr>
          <p:cNvSpPr txBox="1"/>
          <p:nvPr/>
        </p:nvSpPr>
        <p:spPr>
          <a:xfrm>
            <a:off x="3420707" y="2775508"/>
            <a:ext cx="638026" cy="177174"/>
          </a:xfrm>
          <a:prstGeom prst="rect">
            <a:avLst/>
          </a:prstGeom>
        </p:spPr>
        <p:txBody>
          <a:bodyPr vert="horz" wrap="square" lIns="0" tIns="0" rIns="0" bIns="0" rtlCol="0" anchor="t" anchorCtr="0">
            <a:noAutofit/>
          </a:bodyPr>
          <a:lstStyle/>
          <a:p>
            <a:pPr algn="ctr">
              <a:spcBef>
                <a:spcPts val="0"/>
              </a:spcBef>
            </a:pPr>
            <a:r>
              <a:rPr lang="en-GB" sz="1200" b="1">
                <a:solidFill>
                  <a:schemeClr val="tx1">
                    <a:lumMod val="75000"/>
                  </a:schemeClr>
                </a:solidFill>
                <a:latin typeface="+mn-lt"/>
              </a:rPr>
              <a:t>(-6%)</a:t>
            </a:r>
          </a:p>
        </p:txBody>
      </p:sp>
      <p:sp>
        <p:nvSpPr>
          <p:cNvPr id="42" name="TextBox 23">
            <a:extLst>
              <a:ext uri="{FF2B5EF4-FFF2-40B4-BE49-F238E27FC236}">
                <a16:creationId xmlns:a16="http://schemas.microsoft.com/office/drawing/2014/main" id="{5BA8205A-5392-4829-980F-3BF7A428DF31}"/>
              </a:ext>
            </a:extLst>
          </p:cNvPr>
          <p:cNvSpPr txBox="1"/>
          <p:nvPr/>
        </p:nvSpPr>
        <p:spPr>
          <a:xfrm>
            <a:off x="5371946" y="2734110"/>
            <a:ext cx="638026" cy="177174"/>
          </a:xfrm>
          <a:prstGeom prst="rect">
            <a:avLst/>
          </a:prstGeom>
        </p:spPr>
        <p:txBody>
          <a:bodyPr vert="horz" wrap="square" lIns="0" tIns="0" rIns="0" bIns="0" rtlCol="0" anchor="t" anchorCtr="0">
            <a:noAutofit/>
          </a:bodyPr>
          <a:lstStyle/>
          <a:p>
            <a:pPr algn="ctr">
              <a:spcBef>
                <a:spcPts val="0"/>
              </a:spcBef>
            </a:pPr>
            <a:r>
              <a:rPr lang="en-GB" sz="1200" b="1">
                <a:solidFill>
                  <a:schemeClr val="tx1">
                    <a:lumMod val="75000"/>
                  </a:schemeClr>
                </a:solidFill>
                <a:latin typeface="+mn-lt"/>
              </a:rPr>
              <a:t>(-5%)</a:t>
            </a:r>
          </a:p>
        </p:txBody>
      </p:sp>
      <p:sp>
        <p:nvSpPr>
          <p:cNvPr id="43" name="TextBox 23">
            <a:extLst>
              <a:ext uri="{FF2B5EF4-FFF2-40B4-BE49-F238E27FC236}">
                <a16:creationId xmlns:a16="http://schemas.microsoft.com/office/drawing/2014/main" id="{083BEFDF-49FF-40DF-A3BB-1C52057904C7}"/>
              </a:ext>
            </a:extLst>
          </p:cNvPr>
          <p:cNvSpPr txBox="1"/>
          <p:nvPr/>
        </p:nvSpPr>
        <p:spPr>
          <a:xfrm>
            <a:off x="9275897" y="2617044"/>
            <a:ext cx="638026" cy="177174"/>
          </a:xfrm>
          <a:prstGeom prst="rect">
            <a:avLst/>
          </a:prstGeom>
        </p:spPr>
        <p:txBody>
          <a:bodyPr vert="horz" wrap="square" lIns="0" tIns="0" rIns="0" bIns="0" rtlCol="0" anchor="t" anchorCtr="0">
            <a:noAutofit/>
          </a:bodyPr>
          <a:lstStyle/>
          <a:p>
            <a:pPr algn="ctr">
              <a:spcBef>
                <a:spcPts val="0"/>
              </a:spcBef>
            </a:pPr>
            <a:r>
              <a:rPr lang="en-GB" sz="1200" b="1">
                <a:solidFill>
                  <a:schemeClr val="tx1">
                    <a:lumMod val="75000"/>
                  </a:schemeClr>
                </a:solidFill>
                <a:latin typeface="+mn-lt"/>
              </a:rPr>
              <a:t>(+2%)</a:t>
            </a:r>
          </a:p>
        </p:txBody>
      </p:sp>
      <p:cxnSp>
        <p:nvCxnSpPr>
          <p:cNvPr id="19" name="Gerader Verbinder 18">
            <a:extLst>
              <a:ext uri="{FF2B5EF4-FFF2-40B4-BE49-F238E27FC236}">
                <a16:creationId xmlns:a16="http://schemas.microsoft.com/office/drawing/2014/main" id="{10ED3788-D8DB-4D35-94E1-A114EA946193}"/>
              </a:ext>
            </a:extLst>
          </p:cNvPr>
          <p:cNvCxnSpPr/>
          <p:nvPr/>
        </p:nvCxnSpPr>
        <p:spPr>
          <a:xfrm>
            <a:off x="2430780" y="4770120"/>
            <a:ext cx="0" cy="53340"/>
          </a:xfrm>
          <a:prstGeom prst="line">
            <a:avLst/>
          </a:prstGeom>
          <a:ln w="12700"/>
        </p:spPr>
        <p:style>
          <a:lnRef idx="1">
            <a:schemeClr val="dk1"/>
          </a:lnRef>
          <a:fillRef idx="0">
            <a:schemeClr val="dk1"/>
          </a:fillRef>
          <a:effectRef idx="0">
            <a:schemeClr val="dk1"/>
          </a:effectRef>
          <a:fontRef idx="minor">
            <a:schemeClr val="tx1"/>
          </a:fontRef>
        </p:style>
      </p:cxnSp>
      <p:sp>
        <p:nvSpPr>
          <p:cNvPr id="20" name="Textfeld 19">
            <a:extLst>
              <a:ext uri="{FF2B5EF4-FFF2-40B4-BE49-F238E27FC236}">
                <a16:creationId xmlns:a16="http://schemas.microsoft.com/office/drawing/2014/main" id="{CCCCC787-617F-4C60-B77D-60F674DAAD61}"/>
              </a:ext>
            </a:extLst>
          </p:cNvPr>
          <p:cNvSpPr txBox="1"/>
          <p:nvPr/>
        </p:nvSpPr>
        <p:spPr>
          <a:xfrm>
            <a:off x="2301240" y="4809972"/>
            <a:ext cx="358133" cy="234360"/>
          </a:xfrm>
          <a:prstGeom prst="rect">
            <a:avLst/>
          </a:prstGeom>
        </p:spPr>
        <p:txBody>
          <a:bodyPr vert="horz" wrap="square" lIns="91440" tIns="45720" rIns="91440" bIns="45720" rtlCol="0">
            <a:noAutofit/>
          </a:bodyPr>
          <a:lstStyle/>
          <a:p>
            <a:pPr algn="l">
              <a:spcBef>
                <a:spcPts val="600"/>
              </a:spcBef>
            </a:pPr>
            <a:r>
              <a:rPr lang="de-CH" sz="1200">
                <a:latin typeface="+mn-lt"/>
              </a:rPr>
              <a:t>4</a:t>
            </a:r>
          </a:p>
        </p:txBody>
      </p:sp>
    </p:spTree>
    <p:custDataLst>
      <p:tags r:id="rId1"/>
    </p:custDataLst>
    <p:extLst>
      <p:ext uri="{BB962C8B-B14F-4D97-AF65-F5344CB8AC3E}">
        <p14:creationId xmlns:p14="http://schemas.microsoft.com/office/powerpoint/2010/main" val="2565569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072842-38D2-443D-A937-2683ADD9CC6D}"/>
              </a:ext>
            </a:extLst>
          </p:cNvPr>
          <p:cNvSpPr>
            <a:spLocks noGrp="1"/>
          </p:cNvSpPr>
          <p:nvPr>
            <p:ph type="title"/>
          </p:nvPr>
        </p:nvSpPr>
        <p:spPr/>
        <p:txBody>
          <a:bodyPr/>
          <a:lstStyle/>
          <a:p>
            <a:r>
              <a:rPr lang="en-US"/>
              <a:t>Background</a:t>
            </a:r>
          </a:p>
        </p:txBody>
      </p:sp>
      <p:sp>
        <p:nvSpPr>
          <p:cNvPr id="5" name="Slide Number Placeholder 4">
            <a:extLst>
              <a:ext uri="{FF2B5EF4-FFF2-40B4-BE49-F238E27FC236}">
                <a16:creationId xmlns:a16="http://schemas.microsoft.com/office/drawing/2014/main" id="{A2E67B54-516F-4E24-81D7-A13557507FCD}"/>
              </a:ext>
            </a:extLst>
          </p:cNvPr>
          <p:cNvSpPr>
            <a:spLocks noGrp="1"/>
          </p:cNvSpPr>
          <p:nvPr>
            <p:ph type="sldNum" sz="quarter" idx="11"/>
          </p:nvPr>
        </p:nvSpPr>
        <p:spPr/>
        <p:txBody>
          <a:bodyPr/>
          <a:lstStyle/>
          <a:p>
            <a:fld id="{7AF8E309-D608-654D-B811-6A2C46C88181}" type="slidenum">
              <a:rPr lang="en-US" smtClean="0"/>
              <a:pPr/>
              <a:t>2</a:t>
            </a:fld>
            <a:endParaRPr lang="en-US"/>
          </a:p>
        </p:txBody>
      </p:sp>
    </p:spTree>
    <p:custDataLst>
      <p:tags r:id="rId1"/>
    </p:custDataLst>
    <p:extLst>
      <p:ext uri="{BB962C8B-B14F-4D97-AF65-F5344CB8AC3E}">
        <p14:creationId xmlns:p14="http://schemas.microsoft.com/office/powerpoint/2010/main" val="3382397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D2D68C-5098-42FF-B25F-FB2DD6D56E04}"/>
              </a:ext>
            </a:extLst>
          </p:cNvPr>
          <p:cNvSpPr>
            <a:spLocks noGrp="1"/>
          </p:cNvSpPr>
          <p:nvPr>
            <p:ph type="title"/>
          </p:nvPr>
        </p:nvSpPr>
        <p:spPr>
          <a:xfrm>
            <a:off x="623888" y="765175"/>
            <a:ext cx="7309150" cy="2663825"/>
          </a:xfrm>
        </p:spPr>
        <p:txBody>
          <a:bodyPr/>
          <a:lstStyle/>
          <a:p>
            <a:r>
              <a:rPr lang="en-GB"/>
              <a:t>CV composite </a:t>
            </a:r>
            <a:br>
              <a:rPr lang="en-GB"/>
            </a:br>
            <a:r>
              <a:rPr lang="en-GB"/>
              <a:t>outcome</a:t>
            </a:r>
          </a:p>
        </p:txBody>
      </p:sp>
      <p:sp>
        <p:nvSpPr>
          <p:cNvPr id="6" name="Text Placeholder 5">
            <a:extLst>
              <a:ext uri="{FF2B5EF4-FFF2-40B4-BE49-F238E27FC236}">
                <a16:creationId xmlns:a16="http://schemas.microsoft.com/office/drawing/2014/main" id="{97D2A6B2-F537-48FD-BE07-B057C10493B6}"/>
              </a:ext>
            </a:extLst>
          </p:cNvPr>
          <p:cNvSpPr>
            <a:spLocks noGrp="1"/>
          </p:cNvSpPr>
          <p:nvPr>
            <p:ph type="body" idx="1"/>
          </p:nvPr>
        </p:nvSpPr>
        <p:spPr>
          <a:xfrm>
            <a:off x="623887" y="3573464"/>
            <a:ext cx="5747415" cy="1570036"/>
          </a:xfrm>
        </p:spPr>
        <p:txBody>
          <a:bodyPr/>
          <a:lstStyle/>
          <a:p>
            <a:r>
              <a:rPr lang="en-GB"/>
              <a:t>Time to CV death, non-fatal MI, non-fatal stroke or hospitalisation for HF</a:t>
            </a:r>
          </a:p>
          <a:p>
            <a:endParaRPr lang="en-GB"/>
          </a:p>
        </p:txBody>
      </p:sp>
      <p:sp>
        <p:nvSpPr>
          <p:cNvPr id="4" name="Slide Number Placeholder 3">
            <a:extLst>
              <a:ext uri="{FF2B5EF4-FFF2-40B4-BE49-F238E27FC236}">
                <a16:creationId xmlns:a16="http://schemas.microsoft.com/office/drawing/2014/main" id="{0F60EBC4-6A75-4872-A818-04049611A7B7}"/>
              </a:ext>
            </a:extLst>
          </p:cNvPr>
          <p:cNvSpPr>
            <a:spLocks noGrp="1"/>
          </p:cNvSpPr>
          <p:nvPr>
            <p:ph type="sldNum" sz="quarter" idx="11"/>
          </p:nvPr>
        </p:nvSpPr>
        <p:spPr/>
        <p:txBody>
          <a:bodyPr/>
          <a:lstStyle/>
          <a:p>
            <a:fld id="{7AF8E309-D608-654D-B811-6A2C46C88181}" type="slidenum">
              <a:rPr lang="en-US" smtClean="0"/>
              <a:pPr/>
              <a:t>20</a:t>
            </a:fld>
            <a:endParaRPr lang="en-US"/>
          </a:p>
        </p:txBody>
      </p:sp>
    </p:spTree>
    <p:custDataLst>
      <p:tags r:id="rId1"/>
    </p:custDataLst>
    <p:extLst>
      <p:ext uri="{BB962C8B-B14F-4D97-AF65-F5344CB8AC3E}">
        <p14:creationId xmlns:p14="http://schemas.microsoft.com/office/powerpoint/2010/main" val="2873822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Grafik 56">
            <a:extLst>
              <a:ext uri="{FF2B5EF4-FFF2-40B4-BE49-F238E27FC236}">
                <a16:creationId xmlns:a16="http://schemas.microsoft.com/office/drawing/2014/main" id="{C7F54D4D-AB95-4197-A543-D283E0B5453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36291" y="2801980"/>
            <a:ext cx="6829235" cy="1974555"/>
          </a:xfrm>
          <a:prstGeom prst="rect">
            <a:avLst/>
          </a:prstGeom>
        </p:spPr>
      </p:pic>
      <p:sp>
        <p:nvSpPr>
          <p:cNvPr id="2" name="Footer Placeholder 1">
            <a:extLst>
              <a:ext uri="{FF2B5EF4-FFF2-40B4-BE49-F238E27FC236}">
                <a16:creationId xmlns:a16="http://schemas.microsoft.com/office/drawing/2014/main" id="{34695FD9-3AF4-479A-AE61-5D405322E5B8}"/>
              </a:ext>
            </a:extLst>
          </p:cNvPr>
          <p:cNvSpPr>
            <a:spLocks noGrp="1"/>
          </p:cNvSpPr>
          <p:nvPr>
            <p:ph type="ftr" sz="quarter" idx="14"/>
          </p:nvPr>
        </p:nvSpPr>
        <p:spPr>
          <a:xfrm>
            <a:off x="932596" y="6092825"/>
            <a:ext cx="9991565" cy="506124"/>
          </a:xfrm>
        </p:spPr>
        <p:txBody>
          <a:bodyPr/>
          <a:lstStyle/>
          <a:p>
            <a:r>
              <a:rPr lang="en-GB"/>
              <a:t>*Cumulative incidence calculated by Aalen–Johansen estimator using deaths due to other causes as competing risk; </a:t>
            </a:r>
            <a:r>
              <a:rPr lang="en-GB" baseline="30000"/>
              <a:t>#</a:t>
            </a:r>
            <a:r>
              <a:rPr lang="en-GB"/>
              <a:t>number of patients with an event over a median of 3.0 years of follow-up</a:t>
            </a:r>
            <a:endParaRPr lang="en-GB" baseline="30000"/>
          </a:p>
          <a:p>
            <a:r>
              <a:rPr lang="en-GB"/>
              <a:t>CI, confidence interval; CV, cardiovascular; HF, heart failure;</a:t>
            </a:r>
            <a:r>
              <a:rPr lang="en-GB" altLang="en-US" kern="0">
                <a:ea typeface="ＭＳ Ｐゴシック"/>
                <a:cs typeface="Arial"/>
              </a:rPr>
              <a:t> </a:t>
            </a:r>
            <a:r>
              <a:rPr lang="en-GB"/>
              <a:t>HR, hazard ratio; </a:t>
            </a:r>
            <a:r>
              <a:rPr lang="en-GB" altLang="en-US" kern="0">
                <a:ea typeface="ＭＳ Ｐゴシック"/>
                <a:cs typeface="Arial"/>
              </a:rPr>
              <a:t>MI, myocardial infarction; </a:t>
            </a:r>
            <a:r>
              <a:rPr lang="en-GB"/>
              <a:t>NNT, number needed to treat; </a:t>
            </a:r>
            <a:r>
              <a:rPr lang="en-GB" altLang="en-US" kern="0">
                <a:ea typeface="ＭＳ Ｐゴシック"/>
                <a:cs typeface="Arial"/>
              </a:rPr>
              <a:t>RAS, renin–angiotensin system</a:t>
            </a:r>
          </a:p>
          <a:p>
            <a:r>
              <a:rPr lang="da-DK" err="1">
                <a:ea typeface="+mn-lt"/>
                <a:cs typeface="+mn-lt"/>
              </a:rPr>
              <a:t>Agarwal</a:t>
            </a:r>
            <a:r>
              <a:rPr lang="da-DK"/>
              <a:t> R,</a:t>
            </a:r>
            <a:r>
              <a:rPr lang="da-DK" i="1"/>
              <a:t> et al. </a:t>
            </a:r>
            <a:r>
              <a:rPr lang="da-DK" i="1" err="1"/>
              <a:t>Eur</a:t>
            </a:r>
            <a:r>
              <a:rPr lang="da-DK" i="1"/>
              <a:t> Heart J</a:t>
            </a:r>
            <a:r>
              <a:rPr lang="da-DK"/>
              <a:t> 2022; 43:474-484</a:t>
            </a:r>
            <a:endParaRPr lang="en-GB"/>
          </a:p>
        </p:txBody>
      </p:sp>
      <p:sp>
        <p:nvSpPr>
          <p:cNvPr id="3" name="Slide Number Placeholder 2">
            <a:extLst>
              <a:ext uri="{FF2B5EF4-FFF2-40B4-BE49-F238E27FC236}">
                <a16:creationId xmlns:a16="http://schemas.microsoft.com/office/drawing/2014/main" id="{C7430679-9461-4366-8EEC-F1350E2F8D3F}"/>
              </a:ext>
            </a:extLst>
          </p:cNvPr>
          <p:cNvSpPr>
            <a:spLocks noGrp="1"/>
          </p:cNvSpPr>
          <p:nvPr>
            <p:ph type="sldNum" sz="quarter" idx="15"/>
          </p:nvPr>
        </p:nvSpPr>
        <p:spPr/>
        <p:txBody>
          <a:bodyPr/>
          <a:lstStyle/>
          <a:p>
            <a:fld id="{7AF8E309-D608-654D-B811-6A2C46C88181}" type="slidenum">
              <a:rPr lang="en-GB" smtClean="0"/>
              <a:pPr/>
              <a:t>21</a:t>
            </a:fld>
            <a:endParaRPr lang="en-GB"/>
          </a:p>
        </p:txBody>
      </p:sp>
      <p:sp>
        <p:nvSpPr>
          <p:cNvPr id="5" name="Title 4">
            <a:extLst>
              <a:ext uri="{FF2B5EF4-FFF2-40B4-BE49-F238E27FC236}">
                <a16:creationId xmlns:a16="http://schemas.microsoft.com/office/drawing/2014/main" id="{013E1648-567F-45FE-A51E-C42AE0FBE4C8}"/>
              </a:ext>
            </a:extLst>
          </p:cNvPr>
          <p:cNvSpPr>
            <a:spLocks noGrp="1"/>
          </p:cNvSpPr>
          <p:nvPr>
            <p:ph type="title"/>
          </p:nvPr>
        </p:nvSpPr>
        <p:spPr>
          <a:xfrm>
            <a:off x="623888" y="333375"/>
            <a:ext cx="9739311" cy="962377"/>
          </a:xfrm>
        </p:spPr>
        <p:txBody>
          <a:bodyPr>
            <a:noAutofit/>
          </a:bodyPr>
          <a:lstStyle/>
          <a:p>
            <a:r>
              <a:rPr lang="en-GB" sz="2400"/>
              <a:t>FIDELITY Study: CV composite outcome</a:t>
            </a:r>
          </a:p>
        </p:txBody>
      </p:sp>
      <p:sp>
        <p:nvSpPr>
          <p:cNvPr id="6" name="Text Placeholder 3">
            <a:extLst>
              <a:ext uri="{FF2B5EF4-FFF2-40B4-BE49-F238E27FC236}">
                <a16:creationId xmlns:a16="http://schemas.microsoft.com/office/drawing/2014/main" id="{0A2C9B94-F1E9-41D3-A2E8-0684D4CE8FF7}"/>
              </a:ext>
            </a:extLst>
          </p:cNvPr>
          <p:cNvSpPr txBox="1">
            <a:spLocks/>
          </p:cNvSpPr>
          <p:nvPr/>
        </p:nvSpPr>
        <p:spPr>
          <a:xfrm>
            <a:off x="623887" y="1409488"/>
            <a:ext cx="10908000" cy="471699"/>
          </a:xfrm>
          <a:prstGeom prst="rect">
            <a:avLst/>
          </a:prstGeom>
        </p:spPr>
        <p:txBody>
          <a:bodyPr/>
          <a:lstStyle>
            <a:lvl1pPr marL="266700" indent="-266700" algn="l" defTabSz="914400" rtl="0" eaLnBrk="1" latinLnBrk="0" hangingPunct="1">
              <a:lnSpc>
                <a:spcPct val="100000"/>
              </a:lnSpc>
              <a:spcBef>
                <a:spcPts val="1000"/>
              </a:spcBef>
              <a:buClr>
                <a:schemeClr val="accent3"/>
              </a:buClr>
              <a:buFont typeface="Arial" panose="020B0604020202020204" pitchFamily="34" charset="0"/>
              <a:buChar char="•"/>
              <a:tabLst/>
              <a:defRPr lang="en-US" sz="1600" kern="1200" dirty="0">
                <a:solidFill>
                  <a:schemeClr val="tx1"/>
                </a:solidFill>
                <a:latin typeface="+mn-lt"/>
                <a:ea typeface="+mn-ea"/>
                <a:cs typeface="+mn-cs"/>
              </a:defRPr>
            </a:lvl1pPr>
            <a:lvl2pPr marL="533400" indent="-249238" algn="l" defTabSz="914400" rtl="0" eaLnBrk="1" latinLnBrk="0" hangingPunct="1">
              <a:lnSpc>
                <a:spcPct val="100000"/>
              </a:lnSpc>
              <a:spcBef>
                <a:spcPts val="600"/>
              </a:spcBef>
              <a:buClr>
                <a:schemeClr val="accent1"/>
              </a:buClr>
              <a:buFont typeface="System Font"/>
              <a:buChar char="–"/>
              <a:tabLst/>
              <a:defRPr lang="en-US" sz="1600" kern="1200" dirty="0">
                <a:solidFill>
                  <a:schemeClr val="tx1"/>
                </a:solidFill>
                <a:latin typeface="+mn-lt"/>
                <a:ea typeface="+mn-ea"/>
                <a:cs typeface="+mn-cs"/>
              </a:defRPr>
            </a:lvl2pPr>
            <a:lvl3pPr marL="800100" indent="-266700" algn="l" defTabSz="914400" rtl="0" eaLnBrk="1" latinLnBrk="0" hangingPunct="1">
              <a:lnSpc>
                <a:spcPct val="100000"/>
              </a:lnSpc>
              <a:spcBef>
                <a:spcPts val="600"/>
              </a:spcBef>
              <a:buClr>
                <a:schemeClr val="accent2"/>
              </a:buClr>
              <a:buFont typeface="Arial" panose="020B0604020202020204" pitchFamily="34" charset="0"/>
              <a:buChar char="•"/>
              <a:tabLst/>
              <a:defRPr lang="en-US" sz="1400" kern="1200" dirty="0">
                <a:solidFill>
                  <a:schemeClr val="tx1"/>
                </a:solidFill>
                <a:latin typeface="+mn-lt"/>
                <a:ea typeface="+mn-ea"/>
                <a:cs typeface="+mn-cs"/>
              </a:defRPr>
            </a:lvl3pPr>
            <a:lvl4pPr marL="1016000" indent="-215900" algn="l" defTabSz="914400" rtl="0" eaLnBrk="1" latinLnBrk="0" hangingPunct="1">
              <a:lnSpc>
                <a:spcPct val="100000"/>
              </a:lnSpc>
              <a:spcBef>
                <a:spcPts val="600"/>
              </a:spcBef>
              <a:buClr>
                <a:schemeClr val="accent6"/>
              </a:buClr>
              <a:buFont typeface="System Font"/>
              <a:buChar char="–"/>
              <a:tabLst/>
              <a:defRPr lang="en-US" sz="1200" kern="1200" dirty="0">
                <a:solidFill>
                  <a:schemeClr val="tx1"/>
                </a:solidFill>
                <a:latin typeface="+mn-lt"/>
                <a:ea typeface="+mn-ea"/>
                <a:cs typeface="+mn-cs"/>
              </a:defRPr>
            </a:lvl4pPr>
            <a:lvl5pPr marL="1244600" indent="-228600" algn="l" defTabSz="914400" rtl="0" eaLnBrk="1" latinLnBrk="0" hangingPunct="1">
              <a:lnSpc>
                <a:spcPct val="100000"/>
              </a:lnSpc>
              <a:spcBef>
                <a:spcPts val="600"/>
              </a:spcBef>
              <a:buClr>
                <a:schemeClr val="accent6"/>
              </a:buClr>
              <a:buFont typeface="Arial" panose="020B0604020202020204" pitchFamily="34" charset="0"/>
              <a:buChar char="•"/>
              <a:tabLst/>
              <a:defRPr lang="en-US"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GB" sz="2000" b="1">
                <a:solidFill>
                  <a:schemeClr val="bg2"/>
                </a:solidFill>
              </a:rPr>
              <a:t>Time to CV death, non-fatal MI, non-fatal stroke, or hospitalisation for HF</a:t>
            </a:r>
          </a:p>
        </p:txBody>
      </p:sp>
      <p:sp>
        <p:nvSpPr>
          <p:cNvPr id="7" name="Rectangle 6">
            <a:extLst>
              <a:ext uri="{FF2B5EF4-FFF2-40B4-BE49-F238E27FC236}">
                <a16:creationId xmlns:a16="http://schemas.microsoft.com/office/drawing/2014/main" id="{A398AE30-3FD0-4740-9B4E-7BA9A9DDA41A}"/>
              </a:ext>
            </a:extLst>
          </p:cNvPr>
          <p:cNvSpPr/>
          <p:nvPr/>
        </p:nvSpPr>
        <p:spPr>
          <a:xfrm>
            <a:off x="6300255" y="2360170"/>
            <a:ext cx="2847896" cy="338554"/>
          </a:xfrm>
          <a:prstGeom prst="rect">
            <a:avLst/>
          </a:prstGeom>
        </p:spPr>
        <p:txBody>
          <a:bodyPr wrap="none" rIns="0">
            <a:spAutoFit/>
          </a:bodyPr>
          <a:lstStyle/>
          <a:p>
            <a:pPr algn="r"/>
            <a:r>
              <a:rPr lang="en-GB" altLang="en-US" sz="1600" b="1">
                <a:latin typeface="Arial" panose="020B0604020202020204" pitchFamily="34" charset="0"/>
              </a:rPr>
              <a:t>Placebo: </a:t>
            </a:r>
            <a:r>
              <a:rPr lang="en-GB" altLang="en-US" sz="1600">
                <a:latin typeface="+mn-lt"/>
              </a:rPr>
              <a:t>939</a:t>
            </a:r>
            <a:r>
              <a:rPr lang="en-GB" sz="1600">
                <a:latin typeface="+mn-lt"/>
              </a:rPr>
              <a:t>/6507 (14.4%)</a:t>
            </a:r>
            <a:r>
              <a:rPr lang="en-GB" sz="1600" baseline="30000"/>
              <a:t>#</a:t>
            </a:r>
            <a:r>
              <a:rPr lang="en-GB" sz="1600">
                <a:latin typeface="+mn-lt"/>
              </a:rPr>
              <a:t> </a:t>
            </a:r>
            <a:endParaRPr lang="en-GB" sz="1600" b="1">
              <a:latin typeface="+mn-lt"/>
            </a:endParaRPr>
          </a:p>
        </p:txBody>
      </p:sp>
      <p:sp>
        <p:nvSpPr>
          <p:cNvPr id="8" name="Rectangle 113">
            <a:extLst>
              <a:ext uri="{FF2B5EF4-FFF2-40B4-BE49-F238E27FC236}">
                <a16:creationId xmlns:a16="http://schemas.microsoft.com/office/drawing/2014/main" id="{03EE4608-B0BB-4473-80FC-3B4111B5C74E}"/>
              </a:ext>
            </a:extLst>
          </p:cNvPr>
          <p:cNvSpPr>
            <a:spLocks noChangeArrowheads="1"/>
          </p:cNvSpPr>
          <p:nvPr/>
        </p:nvSpPr>
        <p:spPr bwMode="auto">
          <a:xfrm>
            <a:off x="6391872" y="3797019"/>
            <a:ext cx="28501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r"/>
            <a:r>
              <a:rPr kumimoji="0" lang="en-GB" altLang="en-US" sz="1600" b="1" i="0" u="none" strike="noStrike" cap="none" normalizeH="0" baseline="0">
                <a:ln>
                  <a:noFill/>
                </a:ln>
                <a:solidFill>
                  <a:schemeClr val="accent1"/>
                </a:solidFill>
                <a:effectLst/>
              </a:rPr>
              <a:t>Finerenone: </a:t>
            </a:r>
            <a:r>
              <a:rPr kumimoji="0" lang="en-GB" altLang="en-US" sz="1600" i="0" u="none" strike="noStrike" cap="none" normalizeH="0" baseline="0">
                <a:ln>
                  <a:noFill/>
                </a:ln>
                <a:solidFill>
                  <a:schemeClr val="accent1"/>
                </a:solidFill>
                <a:effectLst/>
              </a:rPr>
              <a:t>825</a:t>
            </a:r>
            <a:r>
              <a:rPr lang="en-GB" sz="1600">
                <a:solidFill>
                  <a:schemeClr val="accent1"/>
                </a:solidFill>
              </a:rPr>
              <a:t>/6519 (12.7)</a:t>
            </a:r>
            <a:r>
              <a:rPr lang="en-GB" sz="1600" baseline="30000">
                <a:solidFill>
                  <a:schemeClr val="accent1"/>
                </a:solidFill>
              </a:rPr>
              <a:t>#</a:t>
            </a:r>
            <a:endParaRPr lang="en-GB" sz="1600" b="1" baseline="30000">
              <a:solidFill>
                <a:schemeClr val="accent1"/>
              </a:solidFill>
            </a:endParaRPr>
          </a:p>
        </p:txBody>
      </p:sp>
      <p:sp>
        <p:nvSpPr>
          <p:cNvPr id="9" name="Rectangle: Rounded Corners 8">
            <a:extLst>
              <a:ext uri="{FF2B5EF4-FFF2-40B4-BE49-F238E27FC236}">
                <a16:creationId xmlns:a16="http://schemas.microsoft.com/office/drawing/2014/main" id="{6AA7A6CE-15A1-428D-A310-4B54A1CC4F12}"/>
              </a:ext>
            </a:extLst>
          </p:cNvPr>
          <p:cNvSpPr/>
          <p:nvPr/>
        </p:nvSpPr>
        <p:spPr>
          <a:xfrm>
            <a:off x="2274134" y="2675222"/>
            <a:ext cx="1693607" cy="651221"/>
          </a:xfrm>
          <a:prstGeom prst="roundRect">
            <a:avLst>
              <a:gd name="adj" fmla="val 0"/>
            </a:avLst>
          </a:prstGeom>
          <a:solidFill>
            <a:srgbClr val="F2F2F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marL="180975" marR="0" lvl="0" indent="0" algn="l" defTabSz="609585"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a:ln>
                <a:noFill/>
              </a:ln>
              <a:solidFill>
                <a:srgbClr val="000000"/>
              </a:solidFill>
              <a:effectLst/>
              <a:uLnTx/>
              <a:uFillTx/>
              <a:latin typeface="Arial" panose="020B0604020202020204"/>
              <a:ea typeface="MS PGothic" charset="0"/>
              <a:cs typeface="+mn-cs"/>
            </a:endParaRPr>
          </a:p>
        </p:txBody>
      </p:sp>
      <p:sp>
        <p:nvSpPr>
          <p:cNvPr id="10" name="Rectangle: Rounded Corners 9">
            <a:extLst>
              <a:ext uri="{FF2B5EF4-FFF2-40B4-BE49-F238E27FC236}">
                <a16:creationId xmlns:a16="http://schemas.microsoft.com/office/drawing/2014/main" id="{6B9961E9-A275-4CD6-B6CA-5E5B270CFABA}"/>
              </a:ext>
            </a:extLst>
          </p:cNvPr>
          <p:cNvSpPr/>
          <p:nvPr/>
        </p:nvSpPr>
        <p:spPr>
          <a:xfrm>
            <a:off x="2284916" y="2675222"/>
            <a:ext cx="2590618" cy="651221"/>
          </a:xfrm>
          <a:prstGeom prst="roundRect">
            <a:avLst>
              <a:gd name="adj" fmla="val 42944"/>
            </a:avLst>
          </a:prstGeom>
          <a:solidFill>
            <a:srgbClr val="F2F2F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marL="180975" marR="0" lvl="0" indent="0" algn="l" defTabSz="609585"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a:ln>
                <a:noFill/>
              </a:ln>
              <a:solidFill>
                <a:srgbClr val="000000"/>
              </a:solidFill>
              <a:effectLst/>
              <a:uLnTx/>
              <a:uFillTx/>
              <a:latin typeface="Arial" panose="020B0604020202020204"/>
              <a:ea typeface="MS PGothic" charset="0"/>
              <a:cs typeface="+mn-cs"/>
            </a:endParaRPr>
          </a:p>
        </p:txBody>
      </p:sp>
      <p:sp>
        <p:nvSpPr>
          <p:cNvPr id="11" name="Rectangle 10">
            <a:extLst>
              <a:ext uri="{FF2B5EF4-FFF2-40B4-BE49-F238E27FC236}">
                <a16:creationId xmlns:a16="http://schemas.microsoft.com/office/drawing/2014/main" id="{66549FFA-AFC2-41A6-AF0E-4B716C52725A}"/>
              </a:ext>
            </a:extLst>
          </p:cNvPr>
          <p:cNvSpPr/>
          <p:nvPr/>
        </p:nvSpPr>
        <p:spPr>
          <a:xfrm>
            <a:off x="2249577" y="2720969"/>
            <a:ext cx="2776583" cy="584775"/>
          </a:xfrm>
          <a:prstGeom prst="rect">
            <a:avLst/>
          </a:prstGeom>
        </p:spPr>
        <p:txBody>
          <a:bodyPr wrap="square" lIns="0">
            <a:spAutoFit/>
          </a:bodyPr>
          <a:lstStyle/>
          <a:p>
            <a:pPr marL="88900" marR="0" lvl="0" indent="0" algn="l" defTabSz="609585"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a:ln>
                  <a:noFill/>
                </a:ln>
                <a:effectLst/>
                <a:uLnTx/>
                <a:uFillTx/>
                <a:latin typeface="Arial" panose="020B0604020202020204"/>
                <a:ea typeface="MS PGothic" charset="0"/>
              </a:rPr>
              <a:t>NNT after 3 years = 46 </a:t>
            </a:r>
            <a:br>
              <a:rPr kumimoji="0" lang="en-GB" sz="1600" b="0" i="0" u="none" strike="noStrike" kern="1200" cap="none" spc="0" normalizeH="0" baseline="0">
                <a:ln>
                  <a:noFill/>
                </a:ln>
                <a:effectLst/>
                <a:uLnTx/>
                <a:uFillTx/>
                <a:latin typeface="Arial" panose="020B0604020202020204"/>
                <a:ea typeface="MS PGothic" charset="0"/>
              </a:rPr>
            </a:br>
            <a:r>
              <a:rPr kumimoji="0" lang="en-GB" sz="1600" b="0" i="0" u="none" strike="noStrike" kern="1200" cap="none" spc="0" normalizeH="0" baseline="0">
                <a:ln>
                  <a:noFill/>
                </a:ln>
                <a:effectLst/>
                <a:uLnTx/>
                <a:uFillTx/>
                <a:latin typeface="Arial" panose="020B0604020202020204"/>
                <a:ea typeface="MS PGothic" charset="0"/>
              </a:rPr>
              <a:t>(95% CI 29–109)</a:t>
            </a:r>
          </a:p>
        </p:txBody>
      </p:sp>
      <p:sp>
        <p:nvSpPr>
          <p:cNvPr id="12" name="Table label">
            <a:extLst>
              <a:ext uri="{FF2B5EF4-FFF2-40B4-BE49-F238E27FC236}">
                <a16:creationId xmlns:a16="http://schemas.microsoft.com/office/drawing/2014/main" id="{FDA86B7E-69E7-4DBB-BDC4-77C363F92310}"/>
              </a:ext>
            </a:extLst>
          </p:cNvPr>
          <p:cNvSpPr>
            <a:spLocks noChangeArrowheads="1"/>
          </p:cNvSpPr>
          <p:nvPr/>
        </p:nvSpPr>
        <p:spPr bwMode="auto">
          <a:xfrm>
            <a:off x="1038266" y="5235295"/>
            <a:ext cx="8656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altLang="en-US" sz="1400" b="1" i="0" u="none" strike="noStrike" kern="1200" cap="none" spc="0" normalizeH="0" baseline="0">
                <a:ln>
                  <a:noFill/>
                </a:ln>
                <a:solidFill>
                  <a:schemeClr val="tx2"/>
                </a:solidFill>
                <a:effectLst/>
                <a:uLnTx/>
                <a:uFillTx/>
                <a:latin typeface="Arial" panose="020B0604020202020204" pitchFamily="34" charset="0"/>
                <a:ea typeface="MS PGothic" charset="0"/>
                <a:cs typeface="+mn-cs"/>
              </a:rPr>
              <a:t>No. at risk</a:t>
            </a:r>
            <a:endParaRPr kumimoji="0" lang="en-GB" altLang="en-US" sz="1800" b="0" i="0" u="none" strike="noStrike" kern="1200" cap="none" spc="0" normalizeH="0" baseline="0">
              <a:ln>
                <a:noFill/>
              </a:ln>
              <a:solidFill>
                <a:schemeClr val="tx2"/>
              </a:solidFill>
              <a:effectLst/>
              <a:uLnTx/>
              <a:uFillTx/>
              <a:latin typeface="Arial" panose="020B0604020202020204" pitchFamily="34" charset="0"/>
              <a:ea typeface="MS PGothic" charset="0"/>
              <a:cs typeface="+mn-cs"/>
            </a:endParaRPr>
          </a:p>
        </p:txBody>
      </p:sp>
      <p:sp>
        <p:nvSpPr>
          <p:cNvPr id="13" name="Rectangle 365">
            <a:extLst>
              <a:ext uri="{FF2B5EF4-FFF2-40B4-BE49-F238E27FC236}">
                <a16:creationId xmlns:a16="http://schemas.microsoft.com/office/drawing/2014/main" id="{7E94469F-E2BA-455C-B783-B4EA30E1887D}"/>
              </a:ext>
            </a:extLst>
          </p:cNvPr>
          <p:cNvSpPr>
            <a:spLocks noChangeArrowheads="1"/>
          </p:cNvSpPr>
          <p:nvPr/>
        </p:nvSpPr>
        <p:spPr bwMode="auto">
          <a:xfrm>
            <a:off x="940488" y="5473946"/>
            <a:ext cx="9634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altLang="en-US" sz="1400" b="1" i="0" u="none" strike="noStrike" kern="1200" cap="none" spc="0" normalizeH="0" baseline="0">
                <a:ln>
                  <a:noFill/>
                </a:ln>
                <a:solidFill>
                  <a:schemeClr val="accent1"/>
                </a:solidFill>
                <a:effectLst/>
                <a:uLnTx/>
                <a:uFillTx/>
                <a:latin typeface="Arial" panose="020B0604020202020204" pitchFamily="34" charset="0"/>
                <a:ea typeface="MS PGothic" charset="0"/>
                <a:cs typeface="+mn-cs"/>
              </a:rPr>
              <a:t>Finerenone</a:t>
            </a:r>
            <a:endParaRPr kumimoji="0" lang="en-GB" altLang="en-US" sz="1800" b="1" i="0" u="none" strike="noStrike" kern="1200" cap="none" spc="0" normalizeH="0" baseline="0">
              <a:ln>
                <a:noFill/>
              </a:ln>
              <a:solidFill>
                <a:schemeClr val="accent1"/>
              </a:solidFill>
              <a:effectLst/>
              <a:uLnTx/>
              <a:uFillTx/>
              <a:latin typeface="Arial" panose="020B0604020202020204" pitchFamily="34" charset="0"/>
              <a:ea typeface="MS PGothic" charset="0"/>
              <a:cs typeface="+mn-cs"/>
            </a:endParaRPr>
          </a:p>
        </p:txBody>
      </p:sp>
      <p:sp>
        <p:nvSpPr>
          <p:cNvPr id="14" name="Rectangle 375">
            <a:extLst>
              <a:ext uri="{FF2B5EF4-FFF2-40B4-BE49-F238E27FC236}">
                <a16:creationId xmlns:a16="http://schemas.microsoft.com/office/drawing/2014/main" id="{72C50BA5-0B89-4446-9E8D-47EDA47091E2}"/>
              </a:ext>
            </a:extLst>
          </p:cNvPr>
          <p:cNvSpPr>
            <a:spLocks noChangeArrowheads="1"/>
          </p:cNvSpPr>
          <p:nvPr/>
        </p:nvSpPr>
        <p:spPr bwMode="auto">
          <a:xfrm>
            <a:off x="1217801" y="5713033"/>
            <a:ext cx="6860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altLang="en-US" sz="1400" b="1" i="0" u="none" strike="noStrike" kern="1200" cap="none" spc="0" normalizeH="0" baseline="0">
                <a:ln>
                  <a:noFill/>
                </a:ln>
                <a:solidFill>
                  <a:srgbClr val="53585A"/>
                </a:solidFill>
                <a:effectLst/>
                <a:uLnTx/>
                <a:uFillTx/>
                <a:latin typeface="Arial" panose="020B0604020202020204" pitchFamily="34" charset="0"/>
                <a:ea typeface="MS PGothic" charset="0"/>
                <a:cs typeface="+mn-cs"/>
              </a:rPr>
              <a:t>Placebo</a:t>
            </a:r>
            <a:endParaRPr kumimoji="0" lang="en-GB" altLang="en-US" sz="1800" b="1" i="0" u="none" strike="noStrike" kern="1200" cap="none" spc="0" normalizeH="0" baseline="0">
              <a:ln>
                <a:noFill/>
              </a:ln>
              <a:solidFill>
                <a:srgbClr val="53585A"/>
              </a:solidFill>
              <a:effectLst/>
              <a:uLnTx/>
              <a:uFillTx/>
              <a:latin typeface="Arial" panose="020B0604020202020204" pitchFamily="34" charset="0"/>
              <a:ea typeface="MS PGothic" charset="0"/>
              <a:cs typeface="+mn-cs"/>
            </a:endParaRPr>
          </a:p>
        </p:txBody>
      </p:sp>
      <p:sp>
        <p:nvSpPr>
          <p:cNvPr id="15" name="Rectangle 359">
            <a:extLst>
              <a:ext uri="{FF2B5EF4-FFF2-40B4-BE49-F238E27FC236}">
                <a16:creationId xmlns:a16="http://schemas.microsoft.com/office/drawing/2014/main" id="{103E5EAC-C4D0-4B00-B770-8300D4E815CC}"/>
              </a:ext>
            </a:extLst>
          </p:cNvPr>
          <p:cNvSpPr>
            <a:spLocks noChangeArrowheads="1"/>
          </p:cNvSpPr>
          <p:nvPr/>
        </p:nvSpPr>
        <p:spPr bwMode="auto">
          <a:xfrm>
            <a:off x="4733500" y="5134740"/>
            <a:ext cx="27037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a:ln>
                  <a:noFill/>
                </a:ln>
                <a:effectLst/>
                <a:uLnTx/>
                <a:uFillTx/>
                <a:latin typeface="Arial" panose="020B0604020202020204" pitchFamily="34" charset="0"/>
                <a:ea typeface="MS PGothic" charset="0"/>
                <a:cs typeface="+mn-cs"/>
              </a:rPr>
              <a:t>Time to first event (months)</a:t>
            </a:r>
            <a:endParaRPr kumimoji="0" lang="en-GB" altLang="en-US" sz="1600" b="0" i="0" u="none" strike="noStrike" kern="1200" cap="none" spc="0" normalizeH="0" baseline="0">
              <a:ln>
                <a:noFill/>
              </a:ln>
              <a:effectLst/>
              <a:uLnTx/>
              <a:uFillTx/>
              <a:latin typeface="Arial" panose="020B0604020202020204" pitchFamily="34" charset="0"/>
              <a:ea typeface="MS PGothic" charset="0"/>
              <a:cs typeface="+mn-cs"/>
            </a:endParaRPr>
          </a:p>
        </p:txBody>
      </p:sp>
      <p:sp>
        <p:nvSpPr>
          <p:cNvPr id="16" name="Rectangle 366">
            <a:extLst>
              <a:ext uri="{FF2B5EF4-FFF2-40B4-BE49-F238E27FC236}">
                <a16:creationId xmlns:a16="http://schemas.microsoft.com/office/drawing/2014/main" id="{C8E2C485-4417-4AB8-9FDF-A93DE64D5601}"/>
              </a:ext>
            </a:extLst>
          </p:cNvPr>
          <p:cNvSpPr>
            <a:spLocks noChangeArrowheads="1"/>
          </p:cNvSpPr>
          <p:nvPr/>
        </p:nvSpPr>
        <p:spPr bwMode="auto">
          <a:xfrm>
            <a:off x="2040507" y="5473946"/>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ctr" defTabSz="914400">
              <a:defRPr/>
            </a:pPr>
            <a:r>
              <a:rPr lang="en-GB" altLang="en-US" sz="1400">
                <a:solidFill>
                  <a:schemeClr val="accent1"/>
                </a:solidFill>
                <a:cs typeface="+mn-cs"/>
              </a:rPr>
              <a:t>6519</a:t>
            </a:r>
            <a:endParaRPr kumimoji="0" lang="en-GB" altLang="en-US" sz="1800" b="0" i="0" u="none" strike="noStrike" kern="1200" cap="none" spc="0" normalizeH="0" baseline="0">
              <a:ln>
                <a:noFill/>
              </a:ln>
              <a:solidFill>
                <a:schemeClr val="accent1"/>
              </a:solidFill>
              <a:effectLst/>
              <a:highlight>
                <a:srgbClr val="FFFF00"/>
              </a:highlight>
              <a:uLnTx/>
              <a:uFillTx/>
              <a:cs typeface="+mn-cs"/>
            </a:endParaRPr>
          </a:p>
        </p:txBody>
      </p:sp>
      <p:sp>
        <p:nvSpPr>
          <p:cNvPr id="17" name="Rectangle 376">
            <a:extLst>
              <a:ext uri="{FF2B5EF4-FFF2-40B4-BE49-F238E27FC236}">
                <a16:creationId xmlns:a16="http://schemas.microsoft.com/office/drawing/2014/main" id="{16E9CA68-9DF4-4015-9BC0-103D5E1F1B40}"/>
              </a:ext>
            </a:extLst>
          </p:cNvPr>
          <p:cNvSpPr>
            <a:spLocks noChangeArrowheads="1"/>
          </p:cNvSpPr>
          <p:nvPr/>
        </p:nvSpPr>
        <p:spPr bwMode="auto">
          <a:xfrm>
            <a:off x="2040507" y="5713033"/>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ctr" defTabSz="914400">
              <a:defRPr/>
            </a:pPr>
            <a:r>
              <a:rPr lang="en-GB" altLang="en-US" sz="1400">
                <a:solidFill>
                  <a:srgbClr val="53585A"/>
                </a:solidFill>
                <a:cs typeface="+mn-cs"/>
              </a:rPr>
              <a:t>6507</a:t>
            </a:r>
            <a:endParaRPr kumimoji="0" lang="en-GB" altLang="en-US" sz="1800" b="0" i="0" u="none" strike="noStrike" kern="1200" cap="none" spc="0" normalizeH="0" baseline="0">
              <a:ln>
                <a:noFill/>
              </a:ln>
              <a:solidFill>
                <a:srgbClr val="53585A"/>
              </a:solidFill>
              <a:effectLst/>
              <a:highlight>
                <a:srgbClr val="FFFF00"/>
              </a:highlight>
              <a:uLnTx/>
              <a:uFillTx/>
              <a:cs typeface="+mn-cs"/>
            </a:endParaRPr>
          </a:p>
        </p:txBody>
      </p:sp>
      <p:sp>
        <p:nvSpPr>
          <p:cNvPr id="18" name="Freeform 289">
            <a:extLst>
              <a:ext uri="{FF2B5EF4-FFF2-40B4-BE49-F238E27FC236}">
                <a16:creationId xmlns:a16="http://schemas.microsoft.com/office/drawing/2014/main" id="{10A1624F-10F0-4A3A-8454-D5C337967EBB}"/>
              </a:ext>
            </a:extLst>
          </p:cNvPr>
          <p:cNvSpPr>
            <a:spLocks/>
          </p:cNvSpPr>
          <p:nvPr/>
        </p:nvSpPr>
        <p:spPr bwMode="auto">
          <a:xfrm>
            <a:off x="2236292" y="1995631"/>
            <a:ext cx="6829236" cy="2764763"/>
          </a:xfrm>
          <a:custGeom>
            <a:avLst/>
            <a:gdLst>
              <a:gd name="T0" fmla="*/ 0 w 3341"/>
              <a:gd name="T1" fmla="*/ 0 h 1736"/>
              <a:gd name="T2" fmla="*/ 0 w 3341"/>
              <a:gd name="T3" fmla="*/ 1736 h 1736"/>
              <a:gd name="T4" fmla="*/ 3341 w 3341"/>
              <a:gd name="T5" fmla="*/ 1736 h 1736"/>
            </a:gdLst>
            <a:ahLst/>
            <a:cxnLst>
              <a:cxn ang="0">
                <a:pos x="T0" y="T1"/>
              </a:cxn>
              <a:cxn ang="0">
                <a:pos x="T2" y="T3"/>
              </a:cxn>
              <a:cxn ang="0">
                <a:pos x="T4" y="T5"/>
              </a:cxn>
            </a:cxnLst>
            <a:rect l="0" t="0" r="r" b="b"/>
            <a:pathLst>
              <a:path w="3341" h="1736">
                <a:moveTo>
                  <a:pt x="0" y="0"/>
                </a:moveTo>
                <a:lnTo>
                  <a:pt x="0" y="1736"/>
                </a:lnTo>
                <a:lnTo>
                  <a:pt x="3341" y="1736"/>
                </a:lnTo>
              </a:path>
            </a:pathLst>
          </a:custGeom>
          <a:noFill/>
          <a:ln w="1270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a:ln>
                <a:noFill/>
              </a:ln>
              <a:solidFill>
                <a:srgbClr val="53585A"/>
              </a:solidFill>
              <a:effectLst/>
              <a:uLnTx/>
              <a:uFillTx/>
              <a:latin typeface="Calibri" charset="0"/>
              <a:ea typeface="MS PGothic" charset="0"/>
              <a:cs typeface="+mn-cs"/>
            </a:endParaRPr>
          </a:p>
        </p:txBody>
      </p:sp>
      <p:sp>
        <p:nvSpPr>
          <p:cNvPr id="19" name="Rectangle 385">
            <a:extLst>
              <a:ext uri="{FF2B5EF4-FFF2-40B4-BE49-F238E27FC236}">
                <a16:creationId xmlns:a16="http://schemas.microsoft.com/office/drawing/2014/main" id="{0E2E0C03-D0B7-4CAC-AFC2-828A4CA1E403}"/>
              </a:ext>
            </a:extLst>
          </p:cNvPr>
          <p:cNvSpPr>
            <a:spLocks noChangeArrowheads="1"/>
          </p:cNvSpPr>
          <p:nvPr/>
        </p:nvSpPr>
        <p:spPr bwMode="auto">
          <a:xfrm>
            <a:off x="2332477" y="1926378"/>
            <a:ext cx="30457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a:ln>
                  <a:noFill/>
                </a:ln>
                <a:effectLst/>
                <a:uLnTx/>
                <a:uFillTx/>
                <a:latin typeface="Arial" panose="020B0604020202020204" pitchFamily="34" charset="0"/>
                <a:ea typeface="MS PGothic" charset="0"/>
                <a:cs typeface="+mn-cs"/>
              </a:rPr>
              <a:t>HR=0.86; 95% CI 0.78–0.95</a:t>
            </a:r>
            <a:endParaRPr kumimoji="0" lang="en-GB" altLang="en-US" sz="2400" b="1" i="0" u="none" strike="noStrike" kern="1200" cap="none" spc="0" normalizeH="0" baseline="0">
              <a:ln>
                <a:noFill/>
              </a:ln>
              <a:effectLst/>
              <a:uLnTx/>
              <a:uFillTx/>
              <a:latin typeface="Arial" panose="020B0604020202020204" pitchFamily="34" charset="0"/>
              <a:ea typeface="MS PGothic" charset="0"/>
              <a:cs typeface="+mn-cs"/>
            </a:endParaRPr>
          </a:p>
        </p:txBody>
      </p:sp>
      <p:sp>
        <p:nvSpPr>
          <p:cNvPr id="20" name="Rectangle 366">
            <a:extLst>
              <a:ext uri="{FF2B5EF4-FFF2-40B4-BE49-F238E27FC236}">
                <a16:creationId xmlns:a16="http://schemas.microsoft.com/office/drawing/2014/main" id="{6B115043-1D09-4422-A4D6-9D0A5555376C}"/>
              </a:ext>
            </a:extLst>
          </p:cNvPr>
          <p:cNvSpPr>
            <a:spLocks noChangeArrowheads="1"/>
          </p:cNvSpPr>
          <p:nvPr/>
        </p:nvSpPr>
        <p:spPr bwMode="auto">
          <a:xfrm>
            <a:off x="2893788" y="5473946"/>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ctr" defTabSz="914400">
              <a:defRPr/>
            </a:pPr>
            <a:r>
              <a:rPr lang="en-GB" altLang="en-US" sz="1400">
                <a:solidFill>
                  <a:schemeClr val="accent1"/>
                </a:solidFill>
                <a:cs typeface="+mn-cs"/>
              </a:rPr>
              <a:t>6360</a:t>
            </a:r>
            <a:endParaRPr kumimoji="0" lang="en-GB" altLang="en-US" sz="1800" b="0" i="0" u="none" strike="noStrike" kern="1200" cap="none" spc="0" normalizeH="0" baseline="0">
              <a:ln>
                <a:noFill/>
              </a:ln>
              <a:solidFill>
                <a:schemeClr val="accent1"/>
              </a:solidFill>
              <a:effectLst/>
              <a:highlight>
                <a:srgbClr val="FFFF00"/>
              </a:highlight>
              <a:uLnTx/>
              <a:uFillTx/>
              <a:cs typeface="+mn-cs"/>
            </a:endParaRPr>
          </a:p>
        </p:txBody>
      </p:sp>
      <p:sp>
        <p:nvSpPr>
          <p:cNvPr id="21" name="Rectangle 376">
            <a:extLst>
              <a:ext uri="{FF2B5EF4-FFF2-40B4-BE49-F238E27FC236}">
                <a16:creationId xmlns:a16="http://schemas.microsoft.com/office/drawing/2014/main" id="{C788E361-1137-43A4-9081-690C3E854FCD}"/>
              </a:ext>
            </a:extLst>
          </p:cNvPr>
          <p:cNvSpPr>
            <a:spLocks noChangeArrowheads="1"/>
          </p:cNvSpPr>
          <p:nvPr/>
        </p:nvSpPr>
        <p:spPr bwMode="auto">
          <a:xfrm>
            <a:off x="2893788" y="5713033"/>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ctr" defTabSz="914400">
              <a:defRPr/>
            </a:pPr>
            <a:r>
              <a:rPr lang="en-GB" altLang="en-US" sz="1400">
                <a:solidFill>
                  <a:srgbClr val="53585A"/>
                </a:solidFill>
                <a:cs typeface="+mn-cs"/>
              </a:rPr>
              <a:t>6330</a:t>
            </a:r>
            <a:endParaRPr kumimoji="0" lang="en-GB" altLang="en-US" sz="1800" b="0" i="0" u="none" strike="noStrike" kern="1200" cap="none" spc="0" normalizeH="0" baseline="0">
              <a:ln>
                <a:noFill/>
              </a:ln>
              <a:solidFill>
                <a:srgbClr val="53585A"/>
              </a:solidFill>
              <a:effectLst/>
              <a:highlight>
                <a:srgbClr val="FFFF00"/>
              </a:highlight>
              <a:uLnTx/>
              <a:uFillTx/>
              <a:cs typeface="+mn-cs"/>
            </a:endParaRPr>
          </a:p>
        </p:txBody>
      </p:sp>
      <p:sp>
        <p:nvSpPr>
          <p:cNvPr id="22" name="Rectangle 366">
            <a:extLst>
              <a:ext uri="{FF2B5EF4-FFF2-40B4-BE49-F238E27FC236}">
                <a16:creationId xmlns:a16="http://schemas.microsoft.com/office/drawing/2014/main" id="{493262B3-CBE3-49F6-B6D6-4A5326E29729}"/>
              </a:ext>
            </a:extLst>
          </p:cNvPr>
          <p:cNvSpPr>
            <a:spLocks noChangeArrowheads="1"/>
          </p:cNvSpPr>
          <p:nvPr/>
        </p:nvSpPr>
        <p:spPr bwMode="auto">
          <a:xfrm>
            <a:off x="3747069" y="5473946"/>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ctr" defTabSz="914400">
              <a:defRPr/>
            </a:pPr>
            <a:r>
              <a:rPr lang="en-GB" altLang="en-US" sz="1400">
                <a:solidFill>
                  <a:schemeClr val="accent1"/>
                </a:solidFill>
                <a:cs typeface="+mn-cs"/>
              </a:rPr>
              <a:t>6202</a:t>
            </a:r>
            <a:endParaRPr kumimoji="0" lang="en-GB" altLang="en-US" sz="1800" b="0" i="0" u="none" strike="noStrike" kern="1200" cap="none" spc="0" normalizeH="0" baseline="0">
              <a:ln>
                <a:noFill/>
              </a:ln>
              <a:solidFill>
                <a:schemeClr val="accent1"/>
              </a:solidFill>
              <a:effectLst/>
              <a:highlight>
                <a:srgbClr val="FFFF00"/>
              </a:highlight>
              <a:uLnTx/>
              <a:uFillTx/>
              <a:cs typeface="+mn-cs"/>
            </a:endParaRPr>
          </a:p>
        </p:txBody>
      </p:sp>
      <p:sp>
        <p:nvSpPr>
          <p:cNvPr id="23" name="Rectangle 376">
            <a:extLst>
              <a:ext uri="{FF2B5EF4-FFF2-40B4-BE49-F238E27FC236}">
                <a16:creationId xmlns:a16="http://schemas.microsoft.com/office/drawing/2014/main" id="{800C3E49-D65D-4799-B0A0-39EDC23ACD8B}"/>
              </a:ext>
            </a:extLst>
          </p:cNvPr>
          <p:cNvSpPr>
            <a:spLocks noChangeArrowheads="1"/>
          </p:cNvSpPr>
          <p:nvPr/>
        </p:nvSpPr>
        <p:spPr bwMode="auto">
          <a:xfrm>
            <a:off x="3747069" y="5713033"/>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ctr" defTabSz="914400">
              <a:defRPr/>
            </a:pPr>
            <a:r>
              <a:rPr lang="en-GB" altLang="en-US" sz="1400">
                <a:solidFill>
                  <a:srgbClr val="53585A"/>
                </a:solidFill>
                <a:cs typeface="+mn-cs"/>
              </a:rPr>
              <a:t>6125</a:t>
            </a:r>
            <a:endParaRPr kumimoji="0" lang="en-GB" altLang="en-US" sz="1800" b="0" i="0" u="none" strike="noStrike" kern="1200" cap="none" spc="0" normalizeH="0" baseline="0">
              <a:ln>
                <a:noFill/>
              </a:ln>
              <a:solidFill>
                <a:srgbClr val="53585A"/>
              </a:solidFill>
              <a:effectLst/>
              <a:highlight>
                <a:srgbClr val="FFFF00"/>
              </a:highlight>
              <a:uLnTx/>
              <a:uFillTx/>
              <a:cs typeface="+mn-cs"/>
            </a:endParaRPr>
          </a:p>
        </p:txBody>
      </p:sp>
      <p:sp>
        <p:nvSpPr>
          <p:cNvPr id="24" name="Rectangle 366">
            <a:extLst>
              <a:ext uri="{FF2B5EF4-FFF2-40B4-BE49-F238E27FC236}">
                <a16:creationId xmlns:a16="http://schemas.microsoft.com/office/drawing/2014/main" id="{D419C9B8-8D0E-452B-AA67-B416D13299AD}"/>
              </a:ext>
            </a:extLst>
          </p:cNvPr>
          <p:cNvSpPr>
            <a:spLocks noChangeArrowheads="1"/>
          </p:cNvSpPr>
          <p:nvPr/>
        </p:nvSpPr>
        <p:spPr bwMode="auto">
          <a:xfrm>
            <a:off x="4600350" y="5473946"/>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ctr" defTabSz="914400">
              <a:defRPr/>
            </a:pPr>
            <a:r>
              <a:rPr lang="en-GB" altLang="en-US" sz="1400">
                <a:solidFill>
                  <a:schemeClr val="accent1"/>
                </a:solidFill>
                <a:cs typeface="+mn-cs"/>
              </a:rPr>
              <a:t>6009</a:t>
            </a:r>
            <a:endParaRPr kumimoji="0" lang="en-GB" altLang="en-US" sz="1800" b="0" i="0" u="none" strike="noStrike" kern="1200" cap="none" spc="0" normalizeH="0" baseline="0">
              <a:ln>
                <a:noFill/>
              </a:ln>
              <a:solidFill>
                <a:schemeClr val="accent1"/>
              </a:solidFill>
              <a:effectLst/>
              <a:highlight>
                <a:srgbClr val="FFFF00"/>
              </a:highlight>
              <a:uLnTx/>
              <a:uFillTx/>
              <a:cs typeface="+mn-cs"/>
            </a:endParaRPr>
          </a:p>
        </p:txBody>
      </p:sp>
      <p:sp>
        <p:nvSpPr>
          <p:cNvPr id="25" name="Rectangle 376">
            <a:extLst>
              <a:ext uri="{FF2B5EF4-FFF2-40B4-BE49-F238E27FC236}">
                <a16:creationId xmlns:a16="http://schemas.microsoft.com/office/drawing/2014/main" id="{E4818349-8099-46C2-84CA-9D4CDBC9F6D9}"/>
              </a:ext>
            </a:extLst>
          </p:cNvPr>
          <p:cNvSpPr>
            <a:spLocks noChangeArrowheads="1"/>
          </p:cNvSpPr>
          <p:nvPr/>
        </p:nvSpPr>
        <p:spPr bwMode="auto">
          <a:xfrm>
            <a:off x="4600350" y="5713033"/>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ctr" defTabSz="914400">
              <a:defRPr/>
            </a:pPr>
            <a:r>
              <a:rPr lang="en-GB" altLang="en-US" sz="1400">
                <a:solidFill>
                  <a:srgbClr val="53585A"/>
                </a:solidFill>
                <a:cs typeface="+mn-cs"/>
              </a:rPr>
              <a:t>5938</a:t>
            </a:r>
            <a:endParaRPr kumimoji="0" lang="en-GB" altLang="en-US" sz="1800" b="0" i="0" u="none" strike="noStrike" kern="1200" cap="none" spc="0" normalizeH="0" baseline="0">
              <a:ln>
                <a:noFill/>
              </a:ln>
              <a:solidFill>
                <a:srgbClr val="53585A"/>
              </a:solidFill>
              <a:effectLst/>
              <a:highlight>
                <a:srgbClr val="FFFF00"/>
              </a:highlight>
              <a:uLnTx/>
              <a:uFillTx/>
              <a:cs typeface="+mn-cs"/>
            </a:endParaRPr>
          </a:p>
        </p:txBody>
      </p:sp>
      <p:sp>
        <p:nvSpPr>
          <p:cNvPr id="26" name="Rectangle 366">
            <a:extLst>
              <a:ext uri="{FF2B5EF4-FFF2-40B4-BE49-F238E27FC236}">
                <a16:creationId xmlns:a16="http://schemas.microsoft.com/office/drawing/2014/main" id="{5C2B2C4E-73B4-45DB-A558-1FA082B00D33}"/>
              </a:ext>
            </a:extLst>
          </p:cNvPr>
          <p:cNvSpPr>
            <a:spLocks noChangeArrowheads="1"/>
          </p:cNvSpPr>
          <p:nvPr/>
        </p:nvSpPr>
        <p:spPr bwMode="auto">
          <a:xfrm>
            <a:off x="5453631" y="5473946"/>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ctr" defTabSz="914400">
              <a:defRPr/>
            </a:pPr>
            <a:r>
              <a:rPr lang="en-GB" altLang="en-US" sz="1400">
                <a:solidFill>
                  <a:schemeClr val="accent1"/>
                </a:solidFill>
                <a:cs typeface="+mn-cs"/>
              </a:rPr>
              <a:t>5273</a:t>
            </a:r>
            <a:endParaRPr kumimoji="0" lang="en-GB" altLang="en-US" sz="1800" b="0" i="0" u="none" strike="noStrike" kern="1200" cap="none" spc="0" normalizeH="0" baseline="0">
              <a:ln>
                <a:noFill/>
              </a:ln>
              <a:solidFill>
                <a:schemeClr val="accent1"/>
              </a:solidFill>
              <a:effectLst/>
              <a:highlight>
                <a:srgbClr val="FFFF00"/>
              </a:highlight>
              <a:uLnTx/>
              <a:uFillTx/>
              <a:cs typeface="+mn-cs"/>
            </a:endParaRPr>
          </a:p>
        </p:txBody>
      </p:sp>
      <p:sp>
        <p:nvSpPr>
          <p:cNvPr id="27" name="Rectangle 376">
            <a:extLst>
              <a:ext uri="{FF2B5EF4-FFF2-40B4-BE49-F238E27FC236}">
                <a16:creationId xmlns:a16="http://schemas.microsoft.com/office/drawing/2014/main" id="{75C26A21-8713-420C-941A-8DC0AD9BE355}"/>
              </a:ext>
            </a:extLst>
          </p:cNvPr>
          <p:cNvSpPr>
            <a:spLocks noChangeArrowheads="1"/>
          </p:cNvSpPr>
          <p:nvPr/>
        </p:nvSpPr>
        <p:spPr bwMode="auto">
          <a:xfrm>
            <a:off x="5453631" y="5713033"/>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ctr" defTabSz="914400">
              <a:defRPr/>
            </a:pPr>
            <a:r>
              <a:rPr lang="en-GB" altLang="en-US" sz="1400">
                <a:solidFill>
                  <a:srgbClr val="53585A"/>
                </a:solidFill>
                <a:cs typeface="+mn-cs"/>
              </a:rPr>
              <a:t>5184</a:t>
            </a:r>
            <a:endParaRPr kumimoji="0" lang="en-GB" altLang="en-US" sz="1800" b="0" i="0" u="none" strike="noStrike" kern="1200" cap="none" spc="0" normalizeH="0" baseline="0">
              <a:ln>
                <a:noFill/>
              </a:ln>
              <a:solidFill>
                <a:srgbClr val="53585A"/>
              </a:solidFill>
              <a:effectLst/>
              <a:highlight>
                <a:srgbClr val="FFFF00"/>
              </a:highlight>
              <a:uLnTx/>
              <a:uFillTx/>
              <a:cs typeface="+mn-cs"/>
            </a:endParaRPr>
          </a:p>
        </p:txBody>
      </p:sp>
      <p:sp>
        <p:nvSpPr>
          <p:cNvPr id="28" name="Rectangle 366">
            <a:extLst>
              <a:ext uri="{FF2B5EF4-FFF2-40B4-BE49-F238E27FC236}">
                <a16:creationId xmlns:a16="http://schemas.microsoft.com/office/drawing/2014/main" id="{C39C65F5-F6BE-4BEF-9E02-B68F4ED0C669}"/>
              </a:ext>
            </a:extLst>
          </p:cNvPr>
          <p:cNvSpPr>
            <a:spLocks noChangeArrowheads="1"/>
          </p:cNvSpPr>
          <p:nvPr/>
        </p:nvSpPr>
        <p:spPr bwMode="auto">
          <a:xfrm>
            <a:off x="6306912" y="5473946"/>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ctr" defTabSz="914400">
              <a:defRPr/>
            </a:pPr>
            <a:r>
              <a:rPr lang="en-GB" altLang="en-US" sz="1400">
                <a:solidFill>
                  <a:schemeClr val="accent1"/>
                </a:solidFill>
                <a:cs typeface="+mn-cs"/>
              </a:rPr>
              <a:t>4207</a:t>
            </a:r>
            <a:endParaRPr kumimoji="0" lang="en-GB" altLang="en-US" sz="1800" b="0" i="0" u="none" strike="noStrike" kern="1200" cap="none" spc="0" normalizeH="0" baseline="0">
              <a:ln>
                <a:noFill/>
              </a:ln>
              <a:solidFill>
                <a:schemeClr val="accent1"/>
              </a:solidFill>
              <a:effectLst/>
              <a:highlight>
                <a:srgbClr val="FFFF00"/>
              </a:highlight>
              <a:uLnTx/>
              <a:uFillTx/>
              <a:cs typeface="+mn-cs"/>
            </a:endParaRPr>
          </a:p>
        </p:txBody>
      </p:sp>
      <p:sp>
        <p:nvSpPr>
          <p:cNvPr id="29" name="Rectangle 376">
            <a:extLst>
              <a:ext uri="{FF2B5EF4-FFF2-40B4-BE49-F238E27FC236}">
                <a16:creationId xmlns:a16="http://schemas.microsoft.com/office/drawing/2014/main" id="{416B7AC5-5025-4131-B68B-DC511409344B}"/>
              </a:ext>
            </a:extLst>
          </p:cNvPr>
          <p:cNvSpPr>
            <a:spLocks noChangeArrowheads="1"/>
          </p:cNvSpPr>
          <p:nvPr/>
        </p:nvSpPr>
        <p:spPr bwMode="auto">
          <a:xfrm>
            <a:off x="6306912" y="5713033"/>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ctr" defTabSz="914400">
              <a:defRPr/>
            </a:pPr>
            <a:r>
              <a:rPr lang="en-GB" altLang="en-US" sz="1400">
                <a:solidFill>
                  <a:srgbClr val="53585A"/>
                </a:solidFill>
                <a:cs typeface="+mn-cs"/>
              </a:rPr>
              <a:t>4147</a:t>
            </a:r>
            <a:endParaRPr kumimoji="0" lang="en-GB" altLang="en-US" sz="1800" b="0" i="0" u="none" strike="noStrike" kern="1200" cap="none" spc="0" normalizeH="0" baseline="0">
              <a:ln>
                <a:noFill/>
              </a:ln>
              <a:solidFill>
                <a:srgbClr val="53585A"/>
              </a:solidFill>
              <a:effectLst/>
              <a:highlight>
                <a:srgbClr val="FFFF00"/>
              </a:highlight>
              <a:uLnTx/>
              <a:uFillTx/>
              <a:cs typeface="+mn-cs"/>
            </a:endParaRPr>
          </a:p>
        </p:txBody>
      </p:sp>
      <p:sp>
        <p:nvSpPr>
          <p:cNvPr id="30" name="Rectangle 366">
            <a:extLst>
              <a:ext uri="{FF2B5EF4-FFF2-40B4-BE49-F238E27FC236}">
                <a16:creationId xmlns:a16="http://schemas.microsoft.com/office/drawing/2014/main" id="{C52BE279-6860-4526-ADA6-63EA9DD0053C}"/>
              </a:ext>
            </a:extLst>
          </p:cNvPr>
          <p:cNvSpPr>
            <a:spLocks noChangeArrowheads="1"/>
          </p:cNvSpPr>
          <p:nvPr/>
        </p:nvSpPr>
        <p:spPr bwMode="auto">
          <a:xfrm>
            <a:off x="7160193" y="5473946"/>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ctr" defTabSz="914400">
              <a:defRPr/>
            </a:pPr>
            <a:r>
              <a:rPr lang="en-GB" altLang="en-US" sz="1400">
                <a:solidFill>
                  <a:schemeClr val="accent1"/>
                </a:solidFill>
                <a:cs typeface="+mn-cs"/>
              </a:rPr>
              <a:t>3065</a:t>
            </a:r>
            <a:endParaRPr kumimoji="0" lang="en-GB" altLang="en-US" sz="1800" b="0" i="0" u="none" strike="noStrike" kern="1200" cap="none" spc="0" normalizeH="0" baseline="0">
              <a:ln>
                <a:noFill/>
              </a:ln>
              <a:solidFill>
                <a:schemeClr val="accent1"/>
              </a:solidFill>
              <a:effectLst/>
              <a:highlight>
                <a:srgbClr val="FFFF00"/>
              </a:highlight>
              <a:uLnTx/>
              <a:uFillTx/>
              <a:cs typeface="+mn-cs"/>
            </a:endParaRPr>
          </a:p>
        </p:txBody>
      </p:sp>
      <p:sp>
        <p:nvSpPr>
          <p:cNvPr id="31" name="Rectangle 376">
            <a:extLst>
              <a:ext uri="{FF2B5EF4-FFF2-40B4-BE49-F238E27FC236}">
                <a16:creationId xmlns:a16="http://schemas.microsoft.com/office/drawing/2014/main" id="{6140526E-C924-498F-942A-BE9751F9AE6A}"/>
              </a:ext>
            </a:extLst>
          </p:cNvPr>
          <p:cNvSpPr>
            <a:spLocks noChangeArrowheads="1"/>
          </p:cNvSpPr>
          <p:nvPr/>
        </p:nvSpPr>
        <p:spPr bwMode="auto">
          <a:xfrm>
            <a:off x="7160193" y="5713033"/>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ctr" defTabSz="914400">
              <a:defRPr/>
            </a:pPr>
            <a:r>
              <a:rPr lang="en-GB" altLang="en-US" sz="1400">
                <a:solidFill>
                  <a:srgbClr val="53585A"/>
                </a:solidFill>
                <a:cs typeface="+mn-cs"/>
              </a:rPr>
              <a:t>2969</a:t>
            </a:r>
            <a:endParaRPr kumimoji="0" lang="en-GB" altLang="en-US" sz="1800" b="0" i="0" u="none" strike="noStrike" kern="1200" cap="none" spc="0" normalizeH="0" baseline="0">
              <a:ln>
                <a:noFill/>
              </a:ln>
              <a:solidFill>
                <a:srgbClr val="53585A"/>
              </a:solidFill>
              <a:effectLst/>
              <a:highlight>
                <a:srgbClr val="FFFF00"/>
              </a:highlight>
              <a:uLnTx/>
              <a:uFillTx/>
              <a:cs typeface="+mn-cs"/>
            </a:endParaRPr>
          </a:p>
        </p:txBody>
      </p:sp>
      <p:sp>
        <p:nvSpPr>
          <p:cNvPr id="32" name="Rectangle 366">
            <a:extLst>
              <a:ext uri="{FF2B5EF4-FFF2-40B4-BE49-F238E27FC236}">
                <a16:creationId xmlns:a16="http://schemas.microsoft.com/office/drawing/2014/main" id="{9BF7042C-FFA7-4695-A0E9-A5746FE5CB8F}"/>
              </a:ext>
            </a:extLst>
          </p:cNvPr>
          <p:cNvSpPr>
            <a:spLocks noChangeArrowheads="1"/>
          </p:cNvSpPr>
          <p:nvPr/>
        </p:nvSpPr>
        <p:spPr bwMode="auto">
          <a:xfrm>
            <a:off x="8013474" y="5473946"/>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ctr" defTabSz="914400">
              <a:defRPr/>
            </a:pPr>
            <a:r>
              <a:rPr lang="en-GB" altLang="en-US" sz="1400">
                <a:solidFill>
                  <a:schemeClr val="accent1"/>
                </a:solidFill>
                <a:cs typeface="+mn-cs"/>
              </a:rPr>
              <a:t>2187</a:t>
            </a:r>
            <a:endParaRPr kumimoji="0" lang="en-GB" altLang="en-US" sz="1800" b="0" i="0" u="none" strike="noStrike" kern="1200" cap="none" spc="0" normalizeH="0" baseline="0">
              <a:ln>
                <a:noFill/>
              </a:ln>
              <a:solidFill>
                <a:schemeClr val="accent1"/>
              </a:solidFill>
              <a:effectLst/>
              <a:highlight>
                <a:srgbClr val="FFFF00"/>
              </a:highlight>
              <a:uLnTx/>
              <a:uFillTx/>
              <a:cs typeface="+mn-cs"/>
            </a:endParaRPr>
          </a:p>
        </p:txBody>
      </p:sp>
      <p:sp>
        <p:nvSpPr>
          <p:cNvPr id="33" name="Rectangle 376">
            <a:extLst>
              <a:ext uri="{FF2B5EF4-FFF2-40B4-BE49-F238E27FC236}">
                <a16:creationId xmlns:a16="http://schemas.microsoft.com/office/drawing/2014/main" id="{ED4895E0-909C-4095-B062-7BE4728920A5}"/>
              </a:ext>
            </a:extLst>
          </p:cNvPr>
          <p:cNvSpPr>
            <a:spLocks noChangeArrowheads="1"/>
          </p:cNvSpPr>
          <p:nvPr/>
        </p:nvSpPr>
        <p:spPr bwMode="auto">
          <a:xfrm>
            <a:off x="8013474" y="5713033"/>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ctr" defTabSz="914400">
              <a:defRPr/>
            </a:pPr>
            <a:r>
              <a:rPr lang="en-GB" altLang="en-US" sz="1400">
                <a:solidFill>
                  <a:srgbClr val="53585A"/>
                </a:solidFill>
                <a:cs typeface="+mn-cs"/>
              </a:rPr>
              <a:t>2135</a:t>
            </a:r>
            <a:endParaRPr kumimoji="0" lang="en-GB" altLang="en-US" sz="1800" b="0" i="0" u="none" strike="noStrike" kern="1200" cap="none" spc="0" normalizeH="0" baseline="0">
              <a:ln>
                <a:noFill/>
              </a:ln>
              <a:solidFill>
                <a:srgbClr val="53585A"/>
              </a:solidFill>
              <a:effectLst/>
              <a:highlight>
                <a:srgbClr val="FFFF00"/>
              </a:highlight>
              <a:uLnTx/>
              <a:uFillTx/>
              <a:cs typeface="+mn-cs"/>
            </a:endParaRPr>
          </a:p>
        </p:txBody>
      </p:sp>
      <p:sp>
        <p:nvSpPr>
          <p:cNvPr id="34" name="Rectangle 366">
            <a:extLst>
              <a:ext uri="{FF2B5EF4-FFF2-40B4-BE49-F238E27FC236}">
                <a16:creationId xmlns:a16="http://schemas.microsoft.com/office/drawing/2014/main" id="{EE5A8833-7AFC-44C9-B15D-F1218916362A}"/>
              </a:ext>
            </a:extLst>
          </p:cNvPr>
          <p:cNvSpPr>
            <a:spLocks noChangeArrowheads="1"/>
          </p:cNvSpPr>
          <p:nvPr/>
        </p:nvSpPr>
        <p:spPr bwMode="auto">
          <a:xfrm>
            <a:off x="8866755" y="5473946"/>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ctr" defTabSz="914400">
              <a:defRPr/>
            </a:pPr>
            <a:r>
              <a:rPr lang="en-GB" altLang="en-US" sz="1400">
                <a:solidFill>
                  <a:schemeClr val="accent1"/>
                </a:solidFill>
                <a:cs typeface="+mn-cs"/>
              </a:rPr>
              <a:t>1087</a:t>
            </a:r>
            <a:endParaRPr kumimoji="0" lang="en-GB" altLang="en-US" sz="1800" b="0" i="0" u="none" strike="noStrike" kern="1200" cap="none" spc="0" normalizeH="0" baseline="0">
              <a:ln>
                <a:noFill/>
              </a:ln>
              <a:solidFill>
                <a:schemeClr val="accent1"/>
              </a:solidFill>
              <a:effectLst/>
              <a:highlight>
                <a:srgbClr val="FFFF00"/>
              </a:highlight>
              <a:uLnTx/>
              <a:uFillTx/>
              <a:cs typeface="+mn-cs"/>
            </a:endParaRPr>
          </a:p>
        </p:txBody>
      </p:sp>
      <p:sp>
        <p:nvSpPr>
          <p:cNvPr id="35" name="Rectangle 376">
            <a:extLst>
              <a:ext uri="{FF2B5EF4-FFF2-40B4-BE49-F238E27FC236}">
                <a16:creationId xmlns:a16="http://schemas.microsoft.com/office/drawing/2014/main" id="{53A6E008-981A-4DA5-AD58-8913EF5DBFDF}"/>
              </a:ext>
            </a:extLst>
          </p:cNvPr>
          <p:cNvSpPr>
            <a:spLocks noChangeArrowheads="1"/>
          </p:cNvSpPr>
          <p:nvPr/>
        </p:nvSpPr>
        <p:spPr bwMode="auto">
          <a:xfrm>
            <a:off x="8866755" y="5713033"/>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ctr" defTabSz="914400">
              <a:defRPr/>
            </a:pPr>
            <a:r>
              <a:rPr lang="en-GB" altLang="en-US" sz="1400">
                <a:solidFill>
                  <a:srgbClr val="53585A"/>
                </a:solidFill>
                <a:cs typeface="+mn-cs"/>
              </a:rPr>
              <a:t>1082</a:t>
            </a:r>
            <a:endParaRPr kumimoji="0" lang="en-GB" altLang="en-US" sz="1800" b="0" i="0" u="none" strike="noStrike" kern="1200" cap="none" spc="0" normalizeH="0" baseline="0">
              <a:ln>
                <a:noFill/>
              </a:ln>
              <a:solidFill>
                <a:srgbClr val="53585A"/>
              </a:solidFill>
              <a:effectLst/>
              <a:highlight>
                <a:srgbClr val="FFFF00"/>
              </a:highlight>
              <a:uLnTx/>
              <a:uFillTx/>
              <a:cs typeface="+mn-cs"/>
            </a:endParaRPr>
          </a:p>
        </p:txBody>
      </p:sp>
      <p:sp>
        <p:nvSpPr>
          <p:cNvPr id="36" name="Line 301">
            <a:extLst>
              <a:ext uri="{FF2B5EF4-FFF2-40B4-BE49-F238E27FC236}">
                <a16:creationId xmlns:a16="http://schemas.microsoft.com/office/drawing/2014/main" id="{E8A5CBB7-009B-402A-AA9D-FBAE1ED6DF20}"/>
              </a:ext>
            </a:extLst>
          </p:cNvPr>
          <p:cNvSpPr>
            <a:spLocks noChangeShapeType="1"/>
          </p:cNvSpPr>
          <p:nvPr/>
        </p:nvSpPr>
        <p:spPr bwMode="auto">
          <a:xfrm flipV="1">
            <a:off x="2239280" y="4762525"/>
            <a:ext cx="0" cy="7855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a:ln>
                <a:noFill/>
              </a:ln>
              <a:solidFill>
                <a:srgbClr val="53585A"/>
              </a:solidFill>
              <a:effectLst/>
              <a:uLnTx/>
              <a:uFillTx/>
              <a:latin typeface="Calibri" charset="0"/>
              <a:ea typeface="MS PGothic" charset="0"/>
              <a:cs typeface="+mn-cs"/>
            </a:endParaRPr>
          </a:p>
        </p:txBody>
      </p:sp>
      <p:sp>
        <p:nvSpPr>
          <p:cNvPr id="37" name="Rectangle 310">
            <a:extLst>
              <a:ext uri="{FF2B5EF4-FFF2-40B4-BE49-F238E27FC236}">
                <a16:creationId xmlns:a16="http://schemas.microsoft.com/office/drawing/2014/main" id="{AC910143-96D4-4D36-A71A-0924406AF3B7}"/>
              </a:ext>
            </a:extLst>
          </p:cNvPr>
          <p:cNvSpPr>
            <a:spLocks noChangeArrowheads="1"/>
          </p:cNvSpPr>
          <p:nvPr/>
        </p:nvSpPr>
        <p:spPr bwMode="auto">
          <a:xfrm>
            <a:off x="2182374" y="4855595"/>
            <a:ext cx="1138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a:ln>
                  <a:noFill/>
                </a:ln>
                <a:solidFill>
                  <a:srgbClr val="53585A"/>
                </a:solidFill>
                <a:effectLst/>
                <a:uLnTx/>
                <a:uFillTx/>
                <a:latin typeface="Arial" panose="020B0604020202020204" pitchFamily="34" charset="0"/>
                <a:ea typeface="MS PGothic" charset="0"/>
                <a:cs typeface="+mn-cs"/>
              </a:rPr>
              <a:t>0</a:t>
            </a:r>
          </a:p>
        </p:txBody>
      </p:sp>
      <p:sp>
        <p:nvSpPr>
          <p:cNvPr id="38" name="Line 301">
            <a:extLst>
              <a:ext uri="{FF2B5EF4-FFF2-40B4-BE49-F238E27FC236}">
                <a16:creationId xmlns:a16="http://schemas.microsoft.com/office/drawing/2014/main" id="{AE9E9FEF-9A72-4B74-80E3-B31C9C05C84E}"/>
              </a:ext>
            </a:extLst>
          </p:cNvPr>
          <p:cNvSpPr>
            <a:spLocks noChangeShapeType="1"/>
          </p:cNvSpPr>
          <p:nvPr/>
        </p:nvSpPr>
        <p:spPr bwMode="auto">
          <a:xfrm flipV="1">
            <a:off x="3092561" y="4762525"/>
            <a:ext cx="0" cy="7855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a:ln>
                <a:noFill/>
              </a:ln>
              <a:solidFill>
                <a:srgbClr val="53585A"/>
              </a:solidFill>
              <a:effectLst/>
              <a:uLnTx/>
              <a:uFillTx/>
              <a:latin typeface="Calibri" charset="0"/>
              <a:ea typeface="MS PGothic" charset="0"/>
              <a:cs typeface="+mn-cs"/>
            </a:endParaRPr>
          </a:p>
        </p:txBody>
      </p:sp>
      <p:sp>
        <p:nvSpPr>
          <p:cNvPr id="39" name="Rectangle 310">
            <a:extLst>
              <a:ext uri="{FF2B5EF4-FFF2-40B4-BE49-F238E27FC236}">
                <a16:creationId xmlns:a16="http://schemas.microsoft.com/office/drawing/2014/main" id="{D9363805-1227-4CEA-8D67-56E648DCCCE5}"/>
              </a:ext>
            </a:extLst>
          </p:cNvPr>
          <p:cNvSpPr>
            <a:spLocks noChangeArrowheads="1"/>
          </p:cNvSpPr>
          <p:nvPr/>
        </p:nvSpPr>
        <p:spPr bwMode="auto">
          <a:xfrm>
            <a:off x="3035655" y="4855595"/>
            <a:ext cx="1138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a:ln>
                  <a:noFill/>
                </a:ln>
                <a:solidFill>
                  <a:srgbClr val="53585A"/>
                </a:solidFill>
                <a:effectLst/>
                <a:uLnTx/>
                <a:uFillTx/>
                <a:latin typeface="Arial" panose="020B0604020202020204" pitchFamily="34" charset="0"/>
                <a:ea typeface="MS PGothic" charset="0"/>
                <a:cs typeface="+mn-cs"/>
              </a:rPr>
              <a:t>6</a:t>
            </a:r>
          </a:p>
        </p:txBody>
      </p:sp>
      <p:sp>
        <p:nvSpPr>
          <p:cNvPr id="40" name="Line 301">
            <a:extLst>
              <a:ext uri="{FF2B5EF4-FFF2-40B4-BE49-F238E27FC236}">
                <a16:creationId xmlns:a16="http://schemas.microsoft.com/office/drawing/2014/main" id="{D568747E-BCAB-44F0-963C-D2C7BFC5C066}"/>
              </a:ext>
            </a:extLst>
          </p:cNvPr>
          <p:cNvSpPr>
            <a:spLocks noChangeShapeType="1"/>
          </p:cNvSpPr>
          <p:nvPr/>
        </p:nvSpPr>
        <p:spPr bwMode="auto">
          <a:xfrm flipV="1">
            <a:off x="3945842" y="4762525"/>
            <a:ext cx="0" cy="7855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a:ln>
                <a:noFill/>
              </a:ln>
              <a:solidFill>
                <a:srgbClr val="53585A"/>
              </a:solidFill>
              <a:effectLst/>
              <a:uLnTx/>
              <a:uFillTx/>
              <a:latin typeface="Calibri" charset="0"/>
              <a:ea typeface="MS PGothic" charset="0"/>
              <a:cs typeface="+mn-cs"/>
            </a:endParaRPr>
          </a:p>
        </p:txBody>
      </p:sp>
      <p:sp>
        <p:nvSpPr>
          <p:cNvPr id="41" name="Rectangle 310">
            <a:extLst>
              <a:ext uri="{FF2B5EF4-FFF2-40B4-BE49-F238E27FC236}">
                <a16:creationId xmlns:a16="http://schemas.microsoft.com/office/drawing/2014/main" id="{60F3E325-209D-43B1-AB68-F523DD0DEC3E}"/>
              </a:ext>
            </a:extLst>
          </p:cNvPr>
          <p:cNvSpPr>
            <a:spLocks noChangeArrowheads="1"/>
          </p:cNvSpPr>
          <p:nvPr/>
        </p:nvSpPr>
        <p:spPr bwMode="auto">
          <a:xfrm>
            <a:off x="3832029" y="4855595"/>
            <a:ext cx="2276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a:ln>
                  <a:noFill/>
                </a:ln>
                <a:solidFill>
                  <a:srgbClr val="53585A"/>
                </a:solidFill>
                <a:effectLst/>
                <a:uLnTx/>
                <a:uFillTx/>
                <a:latin typeface="Arial" panose="020B0604020202020204" pitchFamily="34" charset="0"/>
                <a:ea typeface="MS PGothic" charset="0"/>
                <a:cs typeface="+mn-cs"/>
              </a:rPr>
              <a:t>12</a:t>
            </a:r>
          </a:p>
        </p:txBody>
      </p:sp>
      <p:sp>
        <p:nvSpPr>
          <p:cNvPr id="42" name="Line 301">
            <a:extLst>
              <a:ext uri="{FF2B5EF4-FFF2-40B4-BE49-F238E27FC236}">
                <a16:creationId xmlns:a16="http://schemas.microsoft.com/office/drawing/2014/main" id="{9DDC0A18-92E6-4564-A90A-C80AA13228B2}"/>
              </a:ext>
            </a:extLst>
          </p:cNvPr>
          <p:cNvSpPr>
            <a:spLocks noChangeShapeType="1"/>
          </p:cNvSpPr>
          <p:nvPr/>
        </p:nvSpPr>
        <p:spPr bwMode="auto">
          <a:xfrm flipV="1">
            <a:off x="4799123" y="4762525"/>
            <a:ext cx="0" cy="7855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a:ln>
                <a:noFill/>
              </a:ln>
              <a:solidFill>
                <a:srgbClr val="53585A"/>
              </a:solidFill>
              <a:effectLst/>
              <a:uLnTx/>
              <a:uFillTx/>
              <a:latin typeface="Calibri" charset="0"/>
              <a:ea typeface="MS PGothic" charset="0"/>
              <a:cs typeface="+mn-cs"/>
            </a:endParaRPr>
          </a:p>
        </p:txBody>
      </p:sp>
      <p:sp>
        <p:nvSpPr>
          <p:cNvPr id="43" name="Rectangle 310">
            <a:extLst>
              <a:ext uri="{FF2B5EF4-FFF2-40B4-BE49-F238E27FC236}">
                <a16:creationId xmlns:a16="http://schemas.microsoft.com/office/drawing/2014/main" id="{D675535D-EEE3-4866-85E3-2B12BC2911ED}"/>
              </a:ext>
            </a:extLst>
          </p:cNvPr>
          <p:cNvSpPr>
            <a:spLocks noChangeArrowheads="1"/>
          </p:cNvSpPr>
          <p:nvPr/>
        </p:nvSpPr>
        <p:spPr bwMode="auto">
          <a:xfrm>
            <a:off x="4685310" y="4855595"/>
            <a:ext cx="2276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a:ln>
                  <a:noFill/>
                </a:ln>
                <a:solidFill>
                  <a:srgbClr val="53585A"/>
                </a:solidFill>
                <a:effectLst/>
                <a:uLnTx/>
                <a:uFillTx/>
                <a:latin typeface="Arial" panose="020B0604020202020204" pitchFamily="34" charset="0"/>
                <a:ea typeface="MS PGothic" charset="0"/>
                <a:cs typeface="+mn-cs"/>
              </a:rPr>
              <a:t>18</a:t>
            </a:r>
          </a:p>
        </p:txBody>
      </p:sp>
      <p:sp>
        <p:nvSpPr>
          <p:cNvPr id="44" name="Line 301">
            <a:extLst>
              <a:ext uri="{FF2B5EF4-FFF2-40B4-BE49-F238E27FC236}">
                <a16:creationId xmlns:a16="http://schemas.microsoft.com/office/drawing/2014/main" id="{42D1FADB-B359-4B24-945F-A4D1E094DB6A}"/>
              </a:ext>
            </a:extLst>
          </p:cNvPr>
          <p:cNvSpPr>
            <a:spLocks noChangeShapeType="1"/>
          </p:cNvSpPr>
          <p:nvPr/>
        </p:nvSpPr>
        <p:spPr bwMode="auto">
          <a:xfrm flipV="1">
            <a:off x="5652404" y="4762525"/>
            <a:ext cx="0" cy="7855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a:ln>
                <a:noFill/>
              </a:ln>
              <a:solidFill>
                <a:srgbClr val="53585A"/>
              </a:solidFill>
              <a:effectLst/>
              <a:uLnTx/>
              <a:uFillTx/>
              <a:latin typeface="Calibri" charset="0"/>
              <a:ea typeface="MS PGothic" charset="0"/>
              <a:cs typeface="+mn-cs"/>
            </a:endParaRPr>
          </a:p>
        </p:txBody>
      </p:sp>
      <p:sp>
        <p:nvSpPr>
          <p:cNvPr id="45" name="Rectangle 310">
            <a:extLst>
              <a:ext uri="{FF2B5EF4-FFF2-40B4-BE49-F238E27FC236}">
                <a16:creationId xmlns:a16="http://schemas.microsoft.com/office/drawing/2014/main" id="{F30632C9-C399-4D96-8298-44D39BF90D42}"/>
              </a:ext>
            </a:extLst>
          </p:cNvPr>
          <p:cNvSpPr>
            <a:spLocks noChangeArrowheads="1"/>
          </p:cNvSpPr>
          <p:nvPr/>
        </p:nvSpPr>
        <p:spPr bwMode="auto">
          <a:xfrm>
            <a:off x="5538591" y="4855595"/>
            <a:ext cx="2276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a:ln>
                  <a:noFill/>
                </a:ln>
                <a:solidFill>
                  <a:srgbClr val="53585A"/>
                </a:solidFill>
                <a:effectLst/>
                <a:uLnTx/>
                <a:uFillTx/>
                <a:latin typeface="Arial" panose="020B0604020202020204" pitchFamily="34" charset="0"/>
                <a:ea typeface="MS PGothic" charset="0"/>
                <a:cs typeface="+mn-cs"/>
              </a:rPr>
              <a:t>24</a:t>
            </a:r>
          </a:p>
        </p:txBody>
      </p:sp>
      <p:sp>
        <p:nvSpPr>
          <p:cNvPr id="46" name="Line 301">
            <a:extLst>
              <a:ext uri="{FF2B5EF4-FFF2-40B4-BE49-F238E27FC236}">
                <a16:creationId xmlns:a16="http://schemas.microsoft.com/office/drawing/2014/main" id="{EFF32DA9-4D78-44DA-9BDC-F6CA9A687081}"/>
              </a:ext>
            </a:extLst>
          </p:cNvPr>
          <p:cNvSpPr>
            <a:spLocks noChangeShapeType="1"/>
          </p:cNvSpPr>
          <p:nvPr/>
        </p:nvSpPr>
        <p:spPr bwMode="auto">
          <a:xfrm flipV="1">
            <a:off x="6505685" y="4762525"/>
            <a:ext cx="0" cy="7855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a:ln>
                <a:noFill/>
              </a:ln>
              <a:solidFill>
                <a:srgbClr val="53585A"/>
              </a:solidFill>
              <a:effectLst/>
              <a:uLnTx/>
              <a:uFillTx/>
              <a:latin typeface="Calibri" charset="0"/>
              <a:ea typeface="MS PGothic" charset="0"/>
              <a:cs typeface="+mn-cs"/>
            </a:endParaRPr>
          </a:p>
        </p:txBody>
      </p:sp>
      <p:sp>
        <p:nvSpPr>
          <p:cNvPr id="47" name="Rectangle 310">
            <a:extLst>
              <a:ext uri="{FF2B5EF4-FFF2-40B4-BE49-F238E27FC236}">
                <a16:creationId xmlns:a16="http://schemas.microsoft.com/office/drawing/2014/main" id="{268F8273-38E2-4556-82DC-4127F4E0B041}"/>
              </a:ext>
            </a:extLst>
          </p:cNvPr>
          <p:cNvSpPr>
            <a:spLocks noChangeArrowheads="1"/>
          </p:cNvSpPr>
          <p:nvPr/>
        </p:nvSpPr>
        <p:spPr bwMode="auto">
          <a:xfrm>
            <a:off x="6391872" y="4855595"/>
            <a:ext cx="2276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altLang="en-US" sz="1600">
                <a:solidFill>
                  <a:srgbClr val="53585A"/>
                </a:solidFill>
                <a:cs typeface="+mn-cs"/>
              </a:rPr>
              <a:t>30</a:t>
            </a:r>
            <a:endParaRPr kumimoji="0" lang="en-GB" altLang="en-US" sz="1600" b="0" i="0" u="none" strike="noStrike" kern="1200" cap="none" spc="0" normalizeH="0" baseline="0">
              <a:ln>
                <a:noFill/>
              </a:ln>
              <a:solidFill>
                <a:srgbClr val="53585A"/>
              </a:solidFill>
              <a:effectLst/>
              <a:uLnTx/>
              <a:uFillTx/>
              <a:cs typeface="+mn-cs"/>
            </a:endParaRPr>
          </a:p>
        </p:txBody>
      </p:sp>
      <p:sp>
        <p:nvSpPr>
          <p:cNvPr id="48" name="Line 301">
            <a:extLst>
              <a:ext uri="{FF2B5EF4-FFF2-40B4-BE49-F238E27FC236}">
                <a16:creationId xmlns:a16="http://schemas.microsoft.com/office/drawing/2014/main" id="{B54462A0-385E-48B4-A737-E365D5FE4C79}"/>
              </a:ext>
            </a:extLst>
          </p:cNvPr>
          <p:cNvSpPr>
            <a:spLocks noChangeShapeType="1"/>
          </p:cNvSpPr>
          <p:nvPr/>
        </p:nvSpPr>
        <p:spPr bwMode="auto">
          <a:xfrm flipV="1">
            <a:off x="7358966" y="4762525"/>
            <a:ext cx="0" cy="7855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a:ln>
                <a:noFill/>
              </a:ln>
              <a:solidFill>
                <a:srgbClr val="53585A"/>
              </a:solidFill>
              <a:effectLst/>
              <a:uLnTx/>
              <a:uFillTx/>
              <a:latin typeface="Calibri" charset="0"/>
              <a:ea typeface="MS PGothic" charset="0"/>
              <a:cs typeface="+mn-cs"/>
            </a:endParaRPr>
          </a:p>
        </p:txBody>
      </p:sp>
      <p:sp>
        <p:nvSpPr>
          <p:cNvPr id="49" name="Rectangle 310">
            <a:extLst>
              <a:ext uri="{FF2B5EF4-FFF2-40B4-BE49-F238E27FC236}">
                <a16:creationId xmlns:a16="http://schemas.microsoft.com/office/drawing/2014/main" id="{357E7DAB-C1BB-4341-8AC4-66B27454FBEF}"/>
              </a:ext>
            </a:extLst>
          </p:cNvPr>
          <p:cNvSpPr>
            <a:spLocks noChangeArrowheads="1"/>
          </p:cNvSpPr>
          <p:nvPr/>
        </p:nvSpPr>
        <p:spPr bwMode="auto">
          <a:xfrm>
            <a:off x="7245154" y="4855595"/>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a:ln>
                  <a:noFill/>
                </a:ln>
                <a:solidFill>
                  <a:srgbClr val="53585A"/>
                </a:solidFill>
                <a:effectLst/>
                <a:uLnTx/>
                <a:uFillTx/>
                <a:latin typeface="Arial" panose="020B0604020202020204" pitchFamily="34" charset="0"/>
                <a:ea typeface="MS PGothic" charset="0"/>
                <a:cs typeface="+mn-cs"/>
              </a:rPr>
              <a:t>36</a:t>
            </a:r>
          </a:p>
        </p:txBody>
      </p:sp>
      <p:sp>
        <p:nvSpPr>
          <p:cNvPr id="50" name="Line 301">
            <a:extLst>
              <a:ext uri="{FF2B5EF4-FFF2-40B4-BE49-F238E27FC236}">
                <a16:creationId xmlns:a16="http://schemas.microsoft.com/office/drawing/2014/main" id="{D859199A-7A15-4E13-A242-9EB99CB2F0BF}"/>
              </a:ext>
            </a:extLst>
          </p:cNvPr>
          <p:cNvSpPr>
            <a:spLocks noChangeShapeType="1"/>
          </p:cNvSpPr>
          <p:nvPr/>
        </p:nvSpPr>
        <p:spPr bwMode="auto">
          <a:xfrm flipV="1">
            <a:off x="8212247" y="4762525"/>
            <a:ext cx="0" cy="7855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a:ln>
                <a:noFill/>
              </a:ln>
              <a:solidFill>
                <a:srgbClr val="53585A"/>
              </a:solidFill>
              <a:effectLst/>
              <a:uLnTx/>
              <a:uFillTx/>
              <a:latin typeface="Calibri" charset="0"/>
              <a:ea typeface="MS PGothic" charset="0"/>
              <a:cs typeface="+mn-cs"/>
            </a:endParaRPr>
          </a:p>
        </p:txBody>
      </p:sp>
      <p:sp>
        <p:nvSpPr>
          <p:cNvPr id="51" name="Rectangle 310">
            <a:extLst>
              <a:ext uri="{FF2B5EF4-FFF2-40B4-BE49-F238E27FC236}">
                <a16:creationId xmlns:a16="http://schemas.microsoft.com/office/drawing/2014/main" id="{6C8EDE48-4AB1-466A-A773-A48BB6FB772F}"/>
              </a:ext>
            </a:extLst>
          </p:cNvPr>
          <p:cNvSpPr>
            <a:spLocks noChangeArrowheads="1"/>
          </p:cNvSpPr>
          <p:nvPr/>
        </p:nvSpPr>
        <p:spPr bwMode="auto">
          <a:xfrm>
            <a:off x="8098435" y="4855595"/>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a:ln>
                  <a:noFill/>
                </a:ln>
                <a:solidFill>
                  <a:srgbClr val="53585A"/>
                </a:solidFill>
                <a:effectLst/>
                <a:uLnTx/>
                <a:uFillTx/>
                <a:latin typeface="Arial" panose="020B0604020202020204" pitchFamily="34" charset="0"/>
                <a:ea typeface="MS PGothic" charset="0"/>
                <a:cs typeface="+mn-cs"/>
              </a:rPr>
              <a:t>42</a:t>
            </a:r>
          </a:p>
        </p:txBody>
      </p:sp>
      <p:sp>
        <p:nvSpPr>
          <p:cNvPr id="52" name="Line 301">
            <a:extLst>
              <a:ext uri="{FF2B5EF4-FFF2-40B4-BE49-F238E27FC236}">
                <a16:creationId xmlns:a16="http://schemas.microsoft.com/office/drawing/2014/main" id="{0E1A9B07-8C09-43CD-919F-93C95CD341DD}"/>
              </a:ext>
            </a:extLst>
          </p:cNvPr>
          <p:cNvSpPr>
            <a:spLocks noChangeShapeType="1"/>
          </p:cNvSpPr>
          <p:nvPr/>
        </p:nvSpPr>
        <p:spPr bwMode="auto">
          <a:xfrm flipV="1">
            <a:off x="9065528" y="4762525"/>
            <a:ext cx="0" cy="7855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a:ln>
                <a:noFill/>
              </a:ln>
              <a:solidFill>
                <a:srgbClr val="53585A"/>
              </a:solidFill>
              <a:effectLst/>
              <a:uLnTx/>
              <a:uFillTx/>
              <a:latin typeface="Calibri" charset="0"/>
              <a:ea typeface="MS PGothic" charset="0"/>
              <a:cs typeface="+mn-cs"/>
            </a:endParaRPr>
          </a:p>
        </p:txBody>
      </p:sp>
      <p:sp>
        <p:nvSpPr>
          <p:cNvPr id="53" name="Rectangle 310">
            <a:extLst>
              <a:ext uri="{FF2B5EF4-FFF2-40B4-BE49-F238E27FC236}">
                <a16:creationId xmlns:a16="http://schemas.microsoft.com/office/drawing/2014/main" id="{A393F53B-6AA4-4AAC-BD36-BE4EC34217DB}"/>
              </a:ext>
            </a:extLst>
          </p:cNvPr>
          <p:cNvSpPr>
            <a:spLocks noChangeArrowheads="1"/>
          </p:cNvSpPr>
          <p:nvPr/>
        </p:nvSpPr>
        <p:spPr bwMode="auto">
          <a:xfrm>
            <a:off x="8951716" y="4855595"/>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a:ln>
                  <a:noFill/>
                </a:ln>
                <a:solidFill>
                  <a:srgbClr val="53585A"/>
                </a:solidFill>
                <a:effectLst/>
                <a:uLnTx/>
                <a:uFillTx/>
                <a:latin typeface="Arial" panose="020B0604020202020204" pitchFamily="34" charset="0"/>
                <a:ea typeface="MS PGothic" charset="0"/>
                <a:cs typeface="+mn-cs"/>
              </a:rPr>
              <a:t>48</a:t>
            </a:r>
          </a:p>
        </p:txBody>
      </p:sp>
      <p:sp>
        <p:nvSpPr>
          <p:cNvPr id="54" name="Rectangle 386">
            <a:extLst>
              <a:ext uri="{FF2B5EF4-FFF2-40B4-BE49-F238E27FC236}">
                <a16:creationId xmlns:a16="http://schemas.microsoft.com/office/drawing/2014/main" id="{02A9B83D-7C09-49C3-AB21-ED0BE98A38F7}"/>
              </a:ext>
            </a:extLst>
          </p:cNvPr>
          <p:cNvSpPr>
            <a:spLocks noChangeArrowheads="1"/>
          </p:cNvSpPr>
          <p:nvPr/>
        </p:nvSpPr>
        <p:spPr bwMode="auto">
          <a:xfrm>
            <a:off x="2342410" y="2229430"/>
            <a:ext cx="11230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1" u="none" strike="noStrike" kern="1200" cap="none" spc="0" normalizeH="0" baseline="0">
                <a:ln>
                  <a:noFill/>
                </a:ln>
                <a:effectLst/>
                <a:uLnTx/>
                <a:uFillTx/>
                <a:latin typeface="Arial" panose="020B0604020202020204" pitchFamily="34" charset="0"/>
                <a:ea typeface="MS PGothic" charset="0"/>
                <a:cs typeface="+mn-cs"/>
              </a:rPr>
              <a:t>p</a:t>
            </a:r>
            <a:r>
              <a:rPr kumimoji="0" lang="en-GB" altLang="en-US" sz="1800" b="1" i="0" u="none" strike="noStrike" kern="1200" cap="none" spc="0" normalizeH="0" baseline="0">
                <a:ln>
                  <a:noFill/>
                </a:ln>
                <a:effectLst/>
                <a:uLnTx/>
                <a:uFillTx/>
                <a:latin typeface="Arial" panose="020B0604020202020204" pitchFamily="34" charset="0"/>
                <a:ea typeface="MS PGothic" charset="0"/>
                <a:cs typeface="+mn-cs"/>
              </a:rPr>
              <a:t>=0.0018</a:t>
            </a:r>
            <a:endParaRPr kumimoji="0" lang="en-GB" altLang="en-US" sz="2400" b="1" i="0" u="none" strike="noStrike" kern="1200" cap="none" spc="0" normalizeH="0" baseline="0">
              <a:ln>
                <a:noFill/>
              </a:ln>
              <a:effectLst/>
              <a:uLnTx/>
              <a:uFillTx/>
              <a:latin typeface="Arial" panose="020B0604020202020204" pitchFamily="34" charset="0"/>
              <a:ea typeface="MS PGothic" charset="0"/>
              <a:cs typeface="+mn-cs"/>
            </a:endParaRPr>
          </a:p>
        </p:txBody>
      </p:sp>
      <p:sp>
        <p:nvSpPr>
          <p:cNvPr id="58" name="Rectangle 360">
            <a:extLst>
              <a:ext uri="{FF2B5EF4-FFF2-40B4-BE49-F238E27FC236}">
                <a16:creationId xmlns:a16="http://schemas.microsoft.com/office/drawing/2014/main" id="{E70D2420-F4B0-4256-B79A-4209C44404AA}"/>
              </a:ext>
            </a:extLst>
          </p:cNvPr>
          <p:cNvSpPr>
            <a:spLocks noChangeArrowheads="1"/>
          </p:cNvSpPr>
          <p:nvPr/>
        </p:nvSpPr>
        <p:spPr bwMode="auto">
          <a:xfrm rot="16200000">
            <a:off x="202340" y="3270762"/>
            <a:ext cx="25680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a:ln>
                  <a:noFill/>
                </a:ln>
                <a:solidFill>
                  <a:srgbClr val="53585A"/>
                </a:solidFill>
                <a:effectLst/>
                <a:uLnTx/>
                <a:uFillTx/>
                <a:latin typeface="Arial" panose="020B0604020202020204" pitchFamily="34" charset="0"/>
                <a:ea typeface="MS PGothic" charset="0"/>
                <a:cs typeface="+mn-cs"/>
              </a:rPr>
              <a:t>Cumulative incidence (%)*</a:t>
            </a:r>
            <a:endParaRPr kumimoji="0" lang="en-GB" altLang="en-US" sz="1600" b="0" i="0" u="none" strike="noStrike" kern="1200" cap="none" spc="0" normalizeH="0">
              <a:ln>
                <a:noFill/>
              </a:ln>
              <a:solidFill>
                <a:srgbClr val="53585A"/>
              </a:solidFill>
              <a:effectLst/>
              <a:uLnTx/>
              <a:uFillTx/>
              <a:latin typeface="Arial" panose="020B0604020202020204" pitchFamily="34" charset="0"/>
              <a:ea typeface="MS PGothic" charset="0"/>
              <a:cs typeface="+mn-cs"/>
            </a:endParaRPr>
          </a:p>
        </p:txBody>
      </p:sp>
      <p:sp>
        <p:nvSpPr>
          <p:cNvPr id="59" name="Line 296">
            <a:extLst>
              <a:ext uri="{FF2B5EF4-FFF2-40B4-BE49-F238E27FC236}">
                <a16:creationId xmlns:a16="http://schemas.microsoft.com/office/drawing/2014/main" id="{D76D3C5C-E649-45EC-A06C-BE194C375935}"/>
              </a:ext>
            </a:extLst>
          </p:cNvPr>
          <p:cNvSpPr>
            <a:spLocks noChangeShapeType="1"/>
          </p:cNvSpPr>
          <p:nvPr/>
        </p:nvSpPr>
        <p:spPr bwMode="auto">
          <a:xfrm flipH="1">
            <a:off x="2142590" y="1993653"/>
            <a:ext cx="80352"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a:ln>
                <a:noFill/>
              </a:ln>
              <a:solidFill>
                <a:srgbClr val="53585A"/>
              </a:solidFill>
              <a:effectLst/>
              <a:uLnTx/>
              <a:uFillTx/>
              <a:latin typeface="Calibri" charset="0"/>
              <a:ea typeface="MS PGothic" charset="0"/>
              <a:cs typeface="+mn-cs"/>
            </a:endParaRPr>
          </a:p>
        </p:txBody>
      </p:sp>
      <p:sp>
        <p:nvSpPr>
          <p:cNvPr id="60" name="Rectangle 315">
            <a:extLst>
              <a:ext uri="{FF2B5EF4-FFF2-40B4-BE49-F238E27FC236}">
                <a16:creationId xmlns:a16="http://schemas.microsoft.com/office/drawing/2014/main" id="{4CDE6D3D-3477-4820-ABD7-FA4109F34194}"/>
              </a:ext>
            </a:extLst>
          </p:cNvPr>
          <p:cNvSpPr>
            <a:spLocks noChangeArrowheads="1"/>
          </p:cNvSpPr>
          <p:nvPr/>
        </p:nvSpPr>
        <p:spPr bwMode="auto">
          <a:xfrm>
            <a:off x="1857675" y="1870543"/>
            <a:ext cx="2276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a:ln>
                  <a:noFill/>
                </a:ln>
                <a:solidFill>
                  <a:srgbClr val="53585A"/>
                </a:solidFill>
                <a:effectLst/>
                <a:uLnTx/>
                <a:uFillTx/>
                <a:latin typeface="Arial" panose="020B0604020202020204" pitchFamily="34" charset="0"/>
                <a:ea typeface="MS PGothic" charset="0"/>
                <a:cs typeface="+mn-cs"/>
              </a:rPr>
              <a:t>25</a:t>
            </a:r>
            <a:endParaRPr kumimoji="0" lang="en-GB" altLang="en-US" sz="2000" b="0" i="0" u="none" strike="noStrike" kern="1200" cap="none" spc="0" normalizeH="0" baseline="0">
              <a:ln>
                <a:noFill/>
              </a:ln>
              <a:solidFill>
                <a:srgbClr val="53585A"/>
              </a:solidFill>
              <a:effectLst/>
              <a:uLnTx/>
              <a:uFillTx/>
              <a:latin typeface="Arial" panose="020B0604020202020204" pitchFamily="34" charset="0"/>
              <a:ea typeface="MS PGothic" charset="0"/>
              <a:cs typeface="+mn-cs"/>
            </a:endParaRPr>
          </a:p>
        </p:txBody>
      </p:sp>
      <p:sp>
        <p:nvSpPr>
          <p:cNvPr id="61" name="Line 296">
            <a:extLst>
              <a:ext uri="{FF2B5EF4-FFF2-40B4-BE49-F238E27FC236}">
                <a16:creationId xmlns:a16="http://schemas.microsoft.com/office/drawing/2014/main" id="{4B903AF1-A2AD-4678-A367-7B834F3426A1}"/>
              </a:ext>
            </a:extLst>
          </p:cNvPr>
          <p:cNvSpPr>
            <a:spLocks noChangeShapeType="1"/>
          </p:cNvSpPr>
          <p:nvPr/>
        </p:nvSpPr>
        <p:spPr bwMode="auto">
          <a:xfrm flipH="1">
            <a:off x="2142590" y="3652581"/>
            <a:ext cx="80352"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a:ln>
                <a:noFill/>
              </a:ln>
              <a:solidFill>
                <a:srgbClr val="53585A"/>
              </a:solidFill>
              <a:effectLst/>
              <a:uLnTx/>
              <a:uFillTx/>
              <a:latin typeface="Calibri" charset="0"/>
              <a:ea typeface="MS PGothic" charset="0"/>
              <a:cs typeface="+mn-cs"/>
            </a:endParaRPr>
          </a:p>
        </p:txBody>
      </p:sp>
      <p:sp>
        <p:nvSpPr>
          <p:cNvPr id="62" name="Rectangle 315">
            <a:extLst>
              <a:ext uri="{FF2B5EF4-FFF2-40B4-BE49-F238E27FC236}">
                <a16:creationId xmlns:a16="http://schemas.microsoft.com/office/drawing/2014/main" id="{C45790F5-02B6-4550-8BF2-5DBB45D463D7}"/>
              </a:ext>
            </a:extLst>
          </p:cNvPr>
          <p:cNvSpPr>
            <a:spLocks noChangeArrowheads="1"/>
          </p:cNvSpPr>
          <p:nvPr/>
        </p:nvSpPr>
        <p:spPr bwMode="auto">
          <a:xfrm>
            <a:off x="1857675" y="3529471"/>
            <a:ext cx="2276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a:ln>
                  <a:noFill/>
                </a:ln>
                <a:solidFill>
                  <a:srgbClr val="53585A"/>
                </a:solidFill>
                <a:effectLst/>
                <a:uLnTx/>
                <a:uFillTx/>
                <a:latin typeface="Arial" panose="020B0604020202020204" pitchFamily="34" charset="0"/>
                <a:ea typeface="MS PGothic" charset="0"/>
                <a:cs typeface="+mn-cs"/>
              </a:rPr>
              <a:t>10</a:t>
            </a:r>
            <a:endParaRPr kumimoji="0" lang="en-GB" altLang="en-US" sz="2000" b="0" i="0" u="none" strike="noStrike" kern="1200" cap="none" spc="0" normalizeH="0" baseline="0">
              <a:ln>
                <a:noFill/>
              </a:ln>
              <a:solidFill>
                <a:srgbClr val="53585A"/>
              </a:solidFill>
              <a:effectLst/>
              <a:uLnTx/>
              <a:uFillTx/>
              <a:latin typeface="Arial" panose="020B0604020202020204" pitchFamily="34" charset="0"/>
              <a:ea typeface="MS PGothic" charset="0"/>
              <a:cs typeface="+mn-cs"/>
            </a:endParaRPr>
          </a:p>
        </p:txBody>
      </p:sp>
      <p:sp>
        <p:nvSpPr>
          <p:cNvPr id="63" name="Line 296">
            <a:extLst>
              <a:ext uri="{FF2B5EF4-FFF2-40B4-BE49-F238E27FC236}">
                <a16:creationId xmlns:a16="http://schemas.microsoft.com/office/drawing/2014/main" id="{473904CD-8ECC-4AF5-8E01-91D77A0F061A}"/>
              </a:ext>
            </a:extLst>
          </p:cNvPr>
          <p:cNvSpPr>
            <a:spLocks noChangeShapeType="1"/>
          </p:cNvSpPr>
          <p:nvPr/>
        </p:nvSpPr>
        <p:spPr bwMode="auto">
          <a:xfrm flipH="1">
            <a:off x="2142590" y="3099605"/>
            <a:ext cx="80352"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a:ln>
                <a:noFill/>
              </a:ln>
              <a:solidFill>
                <a:srgbClr val="53585A"/>
              </a:solidFill>
              <a:effectLst/>
              <a:uLnTx/>
              <a:uFillTx/>
              <a:latin typeface="Calibri" charset="0"/>
              <a:ea typeface="MS PGothic" charset="0"/>
              <a:cs typeface="+mn-cs"/>
            </a:endParaRPr>
          </a:p>
        </p:txBody>
      </p:sp>
      <p:sp>
        <p:nvSpPr>
          <p:cNvPr id="64" name="Rectangle 315">
            <a:extLst>
              <a:ext uri="{FF2B5EF4-FFF2-40B4-BE49-F238E27FC236}">
                <a16:creationId xmlns:a16="http://schemas.microsoft.com/office/drawing/2014/main" id="{340F0480-DCC6-4900-9C39-D99AB7BAE092}"/>
              </a:ext>
            </a:extLst>
          </p:cNvPr>
          <p:cNvSpPr>
            <a:spLocks noChangeArrowheads="1"/>
          </p:cNvSpPr>
          <p:nvPr/>
        </p:nvSpPr>
        <p:spPr bwMode="auto">
          <a:xfrm>
            <a:off x="1857675" y="2976495"/>
            <a:ext cx="2276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a:ln>
                  <a:noFill/>
                </a:ln>
                <a:solidFill>
                  <a:srgbClr val="53585A"/>
                </a:solidFill>
                <a:effectLst/>
                <a:uLnTx/>
                <a:uFillTx/>
                <a:latin typeface="Arial" panose="020B0604020202020204" pitchFamily="34" charset="0"/>
                <a:ea typeface="MS PGothic" charset="0"/>
                <a:cs typeface="+mn-cs"/>
              </a:rPr>
              <a:t>15</a:t>
            </a:r>
            <a:endParaRPr kumimoji="0" lang="en-GB" altLang="en-US" sz="2000" b="0" i="0" u="none" strike="noStrike" kern="1200" cap="none" spc="0" normalizeH="0" baseline="0">
              <a:ln>
                <a:noFill/>
              </a:ln>
              <a:solidFill>
                <a:srgbClr val="53585A"/>
              </a:solidFill>
              <a:effectLst/>
              <a:uLnTx/>
              <a:uFillTx/>
              <a:latin typeface="Arial" panose="020B0604020202020204" pitchFamily="34" charset="0"/>
              <a:ea typeface="MS PGothic" charset="0"/>
              <a:cs typeface="+mn-cs"/>
            </a:endParaRPr>
          </a:p>
        </p:txBody>
      </p:sp>
      <p:sp>
        <p:nvSpPr>
          <p:cNvPr id="65" name="Line 296">
            <a:extLst>
              <a:ext uri="{FF2B5EF4-FFF2-40B4-BE49-F238E27FC236}">
                <a16:creationId xmlns:a16="http://schemas.microsoft.com/office/drawing/2014/main" id="{8B266783-2E7A-45AC-9952-00DEB97D78EC}"/>
              </a:ext>
            </a:extLst>
          </p:cNvPr>
          <p:cNvSpPr>
            <a:spLocks noChangeShapeType="1"/>
          </p:cNvSpPr>
          <p:nvPr/>
        </p:nvSpPr>
        <p:spPr bwMode="auto">
          <a:xfrm flipH="1">
            <a:off x="2142590" y="2546629"/>
            <a:ext cx="80352"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a:ln>
                <a:noFill/>
              </a:ln>
              <a:solidFill>
                <a:srgbClr val="53585A"/>
              </a:solidFill>
              <a:effectLst/>
              <a:uLnTx/>
              <a:uFillTx/>
              <a:latin typeface="Calibri" charset="0"/>
              <a:ea typeface="MS PGothic" charset="0"/>
              <a:cs typeface="+mn-cs"/>
            </a:endParaRPr>
          </a:p>
        </p:txBody>
      </p:sp>
      <p:sp>
        <p:nvSpPr>
          <p:cNvPr id="66" name="Rectangle 315">
            <a:extLst>
              <a:ext uri="{FF2B5EF4-FFF2-40B4-BE49-F238E27FC236}">
                <a16:creationId xmlns:a16="http://schemas.microsoft.com/office/drawing/2014/main" id="{C5FD5664-CEEB-44F3-996A-2FBC517CB459}"/>
              </a:ext>
            </a:extLst>
          </p:cNvPr>
          <p:cNvSpPr>
            <a:spLocks noChangeArrowheads="1"/>
          </p:cNvSpPr>
          <p:nvPr/>
        </p:nvSpPr>
        <p:spPr bwMode="auto">
          <a:xfrm>
            <a:off x="1857675" y="2423519"/>
            <a:ext cx="2276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a:ln>
                  <a:noFill/>
                </a:ln>
                <a:solidFill>
                  <a:srgbClr val="53585A"/>
                </a:solidFill>
                <a:effectLst/>
                <a:uLnTx/>
                <a:uFillTx/>
                <a:latin typeface="Arial" panose="020B0604020202020204" pitchFamily="34" charset="0"/>
                <a:ea typeface="MS PGothic" charset="0"/>
                <a:cs typeface="+mn-cs"/>
              </a:rPr>
              <a:t>20</a:t>
            </a:r>
            <a:endParaRPr kumimoji="0" lang="en-GB" altLang="en-US" sz="2000" b="0" i="0" u="none" strike="noStrike" kern="1200" cap="none" spc="0" normalizeH="0" baseline="0">
              <a:ln>
                <a:noFill/>
              </a:ln>
              <a:solidFill>
                <a:srgbClr val="53585A"/>
              </a:solidFill>
              <a:effectLst/>
              <a:uLnTx/>
              <a:uFillTx/>
              <a:latin typeface="Arial" panose="020B0604020202020204" pitchFamily="34" charset="0"/>
              <a:ea typeface="MS PGothic" charset="0"/>
              <a:cs typeface="+mn-cs"/>
            </a:endParaRPr>
          </a:p>
        </p:txBody>
      </p:sp>
      <p:sp>
        <p:nvSpPr>
          <p:cNvPr id="67" name="Line 296">
            <a:extLst>
              <a:ext uri="{FF2B5EF4-FFF2-40B4-BE49-F238E27FC236}">
                <a16:creationId xmlns:a16="http://schemas.microsoft.com/office/drawing/2014/main" id="{DE7C265D-F7CB-43CA-9CC9-15DC50548EA6}"/>
              </a:ext>
            </a:extLst>
          </p:cNvPr>
          <p:cNvSpPr>
            <a:spLocks noChangeShapeType="1"/>
          </p:cNvSpPr>
          <p:nvPr/>
        </p:nvSpPr>
        <p:spPr bwMode="auto">
          <a:xfrm flipH="1">
            <a:off x="2142590" y="4758532"/>
            <a:ext cx="80352"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a:ln>
                <a:noFill/>
              </a:ln>
              <a:solidFill>
                <a:srgbClr val="53585A"/>
              </a:solidFill>
              <a:effectLst/>
              <a:uLnTx/>
              <a:uFillTx/>
              <a:latin typeface="Calibri" charset="0"/>
              <a:ea typeface="MS PGothic" charset="0"/>
              <a:cs typeface="+mn-cs"/>
            </a:endParaRPr>
          </a:p>
        </p:txBody>
      </p:sp>
      <p:sp>
        <p:nvSpPr>
          <p:cNvPr id="68" name="Rectangle 315">
            <a:extLst>
              <a:ext uri="{FF2B5EF4-FFF2-40B4-BE49-F238E27FC236}">
                <a16:creationId xmlns:a16="http://schemas.microsoft.com/office/drawing/2014/main" id="{507BB43A-2870-4633-938A-FB3C4CF58855}"/>
              </a:ext>
            </a:extLst>
          </p:cNvPr>
          <p:cNvSpPr>
            <a:spLocks noChangeArrowheads="1"/>
          </p:cNvSpPr>
          <p:nvPr/>
        </p:nvSpPr>
        <p:spPr bwMode="auto">
          <a:xfrm>
            <a:off x="1971488" y="4635422"/>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a:ln>
                  <a:noFill/>
                </a:ln>
                <a:solidFill>
                  <a:srgbClr val="53585A"/>
                </a:solidFill>
                <a:effectLst/>
                <a:uLnTx/>
                <a:uFillTx/>
                <a:latin typeface="Arial" panose="020B0604020202020204" pitchFamily="34" charset="0"/>
                <a:ea typeface="MS PGothic" charset="0"/>
                <a:cs typeface="+mn-cs"/>
              </a:rPr>
              <a:t>0</a:t>
            </a:r>
            <a:endParaRPr kumimoji="0" lang="en-GB" altLang="en-US" sz="2000" b="0" i="0" u="none" strike="noStrike" kern="1200" cap="none" spc="0" normalizeH="0" baseline="0">
              <a:ln>
                <a:noFill/>
              </a:ln>
              <a:solidFill>
                <a:srgbClr val="53585A"/>
              </a:solidFill>
              <a:effectLst/>
              <a:uLnTx/>
              <a:uFillTx/>
              <a:latin typeface="Arial" panose="020B0604020202020204" pitchFamily="34" charset="0"/>
              <a:ea typeface="MS PGothic" charset="0"/>
              <a:cs typeface="+mn-cs"/>
            </a:endParaRPr>
          </a:p>
        </p:txBody>
      </p:sp>
      <p:sp>
        <p:nvSpPr>
          <p:cNvPr id="69" name="Line 296">
            <a:extLst>
              <a:ext uri="{FF2B5EF4-FFF2-40B4-BE49-F238E27FC236}">
                <a16:creationId xmlns:a16="http://schemas.microsoft.com/office/drawing/2014/main" id="{6E3728F6-7875-4E6D-A890-01AE539C53FC}"/>
              </a:ext>
            </a:extLst>
          </p:cNvPr>
          <p:cNvSpPr>
            <a:spLocks noChangeShapeType="1"/>
          </p:cNvSpPr>
          <p:nvPr/>
        </p:nvSpPr>
        <p:spPr bwMode="auto">
          <a:xfrm flipH="1">
            <a:off x="2142590" y="4205557"/>
            <a:ext cx="80352"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a:ln>
                <a:noFill/>
              </a:ln>
              <a:solidFill>
                <a:srgbClr val="53585A"/>
              </a:solidFill>
              <a:effectLst/>
              <a:uLnTx/>
              <a:uFillTx/>
              <a:latin typeface="Calibri" charset="0"/>
              <a:ea typeface="MS PGothic" charset="0"/>
              <a:cs typeface="+mn-cs"/>
            </a:endParaRPr>
          </a:p>
        </p:txBody>
      </p:sp>
      <p:sp>
        <p:nvSpPr>
          <p:cNvPr id="70" name="Rectangle 315">
            <a:extLst>
              <a:ext uri="{FF2B5EF4-FFF2-40B4-BE49-F238E27FC236}">
                <a16:creationId xmlns:a16="http://schemas.microsoft.com/office/drawing/2014/main" id="{69CAB4DF-8E34-4717-9D6E-0C31AE981F20}"/>
              </a:ext>
            </a:extLst>
          </p:cNvPr>
          <p:cNvSpPr>
            <a:spLocks noChangeArrowheads="1"/>
          </p:cNvSpPr>
          <p:nvPr/>
        </p:nvSpPr>
        <p:spPr bwMode="auto">
          <a:xfrm>
            <a:off x="1971488" y="4082447"/>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a:ln>
                  <a:noFill/>
                </a:ln>
                <a:solidFill>
                  <a:srgbClr val="53585A"/>
                </a:solidFill>
                <a:effectLst/>
                <a:uLnTx/>
                <a:uFillTx/>
                <a:latin typeface="Arial" panose="020B0604020202020204" pitchFamily="34" charset="0"/>
                <a:ea typeface="MS PGothic" charset="0"/>
                <a:cs typeface="+mn-cs"/>
              </a:rPr>
              <a:t>5</a:t>
            </a:r>
            <a:endParaRPr kumimoji="0" lang="en-GB" altLang="en-US" sz="2000" b="0" i="0" u="none" strike="noStrike" kern="1200" cap="none" spc="0" normalizeH="0" baseline="0">
              <a:ln>
                <a:noFill/>
              </a:ln>
              <a:solidFill>
                <a:srgbClr val="53585A"/>
              </a:solidFill>
              <a:effectLst/>
              <a:uLnTx/>
              <a:uFillTx/>
              <a:latin typeface="Arial" panose="020B0604020202020204" pitchFamily="34" charset="0"/>
              <a:ea typeface="MS PGothic" charset="0"/>
              <a:cs typeface="+mn-cs"/>
            </a:endParaRPr>
          </a:p>
        </p:txBody>
      </p:sp>
    </p:spTree>
    <p:extLst>
      <p:ext uri="{BB962C8B-B14F-4D97-AF65-F5344CB8AC3E}">
        <p14:creationId xmlns:p14="http://schemas.microsoft.com/office/powerpoint/2010/main" val="2308735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A72C29C-59A9-4387-941A-7684178164E2}"/>
              </a:ext>
            </a:extLst>
          </p:cNvPr>
          <p:cNvSpPr>
            <a:spLocks noGrp="1"/>
          </p:cNvSpPr>
          <p:nvPr>
            <p:ph type="ftr" sz="quarter" idx="14"/>
          </p:nvPr>
        </p:nvSpPr>
        <p:spPr>
          <a:xfrm>
            <a:off x="932597" y="6092825"/>
            <a:ext cx="4465880" cy="506124"/>
          </a:xfrm>
        </p:spPr>
        <p:txBody>
          <a:bodyPr/>
          <a:lstStyle/>
          <a:p>
            <a:r>
              <a:rPr lang="en-US"/>
              <a:t>CI, confidence interval; CV, cardiovascular;</a:t>
            </a:r>
            <a:r>
              <a:rPr lang="en-GB" altLang="en-US" kern="0">
                <a:ea typeface="ＭＳ Ｐゴシック"/>
                <a:cs typeface="Arial"/>
              </a:rPr>
              <a:t> HHF, hospitalisation for heart failure; HR, hazard ratio; MI, myocardial infarction</a:t>
            </a:r>
          </a:p>
          <a:p>
            <a:r>
              <a:rPr lang="da-DK" err="1">
                <a:ea typeface="+mn-lt"/>
                <a:cs typeface="+mn-lt"/>
              </a:rPr>
              <a:t>Agarwal</a:t>
            </a:r>
            <a:r>
              <a:rPr lang="da-DK"/>
              <a:t> R,</a:t>
            </a:r>
            <a:r>
              <a:rPr lang="da-DK" i="1"/>
              <a:t> et al. </a:t>
            </a:r>
            <a:r>
              <a:rPr lang="da-DK" i="1" err="1"/>
              <a:t>Eur</a:t>
            </a:r>
            <a:r>
              <a:rPr lang="da-DK" i="1"/>
              <a:t> Heart J</a:t>
            </a:r>
            <a:r>
              <a:rPr lang="da-DK"/>
              <a:t> 2022; 43:474-484</a:t>
            </a:r>
            <a:endParaRPr lang="en-GB"/>
          </a:p>
        </p:txBody>
      </p:sp>
      <p:sp>
        <p:nvSpPr>
          <p:cNvPr id="3" name="Slide Number Placeholder 2">
            <a:extLst>
              <a:ext uri="{FF2B5EF4-FFF2-40B4-BE49-F238E27FC236}">
                <a16:creationId xmlns:a16="http://schemas.microsoft.com/office/drawing/2014/main" id="{3229BF29-A5BB-4055-9202-0A88AF590715}"/>
              </a:ext>
            </a:extLst>
          </p:cNvPr>
          <p:cNvSpPr>
            <a:spLocks noGrp="1"/>
          </p:cNvSpPr>
          <p:nvPr>
            <p:ph type="sldNum" sz="quarter" idx="15"/>
          </p:nvPr>
        </p:nvSpPr>
        <p:spPr/>
        <p:txBody>
          <a:bodyPr/>
          <a:lstStyle/>
          <a:p>
            <a:fld id="{7AF8E309-D608-654D-B811-6A2C46C88181}" type="slidenum">
              <a:rPr lang="en-US" smtClean="0"/>
              <a:pPr/>
              <a:t>22</a:t>
            </a:fld>
            <a:endParaRPr lang="en-US"/>
          </a:p>
        </p:txBody>
      </p:sp>
      <p:sp>
        <p:nvSpPr>
          <p:cNvPr id="5" name="Title 4">
            <a:extLst>
              <a:ext uri="{FF2B5EF4-FFF2-40B4-BE49-F238E27FC236}">
                <a16:creationId xmlns:a16="http://schemas.microsoft.com/office/drawing/2014/main" id="{A92DB228-DFEA-4CA7-90B2-BFDCE84E66F4}"/>
              </a:ext>
            </a:extLst>
          </p:cNvPr>
          <p:cNvSpPr>
            <a:spLocks noGrp="1"/>
          </p:cNvSpPr>
          <p:nvPr>
            <p:ph type="title"/>
          </p:nvPr>
        </p:nvSpPr>
        <p:spPr>
          <a:xfrm>
            <a:off x="623888" y="333375"/>
            <a:ext cx="9728425" cy="962377"/>
          </a:xfrm>
        </p:spPr>
        <p:txBody>
          <a:bodyPr>
            <a:normAutofit/>
          </a:bodyPr>
          <a:lstStyle/>
          <a:p>
            <a:r>
              <a:rPr lang="en-GB" sz="2400"/>
              <a:t>FIDELITY Study: Incidences of all components of the composite CV outcome</a:t>
            </a:r>
            <a:endParaRPr lang="en-GB" sz="2400">
              <a:cs typeface="Arial"/>
            </a:endParaRPr>
          </a:p>
        </p:txBody>
      </p:sp>
      <p:graphicFrame>
        <p:nvGraphicFramePr>
          <p:cNvPr id="6" name="Table Placeholder 21">
            <a:extLst>
              <a:ext uri="{FF2B5EF4-FFF2-40B4-BE49-F238E27FC236}">
                <a16:creationId xmlns:a16="http://schemas.microsoft.com/office/drawing/2014/main" id="{1710B0DE-9655-4CE0-AEBB-E747C7A5C0E7}"/>
              </a:ext>
            </a:extLst>
          </p:cNvPr>
          <p:cNvGraphicFramePr>
            <a:graphicFrameLocks/>
          </p:cNvGraphicFramePr>
          <p:nvPr/>
        </p:nvGraphicFramePr>
        <p:xfrm>
          <a:off x="623888" y="1442226"/>
          <a:ext cx="10923706" cy="4236425"/>
        </p:xfrm>
        <a:graphic>
          <a:graphicData uri="http://schemas.openxmlformats.org/drawingml/2006/table">
            <a:tbl>
              <a:tblPr firstRow="1" bandRow="1">
                <a:tableStyleId>{B301B821-A1FF-4177-AEE7-76D212191A09}</a:tableStyleId>
              </a:tblPr>
              <a:tblGrid>
                <a:gridCol w="1764000">
                  <a:extLst>
                    <a:ext uri="{9D8B030D-6E8A-4147-A177-3AD203B41FA5}">
                      <a16:colId xmlns:a16="http://schemas.microsoft.com/office/drawing/2014/main" val="277607258"/>
                    </a:ext>
                  </a:extLst>
                </a:gridCol>
                <a:gridCol w="1584000">
                  <a:extLst>
                    <a:ext uri="{9D8B030D-6E8A-4147-A177-3AD203B41FA5}">
                      <a16:colId xmlns:a16="http://schemas.microsoft.com/office/drawing/2014/main" val="2606802723"/>
                    </a:ext>
                  </a:extLst>
                </a:gridCol>
                <a:gridCol w="1584000">
                  <a:extLst>
                    <a:ext uri="{9D8B030D-6E8A-4147-A177-3AD203B41FA5}">
                      <a16:colId xmlns:a16="http://schemas.microsoft.com/office/drawing/2014/main" val="2408730613"/>
                    </a:ext>
                  </a:extLst>
                </a:gridCol>
                <a:gridCol w="3183706">
                  <a:extLst>
                    <a:ext uri="{9D8B030D-6E8A-4147-A177-3AD203B41FA5}">
                      <a16:colId xmlns:a16="http://schemas.microsoft.com/office/drawing/2014/main" val="3526231574"/>
                    </a:ext>
                  </a:extLst>
                </a:gridCol>
                <a:gridCol w="1944000">
                  <a:extLst>
                    <a:ext uri="{9D8B030D-6E8A-4147-A177-3AD203B41FA5}">
                      <a16:colId xmlns:a16="http://schemas.microsoft.com/office/drawing/2014/main" val="2985513044"/>
                    </a:ext>
                  </a:extLst>
                </a:gridCol>
                <a:gridCol w="864000">
                  <a:extLst>
                    <a:ext uri="{9D8B030D-6E8A-4147-A177-3AD203B41FA5}">
                      <a16:colId xmlns:a16="http://schemas.microsoft.com/office/drawing/2014/main" val="2675155992"/>
                    </a:ext>
                  </a:extLst>
                </a:gridCol>
              </a:tblGrid>
              <a:tr h="600962">
                <a:tc rowSpan="2">
                  <a:txBody>
                    <a:bodyPr/>
                    <a:lstStyle/>
                    <a:p>
                      <a:pPr algn="l">
                        <a:lnSpc>
                          <a:spcPct val="100000"/>
                        </a:lnSpc>
                      </a:pPr>
                      <a:r>
                        <a:rPr lang="en-GB" sz="1800"/>
                        <a:t>Outcome</a:t>
                      </a:r>
                      <a:endParaRPr lang="en-US" sz="1800" b="1">
                        <a:solidFill>
                          <a:schemeClr val="bg1"/>
                        </a:solidFill>
                      </a:endParaRPr>
                    </a:p>
                  </a:txBody>
                  <a:tcPr marT="36000" marB="36000"/>
                </a:tc>
                <a:tc>
                  <a:txBody>
                    <a:bodyPr/>
                    <a:lstStyle/>
                    <a:p>
                      <a:pPr algn="ctr">
                        <a:lnSpc>
                          <a:spcPct val="100000"/>
                        </a:lnSpc>
                      </a:pPr>
                      <a:r>
                        <a:rPr lang="en-GB" sz="1800"/>
                        <a:t>Finerenone (n=6519)</a:t>
                      </a:r>
                      <a:endParaRPr lang="en-GB" sz="1800" b="1">
                        <a:solidFill>
                          <a:schemeClr val="bg1"/>
                        </a:solidFill>
                      </a:endParaRPr>
                    </a:p>
                  </a:txBody>
                  <a:tcPr marT="36000" marB="36000">
                    <a:lnB w="12700" cap="flat" cmpd="sng" algn="ctr">
                      <a:solidFill>
                        <a:schemeClr val="bg1"/>
                      </a:solidFill>
                      <a:prstDash val="solid"/>
                      <a:round/>
                      <a:headEnd type="none" w="med" len="med"/>
                      <a:tailEnd type="none" w="med" len="med"/>
                    </a:lnB>
                  </a:tcPr>
                </a:tc>
                <a:tc>
                  <a:txBody>
                    <a:bodyPr/>
                    <a:lstStyle/>
                    <a:p>
                      <a:pPr algn="ctr">
                        <a:lnSpc>
                          <a:spcPct val="100000"/>
                        </a:lnSpc>
                      </a:pPr>
                      <a:r>
                        <a:rPr lang="en-GB" sz="1800"/>
                        <a:t>Placebo </a:t>
                      </a:r>
                      <a:br>
                        <a:rPr lang="en-GB" sz="1800"/>
                      </a:br>
                      <a:r>
                        <a:rPr lang="en-GB" sz="1800"/>
                        <a:t>(n=6507)</a:t>
                      </a:r>
                      <a:endParaRPr lang="en-GB" sz="1800" b="1">
                        <a:solidFill>
                          <a:schemeClr val="bg1"/>
                        </a:solidFill>
                      </a:endParaRPr>
                    </a:p>
                  </a:txBody>
                  <a:tcPr marT="36000" marB="36000">
                    <a:lnB w="12700" cap="flat" cmpd="sng" algn="ctr">
                      <a:solidFill>
                        <a:schemeClr val="bg1"/>
                      </a:solidFill>
                      <a:prstDash val="solid"/>
                      <a:round/>
                      <a:headEnd type="none" w="med" len="med"/>
                      <a:tailEnd type="none" w="med" len="med"/>
                    </a:lnB>
                  </a:tcPr>
                </a:tc>
                <a:tc rowSpan="2" gridSpan="2">
                  <a:txBody>
                    <a:bodyPr/>
                    <a:lstStyle/>
                    <a:p>
                      <a:pPr algn="ctr">
                        <a:lnSpc>
                          <a:spcPct val="100000"/>
                        </a:lnSpc>
                      </a:pPr>
                      <a:r>
                        <a:rPr lang="en-GB" sz="1800"/>
                        <a:t>HR (95% CI)</a:t>
                      </a:r>
                      <a:endParaRPr lang="en-US" sz="1800" b="1">
                        <a:solidFill>
                          <a:schemeClr val="bg1"/>
                        </a:solidFill>
                      </a:endParaRPr>
                    </a:p>
                  </a:txBody>
                  <a:tcPr marT="36000" marB="36000"/>
                </a:tc>
                <a:tc rowSpan="2" hMerge="1">
                  <a:txBody>
                    <a:bodyPr/>
                    <a:lstStyle/>
                    <a:p>
                      <a:pPr algn="ctr"/>
                      <a:endParaRPr lang="en-US" sz="1100" b="1">
                        <a:solidFill>
                          <a:schemeClr val="tx2"/>
                        </a:solidFill>
                      </a:endParaRPr>
                    </a:p>
                  </a:txBody>
                  <a:tcPr anchor="ctr">
                    <a:solidFill>
                      <a:schemeClr val="bg1"/>
                    </a:solidFill>
                  </a:tcPr>
                </a:tc>
                <a:tc rowSpan="2">
                  <a:txBody>
                    <a:bodyPr/>
                    <a:lstStyle/>
                    <a:p>
                      <a:pPr algn="ctr">
                        <a:lnSpc>
                          <a:spcPct val="100000"/>
                        </a:lnSpc>
                      </a:pPr>
                      <a:r>
                        <a:rPr lang="en-GB" sz="1800" i="1"/>
                        <a:t>p</a:t>
                      </a:r>
                      <a:r>
                        <a:rPr lang="en-GB" sz="1800"/>
                        <a:t>-value</a:t>
                      </a:r>
                      <a:endParaRPr lang="en-US" sz="1800" b="1">
                        <a:solidFill>
                          <a:schemeClr val="bg1"/>
                        </a:solidFill>
                      </a:endParaRPr>
                    </a:p>
                  </a:txBody>
                  <a:tcPr marT="36000" marB="36000"/>
                </a:tc>
                <a:extLst>
                  <a:ext uri="{0D108BD9-81ED-4DB2-BD59-A6C34878D82A}">
                    <a16:rowId xmlns:a16="http://schemas.microsoft.com/office/drawing/2014/main" val="1781909705"/>
                  </a:ext>
                </a:extLst>
              </a:tr>
              <a:tr h="305826">
                <a:tc vMerge="1">
                  <a:txBody>
                    <a:bodyPr/>
                    <a:lstStyle/>
                    <a:p>
                      <a:endParaRPr lang="en-US" sz="1100" b="1">
                        <a:solidFill>
                          <a:schemeClr val="tx2"/>
                        </a:solidFill>
                      </a:endParaRPr>
                    </a:p>
                  </a:txBody>
                  <a:tcPr marL="7200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lnSpc>
                          <a:spcPct val="100000"/>
                        </a:lnSpc>
                      </a:pPr>
                      <a:r>
                        <a:rPr lang="en-GB" sz="1600" b="1">
                          <a:solidFill>
                            <a:schemeClr val="bg1"/>
                          </a:solidFill>
                        </a:rPr>
                        <a:t>n (%)</a:t>
                      </a:r>
                      <a:endParaRPr lang="en-US" sz="1600" b="1" i="1">
                        <a:solidFill>
                          <a:schemeClr val="bg1"/>
                        </a:solidFill>
                      </a:endParaRPr>
                    </a:p>
                  </a:txBody>
                  <a:tcPr marT="36000" marB="36000">
                    <a:lnT w="12700" cap="flat" cmpd="sng" algn="ctr">
                      <a:solidFill>
                        <a:schemeClr val="bg1"/>
                      </a:solidFill>
                      <a:prstDash val="solid"/>
                      <a:round/>
                      <a:headEnd type="none" w="med" len="med"/>
                      <a:tailEnd type="none" w="med" len="med"/>
                    </a:lnT>
                    <a:solidFill>
                      <a:schemeClr val="bg2"/>
                    </a:solidFill>
                  </a:tcPr>
                </a:tc>
                <a:tc>
                  <a:txBody>
                    <a:bodyPr/>
                    <a:lstStyle/>
                    <a:p>
                      <a:pPr algn="ctr">
                        <a:lnSpc>
                          <a:spcPct val="100000"/>
                        </a:lnSpc>
                      </a:pPr>
                      <a:r>
                        <a:rPr lang="en-GB" sz="1600" b="1">
                          <a:solidFill>
                            <a:schemeClr val="bg1"/>
                          </a:solidFill>
                        </a:rPr>
                        <a:t>n (%)</a:t>
                      </a:r>
                      <a:endParaRPr lang="en-US" sz="1600" b="1" i="1">
                        <a:solidFill>
                          <a:schemeClr val="bg1"/>
                        </a:solidFill>
                      </a:endParaRPr>
                    </a:p>
                  </a:txBody>
                  <a:tcPr marT="36000" marB="36000">
                    <a:lnT w="12700" cap="flat" cmpd="sng" algn="ctr">
                      <a:solidFill>
                        <a:schemeClr val="bg1"/>
                      </a:solidFill>
                      <a:prstDash val="solid"/>
                      <a:round/>
                      <a:headEnd type="none" w="med" len="med"/>
                      <a:tailEnd type="none" w="med" len="med"/>
                    </a:lnT>
                    <a:solidFill>
                      <a:schemeClr val="bg2"/>
                    </a:solidFill>
                  </a:tcPr>
                </a:tc>
                <a:tc gridSpan="2" vMerge="1">
                  <a:txBody>
                    <a:bodyPr/>
                    <a:lstStyle/>
                    <a:p>
                      <a:endParaRPr lang="en-US" sz="1100" b="1">
                        <a:solidFill>
                          <a:schemeClr val="tx2"/>
                        </a:solidFill>
                      </a:endParaRPr>
                    </a:p>
                  </a:txBody>
                  <a:tcPr anchor="ctr">
                    <a:solidFill>
                      <a:schemeClr val="bg1"/>
                    </a:solidFill>
                  </a:tcPr>
                </a:tc>
                <a:tc hMerge="1" vMerge="1">
                  <a:txBody>
                    <a:bodyPr/>
                    <a:lstStyle/>
                    <a:p>
                      <a:pPr algn="ctr"/>
                      <a:endParaRPr lang="en-US" sz="1100" b="1">
                        <a:solidFill>
                          <a:schemeClr val="tx2"/>
                        </a:solidFill>
                      </a:endParaRPr>
                    </a:p>
                  </a:txBody>
                  <a:tcPr anchor="ctr">
                    <a:solidFill>
                      <a:schemeClr val="bg1"/>
                    </a:solidFill>
                  </a:tcPr>
                </a:tc>
                <a:tc vMerge="1">
                  <a:txBody>
                    <a:bodyPr/>
                    <a:lstStyle/>
                    <a:p>
                      <a:pPr algn="ctr"/>
                      <a:endParaRPr lang="en-US" sz="1100" b="1">
                        <a:solidFill>
                          <a:schemeClr val="tx2"/>
                        </a:solidFill>
                      </a:endParaRPr>
                    </a:p>
                  </a:txBody>
                  <a:tcPr>
                    <a:solidFill>
                      <a:schemeClr val="bg1"/>
                    </a:solidFill>
                  </a:tcPr>
                </a:tc>
                <a:extLst>
                  <a:ext uri="{0D108BD9-81ED-4DB2-BD59-A6C34878D82A}">
                    <a16:rowId xmlns:a16="http://schemas.microsoft.com/office/drawing/2014/main" val="3620426605"/>
                  </a:ext>
                </a:extLst>
              </a:tr>
              <a:tr h="659989">
                <a:tc>
                  <a:txBody>
                    <a:bodyPr/>
                    <a:lstStyle>
                      <a:lvl1pPr marL="0" algn="l" defTabSz="914377" rtl="0" eaLnBrk="1" latinLnBrk="0" hangingPunct="1">
                        <a:defRPr sz="1800" kern="1200">
                          <a:solidFill>
                            <a:schemeClr val="dk1"/>
                          </a:solidFill>
                          <a:latin typeface="Arial"/>
                          <a:ea typeface="Arial Unicode MS"/>
                          <a:cs typeface="Arial"/>
                        </a:defRPr>
                      </a:lvl1pPr>
                      <a:lvl2pPr marL="457189" algn="l" defTabSz="914377" rtl="0" eaLnBrk="1" latinLnBrk="0" hangingPunct="1">
                        <a:defRPr sz="1800" kern="1200">
                          <a:solidFill>
                            <a:schemeClr val="dk1"/>
                          </a:solidFill>
                          <a:latin typeface="Arial"/>
                          <a:ea typeface="Arial Unicode MS"/>
                          <a:cs typeface="Arial"/>
                        </a:defRPr>
                      </a:lvl2pPr>
                      <a:lvl3pPr marL="914377" algn="l" defTabSz="914377" rtl="0" eaLnBrk="1" latinLnBrk="0" hangingPunct="1">
                        <a:defRPr sz="1800" kern="1200">
                          <a:solidFill>
                            <a:schemeClr val="dk1"/>
                          </a:solidFill>
                          <a:latin typeface="Arial"/>
                          <a:ea typeface="Arial Unicode MS"/>
                          <a:cs typeface="Arial"/>
                        </a:defRPr>
                      </a:lvl3pPr>
                      <a:lvl4pPr marL="1371566" algn="l" defTabSz="914377" rtl="0" eaLnBrk="1" latinLnBrk="0" hangingPunct="1">
                        <a:defRPr sz="1800" kern="1200">
                          <a:solidFill>
                            <a:schemeClr val="dk1"/>
                          </a:solidFill>
                          <a:latin typeface="Arial"/>
                          <a:ea typeface="Arial Unicode MS"/>
                          <a:cs typeface="Arial"/>
                        </a:defRPr>
                      </a:lvl4pPr>
                      <a:lvl5pPr marL="1828754" algn="l" defTabSz="914377" rtl="0" eaLnBrk="1" latinLnBrk="0" hangingPunct="1">
                        <a:defRPr sz="1800" kern="1200">
                          <a:solidFill>
                            <a:schemeClr val="dk1"/>
                          </a:solidFill>
                          <a:latin typeface="Arial"/>
                          <a:ea typeface="Arial Unicode MS"/>
                          <a:cs typeface="Arial"/>
                        </a:defRPr>
                      </a:lvl5pPr>
                      <a:lvl6pPr marL="2285943" algn="l" defTabSz="914377" rtl="0" eaLnBrk="1" latinLnBrk="0" hangingPunct="1">
                        <a:defRPr sz="1800" kern="1200">
                          <a:solidFill>
                            <a:schemeClr val="dk1"/>
                          </a:solidFill>
                          <a:latin typeface="Arial"/>
                          <a:ea typeface="Arial Unicode MS"/>
                          <a:cs typeface="Arial"/>
                        </a:defRPr>
                      </a:lvl6pPr>
                      <a:lvl7pPr marL="2743131" algn="l" defTabSz="914377" rtl="0" eaLnBrk="1" latinLnBrk="0" hangingPunct="1">
                        <a:defRPr sz="1800" kern="1200">
                          <a:solidFill>
                            <a:schemeClr val="dk1"/>
                          </a:solidFill>
                          <a:latin typeface="Arial"/>
                          <a:ea typeface="Arial Unicode MS"/>
                          <a:cs typeface="Arial"/>
                        </a:defRPr>
                      </a:lvl7pPr>
                      <a:lvl8pPr marL="3200320" algn="l" defTabSz="914377" rtl="0" eaLnBrk="1" latinLnBrk="0" hangingPunct="1">
                        <a:defRPr sz="1800" kern="1200">
                          <a:solidFill>
                            <a:schemeClr val="dk1"/>
                          </a:solidFill>
                          <a:latin typeface="Arial"/>
                          <a:ea typeface="Arial Unicode MS"/>
                          <a:cs typeface="Arial"/>
                        </a:defRPr>
                      </a:lvl8pPr>
                      <a:lvl9pPr marL="3657509" algn="l" defTabSz="914377" rtl="0" eaLnBrk="1" latinLnBrk="0" hangingPunct="1">
                        <a:defRPr sz="1800" kern="1200">
                          <a:solidFill>
                            <a:schemeClr val="dk1"/>
                          </a:solidFill>
                          <a:latin typeface="Arial"/>
                          <a:ea typeface="Arial Unicode MS"/>
                          <a:cs typeface="Arial"/>
                        </a:defRPr>
                      </a:lvl9pPr>
                    </a:lstStyle>
                    <a:p>
                      <a:pPr algn="l">
                        <a:lnSpc>
                          <a:spcPct val="100000"/>
                        </a:lnSpc>
                      </a:pPr>
                      <a:r>
                        <a:rPr lang="en-GB" sz="1800" noProof="0"/>
                        <a:t>Composite CV outcome</a:t>
                      </a:r>
                      <a:endParaRPr lang="en-GB" sz="1800" b="1" noProof="0">
                        <a:solidFill>
                          <a:schemeClr val="tx2"/>
                        </a:solidFill>
                      </a:endParaRPr>
                    </a:p>
                  </a:txBody>
                  <a:tcPr marT="36000" marB="36000" anchor="ctr">
                    <a:solidFill>
                      <a:srgbClr val="E7EEF9"/>
                    </a:solidFill>
                  </a:tcPr>
                </a:tc>
                <a:tc>
                  <a:txBody>
                    <a:bodyPr/>
                    <a:lstStyle/>
                    <a:p>
                      <a:pPr algn="ctr">
                        <a:lnSpc>
                          <a:spcPct val="100000"/>
                        </a:lnSpc>
                        <a:spcAft>
                          <a:spcPts val="0"/>
                        </a:spcAft>
                      </a:pPr>
                      <a:r>
                        <a:rPr lang="en-GB" sz="1800" kern="1200"/>
                        <a:t>825 (12.7)</a:t>
                      </a:r>
                      <a:endParaRPr lang="en-US" sz="1800" b="1" kern="1200">
                        <a:solidFill>
                          <a:schemeClr val="tx2"/>
                        </a:solidFill>
                        <a:latin typeface="Arial"/>
                        <a:ea typeface="Times New Roman" panose="02020603050405020304" pitchFamily="18" charset="0"/>
                        <a:cs typeface="Arial"/>
                      </a:endParaRPr>
                    </a:p>
                  </a:txBody>
                  <a:tcPr marT="36000" marB="36000" anchor="ctr">
                    <a:solidFill>
                      <a:srgbClr val="E7EEF9"/>
                    </a:solidFill>
                  </a:tcPr>
                </a:tc>
                <a:tc>
                  <a:txBody>
                    <a:bodyPr/>
                    <a:lstStyle/>
                    <a:p>
                      <a:pPr algn="ctr">
                        <a:lnSpc>
                          <a:spcPct val="100000"/>
                        </a:lnSpc>
                        <a:spcAft>
                          <a:spcPts val="0"/>
                        </a:spcAft>
                      </a:pPr>
                      <a:r>
                        <a:rPr lang="en-GB" sz="1800" kern="1200"/>
                        <a:t>939 (14.4)</a:t>
                      </a:r>
                      <a:endParaRPr lang="en-US" sz="1800" b="1" kern="1200">
                        <a:solidFill>
                          <a:schemeClr val="tx2"/>
                        </a:solidFill>
                        <a:latin typeface="Arial"/>
                        <a:ea typeface="Times New Roman" panose="02020603050405020304" pitchFamily="18" charset="0"/>
                        <a:cs typeface="Arial"/>
                      </a:endParaRPr>
                    </a:p>
                  </a:txBody>
                  <a:tcPr marT="36000" marB="36000" anchor="ctr">
                    <a:solidFill>
                      <a:srgbClr val="E7EEF9"/>
                    </a:solidFill>
                  </a:tcPr>
                </a:tc>
                <a:tc>
                  <a:txBody>
                    <a:bodyPr/>
                    <a:lstStyle/>
                    <a:p>
                      <a:pPr>
                        <a:lnSpc>
                          <a:spcPct val="100000"/>
                        </a:lnSpc>
                      </a:pPr>
                      <a:endParaRPr lang="en-US" sz="1800" b="1" kern="1200">
                        <a:solidFill>
                          <a:schemeClr val="tx2"/>
                        </a:solidFill>
                        <a:latin typeface="Arial"/>
                        <a:cs typeface="Arial"/>
                      </a:endParaRPr>
                    </a:p>
                  </a:txBody>
                  <a:tcPr marT="36000" marB="36000" anchor="ctr">
                    <a:solidFill>
                      <a:srgbClr val="E7EEF9"/>
                    </a:solidFill>
                  </a:tcPr>
                </a:tc>
                <a:tc>
                  <a:txBody>
                    <a:bodyPr/>
                    <a:lstStyle/>
                    <a:p>
                      <a:pPr algn="ctr">
                        <a:lnSpc>
                          <a:spcPct val="100000"/>
                        </a:lnSpc>
                        <a:spcAft>
                          <a:spcPts val="0"/>
                        </a:spcAft>
                      </a:pPr>
                      <a:r>
                        <a:rPr lang="en-GB" sz="1800" kern="1200"/>
                        <a:t>0.86 (0.76–0.95)</a:t>
                      </a:r>
                      <a:endParaRPr lang="en-US" sz="1800" b="1" kern="1200">
                        <a:solidFill>
                          <a:schemeClr val="tx2"/>
                        </a:solidFill>
                        <a:latin typeface="Arial"/>
                        <a:ea typeface="Times New Roman" panose="02020603050405020304" pitchFamily="18" charset="0"/>
                        <a:cs typeface="Arial"/>
                      </a:endParaRPr>
                    </a:p>
                  </a:txBody>
                  <a:tcPr marL="36000" marR="36000" marT="36000" marB="36000" anchor="ctr">
                    <a:solidFill>
                      <a:srgbClr val="E7EEF9"/>
                    </a:solidFill>
                  </a:tcPr>
                </a:tc>
                <a:tc>
                  <a:txBody>
                    <a:bodyPr/>
                    <a:lstStyle/>
                    <a:p>
                      <a:pPr algn="ctr">
                        <a:lnSpc>
                          <a:spcPct val="100000"/>
                        </a:lnSpc>
                        <a:spcAft>
                          <a:spcPts val="0"/>
                        </a:spcAft>
                      </a:pPr>
                      <a:r>
                        <a:rPr lang="en-GB" sz="1800" kern="1200"/>
                        <a:t>0.0018</a:t>
                      </a:r>
                      <a:endParaRPr lang="en-US" sz="1800" b="1" kern="1200">
                        <a:solidFill>
                          <a:schemeClr val="tx2"/>
                        </a:solidFill>
                        <a:latin typeface="Arial"/>
                        <a:ea typeface="Times New Roman" panose="02020603050405020304" pitchFamily="18" charset="0"/>
                        <a:cs typeface="Arial"/>
                      </a:endParaRPr>
                    </a:p>
                  </a:txBody>
                  <a:tcPr marL="36000" marR="36000" marT="36000" marB="36000" anchor="ctr">
                    <a:solidFill>
                      <a:srgbClr val="E7EEF9"/>
                    </a:solidFill>
                  </a:tcPr>
                </a:tc>
                <a:extLst>
                  <a:ext uri="{0D108BD9-81ED-4DB2-BD59-A6C34878D82A}">
                    <a16:rowId xmlns:a16="http://schemas.microsoft.com/office/drawing/2014/main" val="700394202"/>
                  </a:ext>
                </a:extLst>
              </a:tr>
              <a:tr h="659989">
                <a:tc>
                  <a:txBody>
                    <a:bodyPr/>
                    <a:lstStyle>
                      <a:lvl1pPr marL="0" algn="l" defTabSz="914377" rtl="0" eaLnBrk="1" latinLnBrk="0" hangingPunct="1">
                        <a:defRPr sz="1800" kern="1200">
                          <a:solidFill>
                            <a:schemeClr val="dk1"/>
                          </a:solidFill>
                          <a:latin typeface="Arial"/>
                          <a:ea typeface="Arial Unicode MS"/>
                          <a:cs typeface="Arial"/>
                        </a:defRPr>
                      </a:lvl1pPr>
                      <a:lvl2pPr marL="457189" algn="l" defTabSz="914377" rtl="0" eaLnBrk="1" latinLnBrk="0" hangingPunct="1">
                        <a:defRPr sz="1800" kern="1200">
                          <a:solidFill>
                            <a:schemeClr val="dk1"/>
                          </a:solidFill>
                          <a:latin typeface="Arial"/>
                          <a:ea typeface="Arial Unicode MS"/>
                          <a:cs typeface="Arial"/>
                        </a:defRPr>
                      </a:lvl2pPr>
                      <a:lvl3pPr marL="914377" algn="l" defTabSz="914377" rtl="0" eaLnBrk="1" latinLnBrk="0" hangingPunct="1">
                        <a:defRPr sz="1800" kern="1200">
                          <a:solidFill>
                            <a:schemeClr val="dk1"/>
                          </a:solidFill>
                          <a:latin typeface="Arial"/>
                          <a:ea typeface="Arial Unicode MS"/>
                          <a:cs typeface="Arial"/>
                        </a:defRPr>
                      </a:lvl3pPr>
                      <a:lvl4pPr marL="1371566" algn="l" defTabSz="914377" rtl="0" eaLnBrk="1" latinLnBrk="0" hangingPunct="1">
                        <a:defRPr sz="1800" kern="1200">
                          <a:solidFill>
                            <a:schemeClr val="dk1"/>
                          </a:solidFill>
                          <a:latin typeface="Arial"/>
                          <a:ea typeface="Arial Unicode MS"/>
                          <a:cs typeface="Arial"/>
                        </a:defRPr>
                      </a:lvl4pPr>
                      <a:lvl5pPr marL="1828754" algn="l" defTabSz="914377" rtl="0" eaLnBrk="1" latinLnBrk="0" hangingPunct="1">
                        <a:defRPr sz="1800" kern="1200">
                          <a:solidFill>
                            <a:schemeClr val="dk1"/>
                          </a:solidFill>
                          <a:latin typeface="Arial"/>
                          <a:ea typeface="Arial Unicode MS"/>
                          <a:cs typeface="Arial"/>
                        </a:defRPr>
                      </a:lvl5pPr>
                      <a:lvl6pPr marL="2285943" algn="l" defTabSz="914377" rtl="0" eaLnBrk="1" latinLnBrk="0" hangingPunct="1">
                        <a:defRPr sz="1800" kern="1200">
                          <a:solidFill>
                            <a:schemeClr val="dk1"/>
                          </a:solidFill>
                          <a:latin typeface="Arial"/>
                          <a:ea typeface="Arial Unicode MS"/>
                          <a:cs typeface="Arial"/>
                        </a:defRPr>
                      </a:lvl6pPr>
                      <a:lvl7pPr marL="2743131" algn="l" defTabSz="914377" rtl="0" eaLnBrk="1" latinLnBrk="0" hangingPunct="1">
                        <a:defRPr sz="1800" kern="1200">
                          <a:solidFill>
                            <a:schemeClr val="dk1"/>
                          </a:solidFill>
                          <a:latin typeface="Arial"/>
                          <a:ea typeface="Arial Unicode MS"/>
                          <a:cs typeface="Arial"/>
                        </a:defRPr>
                      </a:lvl7pPr>
                      <a:lvl8pPr marL="3200320" algn="l" defTabSz="914377" rtl="0" eaLnBrk="1" latinLnBrk="0" hangingPunct="1">
                        <a:defRPr sz="1800" kern="1200">
                          <a:solidFill>
                            <a:schemeClr val="dk1"/>
                          </a:solidFill>
                          <a:latin typeface="Arial"/>
                          <a:ea typeface="Arial Unicode MS"/>
                          <a:cs typeface="Arial"/>
                        </a:defRPr>
                      </a:lvl8pPr>
                      <a:lvl9pPr marL="3657509" algn="l" defTabSz="914377" rtl="0" eaLnBrk="1" latinLnBrk="0" hangingPunct="1">
                        <a:defRPr sz="1800" kern="1200">
                          <a:solidFill>
                            <a:schemeClr val="dk1"/>
                          </a:solidFill>
                          <a:latin typeface="Arial"/>
                          <a:ea typeface="Arial Unicode MS"/>
                          <a:cs typeface="Arial"/>
                        </a:defRPr>
                      </a:lvl9pPr>
                    </a:lstStyle>
                    <a:p>
                      <a:pPr marL="176213" marR="0" lvl="0" indent="0" algn="l" defTabSz="914400" rtl="0" eaLnBrk="1" fontAlgn="auto" latinLnBrk="0" hangingPunct="1">
                        <a:lnSpc>
                          <a:spcPct val="100000"/>
                        </a:lnSpc>
                        <a:spcBef>
                          <a:spcPts val="0"/>
                        </a:spcBef>
                        <a:spcAft>
                          <a:spcPts val="0"/>
                        </a:spcAft>
                        <a:buClrTx/>
                        <a:buSzTx/>
                        <a:buFontTx/>
                        <a:buNone/>
                        <a:tabLst/>
                        <a:defRPr/>
                      </a:pPr>
                      <a:r>
                        <a:rPr lang="en-GB" sz="1800" u="none" strike="noStrike" kern="1200" baseline="0" noProof="0"/>
                        <a:t>HHF</a:t>
                      </a:r>
                      <a:endParaRPr lang="en-GB" sz="1800" b="0" i="0" u="none" strike="noStrike" kern="1200" baseline="0" noProof="0">
                        <a:solidFill>
                          <a:schemeClr val="tx2"/>
                        </a:solidFill>
                        <a:latin typeface="+mn-lt"/>
                        <a:ea typeface="+mn-ea"/>
                        <a:cs typeface="+mn-cs"/>
                      </a:endParaRPr>
                    </a:p>
                  </a:txBody>
                  <a:tcPr marT="36000" marB="36000" anchor="ctr">
                    <a:solidFill>
                      <a:schemeClr val="bg1"/>
                    </a:solidFill>
                  </a:tcPr>
                </a:tc>
                <a:tc>
                  <a:txBody>
                    <a:bodyPr/>
                    <a:lstStyle/>
                    <a:p>
                      <a:pPr algn="ctr">
                        <a:lnSpc>
                          <a:spcPct val="100000"/>
                        </a:lnSpc>
                        <a:spcAft>
                          <a:spcPts val="0"/>
                        </a:spcAft>
                      </a:pPr>
                      <a:r>
                        <a:rPr lang="en-GB" sz="1800" kern="1200"/>
                        <a:t>256 (3.9)</a:t>
                      </a:r>
                      <a:endParaRPr lang="en-US" sz="1800" kern="1200">
                        <a:solidFill>
                          <a:schemeClr val="tx2"/>
                        </a:solidFill>
                        <a:latin typeface="Arial"/>
                        <a:ea typeface="Times New Roman" panose="02020603050405020304" pitchFamily="18" charset="0"/>
                        <a:cs typeface="Arial"/>
                      </a:endParaRPr>
                    </a:p>
                  </a:txBody>
                  <a:tcPr marT="36000" marB="36000" anchor="ctr">
                    <a:solidFill>
                      <a:schemeClr val="bg1"/>
                    </a:solidFill>
                  </a:tcPr>
                </a:tc>
                <a:tc>
                  <a:txBody>
                    <a:bodyPr/>
                    <a:lstStyle/>
                    <a:p>
                      <a:pPr algn="ctr">
                        <a:lnSpc>
                          <a:spcPct val="100000"/>
                        </a:lnSpc>
                        <a:spcAft>
                          <a:spcPts val="0"/>
                        </a:spcAft>
                      </a:pPr>
                      <a:r>
                        <a:rPr lang="en-GB" sz="1800" kern="1200"/>
                        <a:t>325 (5.0)</a:t>
                      </a:r>
                      <a:endParaRPr lang="en-US" sz="1800" kern="1200">
                        <a:solidFill>
                          <a:schemeClr val="tx2"/>
                        </a:solidFill>
                        <a:latin typeface="Arial"/>
                        <a:ea typeface="Times New Roman" panose="02020603050405020304" pitchFamily="18" charset="0"/>
                        <a:cs typeface="Arial"/>
                      </a:endParaRPr>
                    </a:p>
                  </a:txBody>
                  <a:tcPr marT="36000" marB="36000" anchor="ctr">
                    <a:solidFill>
                      <a:schemeClr val="bg1"/>
                    </a:solidFill>
                  </a:tcPr>
                </a:tc>
                <a:tc>
                  <a:txBody>
                    <a:bodyPr/>
                    <a:lstStyle/>
                    <a:p>
                      <a:pPr>
                        <a:lnSpc>
                          <a:spcPct val="100000"/>
                        </a:lnSpc>
                      </a:pPr>
                      <a:endParaRPr lang="en-US" sz="1800" kern="1200">
                        <a:solidFill>
                          <a:schemeClr val="tx2"/>
                        </a:solidFill>
                        <a:latin typeface="Arial"/>
                        <a:cs typeface="Arial"/>
                      </a:endParaRPr>
                    </a:p>
                  </a:txBody>
                  <a:tcPr marT="36000" marB="36000" anchor="ctr">
                    <a:solidFill>
                      <a:schemeClr val="bg1"/>
                    </a:solidFill>
                  </a:tcPr>
                </a:tc>
                <a:tc>
                  <a:txBody>
                    <a:bodyPr/>
                    <a:lstStyle/>
                    <a:p>
                      <a:pPr algn="ctr">
                        <a:lnSpc>
                          <a:spcPct val="100000"/>
                        </a:lnSpc>
                        <a:spcAft>
                          <a:spcPts val="0"/>
                        </a:spcAft>
                      </a:pPr>
                      <a:r>
                        <a:rPr lang="en-GB" sz="1800" kern="1200"/>
                        <a:t>0.78 (0.66–0.92)</a:t>
                      </a:r>
                      <a:endParaRPr lang="en-US" sz="1800" kern="1200">
                        <a:solidFill>
                          <a:schemeClr val="tx2"/>
                        </a:solidFill>
                        <a:latin typeface="Arial"/>
                        <a:ea typeface="Times New Roman" panose="02020603050405020304" pitchFamily="18" charset="0"/>
                        <a:cs typeface="Arial"/>
                      </a:endParaRPr>
                    </a:p>
                  </a:txBody>
                  <a:tcPr marL="36000" marR="36000" marT="36000" marB="36000" anchor="ctr">
                    <a:solidFill>
                      <a:schemeClr val="bg1"/>
                    </a:solidFill>
                  </a:tcPr>
                </a:tc>
                <a:tc>
                  <a:txBody>
                    <a:bodyPr/>
                    <a:lstStyle/>
                    <a:p>
                      <a:pPr algn="ctr">
                        <a:lnSpc>
                          <a:spcPct val="100000"/>
                        </a:lnSpc>
                        <a:spcAft>
                          <a:spcPts val="0"/>
                        </a:spcAft>
                      </a:pPr>
                      <a:r>
                        <a:rPr lang="en-GB" sz="1800" kern="1200"/>
                        <a:t>0.0030</a:t>
                      </a:r>
                      <a:endParaRPr lang="en-US" sz="1800" kern="1200">
                        <a:solidFill>
                          <a:schemeClr val="tx2"/>
                        </a:solidFill>
                        <a:latin typeface="Arial"/>
                        <a:ea typeface="Times New Roman" panose="02020603050405020304" pitchFamily="18" charset="0"/>
                        <a:cs typeface="Arial"/>
                      </a:endParaRPr>
                    </a:p>
                  </a:txBody>
                  <a:tcPr marL="36000" marR="36000" marT="36000" marB="36000" anchor="ctr">
                    <a:solidFill>
                      <a:schemeClr val="bg1"/>
                    </a:solidFill>
                  </a:tcPr>
                </a:tc>
                <a:extLst>
                  <a:ext uri="{0D108BD9-81ED-4DB2-BD59-A6C34878D82A}">
                    <a16:rowId xmlns:a16="http://schemas.microsoft.com/office/drawing/2014/main" val="3008681510"/>
                  </a:ext>
                </a:extLst>
              </a:tr>
              <a:tr h="659989">
                <a:tc>
                  <a:txBody>
                    <a:bodyPr/>
                    <a:lstStyle>
                      <a:lvl1pPr marL="0" algn="l" defTabSz="914377" rtl="0" eaLnBrk="1" latinLnBrk="0" hangingPunct="1">
                        <a:defRPr sz="1800" kern="1200">
                          <a:solidFill>
                            <a:schemeClr val="dk1"/>
                          </a:solidFill>
                          <a:latin typeface="Arial"/>
                          <a:ea typeface="Arial Unicode MS"/>
                          <a:cs typeface="Arial"/>
                        </a:defRPr>
                      </a:lvl1pPr>
                      <a:lvl2pPr marL="457189" algn="l" defTabSz="914377" rtl="0" eaLnBrk="1" latinLnBrk="0" hangingPunct="1">
                        <a:defRPr sz="1800" kern="1200">
                          <a:solidFill>
                            <a:schemeClr val="dk1"/>
                          </a:solidFill>
                          <a:latin typeface="Arial"/>
                          <a:ea typeface="Arial Unicode MS"/>
                          <a:cs typeface="Arial"/>
                        </a:defRPr>
                      </a:lvl2pPr>
                      <a:lvl3pPr marL="914377" algn="l" defTabSz="914377" rtl="0" eaLnBrk="1" latinLnBrk="0" hangingPunct="1">
                        <a:defRPr sz="1800" kern="1200">
                          <a:solidFill>
                            <a:schemeClr val="dk1"/>
                          </a:solidFill>
                          <a:latin typeface="Arial"/>
                          <a:ea typeface="Arial Unicode MS"/>
                          <a:cs typeface="Arial"/>
                        </a:defRPr>
                      </a:lvl3pPr>
                      <a:lvl4pPr marL="1371566" algn="l" defTabSz="914377" rtl="0" eaLnBrk="1" latinLnBrk="0" hangingPunct="1">
                        <a:defRPr sz="1800" kern="1200">
                          <a:solidFill>
                            <a:schemeClr val="dk1"/>
                          </a:solidFill>
                          <a:latin typeface="Arial"/>
                          <a:ea typeface="Arial Unicode MS"/>
                          <a:cs typeface="Arial"/>
                        </a:defRPr>
                      </a:lvl4pPr>
                      <a:lvl5pPr marL="1828754" algn="l" defTabSz="914377" rtl="0" eaLnBrk="1" latinLnBrk="0" hangingPunct="1">
                        <a:defRPr sz="1800" kern="1200">
                          <a:solidFill>
                            <a:schemeClr val="dk1"/>
                          </a:solidFill>
                          <a:latin typeface="Arial"/>
                          <a:ea typeface="Arial Unicode MS"/>
                          <a:cs typeface="Arial"/>
                        </a:defRPr>
                      </a:lvl5pPr>
                      <a:lvl6pPr marL="2285943" algn="l" defTabSz="914377" rtl="0" eaLnBrk="1" latinLnBrk="0" hangingPunct="1">
                        <a:defRPr sz="1800" kern="1200">
                          <a:solidFill>
                            <a:schemeClr val="dk1"/>
                          </a:solidFill>
                          <a:latin typeface="Arial"/>
                          <a:ea typeface="Arial Unicode MS"/>
                          <a:cs typeface="Arial"/>
                        </a:defRPr>
                      </a:lvl6pPr>
                      <a:lvl7pPr marL="2743131" algn="l" defTabSz="914377" rtl="0" eaLnBrk="1" latinLnBrk="0" hangingPunct="1">
                        <a:defRPr sz="1800" kern="1200">
                          <a:solidFill>
                            <a:schemeClr val="dk1"/>
                          </a:solidFill>
                          <a:latin typeface="Arial"/>
                          <a:ea typeface="Arial Unicode MS"/>
                          <a:cs typeface="Arial"/>
                        </a:defRPr>
                      </a:lvl7pPr>
                      <a:lvl8pPr marL="3200320" algn="l" defTabSz="914377" rtl="0" eaLnBrk="1" latinLnBrk="0" hangingPunct="1">
                        <a:defRPr sz="1800" kern="1200">
                          <a:solidFill>
                            <a:schemeClr val="dk1"/>
                          </a:solidFill>
                          <a:latin typeface="Arial"/>
                          <a:ea typeface="Arial Unicode MS"/>
                          <a:cs typeface="Arial"/>
                        </a:defRPr>
                      </a:lvl8pPr>
                      <a:lvl9pPr marL="3657509" algn="l" defTabSz="914377" rtl="0" eaLnBrk="1" latinLnBrk="0" hangingPunct="1">
                        <a:defRPr sz="1800" kern="1200">
                          <a:solidFill>
                            <a:schemeClr val="dk1"/>
                          </a:solidFill>
                          <a:latin typeface="Arial"/>
                          <a:ea typeface="Arial Unicode MS"/>
                          <a:cs typeface="Arial"/>
                        </a:defRPr>
                      </a:lvl9pPr>
                    </a:lstStyle>
                    <a:p>
                      <a:pPr marL="176213" indent="0" algn="l">
                        <a:lnSpc>
                          <a:spcPct val="100000"/>
                        </a:lnSpc>
                      </a:pPr>
                      <a:r>
                        <a:rPr lang="en-GB" sz="1800" noProof="0"/>
                        <a:t>CV death</a:t>
                      </a:r>
                      <a:endParaRPr lang="en-GB" sz="1800" noProof="0">
                        <a:solidFill>
                          <a:schemeClr val="tx2"/>
                        </a:solidFill>
                      </a:endParaRPr>
                    </a:p>
                  </a:txBody>
                  <a:tcPr marT="36000" marB="36000" anchor="ctr">
                    <a:solidFill>
                      <a:srgbClr val="E7EEF9"/>
                    </a:solidFill>
                  </a:tcPr>
                </a:tc>
                <a:tc>
                  <a:txBody>
                    <a:bodyPr/>
                    <a:lstStyle/>
                    <a:p>
                      <a:pPr algn="ctr">
                        <a:lnSpc>
                          <a:spcPct val="100000"/>
                        </a:lnSpc>
                        <a:spcAft>
                          <a:spcPts val="0"/>
                        </a:spcAft>
                      </a:pPr>
                      <a:r>
                        <a:rPr lang="en-GB" sz="1800" kern="1200"/>
                        <a:t>322 (4.9)</a:t>
                      </a:r>
                      <a:endParaRPr lang="en-US" sz="1800" kern="1200">
                        <a:solidFill>
                          <a:schemeClr val="tx2"/>
                        </a:solidFill>
                        <a:latin typeface="Arial"/>
                        <a:ea typeface="Times New Roman" panose="02020603050405020304" pitchFamily="18" charset="0"/>
                        <a:cs typeface="Arial"/>
                      </a:endParaRPr>
                    </a:p>
                  </a:txBody>
                  <a:tcPr marT="36000" marB="36000" anchor="ctr">
                    <a:solidFill>
                      <a:srgbClr val="E7EEF9"/>
                    </a:solidFill>
                  </a:tcPr>
                </a:tc>
                <a:tc>
                  <a:txBody>
                    <a:bodyPr/>
                    <a:lstStyle/>
                    <a:p>
                      <a:pPr algn="ctr">
                        <a:lnSpc>
                          <a:spcPct val="100000"/>
                        </a:lnSpc>
                        <a:spcAft>
                          <a:spcPts val="0"/>
                        </a:spcAft>
                      </a:pPr>
                      <a:r>
                        <a:rPr lang="en-GB" sz="1800" kern="1200"/>
                        <a:t>364 (5.6)</a:t>
                      </a:r>
                      <a:endParaRPr lang="en-US" sz="1800" kern="1200">
                        <a:solidFill>
                          <a:schemeClr val="tx2"/>
                        </a:solidFill>
                        <a:latin typeface="Arial"/>
                        <a:ea typeface="Times New Roman" panose="02020603050405020304" pitchFamily="18" charset="0"/>
                        <a:cs typeface="Arial"/>
                      </a:endParaRPr>
                    </a:p>
                  </a:txBody>
                  <a:tcPr marT="36000" marB="36000" anchor="ctr">
                    <a:solidFill>
                      <a:srgbClr val="E7EEF9"/>
                    </a:solidFill>
                  </a:tcPr>
                </a:tc>
                <a:tc>
                  <a:txBody>
                    <a:bodyPr/>
                    <a:lstStyle/>
                    <a:p>
                      <a:pPr>
                        <a:lnSpc>
                          <a:spcPct val="100000"/>
                        </a:lnSpc>
                      </a:pPr>
                      <a:endParaRPr lang="en-US" sz="1800" kern="1200">
                        <a:solidFill>
                          <a:schemeClr val="tx2"/>
                        </a:solidFill>
                        <a:latin typeface="Arial"/>
                        <a:cs typeface="Arial"/>
                      </a:endParaRPr>
                    </a:p>
                  </a:txBody>
                  <a:tcPr marT="36000" marB="36000" anchor="ctr">
                    <a:solidFill>
                      <a:srgbClr val="E7EEF9"/>
                    </a:solidFill>
                  </a:tcPr>
                </a:tc>
                <a:tc>
                  <a:txBody>
                    <a:bodyPr/>
                    <a:lstStyle/>
                    <a:p>
                      <a:pPr algn="ctr">
                        <a:lnSpc>
                          <a:spcPct val="100000"/>
                        </a:lnSpc>
                        <a:spcAft>
                          <a:spcPts val="0"/>
                        </a:spcAft>
                      </a:pPr>
                      <a:r>
                        <a:rPr lang="en-GB" sz="1800" kern="1200"/>
                        <a:t>0.88 (0.76–1.02)</a:t>
                      </a:r>
                      <a:endParaRPr lang="en-US" sz="1800" kern="1200">
                        <a:solidFill>
                          <a:schemeClr val="tx2"/>
                        </a:solidFill>
                        <a:latin typeface="Arial"/>
                        <a:ea typeface="Times New Roman" panose="02020603050405020304" pitchFamily="18" charset="0"/>
                        <a:cs typeface="Arial"/>
                      </a:endParaRPr>
                    </a:p>
                  </a:txBody>
                  <a:tcPr marL="36000" marR="36000" marT="36000" marB="36000" anchor="ctr">
                    <a:solidFill>
                      <a:srgbClr val="E7EEF9"/>
                    </a:solidFill>
                  </a:tcPr>
                </a:tc>
                <a:tc>
                  <a:txBody>
                    <a:bodyPr/>
                    <a:lstStyle/>
                    <a:p>
                      <a:pPr algn="ctr">
                        <a:lnSpc>
                          <a:spcPct val="100000"/>
                        </a:lnSpc>
                        <a:spcAft>
                          <a:spcPts val="0"/>
                        </a:spcAft>
                      </a:pPr>
                      <a:r>
                        <a:rPr lang="en-GB" sz="1800" kern="1200"/>
                        <a:t>0.092</a:t>
                      </a:r>
                      <a:endParaRPr lang="en-US" sz="1800" kern="1200">
                        <a:solidFill>
                          <a:schemeClr val="tx2"/>
                        </a:solidFill>
                        <a:latin typeface="Arial"/>
                        <a:ea typeface="Times New Roman" panose="02020603050405020304" pitchFamily="18" charset="0"/>
                        <a:cs typeface="Arial"/>
                      </a:endParaRPr>
                    </a:p>
                  </a:txBody>
                  <a:tcPr marL="36000" marR="36000" marT="36000" marB="36000" anchor="ctr">
                    <a:solidFill>
                      <a:srgbClr val="E7EEF9"/>
                    </a:solidFill>
                  </a:tcPr>
                </a:tc>
                <a:extLst>
                  <a:ext uri="{0D108BD9-81ED-4DB2-BD59-A6C34878D82A}">
                    <a16:rowId xmlns:a16="http://schemas.microsoft.com/office/drawing/2014/main" val="3311679446"/>
                  </a:ext>
                </a:extLst>
              </a:tr>
              <a:tr h="659989">
                <a:tc>
                  <a:txBody>
                    <a:bodyPr/>
                    <a:lstStyle>
                      <a:lvl1pPr marL="0" algn="l" defTabSz="914377" rtl="0" eaLnBrk="1" latinLnBrk="0" hangingPunct="1">
                        <a:defRPr sz="1800" kern="1200">
                          <a:solidFill>
                            <a:schemeClr val="dk1"/>
                          </a:solidFill>
                          <a:latin typeface="Arial"/>
                          <a:ea typeface="Arial Unicode MS"/>
                          <a:cs typeface="Arial"/>
                        </a:defRPr>
                      </a:lvl1pPr>
                      <a:lvl2pPr marL="457189" algn="l" defTabSz="914377" rtl="0" eaLnBrk="1" latinLnBrk="0" hangingPunct="1">
                        <a:defRPr sz="1800" kern="1200">
                          <a:solidFill>
                            <a:schemeClr val="dk1"/>
                          </a:solidFill>
                          <a:latin typeface="Arial"/>
                          <a:ea typeface="Arial Unicode MS"/>
                          <a:cs typeface="Arial"/>
                        </a:defRPr>
                      </a:lvl2pPr>
                      <a:lvl3pPr marL="914377" algn="l" defTabSz="914377" rtl="0" eaLnBrk="1" latinLnBrk="0" hangingPunct="1">
                        <a:defRPr sz="1800" kern="1200">
                          <a:solidFill>
                            <a:schemeClr val="dk1"/>
                          </a:solidFill>
                          <a:latin typeface="Arial"/>
                          <a:ea typeface="Arial Unicode MS"/>
                          <a:cs typeface="Arial"/>
                        </a:defRPr>
                      </a:lvl3pPr>
                      <a:lvl4pPr marL="1371566" algn="l" defTabSz="914377" rtl="0" eaLnBrk="1" latinLnBrk="0" hangingPunct="1">
                        <a:defRPr sz="1800" kern="1200">
                          <a:solidFill>
                            <a:schemeClr val="dk1"/>
                          </a:solidFill>
                          <a:latin typeface="Arial"/>
                          <a:ea typeface="Arial Unicode MS"/>
                          <a:cs typeface="Arial"/>
                        </a:defRPr>
                      </a:lvl4pPr>
                      <a:lvl5pPr marL="1828754" algn="l" defTabSz="914377" rtl="0" eaLnBrk="1" latinLnBrk="0" hangingPunct="1">
                        <a:defRPr sz="1800" kern="1200">
                          <a:solidFill>
                            <a:schemeClr val="dk1"/>
                          </a:solidFill>
                          <a:latin typeface="Arial"/>
                          <a:ea typeface="Arial Unicode MS"/>
                          <a:cs typeface="Arial"/>
                        </a:defRPr>
                      </a:lvl5pPr>
                      <a:lvl6pPr marL="2285943" algn="l" defTabSz="914377" rtl="0" eaLnBrk="1" latinLnBrk="0" hangingPunct="1">
                        <a:defRPr sz="1800" kern="1200">
                          <a:solidFill>
                            <a:schemeClr val="dk1"/>
                          </a:solidFill>
                          <a:latin typeface="Arial"/>
                          <a:ea typeface="Arial Unicode MS"/>
                          <a:cs typeface="Arial"/>
                        </a:defRPr>
                      </a:lvl6pPr>
                      <a:lvl7pPr marL="2743131" algn="l" defTabSz="914377" rtl="0" eaLnBrk="1" latinLnBrk="0" hangingPunct="1">
                        <a:defRPr sz="1800" kern="1200">
                          <a:solidFill>
                            <a:schemeClr val="dk1"/>
                          </a:solidFill>
                          <a:latin typeface="Arial"/>
                          <a:ea typeface="Arial Unicode MS"/>
                          <a:cs typeface="Arial"/>
                        </a:defRPr>
                      </a:lvl7pPr>
                      <a:lvl8pPr marL="3200320" algn="l" defTabSz="914377" rtl="0" eaLnBrk="1" latinLnBrk="0" hangingPunct="1">
                        <a:defRPr sz="1800" kern="1200">
                          <a:solidFill>
                            <a:schemeClr val="dk1"/>
                          </a:solidFill>
                          <a:latin typeface="Arial"/>
                          <a:ea typeface="Arial Unicode MS"/>
                          <a:cs typeface="Arial"/>
                        </a:defRPr>
                      </a:lvl8pPr>
                      <a:lvl9pPr marL="3657509" algn="l" defTabSz="914377" rtl="0" eaLnBrk="1" latinLnBrk="0" hangingPunct="1">
                        <a:defRPr sz="1800" kern="1200">
                          <a:solidFill>
                            <a:schemeClr val="dk1"/>
                          </a:solidFill>
                          <a:latin typeface="Arial"/>
                          <a:ea typeface="Arial Unicode MS"/>
                          <a:cs typeface="Arial"/>
                        </a:defRPr>
                      </a:lvl9pPr>
                    </a:lstStyle>
                    <a:p>
                      <a:pPr marL="176213" lvl="0" indent="0" algn="l">
                        <a:lnSpc>
                          <a:spcPct val="100000"/>
                        </a:lnSpc>
                      </a:pPr>
                      <a:r>
                        <a:rPr lang="en-GB" sz="1800" noProof="0"/>
                        <a:t>Non-fatal MI</a:t>
                      </a:r>
                      <a:endParaRPr lang="en-GB" sz="1800" noProof="0">
                        <a:solidFill>
                          <a:schemeClr val="tx2"/>
                        </a:solidFill>
                      </a:endParaRPr>
                    </a:p>
                  </a:txBody>
                  <a:tcPr marT="36000" marB="36000" anchor="ctr">
                    <a:solidFill>
                      <a:schemeClr val="bg1"/>
                    </a:solidFill>
                  </a:tcPr>
                </a:tc>
                <a:tc>
                  <a:txBody>
                    <a:bodyPr/>
                    <a:lstStyle/>
                    <a:p>
                      <a:pPr algn="ctr">
                        <a:lnSpc>
                          <a:spcPct val="100000"/>
                        </a:lnSpc>
                        <a:spcAft>
                          <a:spcPts val="0"/>
                        </a:spcAft>
                      </a:pPr>
                      <a:r>
                        <a:rPr lang="en-GB" sz="1800" kern="1200"/>
                        <a:t>173 (2.7)</a:t>
                      </a:r>
                      <a:endParaRPr lang="en-US" sz="1800" kern="1200">
                        <a:solidFill>
                          <a:schemeClr val="tx2"/>
                        </a:solidFill>
                        <a:latin typeface="Arial"/>
                        <a:ea typeface="Times New Roman" panose="02020603050405020304" pitchFamily="18" charset="0"/>
                        <a:cs typeface="Arial"/>
                      </a:endParaRPr>
                    </a:p>
                  </a:txBody>
                  <a:tcPr marT="36000" marB="36000" anchor="ctr">
                    <a:solidFill>
                      <a:schemeClr val="bg1"/>
                    </a:solidFill>
                  </a:tcPr>
                </a:tc>
                <a:tc>
                  <a:txBody>
                    <a:bodyPr/>
                    <a:lstStyle/>
                    <a:p>
                      <a:pPr algn="ctr">
                        <a:lnSpc>
                          <a:spcPct val="100000"/>
                        </a:lnSpc>
                        <a:spcAft>
                          <a:spcPts val="0"/>
                        </a:spcAft>
                      </a:pPr>
                      <a:r>
                        <a:rPr lang="en-GB" sz="1800" kern="1200"/>
                        <a:t>189 (2.8)</a:t>
                      </a:r>
                      <a:endParaRPr lang="en-US" sz="1800" kern="1200">
                        <a:solidFill>
                          <a:schemeClr val="tx2"/>
                        </a:solidFill>
                        <a:latin typeface="Arial"/>
                        <a:ea typeface="Times New Roman" panose="02020603050405020304" pitchFamily="18" charset="0"/>
                        <a:cs typeface="Arial"/>
                      </a:endParaRPr>
                    </a:p>
                  </a:txBody>
                  <a:tcPr marT="36000" marB="36000" anchor="ctr">
                    <a:solidFill>
                      <a:schemeClr val="bg1"/>
                    </a:solidFill>
                  </a:tcPr>
                </a:tc>
                <a:tc>
                  <a:txBody>
                    <a:bodyPr/>
                    <a:lstStyle/>
                    <a:p>
                      <a:pPr>
                        <a:lnSpc>
                          <a:spcPct val="100000"/>
                        </a:lnSpc>
                      </a:pPr>
                      <a:endParaRPr lang="en-US" sz="1800" kern="1200">
                        <a:solidFill>
                          <a:schemeClr val="tx2"/>
                        </a:solidFill>
                        <a:latin typeface="Arial"/>
                        <a:cs typeface="Arial"/>
                      </a:endParaRPr>
                    </a:p>
                  </a:txBody>
                  <a:tcPr marT="36000" marB="36000" anchor="ctr">
                    <a:solidFill>
                      <a:schemeClr val="bg1"/>
                    </a:solidFill>
                  </a:tcPr>
                </a:tc>
                <a:tc>
                  <a:txBody>
                    <a:bodyPr/>
                    <a:lstStyle/>
                    <a:p>
                      <a:pPr algn="ctr">
                        <a:lnSpc>
                          <a:spcPct val="100000"/>
                        </a:lnSpc>
                        <a:spcAft>
                          <a:spcPts val="0"/>
                        </a:spcAft>
                      </a:pPr>
                      <a:r>
                        <a:rPr lang="en-GB" sz="1800" kern="1200"/>
                        <a:t>0.91 (0.74–1.12)</a:t>
                      </a:r>
                      <a:endParaRPr lang="en-US" sz="1800" kern="1200">
                        <a:solidFill>
                          <a:schemeClr val="tx2"/>
                        </a:solidFill>
                        <a:latin typeface="Arial"/>
                        <a:ea typeface="Times New Roman" panose="02020603050405020304" pitchFamily="18" charset="0"/>
                        <a:cs typeface="Arial"/>
                      </a:endParaRPr>
                    </a:p>
                  </a:txBody>
                  <a:tcPr marL="36000" marR="36000" marT="36000" marB="36000" anchor="ctr">
                    <a:solidFill>
                      <a:schemeClr val="bg1"/>
                    </a:solidFill>
                  </a:tcPr>
                </a:tc>
                <a:tc>
                  <a:txBody>
                    <a:bodyPr/>
                    <a:lstStyle/>
                    <a:p>
                      <a:pPr algn="ctr">
                        <a:lnSpc>
                          <a:spcPct val="100000"/>
                        </a:lnSpc>
                        <a:spcAft>
                          <a:spcPts val="0"/>
                        </a:spcAft>
                      </a:pPr>
                      <a:r>
                        <a:rPr lang="en-GB" sz="1800" kern="1200"/>
                        <a:t>0.36</a:t>
                      </a:r>
                      <a:endParaRPr lang="en-US" sz="1800" kern="1200">
                        <a:solidFill>
                          <a:schemeClr val="tx2"/>
                        </a:solidFill>
                        <a:latin typeface="Arial"/>
                        <a:ea typeface="Times New Roman" panose="02020603050405020304" pitchFamily="18" charset="0"/>
                        <a:cs typeface="Arial"/>
                      </a:endParaRPr>
                    </a:p>
                  </a:txBody>
                  <a:tcPr marL="36000" marR="36000" marT="36000" marB="36000" anchor="ctr">
                    <a:solidFill>
                      <a:schemeClr val="bg1"/>
                    </a:solidFill>
                  </a:tcPr>
                </a:tc>
                <a:extLst>
                  <a:ext uri="{0D108BD9-81ED-4DB2-BD59-A6C34878D82A}">
                    <a16:rowId xmlns:a16="http://schemas.microsoft.com/office/drawing/2014/main" val="3832388328"/>
                  </a:ext>
                </a:extLst>
              </a:tr>
              <a:tr h="659989">
                <a:tc>
                  <a:txBody>
                    <a:bodyPr/>
                    <a:lstStyle>
                      <a:lvl1pPr marL="0" algn="l" defTabSz="914377" rtl="0" eaLnBrk="1" latinLnBrk="0" hangingPunct="1">
                        <a:defRPr sz="1800" kern="1200">
                          <a:solidFill>
                            <a:schemeClr val="dk1"/>
                          </a:solidFill>
                          <a:latin typeface="Arial"/>
                          <a:ea typeface="Arial Unicode MS"/>
                          <a:cs typeface="Arial"/>
                        </a:defRPr>
                      </a:lvl1pPr>
                      <a:lvl2pPr marL="457189" algn="l" defTabSz="914377" rtl="0" eaLnBrk="1" latinLnBrk="0" hangingPunct="1">
                        <a:defRPr sz="1800" kern="1200">
                          <a:solidFill>
                            <a:schemeClr val="dk1"/>
                          </a:solidFill>
                          <a:latin typeface="Arial"/>
                          <a:ea typeface="Arial Unicode MS"/>
                          <a:cs typeface="Arial"/>
                        </a:defRPr>
                      </a:lvl2pPr>
                      <a:lvl3pPr marL="914377" algn="l" defTabSz="914377" rtl="0" eaLnBrk="1" latinLnBrk="0" hangingPunct="1">
                        <a:defRPr sz="1800" kern="1200">
                          <a:solidFill>
                            <a:schemeClr val="dk1"/>
                          </a:solidFill>
                          <a:latin typeface="Arial"/>
                          <a:ea typeface="Arial Unicode MS"/>
                          <a:cs typeface="Arial"/>
                        </a:defRPr>
                      </a:lvl3pPr>
                      <a:lvl4pPr marL="1371566" algn="l" defTabSz="914377" rtl="0" eaLnBrk="1" latinLnBrk="0" hangingPunct="1">
                        <a:defRPr sz="1800" kern="1200">
                          <a:solidFill>
                            <a:schemeClr val="dk1"/>
                          </a:solidFill>
                          <a:latin typeface="Arial"/>
                          <a:ea typeface="Arial Unicode MS"/>
                          <a:cs typeface="Arial"/>
                        </a:defRPr>
                      </a:lvl4pPr>
                      <a:lvl5pPr marL="1828754" algn="l" defTabSz="914377" rtl="0" eaLnBrk="1" latinLnBrk="0" hangingPunct="1">
                        <a:defRPr sz="1800" kern="1200">
                          <a:solidFill>
                            <a:schemeClr val="dk1"/>
                          </a:solidFill>
                          <a:latin typeface="Arial"/>
                          <a:ea typeface="Arial Unicode MS"/>
                          <a:cs typeface="Arial"/>
                        </a:defRPr>
                      </a:lvl5pPr>
                      <a:lvl6pPr marL="2285943" algn="l" defTabSz="914377" rtl="0" eaLnBrk="1" latinLnBrk="0" hangingPunct="1">
                        <a:defRPr sz="1800" kern="1200">
                          <a:solidFill>
                            <a:schemeClr val="dk1"/>
                          </a:solidFill>
                          <a:latin typeface="Arial"/>
                          <a:ea typeface="Arial Unicode MS"/>
                          <a:cs typeface="Arial"/>
                        </a:defRPr>
                      </a:lvl6pPr>
                      <a:lvl7pPr marL="2743131" algn="l" defTabSz="914377" rtl="0" eaLnBrk="1" latinLnBrk="0" hangingPunct="1">
                        <a:defRPr sz="1800" kern="1200">
                          <a:solidFill>
                            <a:schemeClr val="dk1"/>
                          </a:solidFill>
                          <a:latin typeface="Arial"/>
                          <a:ea typeface="Arial Unicode MS"/>
                          <a:cs typeface="Arial"/>
                        </a:defRPr>
                      </a:lvl7pPr>
                      <a:lvl8pPr marL="3200320" algn="l" defTabSz="914377" rtl="0" eaLnBrk="1" latinLnBrk="0" hangingPunct="1">
                        <a:defRPr sz="1800" kern="1200">
                          <a:solidFill>
                            <a:schemeClr val="dk1"/>
                          </a:solidFill>
                          <a:latin typeface="Arial"/>
                          <a:ea typeface="Arial Unicode MS"/>
                          <a:cs typeface="Arial"/>
                        </a:defRPr>
                      </a:lvl8pPr>
                      <a:lvl9pPr marL="3657509" algn="l" defTabSz="914377" rtl="0" eaLnBrk="1" latinLnBrk="0" hangingPunct="1">
                        <a:defRPr sz="1800" kern="1200">
                          <a:solidFill>
                            <a:schemeClr val="dk1"/>
                          </a:solidFill>
                          <a:latin typeface="Arial"/>
                          <a:ea typeface="Arial Unicode MS"/>
                          <a:cs typeface="Arial"/>
                        </a:defRPr>
                      </a:lvl9pPr>
                    </a:lstStyle>
                    <a:p>
                      <a:pPr marL="176213" indent="0">
                        <a:lnSpc>
                          <a:spcPct val="100000"/>
                        </a:lnSpc>
                      </a:pPr>
                      <a:r>
                        <a:rPr lang="en-GB" sz="1800" noProof="0"/>
                        <a:t>Non-fatal stroke</a:t>
                      </a:r>
                      <a:endParaRPr lang="en-GB" sz="1800" noProof="0">
                        <a:solidFill>
                          <a:schemeClr val="tx2"/>
                        </a:solidFill>
                      </a:endParaRPr>
                    </a:p>
                  </a:txBody>
                  <a:tcPr marT="36000" marB="36000" anchor="ctr">
                    <a:solidFill>
                      <a:srgbClr val="E7EEF9"/>
                    </a:solidFill>
                  </a:tcPr>
                </a:tc>
                <a:tc>
                  <a:txBody>
                    <a:bodyPr/>
                    <a:lstStyle/>
                    <a:p>
                      <a:pPr algn="ctr">
                        <a:lnSpc>
                          <a:spcPct val="100000"/>
                        </a:lnSpc>
                        <a:spcAft>
                          <a:spcPts val="0"/>
                        </a:spcAft>
                      </a:pPr>
                      <a:r>
                        <a:rPr lang="en-GB" sz="1800" kern="1200"/>
                        <a:t>198 (3.0)</a:t>
                      </a:r>
                      <a:endParaRPr lang="en-US" sz="1800" kern="1200">
                        <a:solidFill>
                          <a:schemeClr val="tx2"/>
                        </a:solidFill>
                        <a:latin typeface="Arial"/>
                        <a:ea typeface="Times New Roman" panose="02020603050405020304" pitchFamily="18" charset="0"/>
                        <a:cs typeface="Arial"/>
                      </a:endParaRPr>
                    </a:p>
                  </a:txBody>
                  <a:tcPr marT="36000" marB="36000" anchor="ctr">
                    <a:solidFill>
                      <a:srgbClr val="E7EEF9"/>
                    </a:solidFill>
                  </a:tcPr>
                </a:tc>
                <a:tc>
                  <a:txBody>
                    <a:bodyPr/>
                    <a:lstStyle/>
                    <a:p>
                      <a:pPr algn="ctr">
                        <a:lnSpc>
                          <a:spcPct val="100000"/>
                        </a:lnSpc>
                        <a:spcAft>
                          <a:spcPts val="0"/>
                        </a:spcAft>
                      </a:pPr>
                      <a:r>
                        <a:rPr lang="en-GB" sz="1800" kern="1200"/>
                        <a:t>198 (3.0)</a:t>
                      </a:r>
                      <a:endParaRPr lang="en-US" sz="1800" kern="1200">
                        <a:solidFill>
                          <a:schemeClr val="tx2"/>
                        </a:solidFill>
                        <a:latin typeface="Arial"/>
                        <a:ea typeface="Times New Roman" panose="02020603050405020304" pitchFamily="18" charset="0"/>
                        <a:cs typeface="Arial"/>
                      </a:endParaRPr>
                    </a:p>
                  </a:txBody>
                  <a:tcPr marT="36000" marB="36000" anchor="ctr">
                    <a:solidFill>
                      <a:srgbClr val="E7EEF9"/>
                    </a:solidFill>
                  </a:tcPr>
                </a:tc>
                <a:tc>
                  <a:txBody>
                    <a:bodyPr/>
                    <a:lstStyle/>
                    <a:p>
                      <a:pPr>
                        <a:lnSpc>
                          <a:spcPct val="100000"/>
                        </a:lnSpc>
                      </a:pPr>
                      <a:endParaRPr lang="en-US" sz="1800" kern="1200">
                        <a:solidFill>
                          <a:schemeClr val="tx2"/>
                        </a:solidFill>
                        <a:latin typeface="Arial"/>
                        <a:cs typeface="Arial"/>
                      </a:endParaRPr>
                    </a:p>
                  </a:txBody>
                  <a:tcPr marT="36000" marB="36000" anchor="ctr">
                    <a:solidFill>
                      <a:srgbClr val="E7EEF9"/>
                    </a:solidFill>
                  </a:tcPr>
                </a:tc>
                <a:tc>
                  <a:txBody>
                    <a:bodyPr/>
                    <a:lstStyle/>
                    <a:p>
                      <a:pPr algn="ctr">
                        <a:lnSpc>
                          <a:spcPct val="100000"/>
                        </a:lnSpc>
                        <a:spcAft>
                          <a:spcPts val="0"/>
                        </a:spcAft>
                      </a:pPr>
                      <a:r>
                        <a:rPr lang="en-GB" sz="1800" kern="1200"/>
                        <a:t>0.99 (0.82–1.21)</a:t>
                      </a:r>
                      <a:endParaRPr lang="en-US" sz="1800" kern="1200">
                        <a:solidFill>
                          <a:schemeClr val="tx2"/>
                        </a:solidFill>
                        <a:latin typeface="Arial"/>
                        <a:ea typeface="Times New Roman" panose="02020603050405020304" pitchFamily="18" charset="0"/>
                        <a:cs typeface="Arial"/>
                      </a:endParaRPr>
                    </a:p>
                  </a:txBody>
                  <a:tcPr marL="36000" marR="36000" marT="36000" marB="36000" anchor="ctr">
                    <a:solidFill>
                      <a:srgbClr val="E7EEF9"/>
                    </a:solidFill>
                  </a:tcPr>
                </a:tc>
                <a:tc>
                  <a:txBody>
                    <a:bodyPr/>
                    <a:lstStyle/>
                    <a:p>
                      <a:pPr algn="ctr">
                        <a:lnSpc>
                          <a:spcPct val="100000"/>
                        </a:lnSpc>
                        <a:spcAft>
                          <a:spcPts val="0"/>
                        </a:spcAft>
                      </a:pPr>
                      <a:r>
                        <a:rPr lang="en-GB" sz="1800" kern="1200"/>
                        <a:t>0.95</a:t>
                      </a:r>
                      <a:endParaRPr lang="en-US" sz="1800" kern="1200">
                        <a:solidFill>
                          <a:schemeClr val="tx2"/>
                        </a:solidFill>
                        <a:latin typeface="Arial"/>
                        <a:ea typeface="Times New Roman" panose="02020603050405020304" pitchFamily="18" charset="0"/>
                        <a:cs typeface="Arial"/>
                      </a:endParaRPr>
                    </a:p>
                  </a:txBody>
                  <a:tcPr marL="36000" marR="36000" marT="36000" marB="36000" anchor="ctr">
                    <a:solidFill>
                      <a:srgbClr val="E7EEF9"/>
                    </a:solidFill>
                  </a:tcPr>
                </a:tc>
                <a:extLst>
                  <a:ext uri="{0D108BD9-81ED-4DB2-BD59-A6C34878D82A}">
                    <a16:rowId xmlns:a16="http://schemas.microsoft.com/office/drawing/2014/main" val="344183111"/>
                  </a:ext>
                </a:extLst>
              </a:tr>
            </a:tbl>
          </a:graphicData>
        </a:graphic>
      </p:graphicFrame>
      <p:graphicFrame>
        <p:nvGraphicFramePr>
          <p:cNvPr id="13" name="Chart 12">
            <a:extLst>
              <a:ext uri="{FF2B5EF4-FFF2-40B4-BE49-F238E27FC236}">
                <a16:creationId xmlns:a16="http://schemas.microsoft.com/office/drawing/2014/main" id="{0E99C03F-B536-4DAC-A896-8D7AA28EA57E}"/>
              </a:ext>
            </a:extLst>
          </p:cNvPr>
          <p:cNvGraphicFramePr/>
          <p:nvPr/>
        </p:nvGraphicFramePr>
        <p:xfrm>
          <a:off x="5207001" y="2202462"/>
          <a:ext cx="4005579" cy="4382726"/>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a:extLst>
              <a:ext uri="{FF2B5EF4-FFF2-40B4-BE49-F238E27FC236}">
                <a16:creationId xmlns:a16="http://schemas.microsoft.com/office/drawing/2014/main" id="{1F0922CE-15A2-462E-BCA4-93342B7CDE01}"/>
              </a:ext>
            </a:extLst>
          </p:cNvPr>
          <p:cNvGrpSpPr/>
          <p:nvPr/>
        </p:nvGrpSpPr>
        <p:grpSpPr>
          <a:xfrm>
            <a:off x="4945151" y="6059077"/>
            <a:ext cx="4136937" cy="281459"/>
            <a:chOff x="5390372" y="5020211"/>
            <a:chExt cx="5035105" cy="281459"/>
          </a:xfrm>
        </p:grpSpPr>
        <p:sp>
          <p:nvSpPr>
            <p:cNvPr id="9" name="TextBox 8">
              <a:extLst>
                <a:ext uri="{FF2B5EF4-FFF2-40B4-BE49-F238E27FC236}">
                  <a16:creationId xmlns:a16="http://schemas.microsoft.com/office/drawing/2014/main" id="{5F6E6DF4-9513-42BE-9579-B2BE1E432A55}"/>
                </a:ext>
              </a:extLst>
            </p:cNvPr>
            <p:cNvSpPr txBox="1"/>
            <p:nvPr/>
          </p:nvSpPr>
          <p:spPr>
            <a:xfrm>
              <a:off x="5390372" y="5024671"/>
              <a:ext cx="2630234" cy="276999"/>
            </a:xfrm>
            <a:prstGeom prst="rect">
              <a:avLst/>
            </a:prstGeom>
            <a:ln>
              <a:noFill/>
            </a:ln>
          </p:spPr>
          <p:txBody>
            <a:bodyPr vert="horz" wrap="square" lIns="91440" tIns="45720" rIns="91440" bIns="45720" rtlCol="0">
              <a:spAutoFit/>
            </a:bodyPr>
            <a:lstStyle/>
            <a:p>
              <a:pPr algn="r">
                <a:spcBef>
                  <a:spcPts val="600"/>
                </a:spcBef>
              </a:pPr>
              <a:r>
                <a:rPr lang="en-GB" sz="1200" b="1">
                  <a:latin typeface="+mn-lt"/>
                </a:rPr>
                <a:t>Favours finerenone</a:t>
              </a:r>
            </a:p>
          </p:txBody>
        </p:sp>
        <p:sp>
          <p:nvSpPr>
            <p:cNvPr id="10" name="TextBox 9">
              <a:extLst>
                <a:ext uri="{FF2B5EF4-FFF2-40B4-BE49-F238E27FC236}">
                  <a16:creationId xmlns:a16="http://schemas.microsoft.com/office/drawing/2014/main" id="{FBF0DB17-1D36-4F1F-979B-866C472BCA19}"/>
                </a:ext>
              </a:extLst>
            </p:cNvPr>
            <p:cNvSpPr txBox="1"/>
            <p:nvPr/>
          </p:nvSpPr>
          <p:spPr>
            <a:xfrm>
              <a:off x="8129506" y="5024671"/>
              <a:ext cx="2295971" cy="276999"/>
            </a:xfrm>
            <a:prstGeom prst="rect">
              <a:avLst/>
            </a:prstGeom>
            <a:ln>
              <a:noFill/>
            </a:ln>
          </p:spPr>
          <p:txBody>
            <a:bodyPr vert="horz" wrap="square" lIns="91440" tIns="45720" rIns="91440" bIns="45720" rtlCol="0">
              <a:spAutoFit/>
            </a:bodyPr>
            <a:lstStyle/>
            <a:p>
              <a:pPr>
                <a:spcBef>
                  <a:spcPts val="600"/>
                </a:spcBef>
              </a:pPr>
              <a:r>
                <a:rPr lang="en-GB" sz="1200" b="1">
                  <a:latin typeface="+mn-lt"/>
                </a:rPr>
                <a:t>Favours placebo</a:t>
              </a:r>
            </a:p>
          </p:txBody>
        </p:sp>
        <p:cxnSp>
          <p:nvCxnSpPr>
            <p:cNvPr id="11" name="Straight Arrow Connector 10">
              <a:extLst>
                <a:ext uri="{FF2B5EF4-FFF2-40B4-BE49-F238E27FC236}">
                  <a16:creationId xmlns:a16="http://schemas.microsoft.com/office/drawing/2014/main" id="{02CAFD1D-032A-427B-9825-C0F3929A9BEA}"/>
                </a:ext>
              </a:extLst>
            </p:cNvPr>
            <p:cNvCxnSpPr>
              <a:cxnSpLocks/>
            </p:cNvCxnSpPr>
            <p:nvPr/>
          </p:nvCxnSpPr>
          <p:spPr>
            <a:xfrm>
              <a:off x="8257591" y="5020211"/>
              <a:ext cx="172735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C2B05AC-6369-4EAA-A0A3-13B155CC6247}"/>
                </a:ext>
              </a:extLst>
            </p:cNvPr>
            <p:cNvCxnSpPr>
              <a:cxnSpLocks/>
            </p:cNvCxnSpPr>
            <p:nvPr/>
          </p:nvCxnSpPr>
          <p:spPr>
            <a:xfrm flipH="1">
              <a:off x="6141874" y="5020211"/>
              <a:ext cx="175053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39742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072842-38D2-443D-A937-2683ADD9CC6D}"/>
              </a:ext>
            </a:extLst>
          </p:cNvPr>
          <p:cNvSpPr>
            <a:spLocks noGrp="1"/>
          </p:cNvSpPr>
          <p:nvPr>
            <p:ph type="title"/>
          </p:nvPr>
        </p:nvSpPr>
        <p:spPr/>
        <p:txBody>
          <a:bodyPr/>
          <a:lstStyle/>
          <a:p>
            <a:r>
              <a:rPr lang="en-US"/>
              <a:t>Safety and vital signs</a:t>
            </a:r>
          </a:p>
        </p:txBody>
      </p:sp>
      <p:sp>
        <p:nvSpPr>
          <p:cNvPr id="5" name="Slide Number Placeholder 4">
            <a:extLst>
              <a:ext uri="{FF2B5EF4-FFF2-40B4-BE49-F238E27FC236}">
                <a16:creationId xmlns:a16="http://schemas.microsoft.com/office/drawing/2014/main" id="{A2E67B54-516F-4E24-81D7-A13557507FCD}"/>
              </a:ext>
            </a:extLst>
          </p:cNvPr>
          <p:cNvSpPr>
            <a:spLocks noGrp="1"/>
          </p:cNvSpPr>
          <p:nvPr>
            <p:ph type="sldNum" sz="quarter" idx="11"/>
          </p:nvPr>
        </p:nvSpPr>
        <p:spPr/>
        <p:txBody>
          <a:bodyPr/>
          <a:lstStyle/>
          <a:p>
            <a:fld id="{7AF8E309-D608-654D-B811-6A2C46C88181}" type="slidenum">
              <a:rPr lang="en-US" smtClean="0"/>
              <a:pPr/>
              <a:t>23</a:t>
            </a:fld>
            <a:endParaRPr lang="en-US"/>
          </a:p>
        </p:txBody>
      </p:sp>
    </p:spTree>
    <p:extLst>
      <p:ext uri="{BB962C8B-B14F-4D97-AF65-F5344CB8AC3E}">
        <p14:creationId xmlns:p14="http://schemas.microsoft.com/office/powerpoint/2010/main" val="1847763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629B975-E8DC-4218-A77A-CF2B1A4B4288}"/>
              </a:ext>
            </a:extLst>
          </p:cNvPr>
          <p:cNvSpPr>
            <a:spLocks noGrp="1"/>
          </p:cNvSpPr>
          <p:nvPr>
            <p:ph type="body" sz="quarter" idx="13"/>
          </p:nvPr>
        </p:nvSpPr>
        <p:spPr>
          <a:xfrm>
            <a:off x="625187" y="1440000"/>
            <a:ext cx="11266775" cy="432000"/>
          </a:xfrm>
        </p:spPr>
        <p:txBody>
          <a:bodyPr/>
          <a:lstStyle/>
          <a:p>
            <a:r>
              <a:rPr lang="en-US"/>
              <a:t>The difference in mean SBP between groups was –3.0 mmHg at month 12</a:t>
            </a:r>
            <a:r>
              <a:rPr lang="en-GB"/>
              <a:t>*</a:t>
            </a:r>
          </a:p>
        </p:txBody>
      </p:sp>
      <p:sp>
        <p:nvSpPr>
          <p:cNvPr id="5" name="Title 4">
            <a:extLst>
              <a:ext uri="{FF2B5EF4-FFF2-40B4-BE49-F238E27FC236}">
                <a16:creationId xmlns:a16="http://schemas.microsoft.com/office/drawing/2014/main" id="{E0B1A39F-9F80-4D8A-A94F-A866397F6345}"/>
              </a:ext>
            </a:extLst>
          </p:cNvPr>
          <p:cNvSpPr>
            <a:spLocks noGrp="1"/>
          </p:cNvSpPr>
          <p:nvPr>
            <p:ph type="title"/>
          </p:nvPr>
        </p:nvSpPr>
        <p:spPr/>
        <p:txBody>
          <a:bodyPr>
            <a:normAutofit/>
          </a:bodyPr>
          <a:lstStyle/>
          <a:p>
            <a:r>
              <a:rPr lang="en-GB" sz="2400"/>
              <a:t>FIDELITY Study: Impact on systolic blood pressure</a:t>
            </a:r>
          </a:p>
        </p:txBody>
      </p:sp>
      <p:sp>
        <p:nvSpPr>
          <p:cNvPr id="3" name="Slide Number Placeholder 2">
            <a:extLst>
              <a:ext uri="{FF2B5EF4-FFF2-40B4-BE49-F238E27FC236}">
                <a16:creationId xmlns:a16="http://schemas.microsoft.com/office/drawing/2014/main" id="{D48C8E0C-1982-4DE3-90A9-D6B44D6DDDE4}"/>
              </a:ext>
            </a:extLst>
          </p:cNvPr>
          <p:cNvSpPr>
            <a:spLocks noGrp="1"/>
          </p:cNvSpPr>
          <p:nvPr>
            <p:ph type="sldNum" sz="quarter" idx="16"/>
          </p:nvPr>
        </p:nvSpPr>
        <p:spPr/>
        <p:txBody>
          <a:bodyPr/>
          <a:lstStyle/>
          <a:p>
            <a:pPr marL="0" marR="0" lvl="0" indent="0" algn="l" defTabSz="609585" rtl="0" eaLnBrk="0" fontAlgn="base" latinLnBrk="0" hangingPunct="0">
              <a:lnSpc>
                <a:spcPct val="100000"/>
              </a:lnSpc>
              <a:spcBef>
                <a:spcPct val="0"/>
              </a:spcBef>
              <a:spcAft>
                <a:spcPct val="0"/>
              </a:spcAft>
              <a:buClrTx/>
              <a:buSzTx/>
              <a:buFontTx/>
              <a:buNone/>
              <a:tabLst/>
              <a:defRPr/>
            </a:pPr>
            <a:fld id="{7AF8E309-D608-654D-B811-6A2C46C88181}" type="slidenum">
              <a:rPr kumimoji="0" lang="en-US" sz="900" b="0" i="0" u="none" strike="noStrike" kern="1200" cap="none" spc="0" normalizeH="0" baseline="0" noProof="0" smtClean="0">
                <a:ln>
                  <a:noFill/>
                </a:ln>
                <a:solidFill>
                  <a:srgbClr val="66B512"/>
                </a:solidFill>
                <a:effectLst/>
                <a:uLnTx/>
                <a:uFillTx/>
                <a:latin typeface="Arial" panose="020B0604020202020204"/>
                <a:ea typeface="MS PGothic" charset="0"/>
              </a:rPr>
              <a:pPr marL="0" marR="0" lvl="0" indent="0" algn="l" defTabSz="609585" rtl="0" eaLnBrk="0" fontAlgn="base" latinLnBrk="0" hangingPunct="0">
                <a:lnSpc>
                  <a:spcPct val="100000"/>
                </a:lnSpc>
                <a:spcBef>
                  <a:spcPct val="0"/>
                </a:spcBef>
                <a:spcAft>
                  <a:spcPct val="0"/>
                </a:spcAft>
                <a:buClrTx/>
                <a:buSzTx/>
                <a:buFontTx/>
                <a:buNone/>
                <a:tabLst/>
                <a:defRPr/>
              </a:pPr>
              <a:t>24</a:t>
            </a:fld>
            <a:endParaRPr kumimoji="0" lang="en-US" sz="900" b="0" i="0" u="none" strike="noStrike" kern="1200" cap="none" spc="0" normalizeH="0" baseline="0" noProof="0">
              <a:ln>
                <a:noFill/>
              </a:ln>
              <a:solidFill>
                <a:srgbClr val="66B512"/>
              </a:solidFill>
              <a:effectLst/>
              <a:uLnTx/>
              <a:uFillTx/>
              <a:latin typeface="Arial" panose="020B0604020202020204"/>
              <a:ea typeface="MS PGothic" charset="0"/>
            </a:endParaRPr>
          </a:p>
        </p:txBody>
      </p:sp>
      <p:graphicFrame>
        <p:nvGraphicFramePr>
          <p:cNvPr id="32" name="Content Placeholder 7">
            <a:extLst>
              <a:ext uri="{FF2B5EF4-FFF2-40B4-BE49-F238E27FC236}">
                <a16:creationId xmlns:a16="http://schemas.microsoft.com/office/drawing/2014/main" id="{A9AD0D0B-AC4E-4BDC-8385-52B52DAE20BD}"/>
              </a:ext>
            </a:extLst>
          </p:cNvPr>
          <p:cNvGraphicFramePr>
            <a:graphicFrameLocks/>
          </p:cNvGraphicFramePr>
          <p:nvPr/>
        </p:nvGraphicFramePr>
        <p:xfrm>
          <a:off x="476942" y="1989138"/>
          <a:ext cx="10907713" cy="4103687"/>
        </p:xfrm>
        <a:graphic>
          <a:graphicData uri="http://schemas.openxmlformats.org/drawingml/2006/chart">
            <c:chart xmlns:c="http://schemas.openxmlformats.org/drawingml/2006/chart" xmlns:r="http://schemas.openxmlformats.org/officeDocument/2006/relationships" r:id="rId3"/>
          </a:graphicData>
        </a:graphic>
      </p:graphicFrame>
      <p:grpSp>
        <p:nvGrpSpPr>
          <p:cNvPr id="35" name="Group 34">
            <a:extLst>
              <a:ext uri="{FF2B5EF4-FFF2-40B4-BE49-F238E27FC236}">
                <a16:creationId xmlns:a16="http://schemas.microsoft.com/office/drawing/2014/main" id="{ABCC936C-0330-425B-89D2-FF7DD8260E15}"/>
              </a:ext>
            </a:extLst>
          </p:cNvPr>
          <p:cNvGrpSpPr/>
          <p:nvPr/>
        </p:nvGrpSpPr>
        <p:grpSpPr>
          <a:xfrm>
            <a:off x="268394" y="5238351"/>
            <a:ext cx="9841069" cy="608804"/>
            <a:chOff x="413752" y="5558596"/>
            <a:chExt cx="9841069" cy="608804"/>
          </a:xfrm>
        </p:grpSpPr>
        <p:sp>
          <p:nvSpPr>
            <p:cNvPr id="38" name="TextBox 37">
              <a:extLst>
                <a:ext uri="{FF2B5EF4-FFF2-40B4-BE49-F238E27FC236}">
                  <a16:creationId xmlns:a16="http://schemas.microsoft.com/office/drawing/2014/main" id="{8267767A-689A-4CEF-A181-42C6D93EF203}"/>
                </a:ext>
              </a:extLst>
            </p:cNvPr>
            <p:cNvSpPr txBox="1"/>
            <p:nvPr/>
          </p:nvSpPr>
          <p:spPr>
            <a:xfrm>
              <a:off x="413752" y="5558596"/>
              <a:ext cx="1017032" cy="464507"/>
            </a:xfrm>
            <a:prstGeom prst="rect">
              <a:avLst/>
            </a:prstGeom>
          </p:spPr>
          <p:txBody>
            <a:bodyPr vert="horz" wrap="square" lIns="0" tIns="0" rIns="0" bIns="0" rtlCol="0" anchor="t" anchorCtr="0">
              <a:noAutofit/>
            </a:bodyPr>
            <a:lstStyle/>
            <a:p>
              <a:pPr marL="0" marR="0" lvl="0" indent="0" algn="r" defTabSz="609585" rtl="0" eaLnBrk="0" fontAlgn="base" latinLnBrk="0" hangingPunct="0">
                <a:lnSpc>
                  <a:spcPct val="100000"/>
                </a:lnSpc>
                <a:spcBef>
                  <a:spcPts val="0"/>
                </a:spcBef>
                <a:spcAft>
                  <a:spcPct val="0"/>
                </a:spcAft>
                <a:buClrTx/>
                <a:buSzTx/>
                <a:buFontTx/>
                <a:buNone/>
                <a:tabLst/>
                <a:defRPr/>
              </a:pPr>
              <a:r>
                <a:rPr kumimoji="0" lang="en-GB" sz="1200" b="1" i="0" u="none" strike="noStrike" kern="1200" cap="none" spc="0" normalizeH="0" baseline="0" noProof="0">
                  <a:ln>
                    <a:noFill/>
                  </a:ln>
                  <a:solidFill>
                    <a:srgbClr val="53585A"/>
                  </a:solidFill>
                  <a:effectLst/>
                  <a:uLnTx/>
                  <a:uFillTx/>
                  <a:latin typeface="Arial" panose="020B0604020202020204"/>
                  <a:ea typeface="MS PGothic" charset="0"/>
                </a:rPr>
                <a:t>Patients (n):</a:t>
              </a:r>
            </a:p>
            <a:p>
              <a:pPr marL="0" marR="0" lvl="0" indent="0" algn="r" defTabSz="609585" rtl="0" eaLnBrk="0" fontAlgn="base" latinLnBrk="0" hangingPunct="0">
                <a:lnSpc>
                  <a:spcPct val="120000"/>
                </a:lnSpc>
                <a:spcBef>
                  <a:spcPts val="0"/>
                </a:spcBef>
                <a:spcAft>
                  <a:spcPct val="0"/>
                </a:spcAft>
                <a:buClrTx/>
                <a:buSzTx/>
                <a:buFontTx/>
                <a:buNone/>
                <a:tabLst/>
                <a:defRPr/>
              </a:pPr>
              <a:r>
                <a:rPr kumimoji="0" lang="en-GB" sz="1200" b="0" i="0" u="none" strike="noStrike" kern="1200" cap="none" spc="0" normalizeH="0" baseline="0" noProof="0">
                  <a:ln>
                    <a:noFill/>
                  </a:ln>
                  <a:solidFill>
                    <a:srgbClr val="0091DF"/>
                  </a:solidFill>
                  <a:effectLst/>
                  <a:uLnTx/>
                  <a:uFillTx/>
                  <a:latin typeface="Arial" panose="020B0604020202020204"/>
                  <a:ea typeface="MS PGothic" charset="0"/>
                </a:rPr>
                <a:t>Finerenone</a:t>
              </a:r>
            </a:p>
            <a:p>
              <a:pPr marL="0" marR="0" lvl="0" indent="0" algn="r" defTabSz="609585" rtl="0" eaLnBrk="0" fontAlgn="base" latinLnBrk="0" hangingPunct="0">
                <a:lnSpc>
                  <a:spcPct val="120000"/>
                </a:lnSpc>
                <a:spcBef>
                  <a:spcPts val="0"/>
                </a:spcBef>
                <a:spcAft>
                  <a:spcPct val="0"/>
                </a:spcAft>
                <a:buClrTx/>
                <a:buSzTx/>
                <a:buFontTx/>
                <a:buNone/>
                <a:tabLst/>
                <a:defRPr/>
              </a:pPr>
              <a:r>
                <a:rPr kumimoji="0" lang="en-GB" sz="1200" b="0" i="0" u="none" strike="noStrike" kern="1200" cap="none" spc="0" normalizeH="0" baseline="0" noProof="0">
                  <a:ln>
                    <a:noFill/>
                  </a:ln>
                  <a:solidFill>
                    <a:srgbClr val="53585A"/>
                  </a:solidFill>
                  <a:effectLst/>
                  <a:uLnTx/>
                  <a:uFillTx/>
                  <a:latin typeface="Arial" panose="020B0604020202020204"/>
                  <a:ea typeface="MS PGothic" charset="0"/>
                </a:rPr>
                <a:t>Placebo</a:t>
              </a:r>
            </a:p>
            <a:p>
              <a:pPr marL="0" marR="0" lvl="0" indent="0" algn="r" defTabSz="609585" rtl="0" eaLnBrk="0" fontAlgn="base" latinLnBrk="0" hangingPunct="0">
                <a:lnSpc>
                  <a:spcPct val="100000"/>
                </a:lnSpc>
                <a:spcBef>
                  <a:spcPts val="0"/>
                </a:spcBef>
                <a:spcAft>
                  <a:spcPct val="0"/>
                </a:spcAft>
                <a:buClrTx/>
                <a:buSzTx/>
                <a:buFontTx/>
                <a:buNone/>
                <a:tabLst/>
                <a:defRPr/>
              </a:pPr>
              <a:endParaRPr kumimoji="0" lang="en-GB" sz="1200" b="0" i="0" u="none" strike="noStrike" kern="1200" cap="none" spc="0" normalizeH="0" baseline="0" noProof="0">
                <a:ln>
                  <a:noFill/>
                </a:ln>
                <a:solidFill>
                  <a:srgbClr val="0091DF"/>
                </a:solidFill>
                <a:effectLst/>
                <a:uLnTx/>
                <a:uFillTx/>
                <a:latin typeface="Arial" panose="020B0604020202020204"/>
                <a:ea typeface="MS PGothic" charset="0"/>
              </a:endParaRPr>
            </a:p>
            <a:p>
              <a:pPr marL="0" marR="0" lvl="0" indent="0" algn="r" defTabSz="609585" rtl="0" eaLnBrk="0" fontAlgn="base" latinLnBrk="0" hangingPunct="0">
                <a:lnSpc>
                  <a:spcPct val="100000"/>
                </a:lnSpc>
                <a:spcBef>
                  <a:spcPts val="0"/>
                </a:spcBef>
                <a:spcAft>
                  <a:spcPct val="0"/>
                </a:spcAft>
                <a:buClrTx/>
                <a:buSzTx/>
                <a:buFontTx/>
                <a:buNone/>
                <a:tabLst/>
                <a:defRPr/>
              </a:pPr>
              <a:endParaRPr kumimoji="0" lang="en-GB" sz="1200" b="0" i="0" u="none" strike="noStrike" kern="1200" cap="none" spc="0" normalizeH="0" baseline="0" noProof="0">
                <a:ln>
                  <a:noFill/>
                </a:ln>
                <a:solidFill>
                  <a:srgbClr val="53585A"/>
                </a:solidFill>
                <a:effectLst/>
                <a:uLnTx/>
                <a:uFillTx/>
                <a:latin typeface="Arial" panose="020B0604020202020204"/>
                <a:ea typeface="MS PGothic" charset="0"/>
              </a:endParaRPr>
            </a:p>
          </p:txBody>
        </p:sp>
        <p:grpSp>
          <p:nvGrpSpPr>
            <p:cNvPr id="41" name="Group 40">
              <a:extLst>
                <a:ext uri="{FF2B5EF4-FFF2-40B4-BE49-F238E27FC236}">
                  <a16:creationId xmlns:a16="http://schemas.microsoft.com/office/drawing/2014/main" id="{B3284E6E-B718-4797-A911-B314BCF334C1}"/>
                </a:ext>
              </a:extLst>
            </p:cNvPr>
            <p:cNvGrpSpPr/>
            <p:nvPr/>
          </p:nvGrpSpPr>
          <p:grpSpPr>
            <a:xfrm>
              <a:off x="1559496" y="5803117"/>
              <a:ext cx="8695325" cy="364283"/>
              <a:chOff x="1544774" y="5022329"/>
              <a:chExt cx="8599762" cy="364283"/>
            </a:xfrm>
          </p:grpSpPr>
          <p:sp>
            <p:nvSpPr>
              <p:cNvPr id="45" name="TextBox 44">
                <a:extLst>
                  <a:ext uri="{FF2B5EF4-FFF2-40B4-BE49-F238E27FC236}">
                    <a16:creationId xmlns:a16="http://schemas.microsoft.com/office/drawing/2014/main" id="{9F2E1599-5E54-4457-A61C-BE068628436B}"/>
                  </a:ext>
                </a:extLst>
              </p:cNvPr>
              <p:cNvSpPr txBox="1"/>
              <p:nvPr/>
            </p:nvSpPr>
            <p:spPr>
              <a:xfrm>
                <a:off x="1544774" y="5055921"/>
                <a:ext cx="439145" cy="330691"/>
              </a:xfrm>
              <a:prstGeom prst="rect">
                <a:avLst/>
              </a:prstGeom>
            </p:spPr>
            <p:txBody>
              <a:bodyPr vert="horz" wrap="square" lIns="0" tIns="0" rIns="0" bIns="0" rtlCol="0" anchor="b" anchorCtr="0">
                <a:noAutofit/>
              </a:bodyPr>
              <a:lstStyle/>
              <a:p>
                <a:pPr marL="0" marR="0" lvl="0" indent="0" algn="ctr" defTabSz="609585" rtl="0" eaLnBrk="0" fontAlgn="base" latinLnBrk="0" hangingPunct="0">
                  <a:lnSpc>
                    <a:spcPct val="120000"/>
                  </a:lnSpc>
                  <a:spcBef>
                    <a:spcPts val="0"/>
                  </a:spcBef>
                  <a:spcAft>
                    <a:spcPct val="0"/>
                  </a:spcAft>
                  <a:buClrTx/>
                  <a:buSzTx/>
                  <a:buFontTx/>
                  <a:buNone/>
                  <a:tabLst/>
                  <a:defRPr/>
                </a:pPr>
                <a:r>
                  <a:rPr lang="en-GB" sz="1200">
                    <a:solidFill>
                      <a:srgbClr val="0091DF"/>
                    </a:solidFill>
                    <a:latin typeface="Arial" panose="020B0604020202020204"/>
                    <a:ea typeface="MS PGothic" charset="0"/>
                  </a:rPr>
                  <a:t>6509</a:t>
                </a:r>
                <a:endParaRPr kumimoji="0" lang="en-GB" sz="1200" b="0" i="0" u="none" strike="noStrike" kern="1200" cap="none" spc="0" normalizeH="0" baseline="0" noProof="0">
                  <a:ln>
                    <a:noFill/>
                  </a:ln>
                  <a:solidFill>
                    <a:srgbClr val="0091DF"/>
                  </a:solidFill>
                  <a:effectLst/>
                  <a:uLnTx/>
                  <a:uFillTx/>
                  <a:latin typeface="Arial" panose="020B0604020202020204"/>
                  <a:ea typeface="MS PGothic" charset="0"/>
                </a:endParaRPr>
              </a:p>
              <a:p>
                <a:pPr marL="0" marR="0" lvl="0" indent="0" algn="ctr" defTabSz="609585" rtl="0" eaLnBrk="0" fontAlgn="base" latinLnBrk="0" hangingPunct="0">
                  <a:lnSpc>
                    <a:spcPct val="120000"/>
                  </a:lnSpc>
                  <a:spcBef>
                    <a:spcPts val="0"/>
                  </a:spcBef>
                  <a:spcAft>
                    <a:spcPct val="0"/>
                  </a:spcAft>
                  <a:buClrTx/>
                  <a:buSzTx/>
                  <a:buFontTx/>
                  <a:buNone/>
                  <a:tabLst/>
                  <a:defRPr/>
                </a:pPr>
                <a:r>
                  <a:rPr lang="en-GB" sz="1200">
                    <a:solidFill>
                      <a:srgbClr val="53585A"/>
                    </a:solidFill>
                    <a:highlight>
                      <a:srgbClr val="FFFFFF"/>
                    </a:highlight>
                    <a:latin typeface="Arial" panose="020B0604020202020204"/>
                    <a:ea typeface="MS PGothic" charset="0"/>
                  </a:rPr>
                  <a:t>6489</a:t>
                </a:r>
                <a:endParaRPr kumimoji="0" lang="en-GB" sz="1200" b="0" i="0" u="none" strike="noStrike" kern="1200" cap="none" spc="0" normalizeH="0" baseline="0" noProof="0">
                  <a:ln>
                    <a:noFill/>
                  </a:ln>
                  <a:solidFill>
                    <a:srgbClr val="53585A"/>
                  </a:solidFill>
                  <a:effectLst/>
                  <a:highlight>
                    <a:srgbClr val="FFFFFF"/>
                  </a:highlight>
                  <a:uLnTx/>
                  <a:uFillTx/>
                  <a:latin typeface="Arial" panose="020B0604020202020204"/>
                  <a:ea typeface="MS PGothic" charset="0"/>
                </a:endParaRPr>
              </a:p>
            </p:txBody>
          </p:sp>
          <p:sp>
            <p:nvSpPr>
              <p:cNvPr id="46" name="TextBox 45">
                <a:extLst>
                  <a:ext uri="{FF2B5EF4-FFF2-40B4-BE49-F238E27FC236}">
                    <a16:creationId xmlns:a16="http://schemas.microsoft.com/office/drawing/2014/main" id="{78DF8282-B19A-43F0-B086-B74FD53310A7}"/>
                  </a:ext>
                </a:extLst>
              </p:cNvPr>
              <p:cNvSpPr txBox="1"/>
              <p:nvPr/>
            </p:nvSpPr>
            <p:spPr>
              <a:xfrm>
                <a:off x="2258647" y="5055921"/>
                <a:ext cx="439145" cy="330691"/>
              </a:xfrm>
              <a:prstGeom prst="rect">
                <a:avLst/>
              </a:prstGeom>
            </p:spPr>
            <p:txBody>
              <a:bodyPr vert="horz" wrap="square" lIns="0" tIns="0" rIns="0" bIns="0" rtlCol="0" anchor="b" anchorCtr="0">
                <a:noAutofit/>
              </a:bodyPr>
              <a:lstStyle/>
              <a:p>
                <a:pPr marL="0" marR="0" lvl="0" indent="0" algn="ctr" defTabSz="609585" rtl="0" eaLnBrk="0" fontAlgn="base" latinLnBrk="0" hangingPunct="0">
                  <a:lnSpc>
                    <a:spcPct val="120000"/>
                  </a:lnSpc>
                  <a:spcBef>
                    <a:spcPts val="0"/>
                  </a:spcBef>
                  <a:spcAft>
                    <a:spcPct val="0"/>
                  </a:spcAft>
                  <a:buClrTx/>
                  <a:buSzTx/>
                  <a:buFontTx/>
                  <a:buNone/>
                  <a:tabLst/>
                  <a:defRPr/>
                </a:pPr>
                <a:r>
                  <a:rPr lang="en-GB" sz="1200">
                    <a:solidFill>
                      <a:srgbClr val="0091DF"/>
                    </a:solidFill>
                    <a:latin typeface="Arial" panose="020B0604020202020204"/>
                    <a:ea typeface="MS PGothic" charset="0"/>
                  </a:rPr>
                  <a:t>6324</a:t>
                </a:r>
                <a:endParaRPr kumimoji="0" lang="en-GB" sz="1200" b="0" i="0" u="none" strike="noStrike" kern="1200" cap="none" spc="0" normalizeH="0" baseline="0" noProof="0">
                  <a:ln>
                    <a:noFill/>
                  </a:ln>
                  <a:solidFill>
                    <a:srgbClr val="0091DF"/>
                  </a:solidFill>
                  <a:effectLst/>
                  <a:uLnTx/>
                  <a:uFillTx/>
                  <a:latin typeface="Arial" panose="020B0604020202020204"/>
                  <a:ea typeface="MS PGothic" charset="0"/>
                </a:endParaRPr>
              </a:p>
              <a:p>
                <a:pPr marL="0" marR="0" lvl="0" indent="0" algn="ctr" defTabSz="609585" rtl="0" eaLnBrk="0" fontAlgn="base" latinLnBrk="0" hangingPunct="0">
                  <a:lnSpc>
                    <a:spcPct val="120000"/>
                  </a:lnSpc>
                  <a:spcBef>
                    <a:spcPts val="0"/>
                  </a:spcBef>
                  <a:spcAft>
                    <a:spcPct val="0"/>
                  </a:spcAft>
                  <a:buClrTx/>
                  <a:buSzTx/>
                  <a:buFontTx/>
                  <a:buNone/>
                  <a:tabLst/>
                  <a:defRPr/>
                </a:pPr>
                <a:r>
                  <a:rPr lang="en-GB" sz="1200">
                    <a:solidFill>
                      <a:srgbClr val="53585A"/>
                    </a:solidFill>
                    <a:latin typeface="Arial" panose="020B0604020202020204"/>
                    <a:ea typeface="MS PGothic" charset="0"/>
                  </a:rPr>
                  <a:t>6310</a:t>
                </a:r>
                <a:endParaRPr kumimoji="0" lang="en-GB" sz="1200" b="0" i="0" u="none" strike="noStrike" kern="1200" cap="none" spc="0" normalizeH="0" baseline="0" noProof="0">
                  <a:ln>
                    <a:noFill/>
                  </a:ln>
                  <a:solidFill>
                    <a:srgbClr val="53585A"/>
                  </a:solidFill>
                  <a:effectLst/>
                  <a:uLnTx/>
                  <a:uFillTx/>
                  <a:latin typeface="Arial" panose="020B0604020202020204"/>
                  <a:ea typeface="MS PGothic" charset="0"/>
                </a:endParaRPr>
              </a:p>
            </p:txBody>
          </p:sp>
          <p:sp>
            <p:nvSpPr>
              <p:cNvPr id="47" name="TextBox 46">
                <a:extLst>
                  <a:ext uri="{FF2B5EF4-FFF2-40B4-BE49-F238E27FC236}">
                    <a16:creationId xmlns:a16="http://schemas.microsoft.com/office/drawing/2014/main" id="{9B5AB996-8BD9-4235-8A0F-FA59A16CE2F4}"/>
                  </a:ext>
                </a:extLst>
              </p:cNvPr>
              <p:cNvSpPr txBox="1"/>
              <p:nvPr/>
            </p:nvSpPr>
            <p:spPr>
              <a:xfrm>
                <a:off x="3569486" y="5055921"/>
                <a:ext cx="439145" cy="330691"/>
              </a:xfrm>
              <a:prstGeom prst="rect">
                <a:avLst/>
              </a:prstGeom>
            </p:spPr>
            <p:txBody>
              <a:bodyPr vert="horz" wrap="square" lIns="0" tIns="0" rIns="0" bIns="0" rtlCol="0" anchor="b" anchorCtr="0">
                <a:noAutofit/>
              </a:bodyPr>
              <a:lstStyle/>
              <a:p>
                <a:pPr marL="0" marR="0" lvl="0" indent="0" algn="ctr" defTabSz="609585" rtl="0" eaLnBrk="0" fontAlgn="base" latinLnBrk="0" hangingPunct="0">
                  <a:lnSpc>
                    <a:spcPct val="120000"/>
                  </a:lnSpc>
                  <a:spcBef>
                    <a:spcPts val="0"/>
                  </a:spcBef>
                  <a:spcAft>
                    <a:spcPct val="0"/>
                  </a:spcAft>
                  <a:buClrTx/>
                  <a:buSzTx/>
                  <a:buFontTx/>
                  <a:buNone/>
                  <a:tabLst/>
                  <a:defRPr/>
                </a:pPr>
                <a:r>
                  <a:rPr kumimoji="0" lang="en-GB" sz="1200" b="0" i="0" u="none" strike="noStrike" kern="1200" cap="none" spc="0" normalizeH="0" baseline="0" noProof="0">
                    <a:ln>
                      <a:noFill/>
                    </a:ln>
                    <a:solidFill>
                      <a:srgbClr val="0091DF"/>
                    </a:solidFill>
                    <a:effectLst/>
                    <a:uLnTx/>
                    <a:uFillTx/>
                    <a:latin typeface="Arial" panose="020B0604020202020204"/>
                    <a:ea typeface="MS PGothic" charset="0"/>
                  </a:rPr>
                  <a:t>6070</a:t>
                </a:r>
              </a:p>
              <a:p>
                <a:pPr marL="0" marR="0" lvl="0" indent="0" algn="ctr" defTabSz="609585" rtl="0" eaLnBrk="0" fontAlgn="base" latinLnBrk="0" hangingPunct="0">
                  <a:lnSpc>
                    <a:spcPct val="120000"/>
                  </a:lnSpc>
                  <a:spcBef>
                    <a:spcPts val="0"/>
                  </a:spcBef>
                  <a:spcAft>
                    <a:spcPct val="0"/>
                  </a:spcAft>
                  <a:buClrTx/>
                  <a:buSzTx/>
                  <a:buFontTx/>
                  <a:buNone/>
                  <a:tabLst/>
                  <a:defRPr/>
                </a:pPr>
                <a:r>
                  <a:rPr lang="en-GB" sz="1200">
                    <a:solidFill>
                      <a:srgbClr val="53585A"/>
                    </a:solidFill>
                    <a:latin typeface="Arial" panose="020B0604020202020204"/>
                    <a:ea typeface="MS PGothic" charset="0"/>
                  </a:rPr>
                  <a:t>6057</a:t>
                </a:r>
                <a:endParaRPr kumimoji="0" lang="en-GB" sz="1200" b="0" i="0" u="none" strike="noStrike" kern="1200" cap="none" spc="0" normalizeH="0" baseline="0" noProof="0">
                  <a:ln>
                    <a:noFill/>
                  </a:ln>
                  <a:solidFill>
                    <a:srgbClr val="53585A"/>
                  </a:solidFill>
                  <a:effectLst/>
                  <a:uLnTx/>
                  <a:uFillTx/>
                  <a:latin typeface="Arial" panose="020B0604020202020204"/>
                  <a:ea typeface="MS PGothic" charset="0"/>
                </a:endParaRPr>
              </a:p>
            </p:txBody>
          </p:sp>
          <p:sp>
            <p:nvSpPr>
              <p:cNvPr id="48" name="TextBox 47">
                <a:extLst>
                  <a:ext uri="{FF2B5EF4-FFF2-40B4-BE49-F238E27FC236}">
                    <a16:creationId xmlns:a16="http://schemas.microsoft.com/office/drawing/2014/main" id="{02230685-9768-492D-A07E-9C1EC025E33C}"/>
                  </a:ext>
                </a:extLst>
              </p:cNvPr>
              <p:cNvSpPr txBox="1"/>
              <p:nvPr/>
            </p:nvSpPr>
            <p:spPr>
              <a:xfrm>
                <a:off x="5632097" y="5084011"/>
                <a:ext cx="380922" cy="302601"/>
              </a:xfrm>
              <a:prstGeom prst="rect">
                <a:avLst/>
              </a:prstGeom>
            </p:spPr>
            <p:txBody>
              <a:bodyPr vert="horz" wrap="square" lIns="0" tIns="0" rIns="0" bIns="0" rtlCol="0" anchor="b" anchorCtr="0">
                <a:noAutofit/>
              </a:bodyPr>
              <a:lstStyle/>
              <a:p>
                <a:pPr marL="0" marR="0" lvl="0" indent="0" algn="ctr" defTabSz="609585" rtl="0" eaLnBrk="0" fontAlgn="base" latinLnBrk="0" hangingPunct="0">
                  <a:lnSpc>
                    <a:spcPct val="120000"/>
                  </a:lnSpc>
                  <a:spcBef>
                    <a:spcPts val="0"/>
                  </a:spcBef>
                  <a:spcAft>
                    <a:spcPct val="0"/>
                  </a:spcAft>
                  <a:buClrTx/>
                  <a:buSzTx/>
                  <a:buFontTx/>
                  <a:buNone/>
                  <a:tabLst/>
                  <a:defRPr/>
                </a:pPr>
                <a:r>
                  <a:rPr lang="en-GB" sz="1200">
                    <a:solidFill>
                      <a:srgbClr val="0091DF"/>
                    </a:solidFill>
                    <a:latin typeface="Arial" panose="020B0604020202020204"/>
                    <a:ea typeface="MS PGothic" charset="0"/>
                  </a:rPr>
                  <a:t>5001</a:t>
                </a:r>
                <a:endParaRPr kumimoji="0" lang="en-GB" sz="1200" b="0" i="0" u="none" strike="noStrike" kern="1200" cap="none" spc="0" normalizeH="0" baseline="0" noProof="0">
                  <a:ln>
                    <a:noFill/>
                  </a:ln>
                  <a:solidFill>
                    <a:srgbClr val="0091DF"/>
                  </a:solidFill>
                  <a:effectLst/>
                  <a:uLnTx/>
                  <a:uFillTx/>
                  <a:latin typeface="Arial" panose="020B0604020202020204"/>
                  <a:ea typeface="MS PGothic" charset="0"/>
                </a:endParaRPr>
              </a:p>
              <a:p>
                <a:pPr marL="0" marR="0" lvl="0" indent="0" algn="ctr" defTabSz="609585" rtl="0" eaLnBrk="0" fontAlgn="base" latinLnBrk="0" hangingPunct="0">
                  <a:lnSpc>
                    <a:spcPct val="120000"/>
                  </a:lnSpc>
                  <a:spcBef>
                    <a:spcPts val="0"/>
                  </a:spcBef>
                  <a:spcAft>
                    <a:spcPct val="0"/>
                  </a:spcAft>
                  <a:buClrTx/>
                  <a:buSzTx/>
                  <a:buFontTx/>
                  <a:buNone/>
                  <a:tabLst/>
                  <a:defRPr/>
                </a:pPr>
                <a:r>
                  <a:rPr lang="en-GB" sz="1200">
                    <a:solidFill>
                      <a:srgbClr val="53585A"/>
                    </a:solidFill>
                    <a:latin typeface="Arial" panose="020B0604020202020204"/>
                    <a:ea typeface="MS PGothic" charset="0"/>
                  </a:rPr>
                  <a:t>4968</a:t>
                </a:r>
                <a:endParaRPr kumimoji="0" lang="en-GB" sz="1200" b="0" i="0" u="none" strike="noStrike" kern="1200" cap="none" spc="0" normalizeH="0" baseline="0" noProof="0">
                  <a:ln>
                    <a:noFill/>
                  </a:ln>
                  <a:solidFill>
                    <a:srgbClr val="53585A"/>
                  </a:solidFill>
                  <a:effectLst/>
                  <a:uLnTx/>
                  <a:uFillTx/>
                  <a:latin typeface="Arial" panose="020B0604020202020204"/>
                  <a:ea typeface="MS PGothic" charset="0"/>
                </a:endParaRPr>
              </a:p>
            </p:txBody>
          </p:sp>
          <p:sp>
            <p:nvSpPr>
              <p:cNvPr id="49" name="TextBox 48">
                <a:extLst>
                  <a:ext uri="{FF2B5EF4-FFF2-40B4-BE49-F238E27FC236}">
                    <a16:creationId xmlns:a16="http://schemas.microsoft.com/office/drawing/2014/main" id="{340125FD-C83D-4ECD-A036-8E2163BC0D91}"/>
                  </a:ext>
                </a:extLst>
              </p:cNvPr>
              <p:cNvSpPr txBox="1"/>
              <p:nvPr/>
            </p:nvSpPr>
            <p:spPr>
              <a:xfrm>
                <a:off x="7664337" y="5022329"/>
                <a:ext cx="439145" cy="364283"/>
              </a:xfrm>
              <a:prstGeom prst="rect">
                <a:avLst/>
              </a:prstGeom>
            </p:spPr>
            <p:txBody>
              <a:bodyPr vert="horz" wrap="square" lIns="0" tIns="0" rIns="0" bIns="0" rtlCol="0" anchor="b" anchorCtr="0">
                <a:noAutofit/>
              </a:bodyPr>
              <a:lstStyle/>
              <a:p>
                <a:pPr marL="0" marR="0" lvl="0" indent="0" algn="ctr" defTabSz="609585" rtl="0" eaLnBrk="0" fontAlgn="base" latinLnBrk="0" hangingPunct="0">
                  <a:lnSpc>
                    <a:spcPct val="120000"/>
                  </a:lnSpc>
                  <a:spcBef>
                    <a:spcPts val="0"/>
                  </a:spcBef>
                  <a:spcAft>
                    <a:spcPct val="0"/>
                  </a:spcAft>
                  <a:buClrTx/>
                  <a:buSzTx/>
                  <a:buFontTx/>
                  <a:buNone/>
                  <a:tabLst/>
                  <a:defRPr/>
                </a:pPr>
                <a:r>
                  <a:rPr lang="en-GB" sz="1200">
                    <a:solidFill>
                      <a:srgbClr val="0091DF"/>
                    </a:solidFill>
                    <a:latin typeface="Arial" panose="020B0604020202020204"/>
                    <a:ea typeface="MS PGothic" charset="0"/>
                  </a:rPr>
                  <a:t>2842</a:t>
                </a:r>
                <a:endParaRPr kumimoji="0" lang="en-GB" sz="1200" b="0" i="0" u="none" strike="noStrike" kern="1200" cap="none" spc="0" normalizeH="0" baseline="0" noProof="0">
                  <a:ln>
                    <a:noFill/>
                  </a:ln>
                  <a:solidFill>
                    <a:srgbClr val="0091DF"/>
                  </a:solidFill>
                  <a:effectLst/>
                  <a:uLnTx/>
                  <a:uFillTx/>
                  <a:latin typeface="Arial" panose="020B0604020202020204"/>
                  <a:ea typeface="MS PGothic" charset="0"/>
                </a:endParaRPr>
              </a:p>
              <a:p>
                <a:pPr marL="0" marR="0" lvl="0" indent="0" algn="ctr" defTabSz="609585" rtl="0" eaLnBrk="0" fontAlgn="base" latinLnBrk="0" hangingPunct="0">
                  <a:lnSpc>
                    <a:spcPct val="120000"/>
                  </a:lnSpc>
                  <a:spcBef>
                    <a:spcPts val="0"/>
                  </a:spcBef>
                  <a:spcAft>
                    <a:spcPct val="0"/>
                  </a:spcAft>
                  <a:buClrTx/>
                  <a:buSzTx/>
                  <a:buFontTx/>
                  <a:buNone/>
                  <a:tabLst/>
                  <a:defRPr/>
                </a:pPr>
                <a:r>
                  <a:rPr kumimoji="0" lang="en-GB" sz="1200" b="0" i="0" u="none" strike="noStrike" kern="1200" cap="none" spc="0" normalizeH="0" baseline="0" noProof="0">
                    <a:ln>
                      <a:noFill/>
                    </a:ln>
                    <a:solidFill>
                      <a:srgbClr val="53585A"/>
                    </a:solidFill>
                    <a:effectLst/>
                    <a:uLnTx/>
                    <a:uFillTx/>
                    <a:latin typeface="Arial" panose="020B0604020202020204"/>
                    <a:ea typeface="MS PGothic" charset="0"/>
                  </a:rPr>
                  <a:t>2814</a:t>
                </a:r>
              </a:p>
            </p:txBody>
          </p:sp>
          <p:sp>
            <p:nvSpPr>
              <p:cNvPr id="50" name="TextBox 49">
                <a:extLst>
                  <a:ext uri="{FF2B5EF4-FFF2-40B4-BE49-F238E27FC236}">
                    <a16:creationId xmlns:a16="http://schemas.microsoft.com/office/drawing/2014/main" id="{E5F87284-AF4A-4933-A96A-1B45A81C9496}"/>
                  </a:ext>
                </a:extLst>
              </p:cNvPr>
              <p:cNvSpPr txBox="1"/>
              <p:nvPr/>
            </p:nvSpPr>
            <p:spPr>
              <a:xfrm>
                <a:off x="9705391" y="5022329"/>
                <a:ext cx="439145" cy="364283"/>
              </a:xfrm>
              <a:prstGeom prst="rect">
                <a:avLst/>
              </a:prstGeom>
            </p:spPr>
            <p:txBody>
              <a:bodyPr vert="horz" wrap="square" lIns="0" tIns="0" rIns="0" bIns="0" rtlCol="0" anchor="b" anchorCtr="0">
                <a:noAutofit/>
              </a:bodyPr>
              <a:lstStyle/>
              <a:p>
                <a:pPr marL="0" marR="0" lvl="0" indent="0" algn="ctr" defTabSz="609585" rtl="0" eaLnBrk="0" fontAlgn="base" latinLnBrk="0" hangingPunct="0">
                  <a:lnSpc>
                    <a:spcPct val="120000"/>
                  </a:lnSpc>
                  <a:spcBef>
                    <a:spcPts val="0"/>
                  </a:spcBef>
                  <a:spcAft>
                    <a:spcPct val="0"/>
                  </a:spcAft>
                  <a:buClrTx/>
                  <a:buSzTx/>
                  <a:buFontTx/>
                  <a:buNone/>
                  <a:tabLst/>
                  <a:defRPr/>
                </a:pPr>
                <a:r>
                  <a:rPr lang="en-GB" sz="1200">
                    <a:solidFill>
                      <a:srgbClr val="0091DF"/>
                    </a:solidFill>
                    <a:latin typeface="Arial" panose="020B0604020202020204"/>
                    <a:ea typeface="MS PGothic" charset="0"/>
                  </a:rPr>
                  <a:t>926</a:t>
                </a:r>
                <a:endParaRPr kumimoji="0" lang="en-GB" sz="1200" b="0" i="0" u="none" strike="noStrike" kern="1200" cap="none" spc="0" normalizeH="0" baseline="0" noProof="0">
                  <a:ln>
                    <a:noFill/>
                  </a:ln>
                  <a:solidFill>
                    <a:srgbClr val="0091DF"/>
                  </a:solidFill>
                  <a:effectLst/>
                  <a:uLnTx/>
                  <a:uFillTx/>
                  <a:latin typeface="Arial" panose="020B0604020202020204"/>
                  <a:ea typeface="MS PGothic" charset="0"/>
                </a:endParaRPr>
              </a:p>
              <a:p>
                <a:pPr marL="0" marR="0" lvl="0" indent="0" algn="ctr" defTabSz="609585" rtl="0" eaLnBrk="0" fontAlgn="base" latinLnBrk="0" hangingPunct="0">
                  <a:lnSpc>
                    <a:spcPct val="120000"/>
                  </a:lnSpc>
                  <a:spcBef>
                    <a:spcPts val="0"/>
                  </a:spcBef>
                  <a:spcAft>
                    <a:spcPct val="0"/>
                  </a:spcAft>
                  <a:buClrTx/>
                  <a:buSzTx/>
                  <a:buFontTx/>
                  <a:buNone/>
                  <a:tabLst/>
                  <a:defRPr/>
                </a:pPr>
                <a:r>
                  <a:rPr lang="en-GB" sz="1200">
                    <a:solidFill>
                      <a:srgbClr val="53585A"/>
                    </a:solidFill>
                    <a:latin typeface="Arial" panose="020B0604020202020204"/>
                    <a:ea typeface="MS PGothic" charset="0"/>
                  </a:rPr>
                  <a:t>901</a:t>
                </a:r>
                <a:r>
                  <a:rPr kumimoji="0" lang="en-GB" sz="1200" b="0" i="0" u="none" strike="noStrike" kern="1200" cap="none" spc="0" normalizeH="0" baseline="0" noProof="0">
                    <a:ln>
                      <a:noFill/>
                    </a:ln>
                    <a:solidFill>
                      <a:srgbClr val="53585A"/>
                    </a:solidFill>
                    <a:effectLst/>
                    <a:uLnTx/>
                    <a:uFillTx/>
                    <a:latin typeface="Arial" panose="020B0604020202020204"/>
                    <a:ea typeface="MS PGothic" charset="0"/>
                  </a:rPr>
                  <a:t> </a:t>
                </a:r>
              </a:p>
            </p:txBody>
          </p:sp>
        </p:grpSp>
      </p:grpSp>
      <p:sp>
        <p:nvSpPr>
          <p:cNvPr id="51" name="TextBox 50">
            <a:extLst>
              <a:ext uri="{FF2B5EF4-FFF2-40B4-BE49-F238E27FC236}">
                <a16:creationId xmlns:a16="http://schemas.microsoft.com/office/drawing/2014/main" id="{EB1AE121-59DF-411C-B90F-DD0EBB211FD8}"/>
              </a:ext>
            </a:extLst>
          </p:cNvPr>
          <p:cNvSpPr txBox="1"/>
          <p:nvPr/>
        </p:nvSpPr>
        <p:spPr>
          <a:xfrm>
            <a:off x="10025478" y="2929595"/>
            <a:ext cx="2166522" cy="643421"/>
          </a:xfrm>
          <a:prstGeom prst="rect">
            <a:avLst/>
          </a:prstGeom>
        </p:spPr>
        <p:txBody>
          <a:bodyPr vert="horz" wrap="square" lIns="91440" tIns="45720" rIns="91440" bIns="45720" rtlCol="0">
            <a:noAutofit/>
          </a:bodyPr>
          <a:lstStyle/>
          <a:p>
            <a:pPr marL="0" marR="0" lvl="0" indent="0" algn="l" defTabSz="609585" rtl="0" eaLnBrk="0" fontAlgn="base" latinLnBrk="0" hangingPunct="0">
              <a:lnSpc>
                <a:spcPct val="100000"/>
              </a:lnSpc>
              <a:spcBef>
                <a:spcPts val="0"/>
              </a:spcBef>
              <a:spcAft>
                <a:spcPct val="0"/>
              </a:spcAft>
              <a:buClrTx/>
              <a:buSzTx/>
              <a:buFontTx/>
              <a:buNone/>
              <a:tabLst/>
              <a:defRPr/>
            </a:pPr>
            <a:r>
              <a:rPr kumimoji="0" lang="en-GB" sz="1400" b="1" i="0" u="none" strike="noStrike" kern="1200" cap="none" spc="0" normalizeH="0" baseline="0" noProof="0">
                <a:ln>
                  <a:noFill/>
                </a:ln>
                <a:solidFill>
                  <a:srgbClr val="53585A"/>
                </a:solidFill>
                <a:effectLst/>
                <a:uLnTx/>
                <a:uFillTx/>
                <a:latin typeface="Arial" panose="020B0604020202020204"/>
                <a:ea typeface="MS PGothic" charset="0"/>
              </a:rPr>
              <a:t>Mean SBP </a:t>
            </a:r>
            <a:br>
              <a:rPr kumimoji="0" lang="en-GB" sz="1400" b="1" i="0" u="none" strike="noStrike" kern="1200" cap="none" spc="0" normalizeH="0" baseline="0" noProof="0">
                <a:ln>
                  <a:noFill/>
                </a:ln>
                <a:solidFill>
                  <a:srgbClr val="53585A"/>
                </a:solidFill>
                <a:effectLst/>
                <a:uLnTx/>
                <a:uFillTx/>
                <a:latin typeface="Arial" panose="020B0604020202020204"/>
                <a:ea typeface="MS PGothic" charset="0"/>
              </a:rPr>
            </a:br>
            <a:r>
              <a:rPr kumimoji="0" lang="en-GB" sz="1400" b="1" i="0" u="none" strike="noStrike" kern="1200" cap="none" spc="0" normalizeH="0" baseline="0" noProof="0">
                <a:ln>
                  <a:noFill/>
                </a:ln>
                <a:solidFill>
                  <a:srgbClr val="53585A"/>
                </a:solidFill>
                <a:effectLst/>
                <a:uLnTx/>
                <a:uFillTx/>
                <a:latin typeface="Arial" panose="020B0604020202020204"/>
                <a:ea typeface="MS PGothic" charset="0"/>
              </a:rPr>
              <a:t>at baseline (mmHg):</a:t>
            </a:r>
          </a:p>
          <a:p>
            <a:pPr marL="0" marR="0" lvl="0" indent="0" algn="l" defTabSz="609585" rtl="0" eaLnBrk="0" fontAlgn="base" latinLnBrk="0" hangingPunct="0">
              <a:lnSpc>
                <a:spcPct val="100000"/>
              </a:lnSpc>
              <a:spcBef>
                <a:spcPts val="0"/>
              </a:spcBef>
              <a:spcAft>
                <a:spcPct val="0"/>
              </a:spcAft>
              <a:buClrTx/>
              <a:buSzTx/>
              <a:buFontTx/>
              <a:buNone/>
              <a:tabLst/>
              <a:defRPr/>
            </a:pPr>
            <a:r>
              <a:rPr kumimoji="0" lang="en-GB" sz="1400" b="0" i="0" u="none" strike="noStrike" kern="1200" cap="none" spc="0" normalizeH="0" baseline="0" noProof="0">
                <a:ln>
                  <a:noFill/>
                </a:ln>
                <a:solidFill>
                  <a:srgbClr val="53585A"/>
                </a:solidFill>
                <a:effectLst/>
                <a:uLnTx/>
                <a:uFillTx/>
                <a:latin typeface="Arial" panose="020B0604020202020204"/>
                <a:ea typeface="MS PGothic" charset="0"/>
              </a:rPr>
              <a:t>Placebo: 136.7 ±14.3</a:t>
            </a:r>
          </a:p>
          <a:p>
            <a:pPr marL="0" marR="0" lvl="0" indent="0" algn="l" defTabSz="609585" rtl="0" eaLnBrk="0" fontAlgn="base" latinLnBrk="0" hangingPunct="0">
              <a:lnSpc>
                <a:spcPct val="100000"/>
              </a:lnSpc>
              <a:spcBef>
                <a:spcPts val="0"/>
              </a:spcBef>
              <a:spcAft>
                <a:spcPct val="0"/>
              </a:spcAft>
              <a:buClrTx/>
              <a:buSzTx/>
              <a:buFontTx/>
              <a:buNone/>
              <a:tabLst/>
              <a:defRPr/>
            </a:pPr>
            <a:r>
              <a:rPr kumimoji="0" lang="en-GB" sz="1400" b="0" i="0" u="none" strike="noStrike" kern="1200" cap="none" spc="0" normalizeH="0" baseline="0" noProof="0">
                <a:ln>
                  <a:noFill/>
                </a:ln>
                <a:solidFill>
                  <a:srgbClr val="0091DF"/>
                </a:solidFill>
                <a:effectLst/>
                <a:uLnTx/>
                <a:uFillTx/>
                <a:latin typeface="Arial" panose="020B0604020202020204"/>
                <a:ea typeface="MS PGothic" charset="0"/>
              </a:rPr>
              <a:t>Finerenone: 136.8 ±14.2</a:t>
            </a:r>
          </a:p>
          <a:p>
            <a:pPr marL="0" marR="0" lvl="0" indent="0" algn="l" defTabSz="609585" rtl="0" eaLnBrk="0" fontAlgn="base" latinLnBrk="0" hangingPunct="0">
              <a:lnSpc>
                <a:spcPct val="100000"/>
              </a:lnSpc>
              <a:spcBef>
                <a:spcPts val="0"/>
              </a:spcBef>
              <a:spcAft>
                <a:spcPct val="0"/>
              </a:spcAft>
              <a:buClrTx/>
              <a:buSzTx/>
              <a:buFontTx/>
              <a:buNone/>
              <a:tabLst/>
              <a:defRPr/>
            </a:pPr>
            <a:endParaRPr kumimoji="0" lang="en-GB" sz="1100" b="0" i="0" u="none" strike="noStrike" kern="1200" cap="none" spc="0" normalizeH="0" baseline="0" noProof="0">
              <a:ln>
                <a:noFill/>
              </a:ln>
              <a:solidFill>
                <a:srgbClr val="53585A"/>
              </a:solidFill>
              <a:effectLst/>
              <a:uLnTx/>
              <a:uFillTx/>
              <a:latin typeface="Arial" panose="020B0604020202020204"/>
              <a:ea typeface="MS PGothic" charset="0"/>
            </a:endParaRPr>
          </a:p>
        </p:txBody>
      </p:sp>
      <p:sp>
        <p:nvSpPr>
          <p:cNvPr id="52" name="Rectangle 51">
            <a:extLst>
              <a:ext uri="{FF2B5EF4-FFF2-40B4-BE49-F238E27FC236}">
                <a16:creationId xmlns:a16="http://schemas.microsoft.com/office/drawing/2014/main" id="{E0BE0C08-8363-4E18-9040-9B9AD14DB7A0}"/>
              </a:ext>
            </a:extLst>
          </p:cNvPr>
          <p:cNvSpPr/>
          <p:nvPr/>
        </p:nvSpPr>
        <p:spPr>
          <a:xfrm>
            <a:off x="2034299" y="4406062"/>
            <a:ext cx="651140" cy="307777"/>
          </a:xfrm>
          <a:prstGeom prst="rect">
            <a:avLst/>
          </a:prstGeom>
        </p:spPr>
        <p:txBody>
          <a:bodyPr wrap="none">
            <a:spAutoFit/>
          </a:bodyPr>
          <a:lstStyle/>
          <a:p>
            <a:pPr marL="0" marR="0" lvl="0" indent="0" algn="ctr" defTabSz="609585" rtl="0" eaLnBrk="0" fontAlgn="ctr"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91DF"/>
                </a:solidFill>
                <a:effectLst/>
                <a:uLnTx/>
                <a:uFillTx/>
                <a:latin typeface="Arial" panose="020B0604020202020204" pitchFamily="34" charset="0"/>
                <a:ea typeface="MS PGothic" charset="0"/>
                <a:cs typeface="+mn-cs"/>
              </a:rPr>
              <a:t>(–3.2)</a:t>
            </a:r>
          </a:p>
        </p:txBody>
      </p:sp>
      <p:sp>
        <p:nvSpPr>
          <p:cNvPr id="53" name="Rectangle 52">
            <a:extLst>
              <a:ext uri="{FF2B5EF4-FFF2-40B4-BE49-F238E27FC236}">
                <a16:creationId xmlns:a16="http://schemas.microsoft.com/office/drawing/2014/main" id="{9D798949-CBE6-401B-A29A-22BD7E940437}"/>
              </a:ext>
            </a:extLst>
          </p:cNvPr>
          <p:cNvSpPr/>
          <p:nvPr/>
        </p:nvSpPr>
        <p:spPr>
          <a:xfrm>
            <a:off x="3392527" y="4417367"/>
            <a:ext cx="651140" cy="307777"/>
          </a:xfrm>
          <a:prstGeom prst="rect">
            <a:avLst/>
          </a:prstGeom>
        </p:spPr>
        <p:txBody>
          <a:bodyPr wrap="none">
            <a:spAutoFit/>
          </a:bodyP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91DF"/>
                </a:solidFill>
                <a:effectLst/>
                <a:uLnTx/>
                <a:uFillTx/>
                <a:latin typeface="Arial" panose="020B0604020202020204" pitchFamily="34" charset="0"/>
                <a:ea typeface="MS PGothic" charset="0"/>
                <a:cs typeface="+mn-cs"/>
              </a:rPr>
              <a:t>(–2.5)</a:t>
            </a:r>
            <a:endParaRPr kumimoji="0" lang="en-US" sz="1400" b="0" i="0" u="none" strike="noStrike" kern="1200" cap="none" spc="0" normalizeH="0" baseline="0" noProof="0">
              <a:ln>
                <a:noFill/>
              </a:ln>
              <a:solidFill>
                <a:srgbClr val="0091DF"/>
              </a:solidFill>
              <a:effectLst/>
              <a:uLnTx/>
              <a:uFillTx/>
              <a:latin typeface="Calibri" charset="0"/>
              <a:ea typeface="MS PGothic" charset="0"/>
              <a:cs typeface="+mn-cs"/>
            </a:endParaRPr>
          </a:p>
        </p:txBody>
      </p:sp>
      <p:sp>
        <p:nvSpPr>
          <p:cNvPr id="54" name="Rectangle 53">
            <a:extLst>
              <a:ext uri="{FF2B5EF4-FFF2-40B4-BE49-F238E27FC236}">
                <a16:creationId xmlns:a16="http://schemas.microsoft.com/office/drawing/2014/main" id="{11AB84C4-31B6-4EBD-AEC3-EA71AFD76B4C}"/>
              </a:ext>
            </a:extLst>
          </p:cNvPr>
          <p:cNvSpPr/>
          <p:nvPr/>
        </p:nvSpPr>
        <p:spPr>
          <a:xfrm>
            <a:off x="5447004" y="4417367"/>
            <a:ext cx="651140" cy="307777"/>
          </a:xfrm>
          <a:prstGeom prst="rect">
            <a:avLst/>
          </a:prstGeom>
        </p:spPr>
        <p:txBody>
          <a:bodyPr wrap="none">
            <a:spAutoFit/>
          </a:bodyP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91DF"/>
                </a:solidFill>
                <a:effectLst/>
                <a:uLnTx/>
                <a:uFillTx/>
                <a:latin typeface="Arial" panose="020B0604020202020204" pitchFamily="34" charset="0"/>
                <a:ea typeface="MS PGothic" charset="0"/>
                <a:cs typeface="+mn-cs"/>
              </a:rPr>
              <a:t>(–2.4)</a:t>
            </a:r>
            <a:endParaRPr kumimoji="0" lang="en-US" sz="1400" b="0" i="0" u="none" strike="noStrike" kern="1200" cap="none" spc="0" normalizeH="0" baseline="0" noProof="0">
              <a:ln>
                <a:noFill/>
              </a:ln>
              <a:solidFill>
                <a:srgbClr val="0091DF"/>
              </a:solidFill>
              <a:effectLst/>
              <a:uLnTx/>
              <a:uFillTx/>
              <a:latin typeface="Calibri" charset="0"/>
              <a:ea typeface="MS PGothic" charset="0"/>
              <a:cs typeface="+mn-cs"/>
            </a:endParaRPr>
          </a:p>
        </p:txBody>
      </p:sp>
      <p:sp>
        <p:nvSpPr>
          <p:cNvPr id="55" name="Rectangle 54">
            <a:extLst>
              <a:ext uri="{FF2B5EF4-FFF2-40B4-BE49-F238E27FC236}">
                <a16:creationId xmlns:a16="http://schemas.microsoft.com/office/drawing/2014/main" id="{075B5481-0BFE-4FF9-BB75-F0B18EAF2270}"/>
              </a:ext>
            </a:extLst>
          </p:cNvPr>
          <p:cNvSpPr/>
          <p:nvPr/>
        </p:nvSpPr>
        <p:spPr>
          <a:xfrm>
            <a:off x="7480856" y="4417367"/>
            <a:ext cx="651140" cy="307777"/>
          </a:xfrm>
          <a:prstGeom prst="rect">
            <a:avLst/>
          </a:prstGeom>
        </p:spPr>
        <p:txBody>
          <a:bodyPr wrap="none">
            <a:spAutoFit/>
          </a:bodyPr>
          <a:lstStyle/>
          <a:p>
            <a:pPr marL="0" marR="0" lvl="0" indent="0" algn="ctr" defTabSz="609585" rtl="0" eaLnBrk="0" fontAlgn="ctr"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91DF"/>
                </a:solidFill>
                <a:effectLst/>
                <a:uLnTx/>
                <a:uFillTx/>
                <a:latin typeface="Arial" panose="020B0604020202020204" pitchFamily="34" charset="0"/>
                <a:ea typeface="MS PGothic" charset="0"/>
                <a:cs typeface="+mn-cs"/>
              </a:rPr>
              <a:t>(–</a:t>
            </a:r>
            <a:r>
              <a:rPr lang="en-US" sz="1400">
                <a:solidFill>
                  <a:srgbClr val="0091DF"/>
                </a:solidFill>
                <a:latin typeface="Arial" panose="020B0604020202020204" pitchFamily="34" charset="0"/>
                <a:ea typeface="MS PGothic" charset="0"/>
              </a:rPr>
              <a:t>2.9</a:t>
            </a:r>
            <a:r>
              <a:rPr kumimoji="0" lang="en-US" sz="1400" b="0" i="0" u="none" strike="noStrike" kern="1200" cap="none" spc="0" normalizeH="0" baseline="0" noProof="0">
                <a:ln>
                  <a:noFill/>
                </a:ln>
                <a:solidFill>
                  <a:srgbClr val="0091DF"/>
                </a:solidFill>
                <a:effectLst/>
                <a:uLnTx/>
                <a:uFillTx/>
                <a:latin typeface="Arial" panose="020B0604020202020204" pitchFamily="34" charset="0"/>
                <a:ea typeface="MS PGothic" charset="0"/>
                <a:cs typeface="+mn-cs"/>
              </a:rPr>
              <a:t>)</a:t>
            </a:r>
          </a:p>
        </p:txBody>
      </p:sp>
      <p:sp>
        <p:nvSpPr>
          <p:cNvPr id="56" name="Rectangle 55">
            <a:extLst>
              <a:ext uri="{FF2B5EF4-FFF2-40B4-BE49-F238E27FC236}">
                <a16:creationId xmlns:a16="http://schemas.microsoft.com/office/drawing/2014/main" id="{71DF76E8-53AE-4228-BE3F-DCDF48DF71BB}"/>
              </a:ext>
            </a:extLst>
          </p:cNvPr>
          <p:cNvSpPr/>
          <p:nvPr/>
        </p:nvSpPr>
        <p:spPr>
          <a:xfrm>
            <a:off x="9587083" y="4417367"/>
            <a:ext cx="651140" cy="307777"/>
          </a:xfrm>
          <a:prstGeom prst="rect">
            <a:avLst/>
          </a:prstGeom>
        </p:spPr>
        <p:txBody>
          <a:bodyPr wrap="none">
            <a:spAutoFit/>
          </a:bodyPr>
          <a:lstStyle/>
          <a:p>
            <a:pPr marL="0" marR="0" lvl="0" indent="0" algn="ctr" defTabSz="609585" rtl="0" eaLnBrk="0" fontAlgn="ctr"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91DF"/>
                </a:solidFill>
                <a:effectLst/>
                <a:uLnTx/>
                <a:uFillTx/>
                <a:latin typeface="Arial" panose="020B0604020202020204" pitchFamily="34" charset="0"/>
                <a:ea typeface="MS PGothic" charset="0"/>
                <a:cs typeface="+mn-cs"/>
              </a:rPr>
              <a:t>(–1.8)</a:t>
            </a:r>
          </a:p>
        </p:txBody>
      </p:sp>
      <p:sp>
        <p:nvSpPr>
          <p:cNvPr id="57" name="Rectangle 56">
            <a:extLst>
              <a:ext uri="{FF2B5EF4-FFF2-40B4-BE49-F238E27FC236}">
                <a16:creationId xmlns:a16="http://schemas.microsoft.com/office/drawing/2014/main" id="{968F2D11-E04C-4824-A179-6D780426D5BA}"/>
              </a:ext>
            </a:extLst>
          </p:cNvPr>
          <p:cNvSpPr/>
          <p:nvPr/>
        </p:nvSpPr>
        <p:spPr>
          <a:xfrm>
            <a:off x="3392527" y="2329135"/>
            <a:ext cx="651140" cy="307777"/>
          </a:xfrm>
          <a:prstGeom prst="rect">
            <a:avLst/>
          </a:prstGeom>
        </p:spPr>
        <p:txBody>
          <a:bodyPr wrap="square">
            <a:spAutoFit/>
          </a:bodyP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53585A"/>
                </a:solidFill>
                <a:effectLst/>
                <a:uLnTx/>
                <a:uFillTx/>
                <a:latin typeface="Arial" panose="020B0604020202020204" pitchFamily="34" charset="0"/>
                <a:ea typeface="MS PGothic" charset="0"/>
                <a:cs typeface="+mn-cs"/>
              </a:rPr>
              <a:t>(0.5)</a:t>
            </a:r>
            <a:endParaRPr kumimoji="0" lang="en-US" sz="1400" b="0" i="0" u="none" strike="noStrike" kern="1200" cap="none" spc="0" normalizeH="0" baseline="0" noProof="0">
              <a:ln>
                <a:noFill/>
              </a:ln>
              <a:solidFill>
                <a:srgbClr val="53585A"/>
              </a:solidFill>
              <a:effectLst/>
              <a:uLnTx/>
              <a:uFillTx/>
              <a:latin typeface="Calibri" charset="0"/>
              <a:ea typeface="MS PGothic" charset="0"/>
              <a:cs typeface="+mn-cs"/>
            </a:endParaRPr>
          </a:p>
        </p:txBody>
      </p:sp>
      <p:sp>
        <p:nvSpPr>
          <p:cNvPr id="58" name="Rectangle 57">
            <a:extLst>
              <a:ext uri="{FF2B5EF4-FFF2-40B4-BE49-F238E27FC236}">
                <a16:creationId xmlns:a16="http://schemas.microsoft.com/office/drawing/2014/main" id="{E60499DD-C03B-4304-BD94-21DA5CF82746}"/>
              </a:ext>
            </a:extLst>
          </p:cNvPr>
          <p:cNvSpPr/>
          <p:nvPr/>
        </p:nvSpPr>
        <p:spPr>
          <a:xfrm>
            <a:off x="7480855" y="2329135"/>
            <a:ext cx="651140" cy="307777"/>
          </a:xfrm>
          <a:prstGeom prst="rect">
            <a:avLst/>
          </a:prstGeom>
        </p:spPr>
        <p:txBody>
          <a:bodyPr wrap="none">
            <a:spAutoFit/>
          </a:bodyPr>
          <a:lstStyle/>
          <a:p>
            <a:pPr marL="0" marR="0" lvl="0" indent="0" algn="ctr" defTabSz="609585" rtl="0" eaLnBrk="0" fontAlgn="ctr"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53585A"/>
                </a:solidFill>
                <a:effectLst/>
                <a:uLnTx/>
                <a:uFillTx/>
                <a:latin typeface="Arial" panose="020B0604020202020204" pitchFamily="34" charset="0"/>
                <a:ea typeface="MS PGothic" charset="0"/>
                <a:cs typeface="+mn-cs"/>
              </a:rPr>
              <a:t>(–0.1)</a:t>
            </a:r>
          </a:p>
        </p:txBody>
      </p:sp>
      <p:sp>
        <p:nvSpPr>
          <p:cNvPr id="59" name="Rectangle 58">
            <a:extLst>
              <a:ext uri="{FF2B5EF4-FFF2-40B4-BE49-F238E27FC236}">
                <a16:creationId xmlns:a16="http://schemas.microsoft.com/office/drawing/2014/main" id="{11392495-7D6C-4218-9981-3FF8F62873E1}"/>
              </a:ext>
            </a:extLst>
          </p:cNvPr>
          <p:cNvSpPr/>
          <p:nvPr/>
        </p:nvSpPr>
        <p:spPr>
          <a:xfrm>
            <a:off x="9587082" y="2329135"/>
            <a:ext cx="651140" cy="307777"/>
          </a:xfrm>
          <a:prstGeom prst="rect">
            <a:avLst/>
          </a:prstGeom>
        </p:spPr>
        <p:txBody>
          <a:bodyPr wrap="none">
            <a:spAutoFit/>
          </a:bodyPr>
          <a:lstStyle/>
          <a:p>
            <a:pPr marL="0" marR="0" lvl="0" indent="0" algn="ctr" defTabSz="609585" rtl="0" eaLnBrk="0" fontAlgn="ctr"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53585A"/>
                </a:solidFill>
                <a:effectLst/>
                <a:uLnTx/>
                <a:uFillTx/>
                <a:latin typeface="Arial" panose="020B0604020202020204" pitchFamily="34" charset="0"/>
                <a:ea typeface="MS PGothic" charset="0"/>
                <a:cs typeface="+mn-cs"/>
              </a:rPr>
              <a:t>(–</a:t>
            </a:r>
            <a:r>
              <a:rPr lang="en-US" sz="1400">
                <a:solidFill>
                  <a:srgbClr val="53585A"/>
                </a:solidFill>
                <a:latin typeface="Arial" panose="020B0604020202020204" pitchFamily="34" charset="0"/>
                <a:ea typeface="MS PGothic" charset="0"/>
              </a:rPr>
              <a:t>1.1</a:t>
            </a:r>
            <a:r>
              <a:rPr kumimoji="0" lang="en-US" sz="1400" b="0" i="0" u="none" strike="noStrike" kern="1200" cap="none" spc="0" normalizeH="0" baseline="0" noProof="0">
                <a:ln>
                  <a:noFill/>
                </a:ln>
                <a:solidFill>
                  <a:srgbClr val="53585A"/>
                </a:solidFill>
                <a:effectLst/>
                <a:uLnTx/>
                <a:uFillTx/>
                <a:latin typeface="Arial" panose="020B0604020202020204" pitchFamily="34" charset="0"/>
                <a:ea typeface="MS PGothic" charset="0"/>
                <a:cs typeface="+mn-cs"/>
              </a:rPr>
              <a:t>)</a:t>
            </a:r>
          </a:p>
        </p:txBody>
      </p:sp>
      <p:sp>
        <p:nvSpPr>
          <p:cNvPr id="60" name="Rectangle 59">
            <a:extLst>
              <a:ext uri="{FF2B5EF4-FFF2-40B4-BE49-F238E27FC236}">
                <a16:creationId xmlns:a16="http://schemas.microsoft.com/office/drawing/2014/main" id="{B109F0B9-1DA2-4572-A26E-ED11047EFC16}"/>
              </a:ext>
            </a:extLst>
          </p:cNvPr>
          <p:cNvSpPr/>
          <p:nvPr/>
        </p:nvSpPr>
        <p:spPr>
          <a:xfrm>
            <a:off x="2083992" y="2329135"/>
            <a:ext cx="551754" cy="307777"/>
          </a:xfrm>
          <a:prstGeom prst="rect">
            <a:avLst/>
          </a:prstGeom>
        </p:spPr>
        <p:txBody>
          <a:bodyPr wrap="none">
            <a:spAutoFit/>
          </a:bodyP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53585A"/>
                </a:solidFill>
                <a:effectLst/>
                <a:uLnTx/>
                <a:uFillTx/>
                <a:latin typeface="Arial" panose="020B0604020202020204" pitchFamily="34" charset="0"/>
                <a:ea typeface="MS PGothic" charset="0"/>
                <a:cs typeface="+mn-cs"/>
              </a:rPr>
              <a:t>(0.5)</a:t>
            </a:r>
            <a:endParaRPr kumimoji="0" lang="en-US" sz="1400" b="0" i="0" u="none" strike="noStrike" kern="1200" cap="none" spc="0" normalizeH="0" baseline="0" noProof="0">
              <a:ln>
                <a:noFill/>
              </a:ln>
              <a:solidFill>
                <a:srgbClr val="53585A"/>
              </a:solidFill>
              <a:effectLst/>
              <a:uLnTx/>
              <a:uFillTx/>
              <a:latin typeface="Calibri" charset="0"/>
              <a:ea typeface="MS PGothic" charset="0"/>
              <a:cs typeface="+mn-cs"/>
            </a:endParaRPr>
          </a:p>
        </p:txBody>
      </p:sp>
      <p:sp>
        <p:nvSpPr>
          <p:cNvPr id="61" name="Rectangle 60">
            <a:extLst>
              <a:ext uri="{FF2B5EF4-FFF2-40B4-BE49-F238E27FC236}">
                <a16:creationId xmlns:a16="http://schemas.microsoft.com/office/drawing/2014/main" id="{CE0CC7FB-5C25-46A7-BDF1-37FBA10CDE51}"/>
              </a:ext>
            </a:extLst>
          </p:cNvPr>
          <p:cNvSpPr/>
          <p:nvPr/>
        </p:nvSpPr>
        <p:spPr>
          <a:xfrm>
            <a:off x="5496696" y="2329135"/>
            <a:ext cx="551754" cy="307777"/>
          </a:xfrm>
          <a:prstGeom prst="rect">
            <a:avLst/>
          </a:prstGeom>
        </p:spPr>
        <p:txBody>
          <a:bodyPr wrap="none">
            <a:spAutoFit/>
          </a:bodyP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53585A"/>
                </a:solidFill>
                <a:effectLst/>
                <a:uLnTx/>
                <a:uFillTx/>
                <a:latin typeface="Arial" panose="020B0604020202020204" pitchFamily="34" charset="0"/>
                <a:ea typeface="MS PGothic" charset="0"/>
                <a:cs typeface="+mn-cs"/>
              </a:rPr>
              <a:t>(0.0)</a:t>
            </a:r>
            <a:endParaRPr kumimoji="0" lang="en-US" sz="1400" b="0" i="0" u="none" strike="noStrike" kern="1200" cap="none" spc="0" normalizeH="0" baseline="0" noProof="0">
              <a:ln>
                <a:noFill/>
              </a:ln>
              <a:solidFill>
                <a:srgbClr val="53585A"/>
              </a:solidFill>
              <a:effectLst/>
              <a:uLnTx/>
              <a:uFillTx/>
              <a:latin typeface="Calibri" charset="0"/>
              <a:ea typeface="MS PGothic" charset="0"/>
              <a:cs typeface="+mn-cs"/>
            </a:endParaRPr>
          </a:p>
        </p:txBody>
      </p:sp>
      <p:sp>
        <p:nvSpPr>
          <p:cNvPr id="62" name="Rectangle 359">
            <a:extLst>
              <a:ext uri="{FF2B5EF4-FFF2-40B4-BE49-F238E27FC236}">
                <a16:creationId xmlns:a16="http://schemas.microsoft.com/office/drawing/2014/main" id="{F8635795-D1EC-4A98-9C99-838E37E4A000}"/>
              </a:ext>
            </a:extLst>
          </p:cNvPr>
          <p:cNvSpPr>
            <a:spLocks noChangeArrowheads="1"/>
          </p:cNvSpPr>
          <p:nvPr/>
        </p:nvSpPr>
        <p:spPr bwMode="auto">
          <a:xfrm>
            <a:off x="4356000" y="5148000"/>
            <a:ext cx="2782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effectLst/>
                <a:uLnTx/>
                <a:uFillTx/>
                <a:latin typeface="Arial" panose="020B0604020202020204" pitchFamily="34" charset="0"/>
                <a:ea typeface="MS PGothic" charset="0"/>
                <a:cs typeface="+mn-cs"/>
              </a:rPr>
              <a:t>Months since </a:t>
            </a:r>
            <a:r>
              <a:rPr kumimoji="0" lang="en-US" altLang="en-US" sz="1600" b="1" i="0" u="none" strike="noStrike" kern="1200" cap="none" spc="0" normalizeH="0" baseline="0" noProof="0" err="1">
                <a:ln>
                  <a:noFill/>
                </a:ln>
                <a:effectLst/>
                <a:uLnTx/>
                <a:uFillTx/>
                <a:latin typeface="Arial" panose="020B0604020202020204" pitchFamily="34" charset="0"/>
                <a:ea typeface="MS PGothic" charset="0"/>
                <a:cs typeface="+mn-cs"/>
              </a:rPr>
              <a:t>randomisation</a:t>
            </a:r>
            <a:endParaRPr kumimoji="0" lang="en-US" altLang="en-US" sz="1600" b="0" i="0" u="none" strike="noStrike" kern="1200" cap="none" spc="0" normalizeH="0" baseline="0" noProof="0">
              <a:ln>
                <a:noFill/>
              </a:ln>
              <a:effectLst/>
              <a:uLnTx/>
              <a:uFillTx/>
              <a:latin typeface="Arial" panose="020B0604020202020204" pitchFamily="34" charset="0"/>
              <a:ea typeface="MS PGothic" charset="0"/>
              <a:cs typeface="+mn-cs"/>
            </a:endParaRPr>
          </a:p>
        </p:txBody>
      </p:sp>
      <p:sp>
        <p:nvSpPr>
          <p:cNvPr id="63" name="Rectangle 360">
            <a:extLst>
              <a:ext uri="{FF2B5EF4-FFF2-40B4-BE49-F238E27FC236}">
                <a16:creationId xmlns:a16="http://schemas.microsoft.com/office/drawing/2014/main" id="{F1F468D8-9CB0-4CF8-A40F-B02FD2B8E1B5}"/>
              </a:ext>
            </a:extLst>
          </p:cNvPr>
          <p:cNvSpPr>
            <a:spLocks noChangeArrowheads="1"/>
          </p:cNvSpPr>
          <p:nvPr/>
        </p:nvSpPr>
        <p:spPr bwMode="auto">
          <a:xfrm rot="16200000">
            <a:off x="15705" y="3393658"/>
            <a:ext cx="1831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585" rtl="0" eaLnBrk="0" fontAlgn="base" latinLnBrk="0" hangingPunct="0">
              <a:lnSpc>
                <a:spcPct val="100000"/>
              </a:lnSpc>
              <a:spcBef>
                <a:spcPct val="0"/>
              </a:spcBef>
              <a:spcAft>
                <a:spcPct val="0"/>
              </a:spcAft>
              <a:buClrTx/>
              <a:buSzTx/>
              <a:buFontTx/>
              <a:buNone/>
              <a:tabLst/>
              <a:defRPr sz="1600" b="1" i="0" u="none" strike="noStrike" kern="1200" baseline="0">
                <a:solidFill>
                  <a:srgbClr val="53585A"/>
                </a:solidFill>
                <a:latin typeface="+mn-lt"/>
                <a:ea typeface="+mn-ea"/>
                <a:cs typeface="+mn-cs"/>
              </a:defRPr>
            </a:pPr>
            <a:r>
              <a:rPr kumimoji="0" lang="en-GB" sz="1600" b="1" i="0" u="none" strike="noStrike" kern="1200" cap="none" spc="0" normalizeH="0" baseline="0" noProof="0">
                <a:ln>
                  <a:noFill/>
                </a:ln>
                <a:effectLst/>
                <a:uLnTx/>
                <a:uFillTx/>
                <a:latin typeface="Arial" panose="020B0604020202020204"/>
                <a:ea typeface="MS PGothic" charset="0"/>
              </a:rPr>
              <a:t>Mean SBP (mmHg)</a:t>
            </a:r>
          </a:p>
        </p:txBody>
      </p:sp>
      <p:pic>
        <p:nvPicPr>
          <p:cNvPr id="30" name="Picture 29">
            <a:extLst>
              <a:ext uri="{FF2B5EF4-FFF2-40B4-BE49-F238E27FC236}">
                <a16:creationId xmlns:a16="http://schemas.microsoft.com/office/drawing/2014/main" id="{548FE01E-A3BD-4D84-86B4-809E30D9007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364446" y="6209922"/>
            <a:ext cx="1497416" cy="412924"/>
          </a:xfrm>
          <a:prstGeom prst="rect">
            <a:avLst/>
          </a:prstGeom>
        </p:spPr>
      </p:pic>
      <p:sp>
        <p:nvSpPr>
          <p:cNvPr id="6" name="Text Placeholder 16">
            <a:extLst>
              <a:ext uri="{FF2B5EF4-FFF2-40B4-BE49-F238E27FC236}">
                <a16:creationId xmlns:a16="http://schemas.microsoft.com/office/drawing/2014/main" id="{D04DC5F8-DCD9-8025-D24F-20FA6A6D0666}"/>
              </a:ext>
            </a:extLst>
          </p:cNvPr>
          <p:cNvSpPr txBox="1">
            <a:spLocks/>
          </p:cNvSpPr>
          <p:nvPr/>
        </p:nvSpPr>
        <p:spPr>
          <a:xfrm>
            <a:off x="986517" y="5997083"/>
            <a:ext cx="8935130" cy="634522"/>
          </a:xfrm>
          <a:prstGeom prst="rect">
            <a:avLst/>
          </a:prstGeom>
        </p:spPr>
        <p:txBody>
          <a:bodyPr vert="horz" lIns="0" tIns="45720" rIns="90000" bIns="45720" rtlCol="0" anchor="b"/>
          <a:lstStyle>
            <a:defPPr>
              <a:defRPr lang="en-US"/>
            </a:defPPr>
            <a:lvl1pPr algn="l" defTabSz="609585" rtl="0" eaLnBrk="0" fontAlgn="base" hangingPunct="0">
              <a:spcBef>
                <a:spcPct val="0"/>
              </a:spcBef>
              <a:spcAft>
                <a:spcPct val="0"/>
              </a:spcAft>
              <a:defRPr sz="900" kern="1200">
                <a:solidFill>
                  <a:schemeClr val="accent2"/>
                </a:solidFill>
                <a:latin typeface="+mn-lt"/>
                <a:ea typeface="MS PGothic" charset="0"/>
                <a:cs typeface="MS PGothic" charset="0"/>
              </a:defRPr>
            </a:lvl1pPr>
            <a:lvl2pPr marL="609585"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3047924" algn="l" defTabSz="609585" rtl="0" eaLnBrk="1" latinLnBrk="0" hangingPunct="1">
              <a:defRPr kern="1200">
                <a:solidFill>
                  <a:schemeClr val="tx1"/>
                </a:solidFill>
                <a:latin typeface="Calibri" charset="0"/>
                <a:ea typeface="MS PGothic" charset="0"/>
                <a:cs typeface="MS PGothic" charset="0"/>
              </a:defRPr>
            </a:lvl6pPr>
            <a:lvl7pPr marL="3657509" algn="l" defTabSz="609585" rtl="0" eaLnBrk="1" latinLnBrk="0" hangingPunct="1">
              <a:defRPr kern="1200">
                <a:solidFill>
                  <a:schemeClr val="tx1"/>
                </a:solidFill>
                <a:latin typeface="Calibri" charset="0"/>
                <a:ea typeface="MS PGothic" charset="0"/>
                <a:cs typeface="MS PGothic" charset="0"/>
              </a:defRPr>
            </a:lvl7pPr>
            <a:lvl8pPr marL="4267093" algn="l" defTabSz="609585" rtl="0" eaLnBrk="1" latinLnBrk="0" hangingPunct="1">
              <a:defRPr kern="1200">
                <a:solidFill>
                  <a:schemeClr val="tx1"/>
                </a:solidFill>
                <a:latin typeface="Calibri" charset="0"/>
                <a:ea typeface="MS PGothic" charset="0"/>
                <a:cs typeface="MS PGothic" charset="0"/>
              </a:defRPr>
            </a:lvl8pPr>
            <a:lvl9pPr marL="4876678" algn="l" defTabSz="609585" rtl="0" eaLnBrk="1" latinLnBrk="0" hangingPunct="1">
              <a:defRPr kern="1200">
                <a:solidFill>
                  <a:schemeClr val="tx1"/>
                </a:solidFill>
                <a:latin typeface="Calibri" charset="0"/>
                <a:ea typeface="MS PGothic" charset="0"/>
                <a:cs typeface="MS PGothic" charset="0"/>
              </a:defRPr>
            </a:lvl9pPr>
          </a:lstStyle>
          <a:p>
            <a:pPr>
              <a:defRPr/>
            </a:pPr>
            <a:r>
              <a:rPr lang="en-US">
                <a:solidFill>
                  <a:schemeClr val="tx1"/>
                </a:solidFill>
                <a:ea typeface="MS PGothic"/>
                <a:cs typeface="+mn-lt"/>
              </a:rPr>
              <a:t>Numbers in parentheses show mean change from baseline; error bars show standard deviation </a:t>
            </a:r>
            <a:endParaRPr lang="en-US">
              <a:solidFill>
                <a:schemeClr val="tx1"/>
              </a:solidFill>
              <a:ea typeface="+mn-lt"/>
              <a:cs typeface="+mn-lt"/>
            </a:endParaRPr>
          </a:p>
          <a:p>
            <a:pPr>
              <a:defRPr/>
            </a:pPr>
            <a:r>
              <a:rPr lang="en-US">
                <a:solidFill>
                  <a:schemeClr val="tx1"/>
                </a:solidFill>
                <a:ea typeface="MS PGothic"/>
                <a:cs typeface="+mn-lt"/>
              </a:rPr>
              <a:t>*Analysis of safety set</a:t>
            </a:r>
            <a:endParaRPr lang="en-US">
              <a:solidFill>
                <a:schemeClr val="tx1"/>
              </a:solidFill>
              <a:ea typeface="+mn-lt"/>
              <a:cs typeface="+mn-lt"/>
            </a:endParaRPr>
          </a:p>
          <a:p>
            <a:pPr>
              <a:spcBef>
                <a:spcPts val="0"/>
              </a:spcBef>
              <a:spcAft>
                <a:spcPts val="0"/>
              </a:spcAft>
              <a:defRPr/>
            </a:pPr>
            <a:r>
              <a:rPr lang="en-US">
                <a:solidFill>
                  <a:schemeClr val="tx1"/>
                </a:solidFill>
                <a:ea typeface="MS PGothic"/>
                <a:cs typeface="+mn-lt"/>
              </a:rPr>
              <a:t>SBP, systolic blood pressure</a:t>
            </a:r>
            <a:endParaRPr lang="da-DK">
              <a:solidFill>
                <a:schemeClr val="tx1"/>
              </a:solidFill>
            </a:endParaRPr>
          </a:p>
          <a:p>
            <a:pPr marL="0" marR="0" lvl="0" indent="0" algn="l" defTabSz="609585">
              <a:lnSpc>
                <a:spcPct val="100000"/>
              </a:lnSpc>
              <a:spcBef>
                <a:spcPct val="0"/>
              </a:spcBef>
              <a:spcAft>
                <a:spcPct val="0"/>
              </a:spcAft>
              <a:buClrTx/>
              <a:buSzTx/>
              <a:buFontTx/>
              <a:buNone/>
              <a:tabLst/>
              <a:defRPr/>
            </a:pPr>
            <a:r>
              <a:rPr lang="da-DK" err="1">
                <a:solidFill>
                  <a:schemeClr val="tx1"/>
                </a:solidFill>
                <a:ea typeface="MS PGothic"/>
                <a:cs typeface="+mn-lt"/>
              </a:rPr>
              <a:t>Agarwal</a:t>
            </a:r>
            <a:r>
              <a:rPr lang="da-DK">
                <a:solidFill>
                  <a:schemeClr val="tx1"/>
                </a:solidFill>
                <a:ea typeface="MS PGothic"/>
                <a:cs typeface="Arial"/>
              </a:rPr>
              <a:t> R,</a:t>
            </a:r>
            <a:r>
              <a:rPr lang="da-DK" i="1">
                <a:solidFill>
                  <a:schemeClr val="tx1"/>
                </a:solidFill>
                <a:ea typeface="MS PGothic"/>
                <a:cs typeface="Arial"/>
              </a:rPr>
              <a:t> et al. </a:t>
            </a:r>
            <a:r>
              <a:rPr lang="da-DK" i="1" err="1">
                <a:solidFill>
                  <a:schemeClr val="tx1"/>
                </a:solidFill>
                <a:ea typeface="MS PGothic"/>
                <a:cs typeface="Arial"/>
              </a:rPr>
              <a:t>Eur</a:t>
            </a:r>
            <a:r>
              <a:rPr lang="da-DK" i="1">
                <a:solidFill>
                  <a:schemeClr val="tx1"/>
                </a:solidFill>
                <a:ea typeface="MS PGothic"/>
                <a:cs typeface="Arial"/>
              </a:rPr>
              <a:t> Heart J</a:t>
            </a:r>
            <a:r>
              <a:rPr lang="da-DK">
                <a:solidFill>
                  <a:schemeClr val="tx1"/>
                </a:solidFill>
                <a:ea typeface="MS PGothic"/>
                <a:cs typeface="Arial"/>
              </a:rPr>
              <a:t> 2022; 43:474-484</a:t>
            </a:r>
            <a:endParaRPr lang="en-GB">
              <a:solidFill>
                <a:schemeClr val="tx1"/>
              </a:solidFill>
            </a:endParaRPr>
          </a:p>
        </p:txBody>
      </p:sp>
    </p:spTree>
    <p:extLst>
      <p:ext uri="{BB962C8B-B14F-4D97-AF65-F5344CB8AC3E}">
        <p14:creationId xmlns:p14="http://schemas.microsoft.com/office/powerpoint/2010/main" val="3441587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Content Placeholder 16">
            <a:extLst>
              <a:ext uri="{FF2B5EF4-FFF2-40B4-BE49-F238E27FC236}">
                <a16:creationId xmlns:a16="http://schemas.microsoft.com/office/drawing/2014/main" id="{7CA1115F-1206-4156-9AFC-B7045F6BAE70}"/>
              </a:ext>
            </a:extLst>
          </p:cNvPr>
          <p:cNvGraphicFramePr>
            <a:graphicFrameLocks noGrp="1"/>
          </p:cNvGraphicFramePr>
          <p:nvPr/>
        </p:nvGraphicFramePr>
        <p:xfrm>
          <a:off x="1172599" y="1750668"/>
          <a:ext cx="9238037" cy="337967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7A3DBBAE-EF04-4EEB-9279-87F8DF2CECA6}"/>
              </a:ext>
            </a:extLst>
          </p:cNvPr>
          <p:cNvSpPr>
            <a:spLocks noGrp="1"/>
          </p:cNvSpPr>
          <p:nvPr>
            <p:ph type="body" sz="quarter" idx="13"/>
          </p:nvPr>
        </p:nvSpPr>
        <p:spPr>
          <a:xfrm>
            <a:off x="625188" y="1440000"/>
            <a:ext cx="10964300" cy="432000"/>
          </a:xfrm>
        </p:spPr>
        <p:txBody>
          <a:bodyPr/>
          <a:lstStyle/>
          <a:p>
            <a:r>
              <a:rPr lang="en-GB"/>
              <a:t>The maximum difference in mean serum [K</a:t>
            </a:r>
            <a:r>
              <a:rPr lang="en-GB" baseline="30000"/>
              <a:t>+</a:t>
            </a:r>
            <a:r>
              <a:rPr lang="en-GB"/>
              <a:t>] between groups was 0.19 mmol/l at month 4</a:t>
            </a:r>
          </a:p>
        </p:txBody>
      </p:sp>
      <p:sp>
        <p:nvSpPr>
          <p:cNvPr id="4" name="Title 3">
            <a:extLst>
              <a:ext uri="{FF2B5EF4-FFF2-40B4-BE49-F238E27FC236}">
                <a16:creationId xmlns:a16="http://schemas.microsoft.com/office/drawing/2014/main" id="{35BDB270-739C-43A0-B579-FE30D1D2E3CF}"/>
              </a:ext>
            </a:extLst>
          </p:cNvPr>
          <p:cNvSpPr>
            <a:spLocks noGrp="1"/>
          </p:cNvSpPr>
          <p:nvPr>
            <p:ph type="title"/>
          </p:nvPr>
        </p:nvSpPr>
        <p:spPr>
          <a:xfrm>
            <a:off x="623888" y="333375"/>
            <a:ext cx="9589661" cy="962377"/>
          </a:xfrm>
        </p:spPr>
        <p:txBody>
          <a:bodyPr>
            <a:normAutofit/>
          </a:bodyPr>
          <a:lstStyle/>
          <a:p>
            <a:r>
              <a:rPr lang="en-US" sz="2400"/>
              <a:t>FIDELITY Study: Impact on serum potassium concentration</a:t>
            </a:r>
          </a:p>
        </p:txBody>
      </p:sp>
      <p:sp>
        <p:nvSpPr>
          <p:cNvPr id="2" name="Slide Number Placeholder 1">
            <a:extLst>
              <a:ext uri="{FF2B5EF4-FFF2-40B4-BE49-F238E27FC236}">
                <a16:creationId xmlns:a16="http://schemas.microsoft.com/office/drawing/2014/main" id="{05E5B24D-A6E3-4404-A4C9-E4690A5C926C}"/>
              </a:ext>
            </a:extLst>
          </p:cNvPr>
          <p:cNvSpPr>
            <a:spLocks noGrp="1"/>
          </p:cNvSpPr>
          <p:nvPr>
            <p:ph type="sldNum" sz="quarter" idx="16"/>
          </p:nvPr>
        </p:nvSpPr>
        <p:spPr/>
        <p:txBody>
          <a:bodyPr/>
          <a:lstStyle/>
          <a:p>
            <a:pPr marL="0" marR="0" lvl="0" indent="0" algn="l" defTabSz="609585" rtl="0" eaLnBrk="0" fontAlgn="base" latinLnBrk="0" hangingPunct="0">
              <a:lnSpc>
                <a:spcPct val="100000"/>
              </a:lnSpc>
              <a:spcBef>
                <a:spcPct val="0"/>
              </a:spcBef>
              <a:spcAft>
                <a:spcPct val="0"/>
              </a:spcAft>
              <a:buClrTx/>
              <a:buSzTx/>
              <a:buFontTx/>
              <a:buNone/>
              <a:tabLst/>
              <a:defRPr/>
            </a:pPr>
            <a:fld id="{7AF8E309-D608-654D-B811-6A2C46C88181}" type="slidenum">
              <a:rPr kumimoji="0" lang="en-US" sz="900" b="0" i="0" u="none" strike="noStrike" kern="1200" cap="none" spc="0" normalizeH="0" baseline="0" noProof="0" smtClean="0">
                <a:ln>
                  <a:noFill/>
                </a:ln>
                <a:solidFill>
                  <a:srgbClr val="66B512"/>
                </a:solidFill>
                <a:effectLst/>
                <a:uLnTx/>
                <a:uFillTx/>
                <a:latin typeface="Arial" panose="020B0604020202020204"/>
                <a:ea typeface="MS PGothic" charset="0"/>
              </a:rPr>
              <a:pPr marL="0" marR="0" lvl="0" indent="0" algn="l" defTabSz="609585" rtl="0" eaLnBrk="0" fontAlgn="base" latinLnBrk="0" hangingPunct="0">
                <a:lnSpc>
                  <a:spcPct val="100000"/>
                </a:lnSpc>
                <a:spcBef>
                  <a:spcPct val="0"/>
                </a:spcBef>
                <a:spcAft>
                  <a:spcPct val="0"/>
                </a:spcAft>
                <a:buClrTx/>
                <a:buSzTx/>
                <a:buFontTx/>
                <a:buNone/>
                <a:tabLst/>
                <a:defRPr/>
              </a:pPr>
              <a:t>25</a:t>
            </a:fld>
            <a:endParaRPr kumimoji="0" lang="en-US" sz="900" b="0" i="0" u="none" strike="noStrike" kern="1200" cap="none" spc="0" normalizeH="0" baseline="0" noProof="0">
              <a:ln>
                <a:noFill/>
              </a:ln>
              <a:solidFill>
                <a:srgbClr val="66B512"/>
              </a:solidFill>
              <a:effectLst/>
              <a:uLnTx/>
              <a:uFillTx/>
              <a:latin typeface="Arial" panose="020B0604020202020204"/>
              <a:ea typeface="MS PGothic" charset="0"/>
            </a:endParaRPr>
          </a:p>
        </p:txBody>
      </p:sp>
      <p:sp>
        <p:nvSpPr>
          <p:cNvPr id="28" name="Text Placeholder 16">
            <a:extLst>
              <a:ext uri="{FF2B5EF4-FFF2-40B4-BE49-F238E27FC236}">
                <a16:creationId xmlns:a16="http://schemas.microsoft.com/office/drawing/2014/main" id="{2DEB02E7-FF68-4B5B-9DC5-BEF16807F3A4}"/>
              </a:ext>
            </a:extLst>
          </p:cNvPr>
          <p:cNvSpPr txBox="1">
            <a:spLocks/>
          </p:cNvSpPr>
          <p:nvPr/>
        </p:nvSpPr>
        <p:spPr>
          <a:xfrm>
            <a:off x="1019174" y="6105940"/>
            <a:ext cx="10872787" cy="493007"/>
          </a:xfrm>
          <a:prstGeom prst="rect">
            <a:avLst/>
          </a:prstGeom>
        </p:spPr>
        <p:txBody>
          <a:bodyPr vert="horz" lIns="0" tIns="45720" rIns="90000" bIns="45720" rtlCol="0" anchor="b"/>
          <a:lstStyle>
            <a:defPPr>
              <a:defRPr lang="en-US"/>
            </a:defPPr>
            <a:lvl1pPr algn="l" defTabSz="609585" rtl="0" eaLnBrk="0" fontAlgn="base" hangingPunct="0">
              <a:spcBef>
                <a:spcPct val="0"/>
              </a:spcBef>
              <a:spcAft>
                <a:spcPct val="0"/>
              </a:spcAft>
              <a:defRPr sz="900" kern="1200">
                <a:solidFill>
                  <a:schemeClr val="accent2"/>
                </a:solidFill>
                <a:latin typeface="+mn-lt"/>
                <a:ea typeface="MS PGothic" charset="0"/>
                <a:cs typeface="MS PGothic" charset="0"/>
              </a:defRPr>
            </a:lvl1pPr>
            <a:lvl2pPr marL="609585"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3047924" algn="l" defTabSz="609585" rtl="0" eaLnBrk="1" latinLnBrk="0" hangingPunct="1">
              <a:defRPr kern="1200">
                <a:solidFill>
                  <a:schemeClr val="tx1"/>
                </a:solidFill>
                <a:latin typeface="Calibri" charset="0"/>
                <a:ea typeface="MS PGothic" charset="0"/>
                <a:cs typeface="MS PGothic" charset="0"/>
              </a:defRPr>
            </a:lvl6pPr>
            <a:lvl7pPr marL="3657509" algn="l" defTabSz="609585" rtl="0" eaLnBrk="1" latinLnBrk="0" hangingPunct="1">
              <a:defRPr kern="1200">
                <a:solidFill>
                  <a:schemeClr val="tx1"/>
                </a:solidFill>
                <a:latin typeface="Calibri" charset="0"/>
                <a:ea typeface="MS PGothic" charset="0"/>
                <a:cs typeface="MS PGothic" charset="0"/>
              </a:defRPr>
            </a:lvl7pPr>
            <a:lvl8pPr marL="4267093" algn="l" defTabSz="609585" rtl="0" eaLnBrk="1" latinLnBrk="0" hangingPunct="1">
              <a:defRPr kern="1200">
                <a:solidFill>
                  <a:schemeClr val="tx1"/>
                </a:solidFill>
                <a:latin typeface="Calibri" charset="0"/>
                <a:ea typeface="MS PGothic" charset="0"/>
                <a:cs typeface="MS PGothic" charset="0"/>
              </a:defRPr>
            </a:lvl8pPr>
            <a:lvl9pPr marL="4876678" algn="l" defTabSz="609585" rtl="0" eaLnBrk="1" latinLnBrk="0" hangingPunct="1">
              <a:defRPr kern="1200">
                <a:solidFill>
                  <a:schemeClr val="tx1"/>
                </a:solidFill>
                <a:latin typeface="Calibri" charset="0"/>
                <a:ea typeface="MS PGothic" charset="0"/>
                <a:cs typeface="MS PGothic" charset="0"/>
              </a:defRPr>
            </a:lvl9p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53585A"/>
                </a:solidFill>
                <a:effectLst/>
                <a:uLnTx/>
                <a:uFillTx/>
                <a:latin typeface="Arial" panose="020B0604020202020204"/>
                <a:ea typeface="MS PGothic"/>
              </a:rPr>
              <a:t>Numbers in parentheses show change from baseline; error bars show standard deviation</a:t>
            </a:r>
            <a:br>
              <a:rPr lang="en-US" sz="900" b="0" i="0" u="none" strike="noStrike" kern="1200" cap="none" spc="0" normalizeH="0" baseline="0" noProof="0">
                <a:ln>
                  <a:noFill/>
                </a:ln>
                <a:effectLst/>
                <a:uLnTx/>
                <a:uFillTx/>
                <a:latin typeface="Arial" panose="020B0604020202020204"/>
                <a:ea typeface="MS PGothic" charset="0"/>
              </a:rPr>
            </a:br>
            <a:r>
              <a:rPr lang="en-US">
                <a:solidFill>
                  <a:srgbClr val="53585A"/>
                </a:solidFill>
                <a:ea typeface="MS PGothic"/>
              </a:rPr>
              <a:t>[K</a:t>
            </a:r>
            <a:r>
              <a:rPr lang="en-US" baseline="30000">
                <a:solidFill>
                  <a:srgbClr val="53585A"/>
                </a:solidFill>
                <a:ea typeface="MS PGothic"/>
              </a:rPr>
              <a:t>+</a:t>
            </a:r>
            <a:r>
              <a:rPr lang="en-US">
                <a:solidFill>
                  <a:srgbClr val="53585A"/>
                </a:solidFill>
                <a:ea typeface="MS PGothic"/>
              </a:rPr>
              <a:t>], potassium concentration</a:t>
            </a:r>
            <a:endParaRPr kumimoji="0" lang="en-US" sz="900" b="0" i="0" u="none" strike="noStrike" kern="1200" cap="none" spc="0" normalizeH="0" baseline="0" noProof="0">
              <a:ln>
                <a:noFill/>
              </a:ln>
              <a:solidFill>
                <a:srgbClr val="53585A"/>
              </a:solidFill>
              <a:effectLst/>
              <a:uLnTx/>
              <a:uFillTx/>
              <a:latin typeface="Arial" panose="020B0604020202020204"/>
              <a:ea typeface="MS PGothic"/>
            </a:endParaRPr>
          </a:p>
          <a:p>
            <a:r>
              <a:rPr lang="da-DK" err="1">
                <a:solidFill>
                  <a:schemeClr val="tx1"/>
                </a:solidFill>
                <a:ea typeface="MS PGothic"/>
                <a:cs typeface="+mn-lt"/>
              </a:rPr>
              <a:t>Agarwal</a:t>
            </a:r>
            <a:r>
              <a:rPr lang="da-DK">
                <a:solidFill>
                  <a:schemeClr val="tx1"/>
                </a:solidFill>
                <a:ea typeface="MS PGothic"/>
                <a:cs typeface="Arial"/>
              </a:rPr>
              <a:t> R,</a:t>
            </a:r>
            <a:r>
              <a:rPr lang="da-DK" i="1">
                <a:solidFill>
                  <a:schemeClr val="tx1"/>
                </a:solidFill>
                <a:ea typeface="MS PGothic"/>
                <a:cs typeface="Arial"/>
              </a:rPr>
              <a:t> et al. </a:t>
            </a:r>
            <a:r>
              <a:rPr lang="da-DK" i="1" err="1">
                <a:solidFill>
                  <a:schemeClr val="tx1"/>
                </a:solidFill>
                <a:ea typeface="MS PGothic"/>
                <a:cs typeface="Arial"/>
              </a:rPr>
              <a:t>Eur</a:t>
            </a:r>
            <a:r>
              <a:rPr lang="da-DK" i="1">
                <a:solidFill>
                  <a:schemeClr val="tx1"/>
                </a:solidFill>
                <a:ea typeface="MS PGothic"/>
                <a:cs typeface="Arial"/>
              </a:rPr>
              <a:t> Heart J</a:t>
            </a:r>
            <a:r>
              <a:rPr lang="da-DK">
                <a:solidFill>
                  <a:schemeClr val="tx1"/>
                </a:solidFill>
                <a:ea typeface="MS PGothic"/>
                <a:cs typeface="Arial"/>
              </a:rPr>
              <a:t> 2022; 43:474-484</a:t>
            </a:r>
            <a:endParaRPr lang="en-GB">
              <a:solidFill>
                <a:schemeClr val="tx1"/>
              </a:solidFill>
            </a:endParaRPr>
          </a:p>
        </p:txBody>
      </p:sp>
      <p:sp>
        <p:nvSpPr>
          <p:cNvPr id="30" name="Rectangle 360">
            <a:extLst>
              <a:ext uri="{FF2B5EF4-FFF2-40B4-BE49-F238E27FC236}">
                <a16:creationId xmlns:a16="http://schemas.microsoft.com/office/drawing/2014/main" id="{9A58EECF-4786-43F8-875B-91F333E830B3}"/>
              </a:ext>
            </a:extLst>
          </p:cNvPr>
          <p:cNvSpPr>
            <a:spLocks noChangeArrowheads="1"/>
          </p:cNvSpPr>
          <p:nvPr/>
        </p:nvSpPr>
        <p:spPr bwMode="auto">
          <a:xfrm rot="16200000">
            <a:off x="-368135" y="3274136"/>
            <a:ext cx="25776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585" rtl="0" eaLnBrk="0" fontAlgn="base" latinLnBrk="0" hangingPunct="0">
              <a:lnSpc>
                <a:spcPct val="100000"/>
              </a:lnSpc>
              <a:spcBef>
                <a:spcPts val="600"/>
              </a:spcBef>
              <a:spcAft>
                <a:spcPct val="0"/>
              </a:spcAft>
              <a:buClrTx/>
              <a:buSzTx/>
              <a:buFontTx/>
              <a:buNone/>
              <a:tabLst/>
              <a:defRPr/>
            </a:pPr>
            <a:r>
              <a:rPr kumimoji="0" lang="en-GB" sz="1600" b="1" i="0" u="none" strike="noStrike" kern="1200" cap="none" spc="0" normalizeH="0" baseline="0" noProof="0">
                <a:ln>
                  <a:noFill/>
                </a:ln>
                <a:solidFill>
                  <a:srgbClr val="53585A"/>
                </a:solidFill>
                <a:effectLst/>
                <a:uLnTx/>
                <a:uFillTx/>
                <a:latin typeface="Arial" panose="020B0604020202020204" pitchFamily="34" charset="0"/>
                <a:ea typeface="MS PGothic" charset="0"/>
                <a:cs typeface="+mn-cs"/>
              </a:rPr>
              <a:t>Mean serum [K</a:t>
            </a:r>
            <a:r>
              <a:rPr kumimoji="0" lang="en-GB" sz="1600" b="1" i="0" u="none" strike="noStrike" kern="1200" cap="none" spc="0" normalizeH="0" baseline="30000" noProof="0">
                <a:ln>
                  <a:noFill/>
                </a:ln>
                <a:solidFill>
                  <a:srgbClr val="53585A"/>
                </a:solidFill>
                <a:effectLst/>
                <a:uLnTx/>
                <a:uFillTx/>
                <a:latin typeface="Arial" panose="020B0604020202020204" pitchFamily="34" charset="0"/>
                <a:ea typeface="MS PGothic" charset="0"/>
                <a:cs typeface="+mn-cs"/>
              </a:rPr>
              <a:t>+</a:t>
            </a:r>
            <a:r>
              <a:rPr kumimoji="0" lang="en-GB" sz="1600" b="1" i="0" u="none" strike="noStrike" kern="1200" cap="none" spc="0" normalizeH="0" baseline="0" noProof="0">
                <a:ln>
                  <a:noFill/>
                </a:ln>
                <a:solidFill>
                  <a:srgbClr val="53585A"/>
                </a:solidFill>
                <a:effectLst/>
                <a:uLnTx/>
                <a:uFillTx/>
                <a:latin typeface="Arial" panose="020B0604020202020204" pitchFamily="34" charset="0"/>
                <a:ea typeface="MS PGothic" charset="0"/>
                <a:cs typeface="+mn-cs"/>
              </a:rPr>
              <a:t>]  (mmol/l)</a:t>
            </a:r>
          </a:p>
        </p:txBody>
      </p:sp>
      <p:sp>
        <p:nvSpPr>
          <p:cNvPr id="31" name="Rectangle 359">
            <a:extLst>
              <a:ext uri="{FF2B5EF4-FFF2-40B4-BE49-F238E27FC236}">
                <a16:creationId xmlns:a16="http://schemas.microsoft.com/office/drawing/2014/main" id="{C1875039-D117-4386-9208-1FE52B4D4CCF}"/>
              </a:ext>
            </a:extLst>
          </p:cNvPr>
          <p:cNvSpPr>
            <a:spLocks noChangeArrowheads="1"/>
          </p:cNvSpPr>
          <p:nvPr/>
        </p:nvSpPr>
        <p:spPr bwMode="auto">
          <a:xfrm>
            <a:off x="4356000" y="5148000"/>
            <a:ext cx="2782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53585A"/>
                </a:solidFill>
                <a:effectLst/>
                <a:uLnTx/>
                <a:uFillTx/>
                <a:latin typeface="Arial" panose="020B0604020202020204" pitchFamily="34" charset="0"/>
                <a:ea typeface="MS PGothic" charset="0"/>
                <a:cs typeface="+mn-cs"/>
              </a:rPr>
              <a:t>Months since randomisation</a:t>
            </a:r>
          </a:p>
        </p:txBody>
      </p:sp>
      <p:sp>
        <p:nvSpPr>
          <p:cNvPr id="32" name="TextBox 31">
            <a:extLst>
              <a:ext uri="{FF2B5EF4-FFF2-40B4-BE49-F238E27FC236}">
                <a16:creationId xmlns:a16="http://schemas.microsoft.com/office/drawing/2014/main" id="{40C9F947-F436-4E8A-BE85-AA6C84576C7C}"/>
              </a:ext>
            </a:extLst>
          </p:cNvPr>
          <p:cNvSpPr txBox="1"/>
          <p:nvPr/>
        </p:nvSpPr>
        <p:spPr>
          <a:xfrm>
            <a:off x="10050596" y="2893504"/>
            <a:ext cx="2086975" cy="1144048"/>
          </a:xfrm>
          <a:prstGeom prst="rect">
            <a:avLst/>
          </a:prstGeom>
        </p:spPr>
        <p:txBody>
          <a:bodyPr vert="horz" wrap="none" lIns="91440" tIns="45720" rIns="91440" bIns="45720" rtlCol="0">
            <a:noAutofit/>
          </a:bodyPr>
          <a:lstStyle/>
          <a:p>
            <a:pPr marL="0" marR="0" lvl="0" indent="0" algn="l" defTabSz="609585" rtl="0" eaLnBrk="0" fontAlgn="base" latinLnBrk="0" hangingPunct="0">
              <a:lnSpc>
                <a:spcPct val="100000"/>
              </a:lnSpc>
              <a:spcBef>
                <a:spcPts val="600"/>
              </a:spcBef>
              <a:spcAft>
                <a:spcPct val="0"/>
              </a:spcAft>
              <a:buClrTx/>
              <a:buSzTx/>
              <a:buFontTx/>
              <a:buNone/>
              <a:tabLst/>
              <a:defRPr/>
            </a:pPr>
            <a:r>
              <a:rPr kumimoji="0" lang="da-DK" sz="1400" b="1" i="0" u="none" strike="noStrike" kern="1200" cap="none" spc="0" normalizeH="0" baseline="0" noProof="0">
                <a:ln>
                  <a:noFill/>
                </a:ln>
                <a:solidFill>
                  <a:srgbClr val="53585A"/>
                </a:solidFill>
                <a:effectLst/>
                <a:uLnTx/>
                <a:uFillTx/>
                <a:latin typeface="Arial" panose="020B0604020202020204"/>
                <a:ea typeface="MS PGothic" charset="0"/>
                <a:cs typeface="+mn-cs"/>
              </a:rPr>
              <a:t>Mean baseline </a:t>
            </a:r>
            <a:br>
              <a:rPr kumimoji="0" lang="da-DK" sz="1400" b="1" i="0" u="none" strike="noStrike" kern="1200" cap="none" spc="0" normalizeH="0" baseline="0" noProof="0">
                <a:ln>
                  <a:noFill/>
                </a:ln>
                <a:solidFill>
                  <a:srgbClr val="53585A"/>
                </a:solidFill>
                <a:effectLst/>
                <a:uLnTx/>
                <a:uFillTx/>
                <a:latin typeface="Arial" panose="020B0604020202020204"/>
                <a:ea typeface="MS PGothic" charset="0"/>
                <a:cs typeface="+mn-cs"/>
              </a:rPr>
            </a:br>
            <a:r>
              <a:rPr kumimoji="0" lang="da-DK" sz="1400" b="1" i="0" u="none" strike="noStrike" kern="1200" cap="none" spc="0" normalizeH="0" baseline="0" noProof="0">
                <a:ln>
                  <a:noFill/>
                </a:ln>
                <a:solidFill>
                  <a:srgbClr val="53585A"/>
                </a:solidFill>
                <a:effectLst/>
                <a:uLnTx/>
                <a:uFillTx/>
                <a:latin typeface="Arial" panose="020B0604020202020204"/>
                <a:ea typeface="MS PGothic" charset="0"/>
                <a:cs typeface="+mn-cs"/>
              </a:rPr>
              <a:t>serum [K</a:t>
            </a:r>
            <a:r>
              <a:rPr kumimoji="0" lang="da-DK" sz="1400" b="1" i="0" u="none" strike="noStrike" kern="1200" cap="none" spc="0" normalizeH="0" baseline="30000" noProof="0">
                <a:ln>
                  <a:noFill/>
                </a:ln>
                <a:solidFill>
                  <a:srgbClr val="53585A"/>
                </a:solidFill>
                <a:effectLst/>
                <a:uLnTx/>
                <a:uFillTx/>
                <a:latin typeface="Arial" panose="020B0604020202020204"/>
                <a:ea typeface="MS PGothic" charset="0"/>
                <a:cs typeface="+mn-cs"/>
              </a:rPr>
              <a:t>+</a:t>
            </a:r>
            <a:r>
              <a:rPr kumimoji="0" lang="da-DK" sz="1400" b="1" i="0" u="none" strike="noStrike" kern="1200" cap="none" spc="0" normalizeH="0" baseline="0" noProof="0">
                <a:ln>
                  <a:noFill/>
                </a:ln>
                <a:solidFill>
                  <a:srgbClr val="53585A"/>
                </a:solidFill>
                <a:effectLst/>
                <a:uLnTx/>
                <a:uFillTx/>
                <a:latin typeface="Arial" panose="020B0604020202020204"/>
                <a:ea typeface="MS PGothic" charset="0"/>
                <a:cs typeface="+mn-cs"/>
              </a:rPr>
              <a:t>]  </a:t>
            </a:r>
            <a:br>
              <a:rPr kumimoji="0" lang="da-DK" sz="1400" b="1" i="0" u="none" strike="noStrike" kern="1200" cap="none" spc="0" normalizeH="0" baseline="0" noProof="0">
                <a:ln>
                  <a:noFill/>
                </a:ln>
                <a:solidFill>
                  <a:srgbClr val="000000"/>
                </a:solidFill>
                <a:effectLst/>
                <a:uLnTx/>
                <a:uFillTx/>
                <a:latin typeface="Arial" panose="020B0604020202020204"/>
                <a:ea typeface="MS PGothic" charset="0"/>
                <a:cs typeface="+mn-cs"/>
              </a:rPr>
            </a:br>
            <a:r>
              <a:rPr kumimoji="0" lang="da-DK" sz="1400" b="0" i="0" u="none" strike="noStrike" kern="1200" cap="none" spc="0" normalizeH="0" baseline="0" noProof="0">
                <a:ln>
                  <a:noFill/>
                </a:ln>
                <a:solidFill>
                  <a:srgbClr val="0091DF"/>
                </a:solidFill>
                <a:effectLst/>
                <a:uLnTx/>
                <a:uFillTx/>
                <a:latin typeface="Arial" panose="020B0604020202020204"/>
                <a:ea typeface="MS PGothic" charset="0"/>
                <a:cs typeface="+mn-cs"/>
              </a:rPr>
              <a:t>Finerenone: 4.35±0.44</a:t>
            </a:r>
            <a:br>
              <a:rPr kumimoji="0" lang="da-DK" sz="1400" b="0" i="0" u="none" strike="noStrike" kern="1200" cap="none" spc="0" normalizeH="0" baseline="0" noProof="0">
                <a:ln>
                  <a:noFill/>
                </a:ln>
                <a:solidFill>
                  <a:srgbClr val="0091DF"/>
                </a:solidFill>
                <a:effectLst/>
                <a:uLnTx/>
                <a:uFillTx/>
                <a:latin typeface="Arial" panose="020B0604020202020204"/>
                <a:ea typeface="MS PGothic" charset="0"/>
                <a:cs typeface="+mn-cs"/>
              </a:rPr>
            </a:br>
            <a:r>
              <a:rPr kumimoji="0" lang="da-DK" sz="1400" b="0" i="0" u="none" strike="noStrike" kern="1200" cap="none" spc="0" normalizeH="0" baseline="0" noProof="0">
                <a:ln>
                  <a:noFill/>
                </a:ln>
                <a:solidFill>
                  <a:srgbClr val="53585A"/>
                </a:solidFill>
                <a:effectLst/>
                <a:uLnTx/>
                <a:uFillTx/>
                <a:latin typeface="Arial" panose="020B0604020202020204"/>
                <a:ea typeface="MS PGothic" charset="0"/>
                <a:cs typeface="+mn-cs"/>
              </a:rPr>
              <a:t>Placebo: 4.35±0.44</a:t>
            </a:r>
          </a:p>
        </p:txBody>
      </p:sp>
      <p:sp>
        <p:nvSpPr>
          <p:cNvPr id="33" name="Rectangle 32">
            <a:extLst>
              <a:ext uri="{FF2B5EF4-FFF2-40B4-BE49-F238E27FC236}">
                <a16:creationId xmlns:a16="http://schemas.microsoft.com/office/drawing/2014/main" id="{7DB00C49-A2DA-4C4F-A883-C331CBEF77CA}"/>
              </a:ext>
            </a:extLst>
          </p:cNvPr>
          <p:cNvSpPr/>
          <p:nvPr/>
        </p:nvSpPr>
        <p:spPr>
          <a:xfrm>
            <a:off x="1999678" y="2295617"/>
            <a:ext cx="651140"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91DF"/>
                </a:solidFill>
                <a:effectLst/>
                <a:uLnTx/>
                <a:uFillTx/>
                <a:latin typeface="Arial" panose="020B0604020202020204" pitchFamily="34" charset="0"/>
                <a:ea typeface="MS PGothic" charset="0"/>
                <a:cs typeface="+mn-cs"/>
              </a:rPr>
              <a:t>(0.21)</a:t>
            </a:r>
            <a:endParaRPr kumimoji="0" lang="en-US" sz="1400" b="0" i="0" u="none" strike="noStrike" kern="1200" cap="none" spc="0" normalizeH="0" baseline="0" noProof="0">
              <a:ln>
                <a:noFill/>
              </a:ln>
              <a:solidFill>
                <a:srgbClr val="0091DF"/>
              </a:solidFill>
              <a:effectLst/>
              <a:uLnTx/>
              <a:uFillTx/>
              <a:latin typeface="Arial" panose="020B0604020202020204"/>
              <a:ea typeface="MS PGothic" charset="0"/>
              <a:cs typeface="+mn-cs"/>
            </a:endParaRPr>
          </a:p>
        </p:txBody>
      </p:sp>
      <p:sp>
        <p:nvSpPr>
          <p:cNvPr id="34" name="Rectangle 33">
            <a:extLst>
              <a:ext uri="{FF2B5EF4-FFF2-40B4-BE49-F238E27FC236}">
                <a16:creationId xmlns:a16="http://schemas.microsoft.com/office/drawing/2014/main" id="{AF009C83-BA5C-44BE-B399-32A8182FFFDA}"/>
              </a:ext>
            </a:extLst>
          </p:cNvPr>
          <p:cNvSpPr/>
          <p:nvPr/>
        </p:nvSpPr>
        <p:spPr>
          <a:xfrm>
            <a:off x="2032336" y="4278578"/>
            <a:ext cx="651140" cy="307777"/>
          </a:xfrm>
          <a:prstGeom prst="rect">
            <a:avLst/>
          </a:prstGeom>
        </p:spPr>
        <p:txBody>
          <a:bodyPr wrap="non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3585A"/>
                </a:solidFill>
                <a:effectLst/>
                <a:uLnTx/>
                <a:uFillTx/>
                <a:latin typeface="Arial" panose="020B0604020202020204" pitchFamily="34" charset="0"/>
                <a:ea typeface="MS PGothic" charset="0"/>
                <a:cs typeface="+mn-cs"/>
              </a:rPr>
              <a:t>(0.02)</a:t>
            </a:r>
          </a:p>
        </p:txBody>
      </p:sp>
      <p:sp>
        <p:nvSpPr>
          <p:cNvPr id="36" name="Rectangle 35">
            <a:extLst>
              <a:ext uri="{FF2B5EF4-FFF2-40B4-BE49-F238E27FC236}">
                <a16:creationId xmlns:a16="http://schemas.microsoft.com/office/drawing/2014/main" id="{B43E1553-7055-4448-8481-CB7BFB1F74FC}"/>
              </a:ext>
            </a:extLst>
          </p:cNvPr>
          <p:cNvSpPr/>
          <p:nvPr/>
        </p:nvSpPr>
        <p:spPr>
          <a:xfrm>
            <a:off x="3354072" y="2333846"/>
            <a:ext cx="651140" cy="307777"/>
          </a:xfrm>
          <a:prstGeom prst="rect">
            <a:avLst/>
          </a:prstGeom>
        </p:spPr>
        <p:txBody>
          <a:bodyPr wrap="non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91DF"/>
                </a:solidFill>
                <a:effectLst/>
                <a:uLnTx/>
                <a:uFillTx/>
                <a:latin typeface="Arial" panose="020B0604020202020204" pitchFamily="34" charset="0"/>
                <a:ea typeface="MS PGothic" charset="0"/>
                <a:cs typeface="+mn-cs"/>
              </a:rPr>
              <a:t>(0.20)</a:t>
            </a:r>
          </a:p>
        </p:txBody>
      </p:sp>
      <p:sp>
        <p:nvSpPr>
          <p:cNvPr id="38" name="Rectangle 37">
            <a:extLst>
              <a:ext uri="{FF2B5EF4-FFF2-40B4-BE49-F238E27FC236}">
                <a16:creationId xmlns:a16="http://schemas.microsoft.com/office/drawing/2014/main" id="{6D20AF67-650B-412F-9A3A-D5CD3BA447CA}"/>
              </a:ext>
            </a:extLst>
          </p:cNvPr>
          <p:cNvSpPr/>
          <p:nvPr/>
        </p:nvSpPr>
        <p:spPr>
          <a:xfrm>
            <a:off x="3397616" y="4283650"/>
            <a:ext cx="651140" cy="307777"/>
          </a:xfrm>
          <a:prstGeom prst="rect">
            <a:avLst/>
          </a:prstGeom>
        </p:spPr>
        <p:txBody>
          <a:bodyPr wrap="non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3585A"/>
                </a:solidFill>
                <a:effectLst/>
                <a:uLnTx/>
                <a:uFillTx/>
                <a:latin typeface="Arial" panose="020B0604020202020204" pitchFamily="34" charset="0"/>
                <a:ea typeface="MS PGothic" charset="0"/>
                <a:cs typeface="+mn-cs"/>
              </a:rPr>
              <a:t>(0.02)</a:t>
            </a:r>
          </a:p>
        </p:txBody>
      </p:sp>
      <p:sp>
        <p:nvSpPr>
          <p:cNvPr id="39" name="Rectangle 38">
            <a:extLst>
              <a:ext uri="{FF2B5EF4-FFF2-40B4-BE49-F238E27FC236}">
                <a16:creationId xmlns:a16="http://schemas.microsoft.com/office/drawing/2014/main" id="{CE97D925-A6AA-4426-A198-A75E58E7EAC0}"/>
              </a:ext>
            </a:extLst>
          </p:cNvPr>
          <p:cNvSpPr/>
          <p:nvPr/>
        </p:nvSpPr>
        <p:spPr>
          <a:xfrm>
            <a:off x="9562410" y="2448601"/>
            <a:ext cx="651140" cy="307777"/>
          </a:xfrm>
          <a:prstGeom prst="rect">
            <a:avLst/>
          </a:prstGeom>
        </p:spPr>
        <p:txBody>
          <a:bodyPr wrap="non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91DF"/>
                </a:solidFill>
                <a:effectLst/>
                <a:uLnTx/>
                <a:uFillTx/>
                <a:latin typeface="Arial" panose="020B0604020202020204" pitchFamily="34" charset="0"/>
                <a:ea typeface="MS PGothic" charset="0"/>
                <a:cs typeface="+mn-cs"/>
              </a:rPr>
              <a:t>(0.13)</a:t>
            </a:r>
          </a:p>
        </p:txBody>
      </p:sp>
      <p:sp>
        <p:nvSpPr>
          <p:cNvPr id="40" name="Rectangle 39">
            <a:extLst>
              <a:ext uri="{FF2B5EF4-FFF2-40B4-BE49-F238E27FC236}">
                <a16:creationId xmlns:a16="http://schemas.microsoft.com/office/drawing/2014/main" id="{0DDF8F80-C86D-43D6-92D0-17CCC0DB5AC0}"/>
              </a:ext>
            </a:extLst>
          </p:cNvPr>
          <p:cNvSpPr/>
          <p:nvPr/>
        </p:nvSpPr>
        <p:spPr>
          <a:xfrm>
            <a:off x="7480405" y="2381518"/>
            <a:ext cx="651140" cy="307777"/>
          </a:xfrm>
          <a:prstGeom prst="rect">
            <a:avLst/>
          </a:prstGeom>
        </p:spPr>
        <p:txBody>
          <a:bodyPr wrap="non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91DF"/>
                </a:solidFill>
                <a:effectLst/>
                <a:uLnTx/>
                <a:uFillTx/>
                <a:latin typeface="Arial" panose="020B0604020202020204" pitchFamily="34" charset="0"/>
                <a:ea typeface="MS PGothic" charset="0"/>
                <a:cs typeface="+mn-cs"/>
              </a:rPr>
              <a:t>(0.17)</a:t>
            </a:r>
          </a:p>
        </p:txBody>
      </p:sp>
      <p:sp>
        <p:nvSpPr>
          <p:cNvPr id="41" name="Rectangle 40">
            <a:extLst>
              <a:ext uri="{FF2B5EF4-FFF2-40B4-BE49-F238E27FC236}">
                <a16:creationId xmlns:a16="http://schemas.microsoft.com/office/drawing/2014/main" id="{D7775E7D-9094-4389-9147-B1F6C384C3CE}"/>
              </a:ext>
            </a:extLst>
          </p:cNvPr>
          <p:cNvSpPr/>
          <p:nvPr/>
        </p:nvSpPr>
        <p:spPr>
          <a:xfrm>
            <a:off x="5425829" y="2334023"/>
            <a:ext cx="651140" cy="307777"/>
          </a:xfrm>
          <a:prstGeom prst="rect">
            <a:avLst/>
          </a:prstGeom>
        </p:spPr>
        <p:txBody>
          <a:bodyPr wrap="non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91DF"/>
                </a:solidFill>
                <a:effectLst/>
                <a:uLnTx/>
                <a:uFillTx/>
                <a:latin typeface="Arial" panose="020B0604020202020204" pitchFamily="34" charset="0"/>
                <a:ea typeface="MS PGothic" charset="0"/>
                <a:cs typeface="+mn-cs"/>
              </a:rPr>
              <a:t>(0.18)</a:t>
            </a:r>
          </a:p>
        </p:txBody>
      </p:sp>
      <p:sp>
        <p:nvSpPr>
          <p:cNvPr id="42" name="Rectangle 41">
            <a:extLst>
              <a:ext uri="{FF2B5EF4-FFF2-40B4-BE49-F238E27FC236}">
                <a16:creationId xmlns:a16="http://schemas.microsoft.com/office/drawing/2014/main" id="{F69970F3-5229-4C2F-AEC8-DB0203725E09}"/>
              </a:ext>
            </a:extLst>
          </p:cNvPr>
          <p:cNvSpPr/>
          <p:nvPr/>
        </p:nvSpPr>
        <p:spPr>
          <a:xfrm>
            <a:off x="5469372" y="4332852"/>
            <a:ext cx="651140" cy="307777"/>
          </a:xfrm>
          <a:prstGeom prst="rect">
            <a:avLst/>
          </a:prstGeom>
        </p:spPr>
        <p:txBody>
          <a:bodyPr wrap="non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3585A"/>
                </a:solidFill>
                <a:effectLst/>
                <a:uLnTx/>
                <a:uFillTx/>
                <a:latin typeface="Arial" panose="020B0604020202020204" pitchFamily="34" charset="0"/>
                <a:ea typeface="MS PGothic" charset="0"/>
                <a:cs typeface="+mn-cs"/>
              </a:rPr>
              <a:t>(0.02)</a:t>
            </a:r>
          </a:p>
        </p:txBody>
      </p:sp>
      <p:sp>
        <p:nvSpPr>
          <p:cNvPr id="43" name="Rectangle 42">
            <a:extLst>
              <a:ext uri="{FF2B5EF4-FFF2-40B4-BE49-F238E27FC236}">
                <a16:creationId xmlns:a16="http://schemas.microsoft.com/office/drawing/2014/main" id="{A6B57C85-1B36-4A51-A80D-932A5F402FD7}"/>
              </a:ext>
            </a:extLst>
          </p:cNvPr>
          <p:cNvSpPr/>
          <p:nvPr/>
        </p:nvSpPr>
        <p:spPr>
          <a:xfrm>
            <a:off x="7534835" y="4283650"/>
            <a:ext cx="651140" cy="307777"/>
          </a:xfrm>
          <a:prstGeom prst="rect">
            <a:avLst/>
          </a:prstGeom>
        </p:spPr>
        <p:txBody>
          <a:bodyPr wrap="non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3585A"/>
                </a:solidFill>
                <a:effectLst/>
                <a:uLnTx/>
                <a:uFillTx/>
                <a:latin typeface="Arial" panose="020B0604020202020204" pitchFamily="34" charset="0"/>
                <a:ea typeface="MS PGothic" charset="0"/>
                <a:cs typeface="+mn-cs"/>
              </a:rPr>
              <a:t>(0.03)</a:t>
            </a:r>
          </a:p>
        </p:txBody>
      </p:sp>
      <p:sp>
        <p:nvSpPr>
          <p:cNvPr id="44" name="Rectangle 43">
            <a:extLst>
              <a:ext uri="{FF2B5EF4-FFF2-40B4-BE49-F238E27FC236}">
                <a16:creationId xmlns:a16="http://schemas.microsoft.com/office/drawing/2014/main" id="{F433E2FD-4B21-4480-9FEF-5EC096719F81}"/>
              </a:ext>
            </a:extLst>
          </p:cNvPr>
          <p:cNvSpPr/>
          <p:nvPr/>
        </p:nvSpPr>
        <p:spPr>
          <a:xfrm>
            <a:off x="9551524" y="4283650"/>
            <a:ext cx="651140" cy="307777"/>
          </a:xfrm>
          <a:prstGeom prst="rect">
            <a:avLst/>
          </a:prstGeom>
        </p:spPr>
        <p:txBody>
          <a:bodyPr wrap="non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3585A"/>
                </a:solidFill>
                <a:effectLst/>
                <a:uLnTx/>
                <a:uFillTx/>
                <a:latin typeface="Arial" panose="020B0604020202020204" pitchFamily="34" charset="0"/>
                <a:ea typeface="MS PGothic" charset="0"/>
                <a:cs typeface="+mn-cs"/>
              </a:rPr>
              <a:t>(0.03)</a:t>
            </a:r>
          </a:p>
        </p:txBody>
      </p:sp>
      <p:grpSp>
        <p:nvGrpSpPr>
          <p:cNvPr id="19" name="Group 18">
            <a:extLst>
              <a:ext uri="{FF2B5EF4-FFF2-40B4-BE49-F238E27FC236}">
                <a16:creationId xmlns:a16="http://schemas.microsoft.com/office/drawing/2014/main" id="{C3B7CEDC-87D9-469A-BF91-95AF6CB935A4}"/>
              </a:ext>
            </a:extLst>
          </p:cNvPr>
          <p:cNvGrpSpPr/>
          <p:nvPr/>
        </p:nvGrpSpPr>
        <p:grpSpPr>
          <a:xfrm>
            <a:off x="1390133" y="5499654"/>
            <a:ext cx="8766771" cy="364283"/>
            <a:chOff x="2091786" y="5033727"/>
            <a:chExt cx="7445258" cy="364283"/>
          </a:xfrm>
        </p:grpSpPr>
        <p:sp>
          <p:nvSpPr>
            <p:cNvPr id="20" name="TextBox 19">
              <a:extLst>
                <a:ext uri="{FF2B5EF4-FFF2-40B4-BE49-F238E27FC236}">
                  <a16:creationId xmlns:a16="http://schemas.microsoft.com/office/drawing/2014/main" id="{4C12F696-4986-4865-9207-AA7CF0C85DDF}"/>
                </a:ext>
              </a:extLst>
            </p:cNvPr>
            <p:cNvSpPr txBox="1"/>
            <p:nvPr/>
          </p:nvSpPr>
          <p:spPr>
            <a:xfrm>
              <a:off x="2091786" y="5086574"/>
              <a:ext cx="439145" cy="294641"/>
            </a:xfrm>
            <a:prstGeom prst="rect">
              <a:avLst/>
            </a:prstGeom>
          </p:spPr>
          <p:txBody>
            <a:bodyPr vert="horz" wrap="square" lIns="0" tIns="0" rIns="0" bIns="0" rtlCol="0" anchor="b" anchorCtr="0">
              <a:noAutofit/>
            </a:bodyPr>
            <a:lstStyle/>
            <a:p>
              <a:pPr marL="0" marR="0" lvl="0" indent="0" algn="ctr" defTabSz="609585" rtl="0" eaLnBrk="0" fontAlgn="base" latinLnBrk="0" hangingPunct="0">
                <a:lnSpc>
                  <a:spcPct val="120000"/>
                </a:lnSpc>
                <a:spcBef>
                  <a:spcPts val="0"/>
                </a:spcBef>
                <a:spcAft>
                  <a:spcPct val="0"/>
                </a:spcAft>
                <a:buClrTx/>
                <a:buSzTx/>
                <a:buFontTx/>
                <a:buNone/>
                <a:tabLst/>
                <a:defRPr/>
              </a:pPr>
              <a:r>
                <a:rPr lang="en-GB" sz="1200">
                  <a:solidFill>
                    <a:srgbClr val="0091DF"/>
                  </a:solidFill>
                  <a:latin typeface="Arial" panose="020B0604020202020204"/>
                  <a:ea typeface="MS PGothic" charset="0"/>
                </a:rPr>
                <a:t>6510</a:t>
              </a:r>
              <a:endParaRPr kumimoji="0" lang="en-GB" sz="1200" b="0" i="0" u="none" strike="noStrike" kern="1200" cap="none" spc="0" normalizeH="0" baseline="0" noProof="0">
                <a:ln>
                  <a:noFill/>
                </a:ln>
                <a:solidFill>
                  <a:srgbClr val="0091DF"/>
                </a:solidFill>
                <a:effectLst/>
                <a:uLnTx/>
                <a:uFillTx/>
                <a:latin typeface="Arial" panose="020B0604020202020204"/>
                <a:ea typeface="MS PGothic" charset="0"/>
              </a:endParaRPr>
            </a:p>
            <a:p>
              <a:pPr marL="0" marR="0" lvl="0" indent="0" algn="ctr" defTabSz="609585" rtl="0" eaLnBrk="0" fontAlgn="base" latinLnBrk="0" hangingPunct="0">
                <a:lnSpc>
                  <a:spcPct val="120000"/>
                </a:lnSpc>
                <a:spcBef>
                  <a:spcPts val="0"/>
                </a:spcBef>
                <a:spcAft>
                  <a:spcPct val="0"/>
                </a:spcAft>
                <a:buClrTx/>
                <a:buSzTx/>
                <a:buFontTx/>
                <a:buNone/>
                <a:tabLst/>
                <a:defRPr/>
              </a:pPr>
              <a:r>
                <a:rPr lang="en-GB" sz="1200">
                  <a:solidFill>
                    <a:srgbClr val="53585A"/>
                  </a:solidFill>
                  <a:highlight>
                    <a:srgbClr val="FFFFFF"/>
                  </a:highlight>
                  <a:latin typeface="Arial" panose="020B0604020202020204"/>
                  <a:ea typeface="MS PGothic" charset="0"/>
                </a:rPr>
                <a:t>6487</a:t>
              </a:r>
              <a:endParaRPr kumimoji="0" lang="en-GB" sz="1200" b="0" i="0" u="none" strike="noStrike" kern="1200" cap="none" spc="0" normalizeH="0" baseline="0" noProof="0">
                <a:ln>
                  <a:noFill/>
                </a:ln>
                <a:solidFill>
                  <a:srgbClr val="53585A"/>
                </a:solidFill>
                <a:effectLst/>
                <a:highlight>
                  <a:srgbClr val="FFFFFF"/>
                </a:highlight>
                <a:uLnTx/>
                <a:uFillTx/>
                <a:latin typeface="Arial" panose="020B0604020202020204"/>
                <a:ea typeface="MS PGothic" charset="0"/>
              </a:endParaRPr>
            </a:p>
          </p:txBody>
        </p:sp>
        <p:sp>
          <p:nvSpPr>
            <p:cNvPr id="21" name="TextBox 20">
              <a:extLst>
                <a:ext uri="{FF2B5EF4-FFF2-40B4-BE49-F238E27FC236}">
                  <a16:creationId xmlns:a16="http://schemas.microsoft.com/office/drawing/2014/main" id="{589BF83E-15B0-4870-9DDE-DCF170108030}"/>
                </a:ext>
              </a:extLst>
            </p:cNvPr>
            <p:cNvSpPr txBox="1"/>
            <p:nvPr/>
          </p:nvSpPr>
          <p:spPr>
            <a:xfrm>
              <a:off x="2666437" y="5050524"/>
              <a:ext cx="439145" cy="330691"/>
            </a:xfrm>
            <a:prstGeom prst="rect">
              <a:avLst/>
            </a:prstGeom>
          </p:spPr>
          <p:txBody>
            <a:bodyPr vert="horz" wrap="square" lIns="0" tIns="0" rIns="0" bIns="0" rtlCol="0" anchor="b" anchorCtr="0">
              <a:noAutofit/>
            </a:bodyPr>
            <a:lstStyle/>
            <a:p>
              <a:pPr marL="0" marR="0" lvl="0" indent="0" algn="ctr" defTabSz="609585" rtl="0" eaLnBrk="0" fontAlgn="base" latinLnBrk="0" hangingPunct="0">
                <a:lnSpc>
                  <a:spcPct val="120000"/>
                </a:lnSpc>
                <a:spcBef>
                  <a:spcPts val="0"/>
                </a:spcBef>
                <a:spcAft>
                  <a:spcPct val="0"/>
                </a:spcAft>
                <a:buClrTx/>
                <a:buSzTx/>
                <a:buFontTx/>
                <a:buNone/>
                <a:tabLst/>
                <a:defRPr/>
              </a:pPr>
              <a:r>
                <a:rPr lang="en-GB" sz="1200">
                  <a:solidFill>
                    <a:srgbClr val="0091DF"/>
                  </a:solidFill>
                  <a:latin typeface="Arial" panose="020B0604020202020204"/>
                  <a:ea typeface="MS PGothic" charset="0"/>
                </a:rPr>
                <a:t>6234</a:t>
              </a:r>
              <a:endParaRPr kumimoji="0" lang="en-GB" sz="1200" b="0" i="0" u="none" strike="noStrike" kern="1200" cap="none" spc="0" normalizeH="0" baseline="0" noProof="0">
                <a:ln>
                  <a:noFill/>
                </a:ln>
                <a:solidFill>
                  <a:srgbClr val="0091DF"/>
                </a:solidFill>
                <a:effectLst/>
                <a:uLnTx/>
                <a:uFillTx/>
                <a:latin typeface="Arial" panose="020B0604020202020204"/>
                <a:ea typeface="MS PGothic" charset="0"/>
              </a:endParaRPr>
            </a:p>
            <a:p>
              <a:pPr marL="0" marR="0" lvl="0" indent="0" algn="ctr" defTabSz="609585" rtl="0" eaLnBrk="0" fontAlgn="base" latinLnBrk="0" hangingPunct="0">
                <a:lnSpc>
                  <a:spcPct val="120000"/>
                </a:lnSpc>
                <a:spcBef>
                  <a:spcPts val="0"/>
                </a:spcBef>
                <a:spcAft>
                  <a:spcPct val="0"/>
                </a:spcAft>
                <a:buClrTx/>
                <a:buSzTx/>
                <a:buFontTx/>
                <a:buNone/>
                <a:tabLst/>
                <a:defRPr/>
              </a:pPr>
              <a:r>
                <a:rPr kumimoji="0" lang="en-GB" sz="1200" b="0" i="0" u="none" strike="noStrike" kern="1200" cap="none" spc="0" normalizeH="0" baseline="0" noProof="0">
                  <a:ln>
                    <a:noFill/>
                  </a:ln>
                  <a:solidFill>
                    <a:srgbClr val="53585A"/>
                  </a:solidFill>
                  <a:effectLst/>
                  <a:uLnTx/>
                  <a:uFillTx/>
                  <a:latin typeface="Arial" panose="020B0604020202020204"/>
                  <a:ea typeface="MS PGothic" charset="0"/>
                </a:rPr>
                <a:t>6229</a:t>
              </a:r>
            </a:p>
          </p:txBody>
        </p:sp>
        <p:sp>
          <p:nvSpPr>
            <p:cNvPr id="22" name="TextBox 21">
              <a:extLst>
                <a:ext uri="{FF2B5EF4-FFF2-40B4-BE49-F238E27FC236}">
                  <a16:creationId xmlns:a16="http://schemas.microsoft.com/office/drawing/2014/main" id="{40A956DD-B7B8-4680-943C-3261DCA46AC9}"/>
                </a:ext>
              </a:extLst>
            </p:cNvPr>
            <p:cNvSpPr txBox="1"/>
            <p:nvPr/>
          </p:nvSpPr>
          <p:spPr>
            <a:xfrm>
              <a:off x="3834658" y="5050524"/>
              <a:ext cx="439145" cy="330691"/>
            </a:xfrm>
            <a:prstGeom prst="rect">
              <a:avLst/>
            </a:prstGeom>
          </p:spPr>
          <p:txBody>
            <a:bodyPr vert="horz" wrap="square" lIns="0" tIns="0" rIns="0" bIns="0" rtlCol="0" anchor="b" anchorCtr="0">
              <a:noAutofit/>
            </a:bodyPr>
            <a:lstStyle/>
            <a:p>
              <a:pPr marL="0" marR="0" lvl="0" indent="0" algn="ctr" defTabSz="609585" rtl="0" eaLnBrk="0" fontAlgn="base" latinLnBrk="0" hangingPunct="0">
                <a:lnSpc>
                  <a:spcPct val="120000"/>
                </a:lnSpc>
                <a:spcBef>
                  <a:spcPts val="0"/>
                </a:spcBef>
                <a:spcAft>
                  <a:spcPct val="0"/>
                </a:spcAft>
                <a:buClrTx/>
                <a:buSzTx/>
                <a:buFontTx/>
                <a:buNone/>
                <a:tabLst/>
                <a:defRPr/>
              </a:pPr>
              <a:r>
                <a:rPr lang="en-GB" sz="1200">
                  <a:solidFill>
                    <a:srgbClr val="0091DF"/>
                  </a:solidFill>
                  <a:latin typeface="Arial" panose="020B0604020202020204"/>
                  <a:ea typeface="MS PGothic" charset="0"/>
                </a:rPr>
                <a:t>5990</a:t>
              </a:r>
              <a:endParaRPr kumimoji="0" lang="en-GB" sz="1200" b="0" i="0" u="none" strike="noStrike" kern="1200" cap="none" spc="0" normalizeH="0" baseline="0" noProof="0">
                <a:ln>
                  <a:noFill/>
                </a:ln>
                <a:solidFill>
                  <a:srgbClr val="0091DF"/>
                </a:solidFill>
                <a:effectLst/>
                <a:uLnTx/>
                <a:uFillTx/>
                <a:latin typeface="Arial" panose="020B0604020202020204"/>
                <a:ea typeface="MS PGothic" charset="0"/>
              </a:endParaRPr>
            </a:p>
            <a:p>
              <a:pPr marL="0" marR="0" lvl="0" indent="0" algn="ctr" defTabSz="609585" rtl="0" eaLnBrk="0" fontAlgn="base" latinLnBrk="0" hangingPunct="0">
                <a:lnSpc>
                  <a:spcPct val="120000"/>
                </a:lnSpc>
                <a:spcBef>
                  <a:spcPts val="0"/>
                </a:spcBef>
                <a:spcAft>
                  <a:spcPct val="0"/>
                </a:spcAft>
                <a:buClrTx/>
                <a:buSzTx/>
                <a:buFontTx/>
                <a:buNone/>
                <a:tabLst/>
                <a:defRPr/>
              </a:pPr>
              <a:r>
                <a:rPr kumimoji="0" lang="en-GB" sz="1200" b="0" i="0" u="none" strike="noStrike" kern="1200" cap="none" spc="0" normalizeH="0" baseline="0" noProof="0">
                  <a:ln>
                    <a:noFill/>
                  </a:ln>
                  <a:solidFill>
                    <a:srgbClr val="53585A"/>
                  </a:solidFill>
                  <a:effectLst/>
                  <a:uLnTx/>
                  <a:uFillTx/>
                  <a:latin typeface="Arial" panose="020B0604020202020204"/>
                  <a:ea typeface="MS PGothic" charset="0"/>
                </a:rPr>
                <a:t>5965</a:t>
              </a:r>
            </a:p>
          </p:txBody>
        </p:sp>
        <p:sp>
          <p:nvSpPr>
            <p:cNvPr id="23" name="TextBox 22">
              <a:extLst>
                <a:ext uri="{FF2B5EF4-FFF2-40B4-BE49-F238E27FC236}">
                  <a16:creationId xmlns:a16="http://schemas.microsoft.com/office/drawing/2014/main" id="{EA8E4733-278A-4FD7-B5B0-2325DB0519D5}"/>
                </a:ext>
              </a:extLst>
            </p:cNvPr>
            <p:cNvSpPr txBox="1"/>
            <p:nvPr/>
          </p:nvSpPr>
          <p:spPr>
            <a:xfrm>
              <a:off x="5570504" y="5059602"/>
              <a:ext cx="439145" cy="330691"/>
            </a:xfrm>
            <a:prstGeom prst="rect">
              <a:avLst/>
            </a:prstGeom>
          </p:spPr>
          <p:txBody>
            <a:bodyPr vert="horz" wrap="square" lIns="0" tIns="0" rIns="0" bIns="0" rtlCol="0" anchor="b" anchorCtr="0">
              <a:noAutofit/>
            </a:bodyPr>
            <a:lstStyle/>
            <a:p>
              <a:pPr marL="0" marR="0" lvl="0" indent="0" algn="ctr" defTabSz="609585" rtl="0" eaLnBrk="0" fontAlgn="base" latinLnBrk="0" hangingPunct="0">
                <a:lnSpc>
                  <a:spcPct val="120000"/>
                </a:lnSpc>
                <a:spcBef>
                  <a:spcPts val="0"/>
                </a:spcBef>
                <a:spcAft>
                  <a:spcPct val="0"/>
                </a:spcAft>
                <a:buClrTx/>
                <a:buSzTx/>
                <a:buFontTx/>
                <a:buNone/>
                <a:tabLst/>
                <a:defRPr/>
              </a:pPr>
              <a:r>
                <a:rPr lang="en-GB" sz="1200">
                  <a:solidFill>
                    <a:srgbClr val="0091DF"/>
                  </a:solidFill>
                  <a:latin typeface="Arial" panose="020B0604020202020204"/>
                  <a:ea typeface="MS PGothic" charset="0"/>
                </a:rPr>
                <a:t>4916</a:t>
              </a:r>
              <a:endParaRPr kumimoji="0" lang="en-GB" sz="1200" b="0" i="0" u="none" strike="noStrike" kern="1200" cap="none" spc="0" normalizeH="0" baseline="0" noProof="0">
                <a:ln>
                  <a:noFill/>
                </a:ln>
                <a:solidFill>
                  <a:srgbClr val="0091DF"/>
                </a:solidFill>
                <a:effectLst/>
                <a:uLnTx/>
                <a:uFillTx/>
                <a:latin typeface="Arial" panose="020B0604020202020204"/>
                <a:ea typeface="MS PGothic" charset="0"/>
              </a:endParaRPr>
            </a:p>
            <a:p>
              <a:pPr marL="0" marR="0" lvl="0" indent="0" algn="ctr" defTabSz="609585" rtl="0" eaLnBrk="0" fontAlgn="base" latinLnBrk="0" hangingPunct="0">
                <a:lnSpc>
                  <a:spcPct val="120000"/>
                </a:lnSpc>
                <a:spcBef>
                  <a:spcPts val="0"/>
                </a:spcBef>
                <a:spcAft>
                  <a:spcPct val="0"/>
                </a:spcAft>
                <a:buClrTx/>
                <a:buSzTx/>
                <a:buFontTx/>
                <a:buNone/>
                <a:tabLst/>
                <a:defRPr/>
              </a:pPr>
              <a:r>
                <a:rPr kumimoji="0" lang="en-GB" sz="1200" b="0" i="0" u="none" strike="noStrike" kern="1200" cap="none" spc="0" normalizeH="0" baseline="0" noProof="0">
                  <a:ln>
                    <a:noFill/>
                  </a:ln>
                  <a:solidFill>
                    <a:srgbClr val="53585A"/>
                  </a:solidFill>
                  <a:effectLst/>
                  <a:uLnTx/>
                  <a:uFillTx/>
                  <a:latin typeface="Arial" panose="020B0604020202020204"/>
                  <a:ea typeface="MS PGothic" charset="0"/>
                </a:rPr>
                <a:t>4878</a:t>
              </a:r>
            </a:p>
          </p:txBody>
        </p:sp>
        <p:sp>
          <p:nvSpPr>
            <p:cNvPr id="24" name="TextBox 23">
              <a:extLst>
                <a:ext uri="{FF2B5EF4-FFF2-40B4-BE49-F238E27FC236}">
                  <a16:creationId xmlns:a16="http://schemas.microsoft.com/office/drawing/2014/main" id="{9AB3F05D-DA25-49BF-A8BD-573BA3F2CFE7}"/>
                </a:ext>
              </a:extLst>
            </p:cNvPr>
            <p:cNvSpPr txBox="1"/>
            <p:nvPr/>
          </p:nvSpPr>
          <p:spPr>
            <a:xfrm>
              <a:off x="7338983" y="5033727"/>
              <a:ext cx="439145" cy="364283"/>
            </a:xfrm>
            <a:prstGeom prst="rect">
              <a:avLst/>
            </a:prstGeom>
          </p:spPr>
          <p:txBody>
            <a:bodyPr vert="horz" wrap="square" lIns="0" tIns="0" rIns="0" bIns="0" rtlCol="0" anchor="b" anchorCtr="0">
              <a:noAutofit/>
            </a:bodyPr>
            <a:lstStyle/>
            <a:p>
              <a:pPr marL="0" marR="0" lvl="0" indent="0" algn="ctr" defTabSz="609585" rtl="0" eaLnBrk="0" fontAlgn="base" latinLnBrk="0" hangingPunct="0">
                <a:lnSpc>
                  <a:spcPct val="120000"/>
                </a:lnSpc>
                <a:spcBef>
                  <a:spcPts val="0"/>
                </a:spcBef>
                <a:spcAft>
                  <a:spcPct val="0"/>
                </a:spcAft>
                <a:buClrTx/>
                <a:buSzTx/>
                <a:buFontTx/>
                <a:buNone/>
                <a:tabLst/>
                <a:defRPr/>
              </a:pPr>
              <a:r>
                <a:rPr lang="en-GB" sz="1200">
                  <a:solidFill>
                    <a:srgbClr val="0091DF"/>
                  </a:solidFill>
                  <a:latin typeface="Arial" panose="020B0604020202020204"/>
                  <a:ea typeface="MS PGothic" charset="0"/>
                </a:rPr>
                <a:t>2781</a:t>
              </a:r>
              <a:endParaRPr kumimoji="0" lang="en-GB" sz="1200" b="0" i="0" u="none" strike="noStrike" kern="1200" cap="none" spc="0" normalizeH="0" baseline="0" noProof="0">
                <a:ln>
                  <a:noFill/>
                </a:ln>
                <a:solidFill>
                  <a:srgbClr val="0091DF"/>
                </a:solidFill>
                <a:effectLst/>
                <a:uLnTx/>
                <a:uFillTx/>
                <a:latin typeface="Arial" panose="020B0604020202020204"/>
                <a:ea typeface="MS PGothic" charset="0"/>
              </a:endParaRPr>
            </a:p>
            <a:p>
              <a:pPr marL="0" marR="0" lvl="0" indent="0" algn="ctr" defTabSz="609585" rtl="0" eaLnBrk="0" fontAlgn="base" latinLnBrk="0" hangingPunct="0">
                <a:lnSpc>
                  <a:spcPct val="120000"/>
                </a:lnSpc>
                <a:spcBef>
                  <a:spcPts val="0"/>
                </a:spcBef>
                <a:spcAft>
                  <a:spcPct val="0"/>
                </a:spcAft>
                <a:buClrTx/>
                <a:buSzTx/>
                <a:buFontTx/>
                <a:buNone/>
                <a:tabLst/>
                <a:defRPr/>
              </a:pPr>
              <a:r>
                <a:rPr kumimoji="0" lang="en-GB" sz="1200" b="0" i="0" u="none" strike="noStrike" kern="1200" cap="none" spc="0" normalizeH="0" baseline="0" noProof="0">
                  <a:ln>
                    <a:noFill/>
                  </a:ln>
                  <a:solidFill>
                    <a:srgbClr val="53585A"/>
                  </a:solidFill>
                  <a:effectLst/>
                  <a:uLnTx/>
                  <a:uFillTx/>
                  <a:latin typeface="Arial" panose="020B0604020202020204"/>
                  <a:ea typeface="MS PGothic" charset="0"/>
                </a:rPr>
                <a:t>2759</a:t>
              </a:r>
            </a:p>
          </p:txBody>
        </p:sp>
        <p:sp>
          <p:nvSpPr>
            <p:cNvPr id="25" name="TextBox 24">
              <a:extLst>
                <a:ext uri="{FF2B5EF4-FFF2-40B4-BE49-F238E27FC236}">
                  <a16:creationId xmlns:a16="http://schemas.microsoft.com/office/drawing/2014/main" id="{18D42B23-6961-42FE-9E1D-26422D31602F}"/>
                </a:ext>
              </a:extLst>
            </p:cNvPr>
            <p:cNvSpPr txBox="1"/>
            <p:nvPr/>
          </p:nvSpPr>
          <p:spPr>
            <a:xfrm>
              <a:off x="9097899" y="5052386"/>
              <a:ext cx="439145" cy="341529"/>
            </a:xfrm>
            <a:prstGeom prst="rect">
              <a:avLst/>
            </a:prstGeom>
          </p:spPr>
          <p:txBody>
            <a:bodyPr vert="horz" wrap="square" lIns="0" tIns="0" rIns="0" bIns="0" rtlCol="0" anchor="b" anchorCtr="0">
              <a:noAutofit/>
            </a:bodyPr>
            <a:lstStyle/>
            <a:p>
              <a:pPr marL="0" marR="0" lvl="0" indent="0" algn="ctr" defTabSz="609585" rtl="0" eaLnBrk="0" fontAlgn="base" latinLnBrk="0" hangingPunct="0">
                <a:lnSpc>
                  <a:spcPct val="120000"/>
                </a:lnSpc>
                <a:spcBef>
                  <a:spcPts val="0"/>
                </a:spcBef>
                <a:spcAft>
                  <a:spcPct val="0"/>
                </a:spcAft>
                <a:buClrTx/>
                <a:buSzTx/>
                <a:buFontTx/>
                <a:buNone/>
                <a:tabLst/>
                <a:defRPr/>
              </a:pPr>
              <a:r>
                <a:rPr lang="en-GB" sz="1200">
                  <a:solidFill>
                    <a:srgbClr val="0091DF"/>
                  </a:solidFill>
                  <a:latin typeface="Arial" panose="020B0604020202020204"/>
                  <a:ea typeface="MS PGothic" charset="0"/>
                </a:rPr>
                <a:t>912</a:t>
              </a:r>
              <a:endParaRPr kumimoji="0" lang="en-GB" sz="1200" b="0" i="0" u="none" strike="noStrike" kern="1200" cap="none" spc="0" normalizeH="0" baseline="0" noProof="0">
                <a:ln>
                  <a:noFill/>
                </a:ln>
                <a:solidFill>
                  <a:srgbClr val="0091DF"/>
                </a:solidFill>
                <a:effectLst/>
                <a:uLnTx/>
                <a:uFillTx/>
                <a:latin typeface="Arial" panose="020B0604020202020204"/>
                <a:ea typeface="MS PGothic" charset="0"/>
              </a:endParaRPr>
            </a:p>
            <a:p>
              <a:pPr marL="0" marR="0" lvl="0" indent="0" algn="ctr" defTabSz="609585" rtl="0" eaLnBrk="0" fontAlgn="base" latinLnBrk="0" hangingPunct="0">
                <a:lnSpc>
                  <a:spcPct val="120000"/>
                </a:lnSpc>
                <a:spcBef>
                  <a:spcPts val="0"/>
                </a:spcBef>
                <a:spcAft>
                  <a:spcPct val="0"/>
                </a:spcAft>
                <a:buClrTx/>
                <a:buSzTx/>
                <a:buFontTx/>
                <a:buNone/>
                <a:tabLst/>
                <a:defRPr/>
              </a:pPr>
              <a:r>
                <a:rPr kumimoji="0" lang="en-GB" sz="1200" b="0" i="0" u="none" strike="noStrike" kern="1200" cap="none" spc="0" normalizeH="0" baseline="0" noProof="0">
                  <a:ln>
                    <a:noFill/>
                  </a:ln>
                  <a:solidFill>
                    <a:srgbClr val="53585A"/>
                  </a:solidFill>
                  <a:effectLst/>
                  <a:uLnTx/>
                  <a:uFillTx/>
                  <a:latin typeface="Arial" panose="020B0604020202020204"/>
                  <a:ea typeface="MS PGothic" charset="0"/>
                </a:rPr>
                <a:t>887 </a:t>
              </a:r>
            </a:p>
          </p:txBody>
        </p:sp>
      </p:grpSp>
      <p:sp>
        <p:nvSpPr>
          <p:cNvPr id="35" name="TextBox 34">
            <a:extLst>
              <a:ext uri="{FF2B5EF4-FFF2-40B4-BE49-F238E27FC236}">
                <a16:creationId xmlns:a16="http://schemas.microsoft.com/office/drawing/2014/main" id="{7E832D91-98EA-40F6-B584-265B71C4CE47}"/>
              </a:ext>
            </a:extLst>
          </p:cNvPr>
          <p:cNvSpPr txBox="1"/>
          <p:nvPr/>
        </p:nvSpPr>
        <p:spPr>
          <a:xfrm>
            <a:off x="365520" y="5239385"/>
            <a:ext cx="1011172" cy="514010"/>
          </a:xfrm>
          <a:prstGeom prst="rect">
            <a:avLst/>
          </a:prstGeom>
        </p:spPr>
        <p:txBody>
          <a:bodyPr vert="horz" wrap="square" lIns="0" tIns="0" rIns="0" bIns="0" rtlCol="0" anchor="t" anchorCtr="0">
            <a:noAutofit/>
          </a:bodyPr>
          <a:lstStyle/>
          <a:p>
            <a:pPr marL="0" marR="0" lvl="0" indent="0" algn="r" defTabSz="609585" rtl="0" eaLnBrk="0" fontAlgn="base" latinLnBrk="0" hangingPunct="0">
              <a:lnSpc>
                <a:spcPct val="100000"/>
              </a:lnSpc>
              <a:spcBef>
                <a:spcPts val="0"/>
              </a:spcBef>
              <a:spcAft>
                <a:spcPct val="0"/>
              </a:spcAft>
              <a:buClrTx/>
              <a:buSzTx/>
              <a:buFontTx/>
              <a:buNone/>
              <a:tabLst/>
              <a:defRPr/>
            </a:pPr>
            <a:r>
              <a:rPr kumimoji="0" lang="en-GB" sz="1200" b="1" i="0" u="none" strike="noStrike" kern="1200" cap="none" spc="0" normalizeH="0" baseline="0" noProof="0">
                <a:ln>
                  <a:noFill/>
                </a:ln>
                <a:solidFill>
                  <a:srgbClr val="53585A"/>
                </a:solidFill>
                <a:effectLst/>
                <a:uLnTx/>
                <a:uFillTx/>
                <a:latin typeface="Arial" panose="020B0604020202020204"/>
                <a:ea typeface="MS PGothic" charset="0"/>
              </a:rPr>
              <a:t>Patients (n):</a:t>
            </a:r>
          </a:p>
          <a:p>
            <a:pPr marL="0" marR="0" lvl="0" indent="0" algn="r" defTabSz="609585" rtl="0" eaLnBrk="0" fontAlgn="base" latinLnBrk="0" hangingPunct="0">
              <a:lnSpc>
                <a:spcPct val="120000"/>
              </a:lnSpc>
              <a:spcBef>
                <a:spcPts val="0"/>
              </a:spcBef>
              <a:spcAft>
                <a:spcPct val="0"/>
              </a:spcAft>
              <a:buClrTx/>
              <a:buSzTx/>
              <a:buFontTx/>
              <a:buNone/>
              <a:tabLst/>
              <a:defRPr/>
            </a:pPr>
            <a:r>
              <a:rPr kumimoji="0" lang="en-GB" sz="1200" b="1" i="0" u="none" strike="noStrike" kern="1200" cap="none" spc="0" normalizeH="0" baseline="0" noProof="0">
                <a:ln>
                  <a:noFill/>
                </a:ln>
                <a:solidFill>
                  <a:srgbClr val="0091DF"/>
                </a:solidFill>
                <a:effectLst/>
                <a:uLnTx/>
                <a:uFillTx/>
                <a:latin typeface="Arial" panose="020B0604020202020204"/>
                <a:ea typeface="MS PGothic" charset="0"/>
              </a:rPr>
              <a:t>Finerenone</a:t>
            </a:r>
          </a:p>
          <a:p>
            <a:pPr marL="0" marR="0" lvl="0" indent="0" algn="r" defTabSz="609585" rtl="0" eaLnBrk="0" fontAlgn="base" latinLnBrk="0" hangingPunct="0">
              <a:lnSpc>
                <a:spcPct val="120000"/>
              </a:lnSpc>
              <a:spcBef>
                <a:spcPts val="0"/>
              </a:spcBef>
              <a:spcAft>
                <a:spcPct val="0"/>
              </a:spcAft>
              <a:buClrTx/>
              <a:buSzTx/>
              <a:buFontTx/>
              <a:buNone/>
              <a:tabLst/>
              <a:defRPr/>
            </a:pPr>
            <a:r>
              <a:rPr kumimoji="0" lang="en-GB" sz="1200" b="1" i="0" u="none" strike="noStrike" kern="1200" cap="none" spc="0" normalizeH="0" baseline="0" noProof="0">
                <a:ln>
                  <a:noFill/>
                </a:ln>
                <a:solidFill>
                  <a:srgbClr val="53585A"/>
                </a:solidFill>
                <a:effectLst/>
                <a:uLnTx/>
                <a:uFillTx/>
                <a:latin typeface="Arial" panose="020B0604020202020204"/>
                <a:ea typeface="MS PGothic" charset="0"/>
              </a:rPr>
              <a:t>Placebo</a:t>
            </a:r>
          </a:p>
        </p:txBody>
      </p:sp>
      <p:pic>
        <p:nvPicPr>
          <p:cNvPr id="37" name="Picture 36">
            <a:extLst>
              <a:ext uri="{FF2B5EF4-FFF2-40B4-BE49-F238E27FC236}">
                <a16:creationId xmlns:a16="http://schemas.microsoft.com/office/drawing/2014/main" id="{DEA6D8E2-45E1-4D1E-B812-DC9614AB30D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364446" y="6209922"/>
            <a:ext cx="1497416" cy="412924"/>
          </a:xfrm>
          <a:prstGeom prst="rect">
            <a:avLst/>
          </a:prstGeom>
        </p:spPr>
      </p:pic>
    </p:spTree>
    <p:extLst>
      <p:ext uri="{BB962C8B-B14F-4D97-AF65-F5344CB8AC3E}">
        <p14:creationId xmlns:p14="http://schemas.microsoft.com/office/powerpoint/2010/main" val="1662725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C248208-4D4F-4AF6-83D3-056AE69ADF1A}"/>
              </a:ext>
            </a:extLst>
          </p:cNvPr>
          <p:cNvSpPr>
            <a:spLocks noGrp="1"/>
          </p:cNvSpPr>
          <p:nvPr>
            <p:ph type="ftr" sz="quarter" idx="14"/>
          </p:nvPr>
        </p:nvSpPr>
        <p:spPr>
          <a:xfrm>
            <a:off x="932597" y="6102985"/>
            <a:ext cx="9159142" cy="506124"/>
          </a:xfrm>
        </p:spPr>
        <p:txBody>
          <a:bodyPr/>
          <a:lstStyle/>
          <a:p>
            <a:r>
              <a:rPr lang="en-GB"/>
              <a:t>AE, adverse event</a:t>
            </a:r>
            <a:endParaRPr lang="en-GB">
              <a:cs typeface="Arial"/>
            </a:endParaRPr>
          </a:p>
          <a:p>
            <a:endParaRPr lang="en-GB"/>
          </a:p>
          <a:p>
            <a:pPr defTabSz="609585">
              <a:spcBef>
                <a:spcPct val="0"/>
              </a:spcBef>
              <a:spcAft>
                <a:spcPct val="0"/>
              </a:spcAft>
              <a:defRPr/>
            </a:pPr>
            <a:r>
              <a:rPr lang="da-DK">
                <a:ea typeface="+mn-lt"/>
                <a:cs typeface="+mn-lt"/>
              </a:rPr>
              <a:t>Agarwal</a:t>
            </a:r>
            <a:r>
              <a:rPr lang="da-DK"/>
              <a:t> R,</a:t>
            </a:r>
            <a:r>
              <a:rPr lang="da-DK" i="1"/>
              <a:t> et al. Eur Heart J</a:t>
            </a:r>
            <a:r>
              <a:rPr lang="da-DK"/>
              <a:t> 2022; 43:474-484</a:t>
            </a:r>
            <a:endParaRPr lang="en-GB"/>
          </a:p>
        </p:txBody>
      </p:sp>
      <p:sp>
        <p:nvSpPr>
          <p:cNvPr id="3" name="Slide Number Placeholder 2">
            <a:extLst>
              <a:ext uri="{FF2B5EF4-FFF2-40B4-BE49-F238E27FC236}">
                <a16:creationId xmlns:a16="http://schemas.microsoft.com/office/drawing/2014/main" id="{4E9142BC-20B1-47DE-8F45-2F003DF723D8}"/>
              </a:ext>
            </a:extLst>
          </p:cNvPr>
          <p:cNvSpPr>
            <a:spLocks noGrp="1"/>
          </p:cNvSpPr>
          <p:nvPr>
            <p:ph type="sldNum" sz="quarter" idx="15"/>
          </p:nvPr>
        </p:nvSpPr>
        <p:spPr/>
        <p:txBody>
          <a:bodyPr/>
          <a:lstStyle/>
          <a:p>
            <a:fld id="{7AF8E309-D608-654D-B811-6A2C46C88181}" type="slidenum">
              <a:rPr lang="en-GB" smtClean="0"/>
              <a:pPr/>
              <a:t>26</a:t>
            </a:fld>
            <a:endParaRPr lang="en-GB"/>
          </a:p>
        </p:txBody>
      </p:sp>
      <p:sp>
        <p:nvSpPr>
          <p:cNvPr id="5" name="Title 4">
            <a:extLst>
              <a:ext uri="{FF2B5EF4-FFF2-40B4-BE49-F238E27FC236}">
                <a16:creationId xmlns:a16="http://schemas.microsoft.com/office/drawing/2014/main" id="{5692064C-45CE-4666-831B-CB92F94D3A82}"/>
              </a:ext>
            </a:extLst>
          </p:cNvPr>
          <p:cNvSpPr>
            <a:spLocks noGrp="1"/>
          </p:cNvSpPr>
          <p:nvPr>
            <p:ph type="title"/>
          </p:nvPr>
        </p:nvSpPr>
        <p:spPr/>
        <p:txBody>
          <a:bodyPr>
            <a:normAutofit/>
          </a:bodyPr>
          <a:lstStyle/>
          <a:p>
            <a:r>
              <a:rPr lang="en-GB" sz="2400"/>
              <a:t>FIDELITY Study: Overall safety outcomes and kidney AEs</a:t>
            </a:r>
          </a:p>
        </p:txBody>
      </p:sp>
      <p:graphicFrame>
        <p:nvGraphicFramePr>
          <p:cNvPr id="6" name="Table 11">
            <a:extLst>
              <a:ext uri="{FF2B5EF4-FFF2-40B4-BE49-F238E27FC236}">
                <a16:creationId xmlns:a16="http://schemas.microsoft.com/office/drawing/2014/main" id="{00343A59-6C3C-452F-8C58-04DBF3024CE7}"/>
              </a:ext>
            </a:extLst>
          </p:cNvPr>
          <p:cNvGraphicFramePr>
            <a:graphicFrameLocks/>
          </p:cNvGraphicFramePr>
          <p:nvPr>
            <p:extLst>
              <p:ext uri="{D42A27DB-BD31-4B8C-83A1-F6EECF244321}">
                <p14:modId xmlns:p14="http://schemas.microsoft.com/office/powerpoint/2010/main" val="437766899"/>
              </p:ext>
            </p:extLst>
          </p:nvPr>
        </p:nvGraphicFramePr>
        <p:xfrm>
          <a:off x="623888" y="1450800"/>
          <a:ext cx="9838109" cy="3682224"/>
        </p:xfrm>
        <a:graphic>
          <a:graphicData uri="http://schemas.openxmlformats.org/drawingml/2006/table">
            <a:tbl>
              <a:tblPr firstRow="1" bandRow="1">
                <a:tableStyleId>{B301B821-A1FF-4177-AEE7-76D212191A09}</a:tableStyleId>
              </a:tblPr>
              <a:tblGrid>
                <a:gridCol w="5756869">
                  <a:extLst>
                    <a:ext uri="{9D8B030D-6E8A-4147-A177-3AD203B41FA5}">
                      <a16:colId xmlns:a16="http://schemas.microsoft.com/office/drawing/2014/main" val="4051352246"/>
                    </a:ext>
                  </a:extLst>
                </a:gridCol>
                <a:gridCol w="2040620">
                  <a:extLst>
                    <a:ext uri="{9D8B030D-6E8A-4147-A177-3AD203B41FA5}">
                      <a16:colId xmlns:a16="http://schemas.microsoft.com/office/drawing/2014/main" val="2844307864"/>
                    </a:ext>
                  </a:extLst>
                </a:gridCol>
                <a:gridCol w="2040620">
                  <a:extLst>
                    <a:ext uri="{9D8B030D-6E8A-4147-A177-3AD203B41FA5}">
                      <a16:colId xmlns:a16="http://schemas.microsoft.com/office/drawing/2014/main" val="2111176375"/>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noProof="0">
                          <a:solidFill>
                            <a:schemeClr val="bg1"/>
                          </a:solidFill>
                        </a:rPr>
                        <a:t>Investigator-reported AEs, n (%)</a:t>
                      </a:r>
                    </a:p>
                    <a:p>
                      <a:endParaRPr lang="en-GB"/>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solidFill>
                      <a:srgbClr val="0091DF"/>
                    </a:solidFill>
                  </a:tcPr>
                </a:tc>
                <a:tc>
                  <a:txBody>
                    <a:bodyPr/>
                    <a:lstStyle/>
                    <a:p>
                      <a:pPr algn="ctr"/>
                      <a:r>
                        <a:rPr lang="en-GB" sz="1400" b="1" noProof="0">
                          <a:solidFill>
                            <a:schemeClr val="bg1"/>
                          </a:solidFill>
                        </a:rPr>
                        <a:t>Finerenone </a:t>
                      </a:r>
                    </a:p>
                    <a:p>
                      <a:pPr algn="ctr"/>
                      <a:r>
                        <a:rPr lang="en-GB" sz="1400" b="1" noProof="0">
                          <a:solidFill>
                            <a:schemeClr val="bg1"/>
                          </a:solidFill>
                        </a:rPr>
                        <a:t>(n=6510)</a:t>
                      </a:r>
                    </a:p>
                  </a:txBody>
                  <a:tcPr>
                    <a:lnT w="12700" cap="flat" cmpd="sng" algn="ctr">
                      <a:solidFill>
                        <a:schemeClr val="bg2"/>
                      </a:solidFill>
                      <a:prstDash val="solid"/>
                      <a:round/>
                      <a:headEnd type="none" w="med" len="med"/>
                      <a:tailEnd type="none" w="med" len="med"/>
                    </a:lnT>
                    <a:solidFill>
                      <a:schemeClr val="accent1"/>
                    </a:solidFill>
                  </a:tcPr>
                </a:tc>
                <a:tc>
                  <a:txBody>
                    <a:bodyPr/>
                    <a:lstStyle/>
                    <a:p>
                      <a:pPr algn="ctr"/>
                      <a:r>
                        <a:rPr lang="en-GB" sz="1400" b="1" noProof="0">
                          <a:solidFill>
                            <a:schemeClr val="bg1"/>
                          </a:solidFill>
                        </a:rPr>
                        <a:t>Placebo</a:t>
                      </a:r>
                    </a:p>
                    <a:p>
                      <a:pPr algn="ctr"/>
                      <a:r>
                        <a:rPr lang="en-GB" sz="1400" b="1" noProof="0">
                          <a:solidFill>
                            <a:schemeClr val="bg1"/>
                          </a:solidFill>
                        </a:rPr>
                        <a:t>(n=6489)</a:t>
                      </a:r>
                    </a:p>
                  </a:txBody>
                  <a:tcP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accent1"/>
                    </a:solidFill>
                  </a:tcPr>
                </a:tc>
                <a:extLst>
                  <a:ext uri="{0D108BD9-81ED-4DB2-BD59-A6C34878D82A}">
                    <a16:rowId xmlns:a16="http://schemas.microsoft.com/office/drawing/2014/main" val="4100947384"/>
                  </a:ext>
                </a:extLst>
              </a:tr>
              <a:tr h="434592">
                <a:tc>
                  <a:txBody>
                    <a:bodyPr/>
                    <a:lstStyle/>
                    <a:p>
                      <a:pPr algn="l"/>
                      <a:r>
                        <a:rPr lang="en-GB" sz="1600" b="1" noProof="0">
                          <a:solidFill>
                            <a:schemeClr val="tx1"/>
                          </a:solidFill>
                        </a:rPr>
                        <a:t>Any AE</a:t>
                      </a:r>
                    </a:p>
                  </a:txBody>
                  <a:tcPr anchor="ctr">
                    <a:lnL w="12700" cap="flat" cmpd="sng" algn="ctr">
                      <a:solidFill>
                        <a:schemeClr val="bg2"/>
                      </a:solidFill>
                      <a:prstDash val="solid"/>
                      <a:round/>
                      <a:headEnd type="none" w="med" len="med"/>
                      <a:tailEnd type="none" w="med" len="med"/>
                    </a:lnL>
                    <a:solidFill>
                      <a:srgbClr val="E7EEF9"/>
                    </a:solidFill>
                  </a:tcPr>
                </a:tc>
                <a:tc>
                  <a:txBody>
                    <a:bodyPr/>
                    <a:lstStyle/>
                    <a:p>
                      <a:pPr algn="ctr"/>
                      <a:r>
                        <a:rPr lang="en-GB" sz="1600" b="1" kern="1200" noProof="0">
                          <a:solidFill>
                            <a:schemeClr val="tx1"/>
                          </a:solidFill>
                        </a:rPr>
                        <a:t>5608 (86.1)</a:t>
                      </a:r>
                      <a:endParaRPr lang="en-GB" sz="1600" b="1" kern="1200" noProof="0">
                        <a:solidFill>
                          <a:schemeClr val="tx1"/>
                        </a:solidFill>
                        <a:latin typeface="+mn-lt"/>
                        <a:ea typeface="+mn-ea"/>
                        <a:cs typeface="+mn-cs"/>
                      </a:endParaRPr>
                    </a:p>
                  </a:txBody>
                  <a:tcPr anchor="ctr">
                    <a:solidFill>
                      <a:srgbClr val="E7EEF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1200" noProof="0">
                          <a:solidFill>
                            <a:schemeClr val="tx1"/>
                          </a:solidFill>
                        </a:rPr>
                        <a:t>5607 (86.4)</a:t>
                      </a:r>
                      <a:endParaRPr lang="en-GB" sz="1600" b="1" kern="1200" noProof="0">
                        <a:solidFill>
                          <a:schemeClr val="tx1"/>
                        </a:solidFill>
                        <a:latin typeface="+mn-lt"/>
                        <a:ea typeface="+mn-ea"/>
                        <a:cs typeface="+mn-cs"/>
                      </a:endParaRPr>
                    </a:p>
                  </a:txBody>
                  <a:tcPr anchor="ctr">
                    <a:lnR w="12700" cap="flat" cmpd="sng" algn="ctr">
                      <a:solidFill>
                        <a:schemeClr val="bg2"/>
                      </a:solidFill>
                      <a:prstDash val="solid"/>
                      <a:round/>
                      <a:headEnd type="none" w="med" len="med"/>
                      <a:tailEnd type="none" w="med" len="med"/>
                    </a:lnR>
                    <a:solidFill>
                      <a:srgbClr val="E7EEF9"/>
                    </a:solidFill>
                  </a:tcPr>
                </a:tc>
                <a:extLst>
                  <a:ext uri="{0D108BD9-81ED-4DB2-BD59-A6C34878D82A}">
                    <a16:rowId xmlns:a16="http://schemas.microsoft.com/office/drawing/2014/main" val="639892813"/>
                  </a:ext>
                </a:extLst>
              </a:tr>
              <a:tr h="434592">
                <a:tc>
                  <a:txBody>
                    <a:bodyPr/>
                    <a:lstStyle/>
                    <a:p>
                      <a:pPr marL="179388" indent="0" algn="l"/>
                      <a:r>
                        <a:rPr lang="en-GB" sz="1600" baseline="0" noProof="0">
                          <a:solidFill>
                            <a:schemeClr val="tx1"/>
                          </a:solidFill>
                        </a:rPr>
                        <a:t>Leading to discontinuation</a:t>
                      </a:r>
                    </a:p>
                  </a:txBody>
                  <a:tcPr anchor="ctr">
                    <a:lnL w="12700" cap="flat" cmpd="sng" algn="ctr">
                      <a:solidFill>
                        <a:schemeClr val="bg2"/>
                      </a:solidFill>
                      <a:prstDash val="solid"/>
                      <a:round/>
                      <a:headEnd type="none" w="med" len="med"/>
                      <a:tailEnd type="none" w="med" len="med"/>
                    </a:lnL>
                    <a:solidFill>
                      <a:srgbClr val="E7EEF9"/>
                    </a:solidFill>
                  </a:tcPr>
                </a:tc>
                <a:tc>
                  <a:txBody>
                    <a:bodyPr/>
                    <a:lstStyle/>
                    <a:p>
                      <a:pPr algn="ctr"/>
                      <a:r>
                        <a:rPr lang="en-GB" sz="1600" kern="1200" noProof="0">
                          <a:solidFill>
                            <a:schemeClr val="tx1"/>
                          </a:solidFill>
                        </a:rPr>
                        <a:t>414 (6.4)</a:t>
                      </a:r>
                      <a:endParaRPr lang="en-GB" sz="1600" kern="1200" noProof="0">
                        <a:solidFill>
                          <a:schemeClr val="tx1"/>
                        </a:solidFill>
                        <a:latin typeface="+mn-lt"/>
                        <a:ea typeface="+mn-ea"/>
                        <a:cs typeface="+mn-cs"/>
                      </a:endParaRPr>
                    </a:p>
                  </a:txBody>
                  <a:tcPr anchor="ctr">
                    <a:solidFill>
                      <a:srgbClr val="E7EEF9"/>
                    </a:solidFill>
                  </a:tcPr>
                </a:tc>
                <a:tc>
                  <a:txBody>
                    <a:bodyPr/>
                    <a:lstStyle/>
                    <a:p>
                      <a:pPr algn="ctr"/>
                      <a:r>
                        <a:rPr lang="en-GB" sz="1600" kern="1200" noProof="0">
                          <a:solidFill>
                            <a:schemeClr val="tx1"/>
                          </a:solidFill>
                        </a:rPr>
                        <a:t>351 (5.4)</a:t>
                      </a:r>
                      <a:endParaRPr lang="en-GB" sz="1600" kern="1200" noProof="0">
                        <a:solidFill>
                          <a:schemeClr val="tx1"/>
                        </a:solidFill>
                        <a:latin typeface="+mn-lt"/>
                        <a:ea typeface="+mn-ea"/>
                        <a:cs typeface="+mn-cs"/>
                      </a:endParaRPr>
                    </a:p>
                  </a:txBody>
                  <a:tcPr anchor="ctr">
                    <a:lnR w="12700" cap="flat" cmpd="sng" algn="ctr">
                      <a:solidFill>
                        <a:schemeClr val="bg2"/>
                      </a:solidFill>
                      <a:prstDash val="solid"/>
                      <a:round/>
                      <a:headEnd type="none" w="med" len="med"/>
                      <a:tailEnd type="none" w="med" len="med"/>
                    </a:lnR>
                    <a:solidFill>
                      <a:srgbClr val="E7EEF9"/>
                    </a:solidFill>
                  </a:tcPr>
                </a:tc>
                <a:extLst>
                  <a:ext uri="{0D108BD9-81ED-4DB2-BD59-A6C34878D82A}">
                    <a16:rowId xmlns:a16="http://schemas.microsoft.com/office/drawing/2014/main" val="792581928"/>
                  </a:ext>
                </a:extLst>
              </a:tr>
              <a:tr h="434592">
                <a:tc>
                  <a:txBody>
                    <a:bodyPr/>
                    <a:lstStyle/>
                    <a:p>
                      <a:pPr marL="0" indent="0" algn="l"/>
                      <a:r>
                        <a:rPr lang="en-GB" sz="1600" b="1" baseline="0" noProof="0">
                          <a:solidFill>
                            <a:schemeClr val="tx1"/>
                          </a:solidFill>
                        </a:rPr>
                        <a:t>Any serious AE</a:t>
                      </a:r>
                    </a:p>
                  </a:txBody>
                  <a:tcPr anchor="ctr">
                    <a:lnL w="12700" cap="flat" cmpd="sng" algn="ctr">
                      <a:solidFill>
                        <a:schemeClr val="bg2"/>
                      </a:solidFill>
                      <a:prstDash val="solid"/>
                      <a:round/>
                      <a:headEnd type="none" w="med" len="med"/>
                      <a:tailEnd type="none" w="med" len="med"/>
                    </a:lnL>
                    <a:solidFill>
                      <a:schemeClr val="bg1"/>
                    </a:solidFill>
                  </a:tcPr>
                </a:tc>
                <a:tc>
                  <a:txBody>
                    <a:bodyPr/>
                    <a:lstStyle/>
                    <a:p>
                      <a:pPr algn="ctr"/>
                      <a:r>
                        <a:rPr lang="de-CH" sz="1600" b="1" kern="1200">
                          <a:solidFill>
                            <a:schemeClr val="tx1"/>
                          </a:solidFill>
                          <a:latin typeface="+mn-lt"/>
                          <a:ea typeface="+mn-ea"/>
                          <a:cs typeface="+mn-cs"/>
                        </a:rPr>
                        <a:t>2060 (31.6)</a:t>
                      </a:r>
                      <a:endParaRPr lang="en-GB" sz="1600" b="1" kern="1200" noProof="0">
                        <a:solidFill>
                          <a:schemeClr val="tx1"/>
                        </a:solidFill>
                        <a:latin typeface="+mn-lt"/>
                        <a:ea typeface="+mn-ea"/>
                        <a:cs typeface="+mn-cs"/>
                      </a:endParaRPr>
                    </a:p>
                  </a:txBody>
                  <a:tcPr anchor="ctr">
                    <a:solidFill>
                      <a:schemeClr val="bg1"/>
                    </a:solidFill>
                  </a:tcPr>
                </a:tc>
                <a:tc>
                  <a:txBody>
                    <a:bodyPr/>
                    <a:lstStyle/>
                    <a:p>
                      <a:pPr algn="ctr"/>
                      <a:r>
                        <a:rPr lang="de-CH" sz="1600" b="1" kern="1200">
                          <a:solidFill>
                            <a:schemeClr val="tx1"/>
                          </a:solidFill>
                          <a:latin typeface="+mn-lt"/>
                          <a:ea typeface="+mn-ea"/>
                          <a:cs typeface="+mn-cs"/>
                        </a:rPr>
                        <a:t>2186 (33.7)</a:t>
                      </a:r>
                      <a:endParaRPr lang="en-GB" sz="1600" b="1" kern="1200" noProof="0">
                        <a:solidFill>
                          <a:schemeClr val="tx1"/>
                        </a:solidFill>
                        <a:latin typeface="+mn-lt"/>
                        <a:ea typeface="+mn-ea"/>
                        <a:cs typeface="+mn-cs"/>
                      </a:endParaRPr>
                    </a:p>
                  </a:txBody>
                  <a:tcPr anchor="ctr">
                    <a:lnR w="12700" cap="flat" cmpd="sng" algn="ctr">
                      <a:solidFill>
                        <a:schemeClr val="bg2"/>
                      </a:solidFill>
                      <a:prstDash val="solid"/>
                      <a:round/>
                      <a:headEnd type="none" w="med" len="med"/>
                      <a:tailEnd type="none" w="med" len="med"/>
                    </a:lnR>
                    <a:solidFill>
                      <a:schemeClr val="bg1"/>
                    </a:solidFill>
                  </a:tcPr>
                </a:tc>
                <a:extLst>
                  <a:ext uri="{0D108BD9-81ED-4DB2-BD59-A6C34878D82A}">
                    <a16:rowId xmlns:a16="http://schemas.microsoft.com/office/drawing/2014/main" val="538135692"/>
                  </a:ext>
                </a:extLst>
              </a:tr>
              <a:tr h="434592">
                <a:tc>
                  <a:txBody>
                    <a:bodyPr/>
                    <a:lstStyle/>
                    <a:p>
                      <a:pPr algn="l"/>
                      <a:r>
                        <a:rPr lang="en-GB" sz="1600" b="1" noProof="0">
                          <a:solidFill>
                            <a:schemeClr val="tx1"/>
                          </a:solidFill>
                        </a:rPr>
                        <a:t>Acute kidney injury</a:t>
                      </a:r>
                    </a:p>
                  </a:txBody>
                  <a:tcPr anchor="ctr">
                    <a:lnL w="12700" cap="flat" cmpd="sng" algn="ctr">
                      <a:solidFill>
                        <a:schemeClr val="bg2"/>
                      </a:solidFill>
                      <a:prstDash val="solid"/>
                      <a:round/>
                      <a:headEnd type="none" w="med" len="med"/>
                      <a:tailEnd type="none" w="med" len="med"/>
                    </a:lnL>
                    <a:solidFill>
                      <a:srgbClr val="E7EEF9"/>
                    </a:solidFill>
                  </a:tcPr>
                </a:tc>
                <a:tc>
                  <a:txBody>
                    <a:bodyPr/>
                    <a:lstStyle/>
                    <a:p>
                      <a:pPr algn="ctr"/>
                      <a:r>
                        <a:rPr lang="de-CH" sz="1600" b="1" kern="1200">
                          <a:solidFill>
                            <a:schemeClr val="tx1"/>
                          </a:solidFill>
                          <a:latin typeface="+mn-lt"/>
                          <a:ea typeface="+mn-ea"/>
                          <a:cs typeface="+mn-cs"/>
                        </a:rPr>
                        <a:t>220 (3.4)</a:t>
                      </a:r>
                      <a:endParaRPr lang="en-GB" sz="1600" b="1" kern="1200" noProof="0">
                        <a:solidFill>
                          <a:schemeClr val="tx1"/>
                        </a:solidFill>
                        <a:latin typeface="+mn-lt"/>
                        <a:ea typeface="+mn-ea"/>
                        <a:cs typeface="+mn-cs"/>
                      </a:endParaRPr>
                    </a:p>
                  </a:txBody>
                  <a:tcPr anchor="ctr">
                    <a:solidFill>
                      <a:srgbClr val="E7EEF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600" b="1" kern="1200">
                          <a:solidFill>
                            <a:schemeClr val="tx1"/>
                          </a:solidFill>
                          <a:latin typeface="+mn-lt"/>
                          <a:ea typeface="+mn-ea"/>
                          <a:cs typeface="+mn-cs"/>
                        </a:rPr>
                        <a:t>234 (3.6)</a:t>
                      </a:r>
                      <a:endParaRPr lang="en-GB" sz="1600" b="1" kern="1200" noProof="0">
                        <a:solidFill>
                          <a:schemeClr val="tx1"/>
                        </a:solidFill>
                        <a:latin typeface="+mn-lt"/>
                        <a:ea typeface="+mn-ea"/>
                        <a:cs typeface="+mn-cs"/>
                      </a:endParaRPr>
                    </a:p>
                  </a:txBody>
                  <a:tcPr anchor="ctr">
                    <a:lnR w="12700" cap="flat" cmpd="sng" algn="ctr">
                      <a:solidFill>
                        <a:schemeClr val="bg2"/>
                      </a:solidFill>
                      <a:prstDash val="solid"/>
                      <a:round/>
                      <a:headEnd type="none" w="med" len="med"/>
                      <a:tailEnd type="none" w="med" len="med"/>
                    </a:lnR>
                    <a:solidFill>
                      <a:srgbClr val="E7EEF9"/>
                    </a:solidFill>
                  </a:tcPr>
                </a:tc>
                <a:extLst>
                  <a:ext uri="{0D108BD9-81ED-4DB2-BD59-A6C34878D82A}">
                    <a16:rowId xmlns:a16="http://schemas.microsoft.com/office/drawing/2014/main" val="3230590765"/>
                  </a:ext>
                </a:extLst>
              </a:tr>
              <a:tr h="434592">
                <a:tc>
                  <a:txBody>
                    <a:bodyPr/>
                    <a:lstStyle/>
                    <a:p>
                      <a:pPr marL="179388" marR="0" lvl="0" indent="0" algn="l" defTabSz="914400" rtl="0" eaLnBrk="1" fontAlgn="auto" latinLnBrk="0" hangingPunct="1">
                        <a:lnSpc>
                          <a:spcPct val="100000"/>
                        </a:lnSpc>
                        <a:spcBef>
                          <a:spcPts val="0"/>
                        </a:spcBef>
                        <a:spcAft>
                          <a:spcPts val="0"/>
                        </a:spcAft>
                        <a:buClrTx/>
                        <a:buSzTx/>
                        <a:buFontTx/>
                        <a:buNone/>
                        <a:tabLst/>
                        <a:defRPr/>
                      </a:pPr>
                      <a:r>
                        <a:rPr lang="en-GB" sz="1600" baseline="0" noProof="0">
                          <a:solidFill>
                            <a:schemeClr val="tx1"/>
                          </a:solidFill>
                        </a:rPr>
                        <a:t>Leading to hospitalisation</a:t>
                      </a:r>
                    </a:p>
                  </a:txBody>
                  <a:tcPr anchor="ctr">
                    <a:lnL w="12700" cap="flat" cmpd="sng" algn="ctr">
                      <a:solidFill>
                        <a:schemeClr val="bg2"/>
                      </a:solidFill>
                      <a:prstDash val="solid"/>
                      <a:round/>
                      <a:headEnd type="none" w="med" len="med"/>
                      <a:tailEnd type="none" w="med" len="med"/>
                    </a:lnL>
                    <a:solidFill>
                      <a:srgbClr val="E7EEF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600" kern="1200">
                          <a:solidFill>
                            <a:schemeClr val="tx1"/>
                          </a:solidFill>
                          <a:latin typeface="+mn-lt"/>
                          <a:ea typeface="+mn-ea"/>
                          <a:cs typeface="+mn-cs"/>
                        </a:rPr>
                        <a:t>85 (1.3)</a:t>
                      </a:r>
                      <a:endParaRPr lang="en-GB" sz="1600" kern="1200" noProof="0">
                        <a:solidFill>
                          <a:schemeClr val="tx1"/>
                        </a:solidFill>
                        <a:latin typeface="+mn-lt"/>
                        <a:ea typeface="+mn-ea"/>
                        <a:cs typeface="+mn-cs"/>
                      </a:endParaRPr>
                    </a:p>
                  </a:txBody>
                  <a:tcPr anchor="ctr">
                    <a:solidFill>
                      <a:srgbClr val="E7EEF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600" kern="1200">
                          <a:solidFill>
                            <a:schemeClr val="tx1"/>
                          </a:solidFill>
                          <a:latin typeface="+mn-lt"/>
                          <a:ea typeface="+mn-ea"/>
                          <a:cs typeface="+mn-cs"/>
                        </a:rPr>
                        <a:t>86 (1.3)</a:t>
                      </a:r>
                      <a:endParaRPr lang="en-GB" sz="1600" kern="1200" noProof="0">
                        <a:solidFill>
                          <a:schemeClr val="tx1"/>
                        </a:solidFill>
                        <a:latin typeface="+mn-lt"/>
                        <a:ea typeface="+mn-ea"/>
                        <a:cs typeface="+mn-cs"/>
                      </a:endParaRPr>
                    </a:p>
                  </a:txBody>
                  <a:tcPr anchor="ctr">
                    <a:lnR w="12700" cap="flat" cmpd="sng" algn="ctr">
                      <a:solidFill>
                        <a:schemeClr val="bg2"/>
                      </a:solidFill>
                      <a:prstDash val="solid"/>
                      <a:round/>
                      <a:headEnd type="none" w="med" len="med"/>
                      <a:tailEnd type="none" w="med" len="med"/>
                    </a:lnR>
                    <a:solidFill>
                      <a:srgbClr val="E7EEF9"/>
                    </a:solidFill>
                  </a:tcPr>
                </a:tc>
                <a:extLst>
                  <a:ext uri="{0D108BD9-81ED-4DB2-BD59-A6C34878D82A}">
                    <a16:rowId xmlns:a16="http://schemas.microsoft.com/office/drawing/2014/main" val="1133144417"/>
                  </a:ext>
                </a:extLst>
              </a:tr>
              <a:tr h="434592">
                <a:tc>
                  <a:txBody>
                    <a:bodyPr/>
                    <a:lstStyle/>
                    <a:p>
                      <a:pPr marL="179388" indent="0" algn="l"/>
                      <a:r>
                        <a:rPr lang="en-GB" sz="1600" baseline="0" noProof="0">
                          <a:solidFill>
                            <a:schemeClr val="tx1"/>
                          </a:solidFill>
                        </a:rPr>
                        <a:t>Leading to discontinuation</a:t>
                      </a:r>
                    </a:p>
                  </a:txBody>
                  <a:tcPr anchor="ctr">
                    <a:lnL w="12700" cap="flat" cmpd="sng" algn="ctr">
                      <a:solidFill>
                        <a:schemeClr val="bg2"/>
                      </a:solidFill>
                      <a:prstDash val="solid"/>
                      <a:round/>
                      <a:headEnd type="none" w="med" len="med"/>
                      <a:tailEnd type="none" w="med" len="med"/>
                    </a:lnL>
                    <a:solidFill>
                      <a:srgbClr val="E7EEF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600" kern="1200">
                          <a:solidFill>
                            <a:schemeClr val="tx1"/>
                          </a:solidFill>
                          <a:latin typeface="+mn-lt"/>
                          <a:ea typeface="+mn-ea"/>
                          <a:cs typeface="+mn-cs"/>
                        </a:rPr>
                        <a:t>14 (0.2)</a:t>
                      </a:r>
                      <a:endParaRPr lang="en-GB" sz="1600" kern="1200" noProof="0">
                        <a:solidFill>
                          <a:schemeClr val="tx1"/>
                        </a:solidFill>
                        <a:latin typeface="+mn-lt"/>
                        <a:ea typeface="+mn-ea"/>
                        <a:cs typeface="+mn-cs"/>
                      </a:endParaRPr>
                    </a:p>
                  </a:txBody>
                  <a:tcPr anchor="ctr">
                    <a:solidFill>
                      <a:srgbClr val="E7EEF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600" kern="1200">
                          <a:solidFill>
                            <a:schemeClr val="tx1"/>
                          </a:solidFill>
                          <a:latin typeface="+mn-lt"/>
                          <a:ea typeface="+mn-ea"/>
                          <a:cs typeface="+mn-cs"/>
                        </a:rPr>
                        <a:t>10 (0.2)</a:t>
                      </a:r>
                      <a:endParaRPr lang="en-GB" sz="1600" kern="1200" noProof="0">
                        <a:solidFill>
                          <a:schemeClr val="tx1"/>
                        </a:solidFill>
                        <a:latin typeface="+mn-lt"/>
                        <a:ea typeface="+mn-ea"/>
                        <a:cs typeface="+mn-cs"/>
                      </a:endParaRPr>
                    </a:p>
                  </a:txBody>
                  <a:tcPr anchor="ctr">
                    <a:lnR w="12700" cap="flat" cmpd="sng" algn="ctr">
                      <a:solidFill>
                        <a:schemeClr val="bg2"/>
                      </a:solidFill>
                      <a:prstDash val="solid"/>
                      <a:round/>
                      <a:headEnd type="none" w="med" len="med"/>
                      <a:tailEnd type="none" w="med" len="med"/>
                    </a:lnR>
                    <a:solidFill>
                      <a:srgbClr val="E7EEF9"/>
                    </a:solidFill>
                  </a:tcPr>
                </a:tc>
                <a:extLst>
                  <a:ext uri="{0D108BD9-81ED-4DB2-BD59-A6C34878D82A}">
                    <a16:rowId xmlns:a16="http://schemas.microsoft.com/office/drawing/2014/main" val="3605626815"/>
                  </a:ext>
                </a:extLst>
              </a:tr>
              <a:tr h="434592">
                <a:tc>
                  <a:txBody>
                    <a:bodyPr/>
                    <a:lstStyle/>
                    <a:p>
                      <a:pPr marL="0" indent="0" algn="l"/>
                      <a:r>
                        <a:rPr lang="en-GB" sz="1600" b="1" baseline="0" noProof="0">
                          <a:solidFill>
                            <a:schemeClr val="tx1"/>
                          </a:solidFill>
                        </a:rPr>
                        <a:t>Gynecomastia</a:t>
                      </a:r>
                    </a:p>
                  </a:txBody>
                  <a:tcPr anchor="ctr">
                    <a:lnL w="12700" cap="flat" cmpd="sng" algn="ctr">
                      <a:solidFill>
                        <a:schemeClr val="bg2"/>
                      </a:solidFill>
                      <a:prstDash val="solid"/>
                      <a:round/>
                      <a:headEnd type="none" w="med" len="med"/>
                      <a:tailEnd type="none" w="med" len="med"/>
                    </a:lnL>
                    <a:lnB w="12700" cap="flat" cmpd="sng" algn="ctr">
                      <a:solidFill>
                        <a:schemeClr val="bg2"/>
                      </a:solidFill>
                      <a:prstDash val="solid"/>
                      <a:round/>
                      <a:headEnd type="none" w="med" len="med"/>
                      <a:tailEnd type="none" w="med" len="med"/>
                    </a:lnB>
                    <a:solidFill>
                      <a:schemeClr val="bg1"/>
                    </a:solidFill>
                  </a:tcPr>
                </a:tc>
                <a:tc>
                  <a:txBody>
                    <a:bodyPr/>
                    <a:lstStyle/>
                    <a:p>
                      <a:pPr algn="ctr"/>
                      <a:r>
                        <a:rPr lang="en-GB" sz="1600" b="1" noProof="0">
                          <a:solidFill>
                            <a:schemeClr val="tx1"/>
                          </a:solidFill>
                        </a:rPr>
                        <a:t>8 (0.1)</a:t>
                      </a:r>
                    </a:p>
                  </a:txBody>
                  <a:tcPr anchor="ctr">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noProof="0">
                          <a:solidFill>
                            <a:schemeClr val="tx1"/>
                          </a:solidFill>
                        </a:rPr>
                        <a:t>11 (0.2)</a:t>
                      </a:r>
                    </a:p>
                  </a:txBody>
                  <a:tcPr anchor="ct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85136348"/>
                  </a:ext>
                </a:extLst>
              </a:tr>
            </a:tbl>
          </a:graphicData>
        </a:graphic>
      </p:graphicFrame>
      <p:pic>
        <p:nvPicPr>
          <p:cNvPr id="7" name="Picture 6">
            <a:extLst>
              <a:ext uri="{FF2B5EF4-FFF2-40B4-BE49-F238E27FC236}">
                <a16:creationId xmlns:a16="http://schemas.microsoft.com/office/drawing/2014/main" id="{971BB33C-C2C3-424B-8DB5-58E93763DCF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66613" y="6387996"/>
            <a:ext cx="1305344" cy="360000"/>
          </a:xfrm>
          <a:prstGeom prst="rect">
            <a:avLst/>
          </a:prstGeom>
        </p:spPr>
      </p:pic>
    </p:spTree>
    <p:extLst>
      <p:ext uri="{BB962C8B-B14F-4D97-AF65-F5344CB8AC3E}">
        <p14:creationId xmlns:p14="http://schemas.microsoft.com/office/powerpoint/2010/main" val="2670320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4F305-B268-F6FB-DD66-41EE5E9ECD99}"/>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625B5840-7130-0CE4-F5FB-F24549A295BD}"/>
              </a:ext>
            </a:extLst>
          </p:cNvPr>
          <p:cNvSpPr/>
          <p:nvPr/>
        </p:nvSpPr>
        <p:spPr>
          <a:xfrm>
            <a:off x="6371304" y="1140038"/>
            <a:ext cx="4945626" cy="44631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dirty="0">
              <a:ln>
                <a:noFill/>
              </a:ln>
              <a:solidFill>
                <a:schemeClr val="tx1"/>
              </a:solidFill>
              <a:effectLst/>
              <a:uLnTx/>
              <a:uFillTx/>
              <a:latin typeface="Arial" panose="020B0604020202020204" pitchFamily="34" charset="0"/>
              <a:cs typeface="Arial" panose="020B0604020202020204" pitchFamily="34" charset="0"/>
            </a:endParaRPr>
          </a:p>
        </p:txBody>
      </p:sp>
      <p:graphicFrame>
        <p:nvGraphicFramePr>
          <p:cNvPr id="26" name="Content Placeholder 8">
            <a:extLst>
              <a:ext uri="{FF2B5EF4-FFF2-40B4-BE49-F238E27FC236}">
                <a16:creationId xmlns:a16="http://schemas.microsoft.com/office/drawing/2014/main" id="{E443C6B7-6F8A-B5AF-EA8D-3129997D1A6D}"/>
              </a:ext>
            </a:extLst>
          </p:cNvPr>
          <p:cNvGraphicFramePr>
            <a:graphicFrameLocks noGrp="1"/>
          </p:cNvGraphicFramePr>
          <p:nvPr>
            <p:ph sz="quarter" idx="16"/>
            <p:extLst>
              <p:ext uri="{D42A27DB-BD31-4B8C-83A1-F6EECF244321}">
                <p14:modId xmlns:p14="http://schemas.microsoft.com/office/powerpoint/2010/main" val="1484275351"/>
              </p:ext>
            </p:extLst>
          </p:nvPr>
        </p:nvGraphicFramePr>
        <p:xfrm>
          <a:off x="588963" y="1393410"/>
          <a:ext cx="10907713" cy="4200535"/>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EE8BDE9E-A435-039E-7B84-01D2FF2702BF}"/>
              </a:ext>
            </a:extLst>
          </p:cNvPr>
          <p:cNvSpPr>
            <a:spLocks noGrp="1"/>
          </p:cNvSpPr>
          <p:nvPr>
            <p:ph type="sldNum" sz="quarter" idx="15"/>
          </p:nvPr>
        </p:nvSpPr>
        <p:spPr/>
        <p:txBody>
          <a:bodyPr/>
          <a:lstStyle/>
          <a:p>
            <a:fld id="{7AF8E309-D608-654D-B811-6A2C46C88181}" type="slidenum">
              <a:rPr lang="en-GB" smtClean="0"/>
              <a:pPr/>
              <a:t>27</a:t>
            </a:fld>
            <a:endParaRPr lang="en-GB"/>
          </a:p>
        </p:txBody>
      </p:sp>
      <p:sp>
        <p:nvSpPr>
          <p:cNvPr id="5" name="Title 4">
            <a:extLst>
              <a:ext uri="{FF2B5EF4-FFF2-40B4-BE49-F238E27FC236}">
                <a16:creationId xmlns:a16="http://schemas.microsoft.com/office/drawing/2014/main" id="{C037EDB5-F9C8-0F33-E1B0-542F1C1C6519}"/>
              </a:ext>
            </a:extLst>
          </p:cNvPr>
          <p:cNvSpPr>
            <a:spLocks noGrp="1"/>
          </p:cNvSpPr>
          <p:nvPr>
            <p:ph type="title"/>
          </p:nvPr>
        </p:nvSpPr>
        <p:spPr>
          <a:xfrm>
            <a:off x="623888" y="372285"/>
            <a:ext cx="10872788" cy="498455"/>
          </a:xfrm>
        </p:spPr>
        <p:txBody>
          <a:bodyPr>
            <a:normAutofit/>
          </a:bodyPr>
          <a:lstStyle/>
          <a:p>
            <a:r>
              <a:rPr lang="en-GB" sz="2800" dirty="0"/>
              <a:t>FIDELITY: Impact on Hyperkalemia by eGFR Category</a:t>
            </a:r>
            <a:endParaRPr lang="fr-FR" dirty="0"/>
          </a:p>
        </p:txBody>
      </p:sp>
      <p:sp>
        <p:nvSpPr>
          <p:cNvPr id="27" name="TextBox 26">
            <a:extLst>
              <a:ext uri="{FF2B5EF4-FFF2-40B4-BE49-F238E27FC236}">
                <a16:creationId xmlns:a16="http://schemas.microsoft.com/office/drawing/2014/main" id="{4FF7585D-37C8-64E0-3CF8-E4AF641A82DC}"/>
              </a:ext>
            </a:extLst>
          </p:cNvPr>
          <p:cNvSpPr txBox="1"/>
          <p:nvPr/>
        </p:nvSpPr>
        <p:spPr>
          <a:xfrm>
            <a:off x="2404085" y="1244203"/>
            <a:ext cx="3067068" cy="360000"/>
          </a:xfrm>
          <a:prstGeom prst="rect">
            <a:avLst/>
          </a:prstGeom>
        </p:spPr>
        <p:txBody>
          <a:bodyPr vert="horz" wrap="square" lIns="91440" tIns="45720" rIns="91440" bIns="45720" rtlCol="0" anchor="ctr">
            <a:noAutofit/>
          </a:bodyPr>
          <a:lstStyle/>
          <a:p>
            <a:pPr lvl="0" algn="ctr">
              <a:spcBef>
                <a:spcPts val="600"/>
              </a:spcBef>
              <a:defRPr/>
            </a:pPr>
            <a:r>
              <a:rPr lang="fr-FR" sz="1600" b="1" dirty="0">
                <a:latin typeface="Arial" panose="020B0604020202020204" pitchFamily="34" charset="0"/>
                <a:cs typeface="Arial" panose="020B0604020202020204" pitchFamily="34" charset="0"/>
              </a:rPr>
              <a:t>eGFR &lt; 60 ml/min/1,73 m</a:t>
            </a:r>
            <a:r>
              <a:rPr lang="fr-FR" sz="1600" b="1" baseline="30000" dirty="0">
                <a:latin typeface="Arial" panose="020B0604020202020204" pitchFamily="34" charset="0"/>
                <a:cs typeface="Arial" panose="020B0604020202020204" pitchFamily="34" charset="0"/>
              </a:rPr>
              <a:t>2</a:t>
            </a:r>
          </a:p>
        </p:txBody>
      </p:sp>
      <p:cxnSp>
        <p:nvCxnSpPr>
          <p:cNvPr id="29" name="Straight Connector 28">
            <a:extLst>
              <a:ext uri="{FF2B5EF4-FFF2-40B4-BE49-F238E27FC236}">
                <a16:creationId xmlns:a16="http://schemas.microsoft.com/office/drawing/2014/main" id="{0D3DD413-AAA4-92B6-AA4D-E7DE7F0F0FE4}"/>
              </a:ext>
            </a:extLst>
          </p:cNvPr>
          <p:cNvCxnSpPr>
            <a:cxnSpLocks/>
          </p:cNvCxnSpPr>
          <p:nvPr/>
        </p:nvCxnSpPr>
        <p:spPr>
          <a:xfrm>
            <a:off x="1519134" y="1597247"/>
            <a:ext cx="48164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C155CAA-E985-DE70-EB9D-1C571CA41B94}"/>
              </a:ext>
            </a:extLst>
          </p:cNvPr>
          <p:cNvCxnSpPr>
            <a:cxnSpLocks/>
          </p:cNvCxnSpPr>
          <p:nvPr/>
        </p:nvCxnSpPr>
        <p:spPr>
          <a:xfrm>
            <a:off x="6343134" y="1541035"/>
            <a:ext cx="0" cy="107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85EF38E-6695-4885-B7F2-53965EA2DB0A}"/>
              </a:ext>
            </a:extLst>
          </p:cNvPr>
          <p:cNvCxnSpPr>
            <a:cxnSpLocks/>
          </p:cNvCxnSpPr>
          <p:nvPr/>
        </p:nvCxnSpPr>
        <p:spPr>
          <a:xfrm>
            <a:off x="1519134" y="1530330"/>
            <a:ext cx="0" cy="108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5996286-A4E6-F9BA-1094-A8544D1B6A37}"/>
              </a:ext>
            </a:extLst>
          </p:cNvPr>
          <p:cNvSpPr txBox="1"/>
          <p:nvPr/>
        </p:nvSpPr>
        <p:spPr>
          <a:xfrm>
            <a:off x="6835278" y="1235577"/>
            <a:ext cx="4007623" cy="360000"/>
          </a:xfrm>
          <a:prstGeom prst="rect">
            <a:avLst/>
          </a:prstGeom>
        </p:spPr>
        <p:txBody>
          <a:bodyPr vert="horz" wrap="square" lIns="91440" tIns="45720" rIns="91440" bIns="45720" rtlCol="0" anchor="ctr">
            <a:noAutofit/>
          </a:bodyPr>
          <a:lstStyle/>
          <a:p>
            <a:pPr lvl="0" algn="ctr">
              <a:spcBef>
                <a:spcPts val="600"/>
              </a:spcBef>
              <a:defRPr/>
            </a:pPr>
            <a:r>
              <a:rPr kumimoji="0" lang="fr-FR" sz="1600" b="1" i="0" u="none" strike="noStrike" cap="none" normalizeH="0" baseline="0" dirty="0">
                <a:ln>
                  <a:noFill/>
                </a:ln>
                <a:solidFill>
                  <a:schemeClr val="tx2"/>
                </a:solidFill>
                <a:uLnTx/>
                <a:uFillTx/>
                <a:latin typeface="Arial" panose="020B0604020202020204" pitchFamily="34" charset="0"/>
                <a:cs typeface="Arial" panose="020B0604020202020204" pitchFamily="34" charset="0"/>
              </a:rPr>
              <a:t> </a:t>
            </a:r>
            <a:r>
              <a:rPr kumimoji="0" lang="fr-FR" sz="1600" b="1" i="0" u="none" strike="noStrike" cap="none" normalizeH="0" baseline="0" dirty="0">
                <a:ln>
                  <a:noFill/>
                </a:ln>
                <a:uLnTx/>
                <a:uFillTx/>
                <a:latin typeface="Arial" panose="020B0604020202020204" pitchFamily="34" charset="0"/>
                <a:cs typeface="Arial" panose="020B0604020202020204" pitchFamily="34" charset="0"/>
              </a:rPr>
              <a:t>eGFR ≥ 60 </a:t>
            </a:r>
            <a:r>
              <a:rPr lang="fr-FR" sz="1600" b="1" dirty="0">
                <a:latin typeface="Arial" panose="020B0604020202020204" pitchFamily="34" charset="0"/>
                <a:cs typeface="Arial" panose="020B0604020202020204" pitchFamily="34" charset="0"/>
              </a:rPr>
              <a:t>ml/min/1,73 m</a:t>
            </a:r>
            <a:r>
              <a:rPr lang="fr-FR" sz="1600" b="1" baseline="30000" dirty="0">
                <a:latin typeface="Arial" panose="020B0604020202020204" pitchFamily="34" charset="0"/>
                <a:cs typeface="Arial" panose="020B0604020202020204" pitchFamily="34" charset="0"/>
              </a:rPr>
              <a:t>2</a:t>
            </a:r>
          </a:p>
        </p:txBody>
      </p:sp>
      <p:cxnSp>
        <p:nvCxnSpPr>
          <p:cNvPr id="34" name="Straight Connector 33">
            <a:extLst>
              <a:ext uri="{FF2B5EF4-FFF2-40B4-BE49-F238E27FC236}">
                <a16:creationId xmlns:a16="http://schemas.microsoft.com/office/drawing/2014/main" id="{FAAAE694-30D0-8F8B-92B8-C3BFA94B7E5C}"/>
              </a:ext>
            </a:extLst>
          </p:cNvPr>
          <p:cNvCxnSpPr>
            <a:cxnSpLocks/>
          </p:cNvCxnSpPr>
          <p:nvPr/>
        </p:nvCxnSpPr>
        <p:spPr>
          <a:xfrm>
            <a:off x="6409089" y="1586408"/>
            <a:ext cx="486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99FEC66-006C-48AF-A10F-DB11EC1102EA}"/>
              </a:ext>
            </a:extLst>
          </p:cNvPr>
          <p:cNvCxnSpPr>
            <a:cxnSpLocks/>
          </p:cNvCxnSpPr>
          <p:nvPr/>
        </p:nvCxnSpPr>
        <p:spPr>
          <a:xfrm>
            <a:off x="11269089" y="1532408"/>
            <a:ext cx="0" cy="10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8903841-4846-CF4B-A13B-32EF8BA58393}"/>
              </a:ext>
            </a:extLst>
          </p:cNvPr>
          <p:cNvCxnSpPr>
            <a:cxnSpLocks/>
          </p:cNvCxnSpPr>
          <p:nvPr/>
        </p:nvCxnSpPr>
        <p:spPr>
          <a:xfrm>
            <a:off x="6409089" y="1541034"/>
            <a:ext cx="0" cy="10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59">
            <a:extLst>
              <a:ext uri="{FF2B5EF4-FFF2-40B4-BE49-F238E27FC236}">
                <a16:creationId xmlns:a16="http://schemas.microsoft.com/office/drawing/2014/main" id="{68180972-F5FF-F56F-091B-CBD480E2CA2C}"/>
              </a:ext>
            </a:extLst>
          </p:cNvPr>
          <p:cNvSpPr>
            <a:spLocks noChangeArrowheads="1"/>
          </p:cNvSpPr>
          <p:nvPr/>
        </p:nvSpPr>
        <p:spPr bwMode="auto">
          <a:xfrm>
            <a:off x="3972676" y="5319140"/>
            <a:ext cx="48041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fr-FR" sz="1400" b="1" dirty="0">
                <a:ea typeface="MS PGothic" charset="0"/>
                <a:cs typeface="Arial" panose="020B0604020202020204" pitchFamily="34" charset="0"/>
              </a:rPr>
              <a:t>Incidence of Hyperkalemia (</a:t>
            </a:r>
            <a:r>
              <a:rPr lang="fr-FR" sz="1400" b="1" dirty="0" err="1">
                <a:ea typeface="MS PGothic" charset="0"/>
                <a:cs typeface="Arial" panose="020B0604020202020204" pitchFamily="34" charset="0"/>
              </a:rPr>
              <a:t>serumpotassiom</a:t>
            </a:r>
            <a:r>
              <a:rPr lang="fr-FR" sz="1400" b="1" dirty="0">
                <a:ea typeface="MS PGothic" charset="0"/>
                <a:cs typeface="Arial" panose="020B0604020202020204" pitchFamily="34" charset="0"/>
              </a:rPr>
              <a:t> ≥ 5 </a:t>
            </a:r>
            <a:r>
              <a:rPr lang="fr-FR" sz="1400" b="1" dirty="0" err="1">
                <a:ea typeface="MS PGothic" charset="0"/>
                <a:cs typeface="Arial" panose="020B0604020202020204" pitchFamily="34" charset="0"/>
              </a:rPr>
              <a:t>mmol</a:t>
            </a:r>
            <a:r>
              <a:rPr lang="fr-FR" sz="1400" b="1" dirty="0">
                <a:ea typeface="MS PGothic" charset="0"/>
                <a:cs typeface="Arial" panose="020B0604020202020204" pitchFamily="34" charset="0"/>
              </a:rPr>
              <a:t>/l)</a:t>
            </a:r>
            <a:endParaRPr kumimoji="0" lang="fr-FR" sz="1400" b="1" i="0" u="none" strike="noStrike" cap="none" normalizeH="0" baseline="0" dirty="0">
              <a:ln>
                <a:noFill/>
              </a:ln>
              <a:uLnTx/>
              <a:uFillTx/>
              <a:ea typeface="MS PGothic" charset="0"/>
              <a:cs typeface="Arial" panose="020B0604020202020204" pitchFamily="34" charset="0"/>
            </a:endParaRPr>
          </a:p>
        </p:txBody>
      </p:sp>
      <p:sp>
        <p:nvSpPr>
          <p:cNvPr id="38" name="TextBox 37">
            <a:extLst>
              <a:ext uri="{FF2B5EF4-FFF2-40B4-BE49-F238E27FC236}">
                <a16:creationId xmlns:a16="http://schemas.microsoft.com/office/drawing/2014/main" id="{E323DBC0-7AB4-E6C6-8BC1-BE18E7CA6B82}"/>
              </a:ext>
            </a:extLst>
          </p:cNvPr>
          <p:cNvSpPr txBox="1"/>
          <p:nvPr/>
        </p:nvSpPr>
        <p:spPr>
          <a:xfrm rot="16200000">
            <a:off x="92211" y="3353252"/>
            <a:ext cx="1544780" cy="307777"/>
          </a:xfrm>
          <a:prstGeom prst="rect">
            <a:avLst/>
          </a:prstGeom>
          <a:noFill/>
        </p:spPr>
        <p:txBody>
          <a:bodyPr wrap="square" rtlCol="0">
            <a:spAutoFit/>
          </a:bodyPr>
          <a:lstStyle/>
          <a:p>
            <a:pPr algn="ctr"/>
            <a:r>
              <a:rPr lang="fr-FR" sz="1400" b="1" dirty="0">
                <a:latin typeface="Arial" panose="020B0604020202020204" pitchFamily="34" charset="0"/>
                <a:cs typeface="Arial" panose="020B0604020202020204" pitchFamily="34" charset="0"/>
              </a:rPr>
              <a:t>Patients (%)</a:t>
            </a:r>
          </a:p>
        </p:txBody>
      </p:sp>
      <p:sp>
        <p:nvSpPr>
          <p:cNvPr id="40" name="Placebo legend">
            <a:extLst>
              <a:ext uri="{FF2B5EF4-FFF2-40B4-BE49-F238E27FC236}">
                <a16:creationId xmlns:a16="http://schemas.microsoft.com/office/drawing/2014/main" id="{DEF8FEA1-58BF-6F76-3CF2-260C3F635BE3}"/>
              </a:ext>
            </a:extLst>
          </p:cNvPr>
          <p:cNvSpPr>
            <a:spLocks noChangeArrowheads="1"/>
          </p:cNvSpPr>
          <p:nvPr/>
        </p:nvSpPr>
        <p:spPr bwMode="auto">
          <a:xfrm>
            <a:off x="9502477" y="2054643"/>
            <a:ext cx="1465146" cy="2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fr-FR" sz="1400" b="1" dirty="0">
                <a:latin typeface="Arial" panose="020B0604020202020204" pitchFamily="34" charset="0"/>
                <a:ea typeface="MS PGothic" charset="0"/>
                <a:cs typeface="+mn-cs"/>
              </a:rPr>
              <a:t>Placebo (n = 2588)</a:t>
            </a:r>
          </a:p>
        </p:txBody>
      </p:sp>
      <p:sp>
        <p:nvSpPr>
          <p:cNvPr id="41" name="Finer legend">
            <a:extLst>
              <a:ext uri="{FF2B5EF4-FFF2-40B4-BE49-F238E27FC236}">
                <a16:creationId xmlns:a16="http://schemas.microsoft.com/office/drawing/2014/main" id="{5F5CA11E-4A06-82B8-C561-D23224F47FE3}"/>
              </a:ext>
            </a:extLst>
          </p:cNvPr>
          <p:cNvSpPr>
            <a:spLocks noChangeArrowheads="1"/>
          </p:cNvSpPr>
          <p:nvPr/>
        </p:nvSpPr>
        <p:spPr bwMode="auto">
          <a:xfrm>
            <a:off x="9393626" y="1799867"/>
            <a:ext cx="18418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sz="1400" b="1" i="0" u="none" strike="noStrike" cap="none" normalizeH="0" baseline="0" dirty="0">
                <a:ln>
                  <a:noFill/>
                </a:ln>
                <a:solidFill>
                  <a:srgbClr val="0091DF"/>
                </a:solidFill>
                <a:uLnTx/>
                <a:uFillTx/>
                <a:latin typeface="Arial" panose="020B0604020202020204" pitchFamily="34" charset="0"/>
                <a:ea typeface="MS PGothic" charset="0"/>
                <a:cs typeface="+mn-cs"/>
              </a:rPr>
              <a:t>Finerenone (n =</a:t>
            </a:r>
            <a:r>
              <a:rPr lang="fr-FR" sz="1400" b="1" dirty="0">
                <a:solidFill>
                  <a:srgbClr val="0091DF"/>
                </a:solidFill>
                <a:latin typeface="Arial" panose="020B0604020202020204" pitchFamily="34" charset="0"/>
                <a:ea typeface="MS PGothic" charset="0"/>
                <a:cs typeface="+mn-cs"/>
              </a:rPr>
              <a:t> 2602)</a:t>
            </a:r>
          </a:p>
        </p:txBody>
      </p:sp>
      <p:sp>
        <p:nvSpPr>
          <p:cNvPr id="43" name="Placebo legend">
            <a:extLst>
              <a:ext uri="{FF2B5EF4-FFF2-40B4-BE49-F238E27FC236}">
                <a16:creationId xmlns:a16="http://schemas.microsoft.com/office/drawing/2014/main" id="{2DA4791A-FE0F-3721-61E1-3DF2D8912BE7}"/>
              </a:ext>
            </a:extLst>
          </p:cNvPr>
          <p:cNvSpPr>
            <a:spLocks noChangeArrowheads="1"/>
          </p:cNvSpPr>
          <p:nvPr/>
        </p:nvSpPr>
        <p:spPr bwMode="auto">
          <a:xfrm>
            <a:off x="4632307" y="2060704"/>
            <a:ext cx="1465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400" b="1" i="0" u="none" strike="noStrike" cap="none" normalizeH="0" baseline="0">
                <a:ln>
                  <a:noFill/>
                </a:ln>
                <a:solidFill>
                  <a:srgbClr val="53585A"/>
                </a:solidFill>
                <a:uLnTx/>
                <a:uFillTx/>
                <a:latin typeface="Arial" panose="020B0604020202020204" pitchFamily="34" charset="0"/>
                <a:ea typeface="MS PGothic" charset="0"/>
              </a:rPr>
              <a:t>Placebo</a:t>
            </a:r>
            <a:r>
              <a:rPr kumimoji="0" lang="fr-FR" sz="1400" b="1" i="0" u="none" strike="noStrike" cap="none" normalizeH="0" baseline="0">
                <a:ln>
                  <a:noFill/>
                </a:ln>
                <a:uLnTx/>
                <a:uFillTx/>
                <a:latin typeface="Arial" panose="020B0604020202020204" pitchFamily="34" charset="0"/>
                <a:ea typeface="MS PGothic" charset="0"/>
              </a:rPr>
              <a:t> (n = </a:t>
            </a:r>
            <a:r>
              <a:rPr lang="fr-FR" sz="1400" b="1">
                <a:latin typeface="Arial" panose="020B0604020202020204" pitchFamily="34" charset="0"/>
                <a:ea typeface="MS PGothic" charset="0"/>
              </a:rPr>
              <a:t>3900</a:t>
            </a:r>
            <a:r>
              <a:rPr kumimoji="0" lang="fr-FR" sz="1400" b="1" i="0" u="none" strike="noStrike" cap="none" normalizeH="0" baseline="0">
                <a:ln>
                  <a:noFill/>
                </a:ln>
                <a:uLnTx/>
                <a:uFillTx/>
                <a:latin typeface="Arial" panose="020B0604020202020204" pitchFamily="34" charset="0"/>
                <a:ea typeface="MS PGothic" charset="0"/>
              </a:rPr>
              <a:t>)</a:t>
            </a:r>
          </a:p>
        </p:txBody>
      </p:sp>
      <p:sp>
        <p:nvSpPr>
          <p:cNvPr id="44" name="Finer legend">
            <a:extLst>
              <a:ext uri="{FF2B5EF4-FFF2-40B4-BE49-F238E27FC236}">
                <a16:creationId xmlns:a16="http://schemas.microsoft.com/office/drawing/2014/main" id="{693A2331-B721-3A8E-1511-FFC345DAF7B5}"/>
              </a:ext>
            </a:extLst>
          </p:cNvPr>
          <p:cNvSpPr>
            <a:spLocks noChangeArrowheads="1"/>
          </p:cNvSpPr>
          <p:nvPr/>
        </p:nvSpPr>
        <p:spPr bwMode="auto">
          <a:xfrm>
            <a:off x="4625817" y="1790178"/>
            <a:ext cx="18418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400" b="1" i="0" u="none" strike="noStrike" cap="none" normalizeH="0" baseline="0" dirty="0">
                <a:ln>
                  <a:noFill/>
                </a:ln>
                <a:solidFill>
                  <a:srgbClr val="0091DF"/>
                </a:solidFill>
                <a:uLnTx/>
                <a:uFillTx/>
                <a:latin typeface="Arial" panose="020B0604020202020204" pitchFamily="34" charset="0"/>
                <a:ea typeface="MS PGothic" charset="0"/>
              </a:rPr>
              <a:t>Finerenone (n =</a:t>
            </a:r>
            <a:r>
              <a:rPr lang="fr-FR" sz="1400" b="1" dirty="0">
                <a:solidFill>
                  <a:srgbClr val="0091DF"/>
                </a:solidFill>
                <a:latin typeface="Arial" panose="020B0604020202020204" pitchFamily="34" charset="0"/>
                <a:ea typeface="MS PGothic" charset="0"/>
              </a:rPr>
              <a:t> 3908)</a:t>
            </a:r>
          </a:p>
        </p:txBody>
      </p:sp>
      <p:pic>
        <p:nvPicPr>
          <p:cNvPr id="24" name="Picture 23">
            <a:extLst>
              <a:ext uri="{FF2B5EF4-FFF2-40B4-BE49-F238E27FC236}">
                <a16:creationId xmlns:a16="http://schemas.microsoft.com/office/drawing/2014/main" id="{3F7C45C7-DDC9-ED9D-F373-EB0A8C055551}"/>
              </a:ext>
            </a:extLst>
          </p:cNvPr>
          <p:cNvPicPr>
            <a:picLocks noChangeAspect="1"/>
          </p:cNvPicPr>
          <p:nvPr/>
        </p:nvPicPr>
        <p:blipFill>
          <a:blip r:embed="rId3"/>
          <a:stretch>
            <a:fillRect/>
          </a:stretch>
        </p:blipFill>
        <p:spPr>
          <a:xfrm>
            <a:off x="10766613" y="6387996"/>
            <a:ext cx="1305344" cy="360000"/>
          </a:xfrm>
          <a:prstGeom prst="rect">
            <a:avLst/>
          </a:prstGeom>
        </p:spPr>
      </p:pic>
      <p:sp>
        <p:nvSpPr>
          <p:cNvPr id="45" name="Footer Placeholder 1">
            <a:extLst>
              <a:ext uri="{FF2B5EF4-FFF2-40B4-BE49-F238E27FC236}">
                <a16:creationId xmlns:a16="http://schemas.microsoft.com/office/drawing/2014/main" id="{33085AB5-8E08-333C-E92F-0753941314FB}"/>
              </a:ext>
            </a:extLst>
          </p:cNvPr>
          <p:cNvSpPr>
            <a:spLocks noGrp="1"/>
          </p:cNvSpPr>
          <p:nvPr>
            <p:ph type="ftr" sz="quarter" idx="14"/>
          </p:nvPr>
        </p:nvSpPr>
        <p:spPr>
          <a:xfrm>
            <a:off x="932597" y="6327859"/>
            <a:ext cx="9159142" cy="271090"/>
          </a:xfrm>
        </p:spPr>
        <p:txBody>
          <a:bodyPr/>
          <a:lstStyle/>
          <a:p>
            <a:endParaRPr lang="fr-FR" sz="1100" dirty="0"/>
          </a:p>
          <a:p>
            <a:r>
              <a:rPr lang="fr-FR" sz="1100" dirty="0"/>
              <a:t>Bakris GL et al. </a:t>
            </a:r>
            <a:r>
              <a:rPr lang="fr-FR" sz="1100" dirty="0" err="1"/>
              <a:t>Kidney</a:t>
            </a:r>
            <a:r>
              <a:rPr lang="fr-FR" sz="1100" dirty="0"/>
              <a:t> Int 2023;103:196-206; </a:t>
            </a:r>
            <a:r>
              <a:rPr lang="da-DK" sz="1100" dirty="0">
                <a:ea typeface="+mn-lt"/>
                <a:cs typeface="+mn-lt"/>
              </a:rPr>
              <a:t>Agarwal</a:t>
            </a:r>
            <a:r>
              <a:rPr lang="da-DK" sz="1100" dirty="0"/>
              <a:t> R,</a:t>
            </a:r>
            <a:r>
              <a:rPr lang="da-DK" sz="1100" i="1" dirty="0"/>
              <a:t> et al. Eur Heart J</a:t>
            </a:r>
            <a:r>
              <a:rPr lang="da-DK" sz="1100" dirty="0"/>
              <a:t> 2022; 43:474-484</a:t>
            </a:r>
            <a:endParaRPr lang="en-GB" sz="1100" dirty="0"/>
          </a:p>
        </p:txBody>
      </p:sp>
      <p:sp>
        <p:nvSpPr>
          <p:cNvPr id="4" name="Rectangle 14">
            <a:extLst>
              <a:ext uri="{FF2B5EF4-FFF2-40B4-BE49-F238E27FC236}">
                <a16:creationId xmlns:a16="http://schemas.microsoft.com/office/drawing/2014/main" id="{590758B1-7DDF-C7F6-5E58-D41116CF292F}"/>
              </a:ext>
            </a:extLst>
          </p:cNvPr>
          <p:cNvSpPr/>
          <p:nvPr/>
        </p:nvSpPr>
        <p:spPr>
          <a:xfrm>
            <a:off x="1441314" y="5780902"/>
            <a:ext cx="9883718"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rPr>
              <a:t>There were no hyperkalaemia-related deaths in over 13,000 patients over 3 years median follow-up</a:t>
            </a:r>
            <a:endParaRPr kumimoji="0" lang="de-DE" sz="1600" b="1" i="0" u="none" strike="noStrike" cap="none" normalizeH="0" baseline="30000" noProof="0" dirty="0">
              <a:ln>
                <a:noFill/>
              </a:ln>
              <a:solidFill>
                <a:srgbClr val="FFFFFF"/>
              </a:solidFill>
              <a:uLnTx/>
              <a:uFillTx/>
              <a:latin typeface="Arial" panose="020B0604020202020204"/>
              <a:ea typeface="+mn-ea"/>
              <a:cs typeface="+mn-cs"/>
            </a:endParaRPr>
          </a:p>
        </p:txBody>
      </p:sp>
    </p:spTree>
    <p:extLst>
      <p:ext uri="{BB962C8B-B14F-4D97-AF65-F5344CB8AC3E}">
        <p14:creationId xmlns:p14="http://schemas.microsoft.com/office/powerpoint/2010/main" val="85804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072842-38D2-443D-A937-2683ADD9CC6D}"/>
              </a:ext>
            </a:extLst>
          </p:cNvPr>
          <p:cNvSpPr>
            <a:spLocks noGrp="1"/>
          </p:cNvSpPr>
          <p:nvPr>
            <p:ph type="title"/>
          </p:nvPr>
        </p:nvSpPr>
        <p:spPr/>
        <p:txBody>
          <a:bodyPr/>
          <a:lstStyle/>
          <a:p>
            <a:r>
              <a:rPr lang="en-US"/>
              <a:t>Summary and conclusions</a:t>
            </a:r>
          </a:p>
        </p:txBody>
      </p:sp>
      <p:sp>
        <p:nvSpPr>
          <p:cNvPr id="5" name="Slide Number Placeholder 4">
            <a:extLst>
              <a:ext uri="{FF2B5EF4-FFF2-40B4-BE49-F238E27FC236}">
                <a16:creationId xmlns:a16="http://schemas.microsoft.com/office/drawing/2014/main" id="{A2E67B54-516F-4E24-81D7-A13557507FCD}"/>
              </a:ext>
            </a:extLst>
          </p:cNvPr>
          <p:cNvSpPr>
            <a:spLocks noGrp="1"/>
          </p:cNvSpPr>
          <p:nvPr>
            <p:ph type="sldNum" sz="quarter" idx="11"/>
          </p:nvPr>
        </p:nvSpPr>
        <p:spPr/>
        <p:txBody>
          <a:bodyPr/>
          <a:lstStyle/>
          <a:p>
            <a:fld id="{7AF8E309-D608-654D-B811-6A2C46C88181}" type="slidenum">
              <a:rPr lang="en-US" smtClean="0"/>
              <a:pPr/>
              <a:t>28</a:t>
            </a:fld>
            <a:endParaRPr lang="en-US"/>
          </a:p>
        </p:txBody>
      </p:sp>
    </p:spTree>
    <p:extLst>
      <p:ext uri="{BB962C8B-B14F-4D97-AF65-F5344CB8AC3E}">
        <p14:creationId xmlns:p14="http://schemas.microsoft.com/office/powerpoint/2010/main" val="283281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9224BA4-25B9-4BE7-9728-A67EFEEF8FA5}"/>
              </a:ext>
            </a:extLst>
          </p:cNvPr>
          <p:cNvSpPr>
            <a:spLocks noGrp="1"/>
          </p:cNvSpPr>
          <p:nvPr>
            <p:ph type="ftr" sz="quarter" idx="14"/>
          </p:nvPr>
        </p:nvSpPr>
        <p:spPr>
          <a:xfrm>
            <a:off x="932596" y="6106823"/>
            <a:ext cx="10395803" cy="492126"/>
          </a:xfrm>
        </p:spPr>
        <p:txBody>
          <a:bodyPr/>
          <a:lstStyle/>
          <a:p>
            <a:r>
              <a:rPr lang="de-CH">
                <a:ea typeface="+mn-lt"/>
                <a:cs typeface="+mn-lt"/>
              </a:rPr>
              <a:t>*</a:t>
            </a:r>
            <a:r>
              <a:rPr lang="de-de">
                <a:ea typeface="+mn-lt"/>
                <a:cs typeface="+mn-lt"/>
              </a:rPr>
              <a:t>NNT at 3 </a:t>
            </a:r>
            <a:r>
              <a:rPr lang="de-de" err="1">
                <a:ea typeface="+mn-lt"/>
                <a:cs typeface="+mn-lt"/>
              </a:rPr>
              <a:t>years</a:t>
            </a:r>
            <a:endParaRPr lang="de-de">
              <a:ea typeface="+mn-lt"/>
              <a:cs typeface="+mn-lt"/>
            </a:endParaRPr>
          </a:p>
          <a:p>
            <a:endParaRPr lang="de-DE">
              <a:ea typeface="+mn-lt"/>
              <a:cs typeface="+mn-lt"/>
            </a:endParaRPr>
          </a:p>
          <a:p>
            <a:r>
              <a:rPr lang="da-DK">
                <a:ea typeface="+mn-lt"/>
                <a:cs typeface="+mn-lt"/>
              </a:rPr>
              <a:t>Agarwal</a:t>
            </a:r>
            <a:r>
              <a:rPr lang="da-DK"/>
              <a:t> R,</a:t>
            </a:r>
            <a:r>
              <a:rPr lang="da-DK" i="1"/>
              <a:t> et </a:t>
            </a:r>
            <a:r>
              <a:rPr lang="da-DK" b="0" i="1" u="none" baseline="0"/>
              <a:t>al.</a:t>
            </a:r>
            <a:r>
              <a:rPr lang="da-DK" i="1"/>
              <a:t> </a:t>
            </a:r>
            <a:r>
              <a:rPr lang="da-DK" b="0" i="1" u="none" baseline="0"/>
              <a:t>Eur</a:t>
            </a:r>
            <a:r>
              <a:rPr lang="da-DK" i="1"/>
              <a:t> </a:t>
            </a:r>
            <a:r>
              <a:rPr lang="da-DK" b="0" i="1" u="none" baseline="0"/>
              <a:t>Heart J</a:t>
            </a:r>
            <a:r>
              <a:rPr lang="da-DK"/>
              <a:t> 2022</a:t>
            </a:r>
            <a:r>
              <a:rPr lang="da-DK" b="0" i="0" u="none" baseline="0"/>
              <a:t>; </a:t>
            </a:r>
            <a:r>
              <a:rPr lang="da-DK"/>
              <a:t>43:474-484</a:t>
            </a:r>
            <a:endParaRPr lang="de-de"/>
          </a:p>
        </p:txBody>
      </p:sp>
      <p:sp>
        <p:nvSpPr>
          <p:cNvPr id="3" name="Slide Number Placeholder 2">
            <a:extLst>
              <a:ext uri="{FF2B5EF4-FFF2-40B4-BE49-F238E27FC236}">
                <a16:creationId xmlns:a16="http://schemas.microsoft.com/office/drawing/2014/main" id="{FC564606-8C8B-40D3-9B3B-840D7C167A90}"/>
              </a:ext>
            </a:extLst>
          </p:cNvPr>
          <p:cNvSpPr>
            <a:spLocks noGrp="1"/>
          </p:cNvSpPr>
          <p:nvPr>
            <p:ph type="sldNum" sz="quarter" idx="15"/>
          </p:nvPr>
        </p:nvSpPr>
        <p:spPr/>
        <p:txBody>
          <a:bodyPr/>
          <a:lstStyle/>
          <a:p>
            <a:pPr algn="l" rtl="0"/>
            <a:fld id="{7AF8E309-D608-654D-B811-6A2C46C88181}" type="slidenum">
              <a:rPr/>
              <a:pPr algn="l" rtl="0"/>
              <a:t>29</a:t>
            </a:fld>
            <a:endParaRPr lang="de-de"/>
          </a:p>
        </p:txBody>
      </p:sp>
      <p:sp>
        <p:nvSpPr>
          <p:cNvPr id="5" name="Title 4">
            <a:extLst>
              <a:ext uri="{FF2B5EF4-FFF2-40B4-BE49-F238E27FC236}">
                <a16:creationId xmlns:a16="http://schemas.microsoft.com/office/drawing/2014/main" id="{ED26C4DC-78F3-4294-B871-FEC735D3AB14}"/>
              </a:ext>
            </a:extLst>
          </p:cNvPr>
          <p:cNvSpPr>
            <a:spLocks noGrp="1"/>
          </p:cNvSpPr>
          <p:nvPr>
            <p:ph type="title"/>
          </p:nvPr>
        </p:nvSpPr>
        <p:spPr>
          <a:xfrm>
            <a:off x="622799" y="548059"/>
            <a:ext cx="6538911" cy="554131"/>
          </a:xfrm>
        </p:spPr>
        <p:txBody>
          <a:bodyPr>
            <a:normAutofit/>
          </a:bodyPr>
          <a:lstStyle/>
          <a:p>
            <a:pPr algn="l" rtl="0"/>
            <a:r>
              <a:rPr lang="de-de" sz="2400" b="1" i="0" u="none" baseline="0"/>
              <a:t>FIDELITY </a:t>
            </a:r>
            <a:r>
              <a:rPr lang="en-GB" sz="2400"/>
              <a:t>summary and conclusions</a:t>
            </a:r>
            <a:endParaRPr lang="de-de" sz="2400"/>
          </a:p>
        </p:txBody>
      </p:sp>
      <p:sp>
        <p:nvSpPr>
          <p:cNvPr id="8" name="Content Placeholder 6">
            <a:extLst>
              <a:ext uri="{FF2B5EF4-FFF2-40B4-BE49-F238E27FC236}">
                <a16:creationId xmlns:a16="http://schemas.microsoft.com/office/drawing/2014/main" id="{CB17B48D-5A0D-4336-9E6F-F4CF04DC390B}"/>
              </a:ext>
            </a:extLst>
          </p:cNvPr>
          <p:cNvSpPr>
            <a:spLocks noGrp="1"/>
          </p:cNvSpPr>
          <p:nvPr>
            <p:ph sz="quarter" idx="16"/>
          </p:nvPr>
        </p:nvSpPr>
        <p:spPr>
          <a:xfrm>
            <a:off x="622799" y="1262599"/>
            <a:ext cx="10908000" cy="4686275"/>
          </a:xfrm>
        </p:spPr>
        <p:txBody>
          <a:bodyPr vert="horz" lIns="90000" tIns="45720" rIns="91440" bIns="45720" rtlCol="0" anchor="t">
            <a:normAutofit/>
          </a:bodyPr>
          <a:lstStyle/>
          <a:p>
            <a:pPr marL="0" indent="0" algn="ctr">
              <a:buNone/>
            </a:pPr>
            <a:r>
              <a:rPr lang="en-GB" sz="2200"/>
              <a:t>In patients with CKD stage 1–4 with moderate to severe albuminuria (UACR ≥30 mg/g [≥3 mg/mmol]) and T2D and treated with a optimised </a:t>
            </a:r>
            <a:r>
              <a:rPr lang="en-GB" sz="2200" err="1"/>
              <a:t>RASi</a:t>
            </a:r>
            <a:r>
              <a:rPr lang="en-GB" sz="2200"/>
              <a:t>, </a:t>
            </a:r>
            <a:endParaRPr lang="en-GB" sz="2200">
              <a:cs typeface="Arial"/>
            </a:endParaRPr>
          </a:p>
          <a:p>
            <a:pPr marL="0" indent="0" algn="ctr" rtl="0">
              <a:buNone/>
            </a:pPr>
            <a:r>
              <a:rPr lang="de-de" sz="2400" b="1" i="0" u="none" baseline="0" err="1"/>
              <a:t>finerenone</a:t>
            </a:r>
            <a:r>
              <a:rPr lang="de-de" sz="2400" b="1" i="0" u="none" baseline="0"/>
              <a:t> in </a:t>
            </a:r>
            <a:r>
              <a:rPr lang="de-de" sz="2400" b="1" i="0" u="none" baseline="0" err="1"/>
              <a:t>addition</a:t>
            </a:r>
            <a:r>
              <a:rPr lang="de-de" sz="2400" b="1" i="0" u="none" baseline="0"/>
              <a:t> </a:t>
            </a:r>
            <a:r>
              <a:rPr lang="de-de" sz="2400" b="1" i="0" u="none" baseline="0" err="1"/>
              <a:t>to</a:t>
            </a:r>
            <a:r>
              <a:rPr lang="de-de" sz="2400" b="1" i="0" u="none" baseline="0"/>
              <a:t> </a:t>
            </a:r>
            <a:r>
              <a:rPr lang="de-de" sz="2400" b="1" i="0" u="none" baseline="0" err="1"/>
              <a:t>standard</a:t>
            </a:r>
            <a:r>
              <a:rPr lang="de-de" sz="2400" b="1" i="0" u="none" baseline="0"/>
              <a:t> </a:t>
            </a:r>
            <a:r>
              <a:rPr lang="de-de" sz="2400" b="1" i="0" u="none" baseline="0" err="1"/>
              <a:t>of</a:t>
            </a:r>
            <a:r>
              <a:rPr lang="de-de" sz="2400" b="1" i="0" u="none" baseline="0"/>
              <a:t> care </a:t>
            </a:r>
            <a:r>
              <a:rPr lang="de-de" sz="2400" b="1" i="0" u="none" baseline="0" err="1"/>
              <a:t>vs</a:t>
            </a:r>
            <a:r>
              <a:rPr lang="de-de" sz="2400" b="1" i="0" u="none" baseline="0"/>
              <a:t> </a:t>
            </a:r>
            <a:r>
              <a:rPr lang="de-de" sz="2400" b="1" i="0" u="none" baseline="0" err="1"/>
              <a:t>placebo</a:t>
            </a:r>
            <a:endParaRPr lang="de-de" sz="2400" b="1" i="0" u="none" baseline="0"/>
          </a:p>
          <a:p>
            <a:endParaRPr lang="de-de"/>
          </a:p>
        </p:txBody>
      </p:sp>
      <p:sp>
        <p:nvSpPr>
          <p:cNvPr id="11" name="Rectangle 10">
            <a:extLst>
              <a:ext uri="{FF2B5EF4-FFF2-40B4-BE49-F238E27FC236}">
                <a16:creationId xmlns:a16="http://schemas.microsoft.com/office/drawing/2014/main" id="{E99BC200-21FB-4B7B-B6B0-B0F34E6AD235}"/>
              </a:ext>
            </a:extLst>
          </p:cNvPr>
          <p:cNvSpPr/>
          <p:nvPr/>
        </p:nvSpPr>
        <p:spPr>
          <a:xfrm>
            <a:off x="429951" y="2724790"/>
            <a:ext cx="5479206" cy="12465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08000" rIns="360000" rtlCol="0" anchor="t"/>
          <a:lstStyle/>
          <a:p>
            <a:pPr algn="ctr">
              <a:lnSpc>
                <a:spcPct val="90000"/>
              </a:lnSpc>
            </a:pPr>
            <a:r>
              <a:rPr lang="en-GB" b="1">
                <a:solidFill>
                  <a:schemeClr val="accent3"/>
                </a:solidFill>
              </a:rPr>
              <a:t>Reduced the risk of CKD progression </a:t>
            </a:r>
          </a:p>
          <a:p>
            <a:pPr algn="ctr">
              <a:lnSpc>
                <a:spcPct val="90000"/>
              </a:lnSpc>
            </a:pPr>
            <a:r>
              <a:rPr lang="en-GB" b="1">
                <a:solidFill>
                  <a:schemeClr val="accent3"/>
                </a:solidFill>
              </a:rPr>
              <a:t>by 23% (NNT=60)</a:t>
            </a:r>
            <a:r>
              <a:rPr lang="de-de" b="1" i="0" u="none" baseline="0">
                <a:solidFill>
                  <a:schemeClr val="accent3"/>
                </a:solidFill>
              </a:rPr>
              <a:t>*</a:t>
            </a:r>
          </a:p>
          <a:p>
            <a:pPr algn="ctr" rtl="0">
              <a:lnSpc>
                <a:spcPct val="90000"/>
              </a:lnSpc>
              <a:spcAft>
                <a:spcPts val="600"/>
              </a:spcAft>
            </a:pPr>
            <a:endParaRPr lang="de-de" sz="900" b="1" i="0" u="none" baseline="0">
              <a:solidFill>
                <a:schemeClr val="accent3"/>
              </a:solidFill>
            </a:endParaRPr>
          </a:p>
          <a:p>
            <a:pPr algn="ctr" rtl="0">
              <a:lnSpc>
                <a:spcPct val="90000"/>
              </a:lnSpc>
              <a:spcAft>
                <a:spcPts val="600"/>
              </a:spcAft>
            </a:pPr>
            <a:r>
              <a:rPr lang="de-de" b="1" i="0" u="none" baseline="0" err="1">
                <a:solidFill>
                  <a:schemeClr val="accent3"/>
                </a:solidFill>
              </a:rPr>
              <a:t>Reduced</a:t>
            </a:r>
            <a:r>
              <a:rPr lang="de-de" b="1" i="0" u="none" baseline="0">
                <a:solidFill>
                  <a:schemeClr val="accent3"/>
                </a:solidFill>
              </a:rPr>
              <a:t> </a:t>
            </a:r>
            <a:r>
              <a:rPr lang="de-de" b="1" i="0" u="none" baseline="0" err="1">
                <a:solidFill>
                  <a:schemeClr val="accent3"/>
                </a:solidFill>
              </a:rPr>
              <a:t>albuminuria</a:t>
            </a:r>
            <a:r>
              <a:rPr lang="de-de" b="1" i="0" u="none" baseline="0">
                <a:solidFill>
                  <a:schemeClr val="accent3"/>
                </a:solidFill>
              </a:rPr>
              <a:t> </a:t>
            </a:r>
            <a:r>
              <a:rPr lang="de-de" b="1" i="0" u="none" baseline="0" err="1">
                <a:solidFill>
                  <a:schemeClr val="accent3"/>
                </a:solidFill>
              </a:rPr>
              <a:t>constantly</a:t>
            </a:r>
            <a:r>
              <a:rPr lang="de-de" b="1" i="0" u="none" baseline="0">
                <a:solidFill>
                  <a:schemeClr val="accent3"/>
                </a:solidFill>
              </a:rPr>
              <a:t> by 30%</a:t>
            </a:r>
          </a:p>
        </p:txBody>
      </p:sp>
      <p:sp>
        <p:nvSpPr>
          <p:cNvPr id="12" name="Rectangle 11">
            <a:extLst>
              <a:ext uri="{FF2B5EF4-FFF2-40B4-BE49-F238E27FC236}">
                <a16:creationId xmlns:a16="http://schemas.microsoft.com/office/drawing/2014/main" id="{AF5EC251-E2BC-4D19-84DB-420A86198F4D}"/>
              </a:ext>
            </a:extLst>
          </p:cNvPr>
          <p:cNvSpPr/>
          <p:nvPr/>
        </p:nvSpPr>
        <p:spPr>
          <a:xfrm>
            <a:off x="6096001" y="2731089"/>
            <a:ext cx="5621642" cy="124027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08000" rIns="360000" rtlCol="0" anchor="t"/>
          <a:lstStyle/>
          <a:p>
            <a:pPr algn="ctr" rtl="0">
              <a:lnSpc>
                <a:spcPct val="90000"/>
              </a:lnSpc>
            </a:pPr>
            <a:r>
              <a:rPr lang="en-GB" b="1">
                <a:solidFill>
                  <a:schemeClr val="accent5">
                    <a:lumMod val="50000"/>
                  </a:schemeClr>
                </a:solidFill>
              </a:rPr>
              <a:t>Reduced the risk of CV morbidity </a:t>
            </a:r>
            <a:br>
              <a:rPr lang="en-GB" b="1">
                <a:solidFill>
                  <a:schemeClr val="accent5">
                    <a:lumMod val="50000"/>
                  </a:schemeClr>
                </a:solidFill>
              </a:rPr>
            </a:br>
            <a:r>
              <a:rPr lang="en-GB" b="1">
                <a:solidFill>
                  <a:schemeClr val="accent5">
                    <a:lumMod val="50000"/>
                  </a:schemeClr>
                </a:solidFill>
              </a:rPr>
              <a:t>and mortality by 14% (NNT=46)</a:t>
            </a:r>
            <a:r>
              <a:rPr lang="de-de" b="1" i="0" u="none" baseline="0">
                <a:solidFill>
                  <a:schemeClr val="accent5">
                    <a:lumMod val="50000"/>
                  </a:schemeClr>
                </a:solidFill>
              </a:rPr>
              <a:t>*</a:t>
            </a:r>
          </a:p>
          <a:p>
            <a:pPr algn="ctr" rtl="0">
              <a:lnSpc>
                <a:spcPct val="90000"/>
              </a:lnSpc>
            </a:pPr>
            <a:endParaRPr lang="de-DE" b="1">
              <a:solidFill>
                <a:schemeClr val="accent5">
                  <a:lumMod val="50000"/>
                </a:schemeClr>
              </a:solidFill>
            </a:endParaRPr>
          </a:p>
          <a:p>
            <a:pPr algn="ctr" rtl="0">
              <a:lnSpc>
                <a:spcPct val="90000"/>
              </a:lnSpc>
            </a:pPr>
            <a:r>
              <a:rPr lang="de-DE" b="1" err="1">
                <a:solidFill>
                  <a:schemeClr val="accent5">
                    <a:lumMod val="50000"/>
                  </a:schemeClr>
                </a:solidFill>
              </a:rPr>
              <a:t>Reduced</a:t>
            </a:r>
            <a:r>
              <a:rPr lang="de-DE" b="1">
                <a:solidFill>
                  <a:schemeClr val="accent5">
                    <a:lumMod val="50000"/>
                  </a:schemeClr>
                </a:solidFill>
              </a:rPr>
              <a:t> </a:t>
            </a:r>
            <a:r>
              <a:rPr lang="de-DE" b="1" err="1">
                <a:solidFill>
                  <a:schemeClr val="accent5">
                    <a:lumMod val="50000"/>
                  </a:schemeClr>
                </a:solidFill>
              </a:rPr>
              <a:t>hospitalisations</a:t>
            </a:r>
            <a:r>
              <a:rPr lang="de-DE" b="1">
                <a:solidFill>
                  <a:schemeClr val="accent5">
                    <a:lumMod val="50000"/>
                  </a:schemeClr>
                </a:solidFill>
              </a:rPr>
              <a:t> </a:t>
            </a:r>
            <a:r>
              <a:rPr lang="de-DE" b="1" err="1">
                <a:solidFill>
                  <a:schemeClr val="accent5">
                    <a:lumMod val="50000"/>
                  </a:schemeClr>
                </a:solidFill>
              </a:rPr>
              <a:t>for</a:t>
            </a:r>
            <a:r>
              <a:rPr lang="de-DE" b="1">
                <a:solidFill>
                  <a:schemeClr val="accent5">
                    <a:lumMod val="50000"/>
                  </a:schemeClr>
                </a:solidFill>
              </a:rPr>
              <a:t> HF by 22% </a:t>
            </a:r>
            <a:endParaRPr lang="de-de">
              <a:solidFill>
                <a:schemeClr val="accent5">
                  <a:lumMod val="50000"/>
                </a:schemeClr>
              </a:solidFill>
            </a:endParaRPr>
          </a:p>
        </p:txBody>
      </p:sp>
      <p:sp>
        <p:nvSpPr>
          <p:cNvPr id="13" name="Rectangle 12">
            <a:extLst>
              <a:ext uri="{FF2B5EF4-FFF2-40B4-BE49-F238E27FC236}">
                <a16:creationId xmlns:a16="http://schemas.microsoft.com/office/drawing/2014/main" id="{C52BCC06-28C1-4639-BDD1-22A77B134A65}"/>
              </a:ext>
            </a:extLst>
          </p:cNvPr>
          <p:cNvSpPr/>
          <p:nvPr/>
        </p:nvSpPr>
        <p:spPr>
          <a:xfrm>
            <a:off x="419676" y="4131774"/>
            <a:ext cx="11287692" cy="183845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08000" rIns="360000" bIns="45720" rtlCol="0" anchor="t"/>
          <a:lstStyle/>
          <a:p>
            <a:pPr lvl="1">
              <a:lnSpc>
                <a:spcPct val="90000"/>
              </a:lnSpc>
            </a:pPr>
            <a:endParaRPr lang="en-CA" sz="1100" b="1" i="0" u="none" baseline="0" dirty="0">
              <a:solidFill>
                <a:schemeClr val="accent5">
                  <a:lumMod val="50000"/>
                </a:schemeClr>
              </a:solidFill>
              <a:cs typeface="Arial"/>
            </a:endParaRPr>
          </a:p>
          <a:p>
            <a:pPr lvl="1">
              <a:lnSpc>
                <a:spcPct val="90000"/>
              </a:lnSpc>
            </a:pPr>
            <a:r>
              <a:rPr lang="en-CA" sz="2000" b="1" i="0" u="none" baseline="0" dirty="0">
                <a:solidFill>
                  <a:schemeClr val="accent5">
                    <a:lumMod val="50000"/>
                  </a:schemeClr>
                </a:solidFill>
              </a:rPr>
              <a:t>The safety profile of finerenone was at the level of placebo</a:t>
            </a:r>
            <a:endParaRPr lang="en-CA" sz="2000" b="1" i="0" u="none" baseline="0" dirty="0">
              <a:solidFill>
                <a:schemeClr val="accent5">
                  <a:lumMod val="50000"/>
                </a:schemeClr>
              </a:solidFill>
              <a:cs typeface="Arial"/>
            </a:endParaRPr>
          </a:p>
          <a:p>
            <a:pPr lvl="1">
              <a:lnSpc>
                <a:spcPct val="90000"/>
              </a:lnSpc>
            </a:pPr>
            <a:endParaRPr lang="en-CA" sz="2000" b="1" baseline="30000" dirty="0">
              <a:solidFill>
                <a:schemeClr val="accent5">
                  <a:lumMod val="50000"/>
                </a:schemeClr>
              </a:solidFill>
              <a:cs typeface="Arial"/>
            </a:endParaRPr>
          </a:p>
          <a:p>
            <a:pPr marL="742950" lvl="1" indent="-285750">
              <a:spcBef>
                <a:spcPts val="300"/>
              </a:spcBef>
              <a:buFont typeface="Arial" panose="020B0604020202020204" pitchFamily="34" charset="0"/>
              <a:buChar char="•"/>
            </a:pPr>
            <a:r>
              <a:rPr lang="en-CA" sz="1600" dirty="0">
                <a:solidFill>
                  <a:schemeClr val="accent5">
                    <a:lumMod val="50000"/>
                  </a:schemeClr>
                </a:solidFill>
              </a:rPr>
              <a:t>The increase in hyperkalemia with finerenone was manageable, </a:t>
            </a:r>
            <a:br>
              <a:rPr lang="en-CA" sz="1600" dirty="0"/>
            </a:br>
            <a:r>
              <a:rPr lang="en-CA" sz="1600" dirty="0">
                <a:solidFill>
                  <a:schemeClr val="accent5">
                    <a:lumMod val="50000"/>
                  </a:schemeClr>
                </a:solidFill>
              </a:rPr>
              <a:t>and routine potassium monitoring remains mandatory</a:t>
            </a:r>
            <a:endParaRPr lang="en-CA" sz="1600" dirty="0">
              <a:solidFill>
                <a:schemeClr val="accent5">
                  <a:lumMod val="50000"/>
                </a:schemeClr>
              </a:solidFill>
              <a:cs typeface="Arial"/>
            </a:endParaRPr>
          </a:p>
          <a:p>
            <a:pPr marL="742950" lvl="1" indent="-285750">
              <a:spcBef>
                <a:spcPts val="300"/>
              </a:spcBef>
              <a:buFont typeface="Arial" panose="020B0604020202020204" pitchFamily="34" charset="0"/>
              <a:buChar char="•"/>
            </a:pPr>
            <a:r>
              <a:rPr lang="en-CA" sz="1600" dirty="0">
                <a:solidFill>
                  <a:schemeClr val="accent5">
                    <a:lumMod val="50000"/>
                  </a:schemeClr>
                </a:solidFill>
              </a:rPr>
              <a:t>Mean</a:t>
            </a:r>
            <a:r>
              <a:rPr lang="en-CA" sz="1600" b="0" i="0" u="none" baseline="0" dirty="0">
                <a:solidFill>
                  <a:schemeClr val="accent5">
                    <a:lumMod val="50000"/>
                  </a:schemeClr>
                </a:solidFill>
              </a:rPr>
              <a:t> </a:t>
            </a:r>
            <a:r>
              <a:rPr lang="en-CA" sz="1600" dirty="0">
                <a:solidFill>
                  <a:schemeClr val="accent5">
                    <a:lumMod val="50000"/>
                  </a:schemeClr>
                </a:solidFill>
              </a:rPr>
              <a:t>effects on BP </a:t>
            </a:r>
            <a:r>
              <a:rPr lang="en-CA" sz="1600" b="0" i="0" u="none" baseline="0" dirty="0">
                <a:solidFill>
                  <a:schemeClr val="accent5">
                    <a:lumMod val="50000"/>
                  </a:schemeClr>
                </a:solidFill>
              </a:rPr>
              <a:t>(- 3</a:t>
            </a:r>
            <a:r>
              <a:rPr lang="en-CA" sz="1600" dirty="0">
                <a:solidFill>
                  <a:schemeClr val="accent5">
                    <a:lumMod val="50000"/>
                  </a:schemeClr>
                </a:solidFill>
              </a:rPr>
              <a:t> mmHg) and serum potassium (+ 0.19 mmol/l) were moderate </a:t>
            </a:r>
            <a:endParaRPr lang="en-CA" sz="1600" b="0" i="0" u="none" baseline="0" dirty="0">
              <a:solidFill>
                <a:schemeClr val="accent5">
                  <a:lumMod val="50000"/>
                </a:schemeClr>
              </a:solidFill>
              <a:cs typeface="Arial"/>
            </a:endParaRPr>
          </a:p>
        </p:txBody>
      </p:sp>
      <p:pic>
        <p:nvPicPr>
          <p:cNvPr id="9" name="Picture 20">
            <a:extLst>
              <a:ext uri="{FF2B5EF4-FFF2-40B4-BE49-F238E27FC236}">
                <a16:creationId xmlns:a16="http://schemas.microsoft.com/office/drawing/2014/main" id="{8B0B93F4-065E-43ED-AE25-6BEE11B067F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66613" y="6387996"/>
            <a:ext cx="1305344" cy="360000"/>
          </a:xfrm>
          <a:prstGeom prst="rect">
            <a:avLst/>
          </a:prstGeom>
        </p:spPr>
      </p:pic>
    </p:spTree>
    <p:extLst>
      <p:ext uri="{BB962C8B-B14F-4D97-AF65-F5344CB8AC3E}">
        <p14:creationId xmlns:p14="http://schemas.microsoft.com/office/powerpoint/2010/main" val="3762885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D66BE85A-EFCE-4358-BC18-64F5E195AFA0}"/>
              </a:ext>
            </a:extLst>
          </p:cNvPr>
          <p:cNvSpPr>
            <a:spLocks noGrp="1"/>
          </p:cNvSpPr>
          <p:nvPr>
            <p:ph sz="quarter" idx="16"/>
          </p:nvPr>
        </p:nvSpPr>
        <p:spPr/>
        <p:txBody>
          <a:bodyPr/>
          <a:lstStyle/>
          <a:p>
            <a:pPr marL="0" indent="0">
              <a:buNone/>
            </a:pPr>
            <a:endParaRPr lang="en-GB" sz="2400" b="1">
              <a:solidFill>
                <a:schemeClr val="bg2"/>
              </a:solidFill>
              <a:latin typeface="Arial" panose="020B0604020202020204" pitchFamily="34" charset="0"/>
              <a:cs typeface="Arial" panose="020B0604020202020204" pitchFamily="34" charset="0"/>
            </a:endParaRPr>
          </a:p>
          <a:p>
            <a:pPr marL="0" indent="0">
              <a:buNone/>
            </a:pPr>
            <a:endParaRPr lang="en-GB" sz="2400" b="1">
              <a:solidFill>
                <a:schemeClr val="bg2"/>
              </a:solidFill>
              <a:latin typeface="Arial" panose="020B0604020202020204" pitchFamily="34" charset="0"/>
              <a:cs typeface="Arial" panose="020B0604020202020204" pitchFamily="34" charset="0"/>
            </a:endParaRPr>
          </a:p>
        </p:txBody>
      </p:sp>
      <p:sp>
        <p:nvSpPr>
          <p:cNvPr id="283" name="Rectangle: Rounded Corners 282">
            <a:extLst>
              <a:ext uri="{FF2B5EF4-FFF2-40B4-BE49-F238E27FC236}">
                <a16:creationId xmlns:a16="http://schemas.microsoft.com/office/drawing/2014/main" id="{6C0AEC88-282B-4A27-8FC1-30343D5D8396}"/>
              </a:ext>
            </a:extLst>
          </p:cNvPr>
          <p:cNvSpPr/>
          <p:nvPr/>
        </p:nvSpPr>
        <p:spPr>
          <a:xfrm>
            <a:off x="7104483" y="1533440"/>
            <a:ext cx="4612349" cy="679746"/>
          </a:xfrm>
          <a:prstGeom prst="roundRect">
            <a:avLst/>
          </a:prstGeom>
          <a:solidFill>
            <a:schemeClr val="accent2">
              <a:lumMod val="20000"/>
              <a:lumOff val="80000"/>
              <a:alpha val="2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7188"/>
            <a:r>
              <a:rPr lang="en-GB" sz="2000" b="1">
                <a:solidFill>
                  <a:schemeClr val="accent2">
                    <a:lumMod val="75000"/>
                  </a:schemeClr>
                </a:solidFill>
              </a:rPr>
              <a:t>CKD = albuminuria </a:t>
            </a:r>
            <a:br>
              <a:rPr lang="en-GB" sz="2000" b="1">
                <a:solidFill>
                  <a:schemeClr val="accent2">
                    <a:lumMod val="75000"/>
                  </a:schemeClr>
                </a:solidFill>
              </a:rPr>
            </a:br>
            <a:r>
              <a:rPr lang="en-GB" sz="2000" b="1">
                <a:solidFill>
                  <a:schemeClr val="accent2">
                    <a:lumMod val="75000"/>
                  </a:schemeClr>
                </a:solidFill>
              </a:rPr>
              <a:t>UACR &gt;30 mg/g </a:t>
            </a:r>
            <a:r>
              <a:rPr lang="en-GB" sz="2000">
                <a:solidFill>
                  <a:schemeClr val="accent2">
                    <a:lumMod val="75000"/>
                  </a:schemeClr>
                </a:solidFill>
              </a:rPr>
              <a:t>for &gt;3 months</a:t>
            </a:r>
            <a:r>
              <a:rPr lang="en-GB" sz="2000" baseline="30000">
                <a:solidFill>
                  <a:schemeClr val="accent2">
                    <a:lumMod val="75000"/>
                  </a:schemeClr>
                </a:solidFill>
              </a:rPr>
              <a:t>1</a:t>
            </a:r>
          </a:p>
        </p:txBody>
      </p:sp>
      <p:sp>
        <p:nvSpPr>
          <p:cNvPr id="281" name="Rectangle: Rounded Corners 280">
            <a:extLst>
              <a:ext uri="{FF2B5EF4-FFF2-40B4-BE49-F238E27FC236}">
                <a16:creationId xmlns:a16="http://schemas.microsoft.com/office/drawing/2014/main" id="{8E14BF0C-9B0F-4A3C-9C78-A83D18867E80}"/>
              </a:ext>
            </a:extLst>
          </p:cNvPr>
          <p:cNvSpPr/>
          <p:nvPr/>
        </p:nvSpPr>
        <p:spPr>
          <a:xfrm>
            <a:off x="1108770" y="1533440"/>
            <a:ext cx="4588701" cy="679746"/>
          </a:xfrm>
          <a:prstGeom prst="roundRect">
            <a:avLst/>
          </a:prstGeom>
          <a:solidFill>
            <a:schemeClr val="accent3">
              <a:lumMod val="10000"/>
              <a:lumOff val="90000"/>
              <a:alpha val="25000"/>
            </a:scheme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7188"/>
            <a:r>
              <a:rPr lang="en-GB" sz="2000" b="1">
                <a:solidFill>
                  <a:schemeClr val="accent3"/>
                </a:solidFill>
              </a:rPr>
              <a:t>CKD = eGFR &lt;60 ml/min/1.73 m</a:t>
            </a:r>
            <a:r>
              <a:rPr lang="en-GB" sz="2000" b="1" baseline="30000">
                <a:solidFill>
                  <a:schemeClr val="accent3"/>
                </a:solidFill>
              </a:rPr>
              <a:t>2</a:t>
            </a:r>
            <a:r>
              <a:rPr lang="en-GB" sz="2000" b="1">
                <a:solidFill>
                  <a:schemeClr val="accent3"/>
                </a:solidFill>
              </a:rPr>
              <a:t> </a:t>
            </a:r>
            <a:r>
              <a:rPr lang="en-GB" sz="2000">
                <a:solidFill>
                  <a:schemeClr val="accent3"/>
                </a:solidFill>
              </a:rPr>
              <a:t>for &gt;3 months</a:t>
            </a:r>
            <a:r>
              <a:rPr lang="en-GB" sz="2000" baseline="30000">
                <a:solidFill>
                  <a:schemeClr val="accent3"/>
                </a:solidFill>
              </a:rPr>
              <a:t>1</a:t>
            </a:r>
          </a:p>
        </p:txBody>
      </p:sp>
      <p:sp>
        <p:nvSpPr>
          <p:cNvPr id="2" name="Title 1">
            <a:extLst>
              <a:ext uri="{FF2B5EF4-FFF2-40B4-BE49-F238E27FC236}">
                <a16:creationId xmlns:a16="http://schemas.microsoft.com/office/drawing/2014/main" id="{68AF18C7-3999-4A42-A25F-52CEE80CC0B8}"/>
              </a:ext>
            </a:extLst>
          </p:cNvPr>
          <p:cNvSpPr>
            <a:spLocks noGrp="1"/>
          </p:cNvSpPr>
          <p:nvPr>
            <p:ph type="title"/>
          </p:nvPr>
        </p:nvSpPr>
        <p:spPr>
          <a:xfrm>
            <a:off x="623889" y="333375"/>
            <a:ext cx="9671882" cy="962377"/>
          </a:xfrm>
        </p:spPr>
        <p:txBody>
          <a:bodyPr>
            <a:normAutofit/>
          </a:bodyPr>
          <a:lstStyle/>
          <a:p>
            <a:r>
              <a:rPr lang="en-GB" sz="2400"/>
              <a:t>CV death risk in patients with CKD in relation to eGFR and/or albuminuria</a:t>
            </a:r>
          </a:p>
        </p:txBody>
      </p:sp>
      <p:sp>
        <p:nvSpPr>
          <p:cNvPr id="3" name="Slide Number Placeholder 2">
            <a:extLst>
              <a:ext uri="{FF2B5EF4-FFF2-40B4-BE49-F238E27FC236}">
                <a16:creationId xmlns:a16="http://schemas.microsoft.com/office/drawing/2014/main" id="{AD0B0135-6E3C-40CF-9CDC-646F2F9355F9}"/>
              </a:ext>
            </a:extLst>
          </p:cNvPr>
          <p:cNvSpPr>
            <a:spLocks noGrp="1"/>
          </p:cNvSpPr>
          <p:nvPr>
            <p:ph type="sldNum" sz="quarter" idx="17"/>
          </p:nvPr>
        </p:nvSpPr>
        <p:spPr>
          <a:xfrm>
            <a:off x="146368" y="6610389"/>
            <a:ext cx="373987" cy="230832"/>
          </a:xfrm>
          <a:prstGeom prst="rect">
            <a:avLst/>
          </a:prstGeom>
        </p:spPr>
        <p:txBody>
          <a:bodyPr vert="horz" lIns="0" tIns="45720" rIns="90000" bIns="45720" rtlCol="0" anchor="b">
            <a:spAutoFit/>
          </a:bodyPr>
          <a:lstStyle>
            <a:defPPr>
              <a:defRPr lang="en-US"/>
            </a:defPPr>
            <a:lvl1pPr algn="l" defTabSz="609585" rtl="0" eaLnBrk="0" fontAlgn="base" hangingPunct="0">
              <a:spcBef>
                <a:spcPct val="0"/>
              </a:spcBef>
              <a:spcAft>
                <a:spcPct val="0"/>
              </a:spcAft>
              <a:defRPr sz="900" b="0" kern="1200">
                <a:solidFill>
                  <a:schemeClr val="bg1"/>
                </a:solidFill>
                <a:latin typeface="+mn-lt"/>
                <a:ea typeface="MS PGothic" charset="0"/>
                <a:cs typeface="MS PGothic" charset="0"/>
              </a:defRPr>
            </a:lvl1pPr>
            <a:lvl2pPr marL="609585"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3047924" algn="l" defTabSz="609585" rtl="0" eaLnBrk="1" latinLnBrk="0" hangingPunct="1">
              <a:defRPr kern="1200">
                <a:solidFill>
                  <a:schemeClr val="tx1"/>
                </a:solidFill>
                <a:latin typeface="Calibri" charset="0"/>
                <a:ea typeface="MS PGothic" charset="0"/>
                <a:cs typeface="MS PGothic" charset="0"/>
              </a:defRPr>
            </a:lvl6pPr>
            <a:lvl7pPr marL="3657509" algn="l" defTabSz="609585" rtl="0" eaLnBrk="1" latinLnBrk="0" hangingPunct="1">
              <a:defRPr kern="1200">
                <a:solidFill>
                  <a:schemeClr val="tx1"/>
                </a:solidFill>
                <a:latin typeface="Calibri" charset="0"/>
                <a:ea typeface="MS PGothic" charset="0"/>
                <a:cs typeface="MS PGothic" charset="0"/>
              </a:defRPr>
            </a:lvl7pPr>
            <a:lvl8pPr marL="4267093" algn="l" defTabSz="609585" rtl="0" eaLnBrk="1" latinLnBrk="0" hangingPunct="1">
              <a:defRPr kern="1200">
                <a:solidFill>
                  <a:schemeClr val="tx1"/>
                </a:solidFill>
                <a:latin typeface="Calibri" charset="0"/>
                <a:ea typeface="MS PGothic" charset="0"/>
                <a:cs typeface="MS PGothic" charset="0"/>
              </a:defRPr>
            </a:lvl8pPr>
            <a:lvl9pPr marL="4876678" algn="l" defTabSz="609585" rtl="0" eaLnBrk="1" latinLnBrk="0" hangingPunct="1">
              <a:defRPr kern="1200">
                <a:solidFill>
                  <a:schemeClr val="tx1"/>
                </a:solidFill>
                <a:latin typeface="Calibri" charset="0"/>
                <a:ea typeface="MS PGothic" charset="0"/>
                <a:cs typeface="MS PGothic" charset="0"/>
              </a:defRPr>
            </a:lvl9pPr>
          </a:lstStyle>
          <a:p>
            <a:fld id="{7AF8E309-D608-654D-B811-6A2C46C88181}" type="slidenum">
              <a:rPr lang="en-US" smtClean="0"/>
              <a:pPr/>
              <a:t>3</a:t>
            </a:fld>
            <a:endParaRPr lang="en-US"/>
          </a:p>
        </p:txBody>
      </p:sp>
      <p:sp>
        <p:nvSpPr>
          <p:cNvPr id="284" name="Oval 283">
            <a:extLst>
              <a:ext uri="{FF2B5EF4-FFF2-40B4-BE49-F238E27FC236}">
                <a16:creationId xmlns:a16="http://schemas.microsoft.com/office/drawing/2014/main" id="{B3829BAE-FD8D-4C52-AF78-BE9523A0CA50}"/>
              </a:ext>
            </a:extLst>
          </p:cNvPr>
          <p:cNvSpPr/>
          <p:nvPr/>
        </p:nvSpPr>
        <p:spPr>
          <a:xfrm>
            <a:off x="6652926" y="1464205"/>
            <a:ext cx="818216" cy="818216"/>
          </a:xfrm>
          <a:prstGeom prst="ellipse">
            <a:avLst/>
          </a:prstGeom>
          <a:solidFill>
            <a:schemeClr val="bg1"/>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7EA7C7B4-9589-416B-935B-D5C9AFA5403C}"/>
              </a:ext>
            </a:extLst>
          </p:cNvPr>
          <p:cNvGrpSpPr/>
          <p:nvPr/>
        </p:nvGrpSpPr>
        <p:grpSpPr>
          <a:xfrm>
            <a:off x="657213" y="1464205"/>
            <a:ext cx="818216" cy="818216"/>
            <a:chOff x="199620" y="1633666"/>
            <a:chExt cx="818216" cy="818216"/>
          </a:xfrm>
        </p:grpSpPr>
        <p:sp>
          <p:nvSpPr>
            <p:cNvPr id="12" name="Oval 11">
              <a:extLst>
                <a:ext uri="{FF2B5EF4-FFF2-40B4-BE49-F238E27FC236}">
                  <a16:creationId xmlns:a16="http://schemas.microsoft.com/office/drawing/2014/main" id="{A470F4B4-C4B6-4221-8E21-AE2E5C8775BE}"/>
                </a:ext>
              </a:extLst>
            </p:cNvPr>
            <p:cNvSpPr/>
            <p:nvPr/>
          </p:nvSpPr>
          <p:spPr>
            <a:xfrm>
              <a:off x="199620" y="1633666"/>
              <a:ext cx="818216" cy="818216"/>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2" name="Picture 271">
              <a:extLst>
                <a:ext uri="{FF2B5EF4-FFF2-40B4-BE49-F238E27FC236}">
                  <a16:creationId xmlns:a16="http://schemas.microsoft.com/office/drawing/2014/main" id="{BAB96A12-08EF-4BD3-A64F-BC5640A660D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6944" y="1739734"/>
              <a:ext cx="537836" cy="537836"/>
            </a:xfrm>
            <a:prstGeom prst="rect">
              <a:avLst/>
            </a:prstGeom>
          </p:spPr>
        </p:pic>
      </p:grpSp>
      <p:pic>
        <p:nvPicPr>
          <p:cNvPr id="291" name="Picture 290">
            <a:extLst>
              <a:ext uri="{FF2B5EF4-FFF2-40B4-BE49-F238E27FC236}">
                <a16:creationId xmlns:a16="http://schemas.microsoft.com/office/drawing/2014/main" id="{3AF6C74E-8518-4259-99A3-32054650F33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850170" y="1585443"/>
            <a:ext cx="441730" cy="563224"/>
          </a:xfrm>
          <a:prstGeom prst="rect">
            <a:avLst/>
          </a:prstGeom>
        </p:spPr>
      </p:pic>
      <p:sp>
        <p:nvSpPr>
          <p:cNvPr id="256" name="Rectangle: Rounded Corners 255">
            <a:extLst>
              <a:ext uri="{FF2B5EF4-FFF2-40B4-BE49-F238E27FC236}">
                <a16:creationId xmlns:a16="http://schemas.microsoft.com/office/drawing/2014/main" id="{D5114D1F-DE9B-4996-B4C7-71A46FE36F04}"/>
              </a:ext>
            </a:extLst>
          </p:cNvPr>
          <p:cNvSpPr/>
          <p:nvPr/>
        </p:nvSpPr>
        <p:spPr>
          <a:xfrm>
            <a:off x="5810426" y="1666535"/>
            <a:ext cx="742773" cy="411907"/>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u="sng">
                <a:solidFill>
                  <a:schemeClr val="tx1"/>
                </a:solidFill>
              </a:rPr>
              <a:t>and</a:t>
            </a:r>
            <a:br>
              <a:rPr lang="en-GB" sz="2000" b="1">
                <a:solidFill>
                  <a:schemeClr val="tx1"/>
                </a:solidFill>
              </a:rPr>
            </a:br>
            <a:r>
              <a:rPr lang="en-GB" sz="2000" b="1">
                <a:solidFill>
                  <a:schemeClr val="tx1"/>
                </a:solidFill>
              </a:rPr>
              <a:t>OR</a:t>
            </a:r>
            <a:endParaRPr lang="en-GB" sz="2000" baseline="30000">
              <a:solidFill>
                <a:schemeClr val="tx1"/>
              </a:solidFill>
            </a:endParaRPr>
          </a:p>
        </p:txBody>
      </p:sp>
      <p:grpSp>
        <p:nvGrpSpPr>
          <p:cNvPr id="9" name="Group 8">
            <a:extLst>
              <a:ext uri="{FF2B5EF4-FFF2-40B4-BE49-F238E27FC236}">
                <a16:creationId xmlns:a16="http://schemas.microsoft.com/office/drawing/2014/main" id="{263E0A90-8C84-4E29-9BE0-B352095601F4}"/>
              </a:ext>
            </a:extLst>
          </p:cNvPr>
          <p:cNvGrpSpPr/>
          <p:nvPr/>
        </p:nvGrpSpPr>
        <p:grpSpPr>
          <a:xfrm>
            <a:off x="6171968" y="2351110"/>
            <a:ext cx="4959925" cy="3369829"/>
            <a:chOff x="6171968" y="2351110"/>
            <a:chExt cx="4959925" cy="3369829"/>
          </a:xfrm>
        </p:grpSpPr>
        <p:sp>
          <p:nvSpPr>
            <p:cNvPr id="133" name="Rectangle 132">
              <a:extLst>
                <a:ext uri="{FF2B5EF4-FFF2-40B4-BE49-F238E27FC236}">
                  <a16:creationId xmlns:a16="http://schemas.microsoft.com/office/drawing/2014/main" id="{B5992812-F8F3-4AEC-AD28-7F00EFE3D4C8}"/>
                </a:ext>
              </a:extLst>
            </p:cNvPr>
            <p:cNvSpPr/>
            <p:nvPr/>
          </p:nvSpPr>
          <p:spPr>
            <a:xfrm>
              <a:off x="7006697" y="2351110"/>
              <a:ext cx="3864087" cy="442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2"/>
                </a:buClr>
              </a:pPr>
              <a:r>
                <a:rPr lang="en-US" b="1">
                  <a:solidFill>
                    <a:schemeClr val="accent2">
                      <a:lumMod val="75000"/>
                    </a:schemeClr>
                  </a:solidFill>
                </a:rPr>
                <a:t>Risk of CV death by UACR*</a:t>
              </a:r>
              <a:r>
                <a:rPr lang="en-US" b="1" baseline="30000">
                  <a:solidFill>
                    <a:schemeClr val="accent2">
                      <a:lumMod val="75000"/>
                    </a:schemeClr>
                  </a:solidFill>
                </a:rPr>
                <a:t>2</a:t>
              </a:r>
            </a:p>
          </p:txBody>
        </p:sp>
        <p:sp>
          <p:nvSpPr>
            <p:cNvPr id="288" name="Freeform: Shape 467">
              <a:extLst>
                <a:ext uri="{FF2B5EF4-FFF2-40B4-BE49-F238E27FC236}">
                  <a16:creationId xmlns:a16="http://schemas.microsoft.com/office/drawing/2014/main" id="{AA9F109F-D1BD-4020-80C5-1F31FA979A83}"/>
                </a:ext>
              </a:extLst>
            </p:cNvPr>
            <p:cNvSpPr/>
            <p:nvPr/>
          </p:nvSpPr>
          <p:spPr>
            <a:xfrm>
              <a:off x="8079464" y="2803365"/>
              <a:ext cx="2751957" cy="1619793"/>
            </a:xfrm>
            <a:custGeom>
              <a:avLst/>
              <a:gdLst>
                <a:gd name="connsiteX0" fmla="*/ 2752725 w 2752725"/>
                <a:gd name="connsiteY0" fmla="*/ 476250 h 1619250"/>
                <a:gd name="connsiteX1" fmla="*/ 2752725 w 2752725"/>
                <a:gd name="connsiteY1" fmla="*/ 0 h 1619250"/>
                <a:gd name="connsiteX2" fmla="*/ 2082800 w 2752725"/>
                <a:gd name="connsiteY2" fmla="*/ 346075 h 1619250"/>
                <a:gd name="connsiteX3" fmla="*/ 2038350 w 2752725"/>
                <a:gd name="connsiteY3" fmla="*/ 314325 h 1619250"/>
                <a:gd name="connsiteX4" fmla="*/ 650875 w 2752725"/>
                <a:gd name="connsiteY4" fmla="*/ 939800 h 1619250"/>
                <a:gd name="connsiteX5" fmla="*/ 0 w 2752725"/>
                <a:gd name="connsiteY5" fmla="*/ 1619250 h 1619250"/>
                <a:gd name="connsiteX6" fmla="*/ 1651000 w 2752725"/>
                <a:gd name="connsiteY6" fmla="*/ 828675 h 1619250"/>
                <a:gd name="connsiteX7" fmla="*/ 2111375 w 2752725"/>
                <a:gd name="connsiteY7" fmla="*/ 685800 h 1619250"/>
                <a:gd name="connsiteX8" fmla="*/ 2752725 w 2752725"/>
                <a:gd name="connsiteY8" fmla="*/ 476250 h 1619250"/>
                <a:gd name="connsiteX0" fmla="*/ 2752725 w 2752725"/>
                <a:gd name="connsiteY0" fmla="*/ 476250 h 1619250"/>
                <a:gd name="connsiteX1" fmla="*/ 2752725 w 2752725"/>
                <a:gd name="connsiteY1" fmla="*/ 0 h 1619250"/>
                <a:gd name="connsiteX2" fmla="*/ 2082800 w 2752725"/>
                <a:gd name="connsiteY2" fmla="*/ 346075 h 1619250"/>
                <a:gd name="connsiteX3" fmla="*/ 2038350 w 2752725"/>
                <a:gd name="connsiteY3" fmla="*/ 314325 h 1619250"/>
                <a:gd name="connsiteX4" fmla="*/ 650875 w 2752725"/>
                <a:gd name="connsiteY4" fmla="*/ 939800 h 1619250"/>
                <a:gd name="connsiteX5" fmla="*/ 0 w 2752725"/>
                <a:gd name="connsiteY5" fmla="*/ 1619250 h 1619250"/>
                <a:gd name="connsiteX6" fmla="*/ 1651000 w 2752725"/>
                <a:gd name="connsiteY6" fmla="*/ 828675 h 1619250"/>
                <a:gd name="connsiteX7" fmla="*/ 2111375 w 2752725"/>
                <a:gd name="connsiteY7" fmla="*/ 685800 h 1619250"/>
                <a:gd name="connsiteX8" fmla="*/ 2752725 w 2752725"/>
                <a:gd name="connsiteY8" fmla="*/ 476250 h 1619250"/>
                <a:gd name="connsiteX0" fmla="*/ 2752725 w 2752725"/>
                <a:gd name="connsiteY0" fmla="*/ 476250 h 1619250"/>
                <a:gd name="connsiteX1" fmla="*/ 2752725 w 2752725"/>
                <a:gd name="connsiteY1" fmla="*/ 0 h 1619250"/>
                <a:gd name="connsiteX2" fmla="*/ 2082800 w 2752725"/>
                <a:gd name="connsiteY2" fmla="*/ 346075 h 1619250"/>
                <a:gd name="connsiteX3" fmla="*/ 2038350 w 2752725"/>
                <a:gd name="connsiteY3" fmla="*/ 314325 h 1619250"/>
                <a:gd name="connsiteX4" fmla="*/ 650875 w 2752725"/>
                <a:gd name="connsiteY4" fmla="*/ 939800 h 1619250"/>
                <a:gd name="connsiteX5" fmla="*/ 0 w 2752725"/>
                <a:gd name="connsiteY5" fmla="*/ 1619250 h 1619250"/>
                <a:gd name="connsiteX6" fmla="*/ 1651000 w 2752725"/>
                <a:gd name="connsiteY6" fmla="*/ 828675 h 1619250"/>
                <a:gd name="connsiteX7" fmla="*/ 2111375 w 2752725"/>
                <a:gd name="connsiteY7" fmla="*/ 685800 h 1619250"/>
                <a:gd name="connsiteX8" fmla="*/ 2752725 w 2752725"/>
                <a:gd name="connsiteY8" fmla="*/ 476250 h 1619250"/>
                <a:gd name="connsiteX0" fmla="*/ 2752725 w 2752725"/>
                <a:gd name="connsiteY0" fmla="*/ 476250 h 1619250"/>
                <a:gd name="connsiteX1" fmla="*/ 2752725 w 2752725"/>
                <a:gd name="connsiteY1" fmla="*/ 0 h 1619250"/>
                <a:gd name="connsiteX2" fmla="*/ 2082800 w 2752725"/>
                <a:gd name="connsiteY2" fmla="*/ 346075 h 1619250"/>
                <a:gd name="connsiteX3" fmla="*/ 2038350 w 2752725"/>
                <a:gd name="connsiteY3" fmla="*/ 314325 h 1619250"/>
                <a:gd name="connsiteX4" fmla="*/ 650875 w 2752725"/>
                <a:gd name="connsiteY4" fmla="*/ 939800 h 1619250"/>
                <a:gd name="connsiteX5" fmla="*/ 0 w 2752725"/>
                <a:gd name="connsiteY5" fmla="*/ 1619250 h 1619250"/>
                <a:gd name="connsiteX6" fmla="*/ 1651000 w 2752725"/>
                <a:gd name="connsiteY6" fmla="*/ 828675 h 1619250"/>
                <a:gd name="connsiteX7" fmla="*/ 2111375 w 2752725"/>
                <a:gd name="connsiteY7" fmla="*/ 685800 h 1619250"/>
                <a:gd name="connsiteX8" fmla="*/ 2752725 w 2752725"/>
                <a:gd name="connsiteY8" fmla="*/ 476250 h 1619250"/>
                <a:gd name="connsiteX0" fmla="*/ 2752725 w 2752725"/>
                <a:gd name="connsiteY0" fmla="*/ 476250 h 1619250"/>
                <a:gd name="connsiteX1" fmla="*/ 2752725 w 2752725"/>
                <a:gd name="connsiteY1" fmla="*/ 0 h 1619250"/>
                <a:gd name="connsiteX2" fmla="*/ 2082800 w 2752725"/>
                <a:gd name="connsiteY2" fmla="*/ 346075 h 1619250"/>
                <a:gd name="connsiteX3" fmla="*/ 2038350 w 2752725"/>
                <a:gd name="connsiteY3" fmla="*/ 314325 h 1619250"/>
                <a:gd name="connsiteX4" fmla="*/ 650875 w 2752725"/>
                <a:gd name="connsiteY4" fmla="*/ 939800 h 1619250"/>
                <a:gd name="connsiteX5" fmla="*/ 0 w 2752725"/>
                <a:gd name="connsiteY5" fmla="*/ 1619250 h 1619250"/>
                <a:gd name="connsiteX6" fmla="*/ 1651000 w 2752725"/>
                <a:gd name="connsiteY6" fmla="*/ 828675 h 1619250"/>
                <a:gd name="connsiteX7" fmla="*/ 2111375 w 2752725"/>
                <a:gd name="connsiteY7" fmla="*/ 685800 h 1619250"/>
                <a:gd name="connsiteX8" fmla="*/ 2752725 w 2752725"/>
                <a:gd name="connsiteY8" fmla="*/ 476250 h 1619250"/>
                <a:gd name="connsiteX0" fmla="*/ 2752725 w 2752725"/>
                <a:gd name="connsiteY0" fmla="*/ 476250 h 1619250"/>
                <a:gd name="connsiteX1" fmla="*/ 2752725 w 2752725"/>
                <a:gd name="connsiteY1" fmla="*/ 0 h 1619250"/>
                <a:gd name="connsiteX2" fmla="*/ 2082800 w 2752725"/>
                <a:gd name="connsiteY2" fmla="*/ 346075 h 1619250"/>
                <a:gd name="connsiteX3" fmla="*/ 2038350 w 2752725"/>
                <a:gd name="connsiteY3" fmla="*/ 314325 h 1619250"/>
                <a:gd name="connsiteX4" fmla="*/ 650875 w 2752725"/>
                <a:gd name="connsiteY4" fmla="*/ 939800 h 1619250"/>
                <a:gd name="connsiteX5" fmla="*/ 0 w 2752725"/>
                <a:gd name="connsiteY5" fmla="*/ 1619250 h 1619250"/>
                <a:gd name="connsiteX6" fmla="*/ 1651000 w 2752725"/>
                <a:gd name="connsiteY6" fmla="*/ 828675 h 1619250"/>
                <a:gd name="connsiteX7" fmla="*/ 2111375 w 2752725"/>
                <a:gd name="connsiteY7" fmla="*/ 685800 h 1619250"/>
                <a:gd name="connsiteX8" fmla="*/ 2752725 w 2752725"/>
                <a:gd name="connsiteY8" fmla="*/ 476250 h 1619250"/>
                <a:gd name="connsiteX0" fmla="*/ 2752725 w 2752725"/>
                <a:gd name="connsiteY0" fmla="*/ 476250 h 1619250"/>
                <a:gd name="connsiteX1" fmla="*/ 2752725 w 2752725"/>
                <a:gd name="connsiteY1" fmla="*/ 0 h 1619250"/>
                <a:gd name="connsiteX2" fmla="*/ 2082800 w 2752725"/>
                <a:gd name="connsiteY2" fmla="*/ 346075 h 1619250"/>
                <a:gd name="connsiteX3" fmla="*/ 2038350 w 2752725"/>
                <a:gd name="connsiteY3" fmla="*/ 314325 h 1619250"/>
                <a:gd name="connsiteX4" fmla="*/ 650875 w 2752725"/>
                <a:gd name="connsiteY4" fmla="*/ 939800 h 1619250"/>
                <a:gd name="connsiteX5" fmla="*/ 0 w 2752725"/>
                <a:gd name="connsiteY5" fmla="*/ 1619250 h 1619250"/>
                <a:gd name="connsiteX6" fmla="*/ 1651000 w 2752725"/>
                <a:gd name="connsiteY6" fmla="*/ 828675 h 1619250"/>
                <a:gd name="connsiteX7" fmla="*/ 2111375 w 2752725"/>
                <a:gd name="connsiteY7" fmla="*/ 685800 h 1619250"/>
                <a:gd name="connsiteX8" fmla="*/ 2752725 w 2752725"/>
                <a:gd name="connsiteY8" fmla="*/ 476250 h 1619250"/>
                <a:gd name="connsiteX0" fmla="*/ 2752725 w 2752725"/>
                <a:gd name="connsiteY0" fmla="*/ 476250 h 1619250"/>
                <a:gd name="connsiteX1" fmla="*/ 2752725 w 2752725"/>
                <a:gd name="connsiteY1" fmla="*/ 0 h 1619250"/>
                <a:gd name="connsiteX2" fmla="*/ 2082800 w 2752725"/>
                <a:gd name="connsiteY2" fmla="*/ 346075 h 1619250"/>
                <a:gd name="connsiteX3" fmla="*/ 2033588 w 2752725"/>
                <a:gd name="connsiteY3" fmla="*/ 314325 h 1619250"/>
                <a:gd name="connsiteX4" fmla="*/ 650875 w 2752725"/>
                <a:gd name="connsiteY4" fmla="*/ 939800 h 1619250"/>
                <a:gd name="connsiteX5" fmla="*/ 0 w 2752725"/>
                <a:gd name="connsiteY5" fmla="*/ 1619250 h 1619250"/>
                <a:gd name="connsiteX6" fmla="*/ 1651000 w 2752725"/>
                <a:gd name="connsiteY6" fmla="*/ 828675 h 1619250"/>
                <a:gd name="connsiteX7" fmla="*/ 2111375 w 2752725"/>
                <a:gd name="connsiteY7" fmla="*/ 685800 h 1619250"/>
                <a:gd name="connsiteX8" fmla="*/ 2752725 w 2752725"/>
                <a:gd name="connsiteY8" fmla="*/ 476250 h 1619250"/>
                <a:gd name="connsiteX0" fmla="*/ 2752725 w 2752725"/>
                <a:gd name="connsiteY0" fmla="*/ 476250 h 1619250"/>
                <a:gd name="connsiteX1" fmla="*/ 2752725 w 2752725"/>
                <a:gd name="connsiteY1" fmla="*/ 0 h 1619250"/>
                <a:gd name="connsiteX2" fmla="*/ 2082800 w 2752725"/>
                <a:gd name="connsiteY2" fmla="*/ 346075 h 1619250"/>
                <a:gd name="connsiteX3" fmla="*/ 2033588 w 2752725"/>
                <a:gd name="connsiteY3" fmla="*/ 314325 h 1619250"/>
                <a:gd name="connsiteX4" fmla="*/ 650875 w 2752725"/>
                <a:gd name="connsiteY4" fmla="*/ 939800 h 1619250"/>
                <a:gd name="connsiteX5" fmla="*/ 0 w 2752725"/>
                <a:gd name="connsiteY5" fmla="*/ 1619250 h 1619250"/>
                <a:gd name="connsiteX6" fmla="*/ 1651000 w 2752725"/>
                <a:gd name="connsiteY6" fmla="*/ 828675 h 1619250"/>
                <a:gd name="connsiteX7" fmla="*/ 2111375 w 2752725"/>
                <a:gd name="connsiteY7" fmla="*/ 685800 h 1619250"/>
                <a:gd name="connsiteX8" fmla="*/ 2752725 w 2752725"/>
                <a:gd name="connsiteY8" fmla="*/ 476250 h 1619250"/>
                <a:gd name="connsiteX0" fmla="*/ 2752725 w 2752725"/>
                <a:gd name="connsiteY0" fmla="*/ 476250 h 1619250"/>
                <a:gd name="connsiteX1" fmla="*/ 2752725 w 2752725"/>
                <a:gd name="connsiteY1" fmla="*/ 0 h 1619250"/>
                <a:gd name="connsiteX2" fmla="*/ 2082800 w 2752725"/>
                <a:gd name="connsiteY2" fmla="*/ 346075 h 1619250"/>
                <a:gd name="connsiteX3" fmla="*/ 2033588 w 2752725"/>
                <a:gd name="connsiteY3" fmla="*/ 314325 h 1619250"/>
                <a:gd name="connsiteX4" fmla="*/ 650875 w 2752725"/>
                <a:gd name="connsiteY4" fmla="*/ 939800 h 1619250"/>
                <a:gd name="connsiteX5" fmla="*/ 0 w 2752725"/>
                <a:gd name="connsiteY5" fmla="*/ 1619250 h 1619250"/>
                <a:gd name="connsiteX6" fmla="*/ 1651000 w 2752725"/>
                <a:gd name="connsiteY6" fmla="*/ 828675 h 1619250"/>
                <a:gd name="connsiteX7" fmla="*/ 2111375 w 2752725"/>
                <a:gd name="connsiteY7" fmla="*/ 685800 h 1619250"/>
                <a:gd name="connsiteX8" fmla="*/ 2752725 w 2752725"/>
                <a:gd name="connsiteY8" fmla="*/ 476250 h 1619250"/>
                <a:gd name="connsiteX0" fmla="*/ 2752725 w 2752725"/>
                <a:gd name="connsiteY0" fmla="*/ 476250 h 1619250"/>
                <a:gd name="connsiteX1" fmla="*/ 2752725 w 2752725"/>
                <a:gd name="connsiteY1" fmla="*/ 0 h 1619250"/>
                <a:gd name="connsiteX2" fmla="*/ 2082800 w 2752725"/>
                <a:gd name="connsiteY2" fmla="*/ 346075 h 1619250"/>
                <a:gd name="connsiteX3" fmla="*/ 2033588 w 2752725"/>
                <a:gd name="connsiteY3" fmla="*/ 314325 h 1619250"/>
                <a:gd name="connsiteX4" fmla="*/ 650875 w 2752725"/>
                <a:gd name="connsiteY4" fmla="*/ 939800 h 1619250"/>
                <a:gd name="connsiteX5" fmla="*/ 0 w 2752725"/>
                <a:gd name="connsiteY5" fmla="*/ 1619250 h 1619250"/>
                <a:gd name="connsiteX6" fmla="*/ 1651000 w 2752725"/>
                <a:gd name="connsiteY6" fmla="*/ 828675 h 1619250"/>
                <a:gd name="connsiteX7" fmla="*/ 2111375 w 2752725"/>
                <a:gd name="connsiteY7" fmla="*/ 685800 h 1619250"/>
                <a:gd name="connsiteX8" fmla="*/ 2752725 w 2752725"/>
                <a:gd name="connsiteY8" fmla="*/ 476250 h 1619250"/>
                <a:gd name="connsiteX0" fmla="*/ 2752725 w 2752725"/>
                <a:gd name="connsiteY0" fmla="*/ 476250 h 1619250"/>
                <a:gd name="connsiteX1" fmla="*/ 2752725 w 2752725"/>
                <a:gd name="connsiteY1" fmla="*/ 0 h 1619250"/>
                <a:gd name="connsiteX2" fmla="*/ 2082800 w 2752725"/>
                <a:gd name="connsiteY2" fmla="*/ 346075 h 1619250"/>
                <a:gd name="connsiteX3" fmla="*/ 2033588 w 2752725"/>
                <a:gd name="connsiteY3" fmla="*/ 314325 h 1619250"/>
                <a:gd name="connsiteX4" fmla="*/ 650875 w 2752725"/>
                <a:gd name="connsiteY4" fmla="*/ 939800 h 1619250"/>
                <a:gd name="connsiteX5" fmla="*/ 0 w 2752725"/>
                <a:gd name="connsiteY5" fmla="*/ 1619250 h 1619250"/>
                <a:gd name="connsiteX6" fmla="*/ 1651000 w 2752725"/>
                <a:gd name="connsiteY6" fmla="*/ 828675 h 1619250"/>
                <a:gd name="connsiteX7" fmla="*/ 2111375 w 2752725"/>
                <a:gd name="connsiteY7" fmla="*/ 685800 h 1619250"/>
                <a:gd name="connsiteX8" fmla="*/ 2752725 w 2752725"/>
                <a:gd name="connsiteY8" fmla="*/ 476250 h 1619250"/>
                <a:gd name="connsiteX0" fmla="*/ 2752725 w 2752725"/>
                <a:gd name="connsiteY0" fmla="*/ 476250 h 1619250"/>
                <a:gd name="connsiteX1" fmla="*/ 2752725 w 2752725"/>
                <a:gd name="connsiteY1" fmla="*/ 0 h 1619250"/>
                <a:gd name="connsiteX2" fmla="*/ 2082800 w 2752725"/>
                <a:gd name="connsiteY2" fmla="*/ 346075 h 1619250"/>
                <a:gd name="connsiteX3" fmla="*/ 2033588 w 2752725"/>
                <a:gd name="connsiteY3" fmla="*/ 314325 h 1619250"/>
                <a:gd name="connsiteX4" fmla="*/ 650875 w 2752725"/>
                <a:gd name="connsiteY4" fmla="*/ 939800 h 1619250"/>
                <a:gd name="connsiteX5" fmla="*/ 0 w 2752725"/>
                <a:gd name="connsiteY5" fmla="*/ 1619250 h 1619250"/>
                <a:gd name="connsiteX6" fmla="*/ 1651000 w 2752725"/>
                <a:gd name="connsiteY6" fmla="*/ 828675 h 1619250"/>
                <a:gd name="connsiteX7" fmla="*/ 2111375 w 2752725"/>
                <a:gd name="connsiteY7" fmla="*/ 685800 h 1619250"/>
                <a:gd name="connsiteX8" fmla="*/ 2752725 w 2752725"/>
                <a:gd name="connsiteY8" fmla="*/ 476250 h 1619250"/>
                <a:gd name="connsiteX0" fmla="*/ 2752725 w 2752725"/>
                <a:gd name="connsiteY0" fmla="*/ 476250 h 1619250"/>
                <a:gd name="connsiteX1" fmla="*/ 2752725 w 2752725"/>
                <a:gd name="connsiteY1" fmla="*/ 0 h 1619250"/>
                <a:gd name="connsiteX2" fmla="*/ 2087563 w 2752725"/>
                <a:gd name="connsiteY2" fmla="*/ 336550 h 1619250"/>
                <a:gd name="connsiteX3" fmla="*/ 2033588 w 2752725"/>
                <a:gd name="connsiteY3" fmla="*/ 314325 h 1619250"/>
                <a:gd name="connsiteX4" fmla="*/ 650875 w 2752725"/>
                <a:gd name="connsiteY4" fmla="*/ 939800 h 1619250"/>
                <a:gd name="connsiteX5" fmla="*/ 0 w 2752725"/>
                <a:gd name="connsiteY5" fmla="*/ 1619250 h 1619250"/>
                <a:gd name="connsiteX6" fmla="*/ 1651000 w 2752725"/>
                <a:gd name="connsiteY6" fmla="*/ 828675 h 1619250"/>
                <a:gd name="connsiteX7" fmla="*/ 2111375 w 2752725"/>
                <a:gd name="connsiteY7" fmla="*/ 685800 h 1619250"/>
                <a:gd name="connsiteX8" fmla="*/ 2752725 w 2752725"/>
                <a:gd name="connsiteY8" fmla="*/ 476250 h 1619250"/>
                <a:gd name="connsiteX0" fmla="*/ 2752725 w 2752725"/>
                <a:gd name="connsiteY0" fmla="*/ 476250 h 1619250"/>
                <a:gd name="connsiteX1" fmla="*/ 2752725 w 2752725"/>
                <a:gd name="connsiteY1" fmla="*/ 0 h 1619250"/>
                <a:gd name="connsiteX2" fmla="*/ 2087563 w 2752725"/>
                <a:gd name="connsiteY2" fmla="*/ 336550 h 1619250"/>
                <a:gd name="connsiteX3" fmla="*/ 2033588 w 2752725"/>
                <a:gd name="connsiteY3" fmla="*/ 314325 h 1619250"/>
                <a:gd name="connsiteX4" fmla="*/ 650875 w 2752725"/>
                <a:gd name="connsiteY4" fmla="*/ 939800 h 1619250"/>
                <a:gd name="connsiteX5" fmla="*/ 0 w 2752725"/>
                <a:gd name="connsiteY5" fmla="*/ 1619250 h 1619250"/>
                <a:gd name="connsiteX6" fmla="*/ 1651000 w 2752725"/>
                <a:gd name="connsiteY6" fmla="*/ 828675 h 1619250"/>
                <a:gd name="connsiteX7" fmla="*/ 2111375 w 2752725"/>
                <a:gd name="connsiteY7" fmla="*/ 685800 h 1619250"/>
                <a:gd name="connsiteX8" fmla="*/ 2752725 w 2752725"/>
                <a:gd name="connsiteY8" fmla="*/ 476250 h 1619250"/>
                <a:gd name="connsiteX0" fmla="*/ 2752725 w 2752725"/>
                <a:gd name="connsiteY0" fmla="*/ 476250 h 1619250"/>
                <a:gd name="connsiteX1" fmla="*/ 2752725 w 2752725"/>
                <a:gd name="connsiteY1" fmla="*/ 0 h 1619250"/>
                <a:gd name="connsiteX2" fmla="*/ 2087563 w 2752725"/>
                <a:gd name="connsiteY2" fmla="*/ 336550 h 1619250"/>
                <a:gd name="connsiteX3" fmla="*/ 2033588 w 2752725"/>
                <a:gd name="connsiteY3" fmla="*/ 314325 h 1619250"/>
                <a:gd name="connsiteX4" fmla="*/ 650875 w 2752725"/>
                <a:gd name="connsiteY4" fmla="*/ 939800 h 1619250"/>
                <a:gd name="connsiteX5" fmla="*/ 0 w 2752725"/>
                <a:gd name="connsiteY5" fmla="*/ 1619250 h 1619250"/>
                <a:gd name="connsiteX6" fmla="*/ 1651000 w 2752725"/>
                <a:gd name="connsiteY6" fmla="*/ 828675 h 1619250"/>
                <a:gd name="connsiteX7" fmla="*/ 2111375 w 2752725"/>
                <a:gd name="connsiteY7" fmla="*/ 685800 h 1619250"/>
                <a:gd name="connsiteX8" fmla="*/ 2752725 w 2752725"/>
                <a:gd name="connsiteY8" fmla="*/ 476250 h 1619250"/>
                <a:gd name="connsiteX0" fmla="*/ 2752725 w 2752725"/>
                <a:gd name="connsiteY0" fmla="*/ 476250 h 1619250"/>
                <a:gd name="connsiteX1" fmla="*/ 2752725 w 2752725"/>
                <a:gd name="connsiteY1" fmla="*/ 0 h 1619250"/>
                <a:gd name="connsiteX2" fmla="*/ 2087563 w 2752725"/>
                <a:gd name="connsiteY2" fmla="*/ 336550 h 1619250"/>
                <a:gd name="connsiteX3" fmla="*/ 2033588 w 2752725"/>
                <a:gd name="connsiteY3" fmla="*/ 314325 h 1619250"/>
                <a:gd name="connsiteX4" fmla="*/ 648494 w 2752725"/>
                <a:gd name="connsiteY4" fmla="*/ 939800 h 1619250"/>
                <a:gd name="connsiteX5" fmla="*/ 0 w 2752725"/>
                <a:gd name="connsiteY5" fmla="*/ 1619250 h 1619250"/>
                <a:gd name="connsiteX6" fmla="*/ 1651000 w 2752725"/>
                <a:gd name="connsiteY6" fmla="*/ 828675 h 1619250"/>
                <a:gd name="connsiteX7" fmla="*/ 2111375 w 2752725"/>
                <a:gd name="connsiteY7" fmla="*/ 685800 h 1619250"/>
                <a:gd name="connsiteX8" fmla="*/ 2752725 w 2752725"/>
                <a:gd name="connsiteY8" fmla="*/ 476250 h 1619250"/>
                <a:gd name="connsiteX0" fmla="*/ 2752725 w 2752725"/>
                <a:gd name="connsiteY0" fmla="*/ 476250 h 1619250"/>
                <a:gd name="connsiteX1" fmla="*/ 2752725 w 2752725"/>
                <a:gd name="connsiteY1" fmla="*/ 0 h 1619250"/>
                <a:gd name="connsiteX2" fmla="*/ 2087563 w 2752725"/>
                <a:gd name="connsiteY2" fmla="*/ 336550 h 1619250"/>
                <a:gd name="connsiteX3" fmla="*/ 2033588 w 2752725"/>
                <a:gd name="connsiteY3" fmla="*/ 314325 h 1619250"/>
                <a:gd name="connsiteX4" fmla="*/ 643731 w 2752725"/>
                <a:gd name="connsiteY4" fmla="*/ 939800 h 1619250"/>
                <a:gd name="connsiteX5" fmla="*/ 0 w 2752725"/>
                <a:gd name="connsiteY5" fmla="*/ 1619250 h 1619250"/>
                <a:gd name="connsiteX6" fmla="*/ 1651000 w 2752725"/>
                <a:gd name="connsiteY6" fmla="*/ 828675 h 1619250"/>
                <a:gd name="connsiteX7" fmla="*/ 2111375 w 2752725"/>
                <a:gd name="connsiteY7" fmla="*/ 685800 h 1619250"/>
                <a:gd name="connsiteX8" fmla="*/ 2752725 w 2752725"/>
                <a:gd name="connsiteY8" fmla="*/ 476250 h 161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2725" h="1619250">
                  <a:moveTo>
                    <a:pt x="2752725" y="476250"/>
                  </a:moveTo>
                  <a:lnTo>
                    <a:pt x="2752725" y="0"/>
                  </a:lnTo>
                  <a:cubicBezTo>
                    <a:pt x="2531004" y="112183"/>
                    <a:pt x="2309284" y="229130"/>
                    <a:pt x="2087563" y="336550"/>
                  </a:cubicBezTo>
                  <a:cubicBezTo>
                    <a:pt x="2072746" y="325967"/>
                    <a:pt x="2048405" y="324908"/>
                    <a:pt x="2033588" y="314325"/>
                  </a:cubicBezTo>
                  <a:cubicBezTo>
                    <a:pt x="1571096" y="522817"/>
                    <a:pt x="1318948" y="836083"/>
                    <a:pt x="643731" y="939800"/>
                  </a:cubicBezTo>
                  <a:cubicBezTo>
                    <a:pt x="401373" y="1156758"/>
                    <a:pt x="420158" y="1113367"/>
                    <a:pt x="0" y="1619250"/>
                  </a:cubicBezTo>
                  <a:cubicBezTo>
                    <a:pt x="618595" y="1220787"/>
                    <a:pt x="271992" y="1362075"/>
                    <a:pt x="1651000" y="828675"/>
                  </a:cubicBezTo>
                  <a:cubicBezTo>
                    <a:pt x="1804458" y="781050"/>
                    <a:pt x="1974586" y="697706"/>
                    <a:pt x="2111375" y="685800"/>
                  </a:cubicBezTo>
                  <a:cubicBezTo>
                    <a:pt x="2325158" y="615950"/>
                    <a:pt x="2251604" y="571500"/>
                    <a:pt x="2752725" y="476250"/>
                  </a:cubicBezTo>
                  <a:close/>
                </a:path>
              </a:pathLst>
            </a:custGeom>
            <a:solidFill>
              <a:srgbClr val="669BD2">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467">
              <a:extLst>
                <a:ext uri="{FF2B5EF4-FFF2-40B4-BE49-F238E27FC236}">
                  <a16:creationId xmlns:a16="http://schemas.microsoft.com/office/drawing/2014/main" id="{E4F258F5-9B5D-40DE-9484-FFD9F8A73C94}"/>
                </a:ext>
              </a:extLst>
            </p:cNvPr>
            <p:cNvSpPr/>
            <p:nvPr/>
          </p:nvSpPr>
          <p:spPr>
            <a:xfrm>
              <a:off x="8079464" y="2803365"/>
              <a:ext cx="2751957" cy="1619793"/>
            </a:xfrm>
            <a:custGeom>
              <a:avLst/>
              <a:gdLst>
                <a:gd name="connsiteX0" fmla="*/ 2752725 w 2752725"/>
                <a:gd name="connsiteY0" fmla="*/ 476250 h 1619250"/>
                <a:gd name="connsiteX1" fmla="*/ 2752725 w 2752725"/>
                <a:gd name="connsiteY1" fmla="*/ 0 h 1619250"/>
                <a:gd name="connsiteX2" fmla="*/ 2082800 w 2752725"/>
                <a:gd name="connsiteY2" fmla="*/ 346075 h 1619250"/>
                <a:gd name="connsiteX3" fmla="*/ 2038350 w 2752725"/>
                <a:gd name="connsiteY3" fmla="*/ 314325 h 1619250"/>
                <a:gd name="connsiteX4" fmla="*/ 650875 w 2752725"/>
                <a:gd name="connsiteY4" fmla="*/ 939800 h 1619250"/>
                <a:gd name="connsiteX5" fmla="*/ 0 w 2752725"/>
                <a:gd name="connsiteY5" fmla="*/ 1619250 h 1619250"/>
                <a:gd name="connsiteX6" fmla="*/ 1651000 w 2752725"/>
                <a:gd name="connsiteY6" fmla="*/ 828675 h 1619250"/>
                <a:gd name="connsiteX7" fmla="*/ 2111375 w 2752725"/>
                <a:gd name="connsiteY7" fmla="*/ 685800 h 1619250"/>
                <a:gd name="connsiteX8" fmla="*/ 2752725 w 2752725"/>
                <a:gd name="connsiteY8" fmla="*/ 476250 h 1619250"/>
                <a:gd name="connsiteX0" fmla="*/ 2752725 w 2752725"/>
                <a:gd name="connsiteY0" fmla="*/ 476250 h 1619250"/>
                <a:gd name="connsiteX1" fmla="*/ 2752725 w 2752725"/>
                <a:gd name="connsiteY1" fmla="*/ 0 h 1619250"/>
                <a:gd name="connsiteX2" fmla="*/ 2082800 w 2752725"/>
                <a:gd name="connsiteY2" fmla="*/ 346075 h 1619250"/>
                <a:gd name="connsiteX3" fmla="*/ 2038350 w 2752725"/>
                <a:gd name="connsiteY3" fmla="*/ 314325 h 1619250"/>
                <a:gd name="connsiteX4" fmla="*/ 650875 w 2752725"/>
                <a:gd name="connsiteY4" fmla="*/ 939800 h 1619250"/>
                <a:gd name="connsiteX5" fmla="*/ 0 w 2752725"/>
                <a:gd name="connsiteY5" fmla="*/ 1619250 h 1619250"/>
                <a:gd name="connsiteX6" fmla="*/ 1651000 w 2752725"/>
                <a:gd name="connsiteY6" fmla="*/ 828675 h 1619250"/>
                <a:gd name="connsiteX7" fmla="*/ 2111375 w 2752725"/>
                <a:gd name="connsiteY7" fmla="*/ 685800 h 1619250"/>
                <a:gd name="connsiteX8" fmla="*/ 2752725 w 2752725"/>
                <a:gd name="connsiteY8" fmla="*/ 476250 h 1619250"/>
                <a:gd name="connsiteX0" fmla="*/ 2752725 w 2752725"/>
                <a:gd name="connsiteY0" fmla="*/ 476250 h 1619250"/>
                <a:gd name="connsiteX1" fmla="*/ 2752725 w 2752725"/>
                <a:gd name="connsiteY1" fmla="*/ 0 h 1619250"/>
                <a:gd name="connsiteX2" fmla="*/ 2082800 w 2752725"/>
                <a:gd name="connsiteY2" fmla="*/ 346075 h 1619250"/>
                <a:gd name="connsiteX3" fmla="*/ 2038350 w 2752725"/>
                <a:gd name="connsiteY3" fmla="*/ 314325 h 1619250"/>
                <a:gd name="connsiteX4" fmla="*/ 650875 w 2752725"/>
                <a:gd name="connsiteY4" fmla="*/ 939800 h 1619250"/>
                <a:gd name="connsiteX5" fmla="*/ 0 w 2752725"/>
                <a:gd name="connsiteY5" fmla="*/ 1619250 h 1619250"/>
                <a:gd name="connsiteX6" fmla="*/ 1651000 w 2752725"/>
                <a:gd name="connsiteY6" fmla="*/ 828675 h 1619250"/>
                <a:gd name="connsiteX7" fmla="*/ 2111375 w 2752725"/>
                <a:gd name="connsiteY7" fmla="*/ 685800 h 1619250"/>
                <a:gd name="connsiteX8" fmla="*/ 2752725 w 2752725"/>
                <a:gd name="connsiteY8" fmla="*/ 476250 h 1619250"/>
                <a:gd name="connsiteX0" fmla="*/ 2752725 w 2752725"/>
                <a:gd name="connsiteY0" fmla="*/ 476250 h 1619250"/>
                <a:gd name="connsiteX1" fmla="*/ 2752725 w 2752725"/>
                <a:gd name="connsiteY1" fmla="*/ 0 h 1619250"/>
                <a:gd name="connsiteX2" fmla="*/ 2082800 w 2752725"/>
                <a:gd name="connsiteY2" fmla="*/ 346075 h 1619250"/>
                <a:gd name="connsiteX3" fmla="*/ 2038350 w 2752725"/>
                <a:gd name="connsiteY3" fmla="*/ 314325 h 1619250"/>
                <a:gd name="connsiteX4" fmla="*/ 650875 w 2752725"/>
                <a:gd name="connsiteY4" fmla="*/ 939800 h 1619250"/>
                <a:gd name="connsiteX5" fmla="*/ 0 w 2752725"/>
                <a:gd name="connsiteY5" fmla="*/ 1619250 h 1619250"/>
                <a:gd name="connsiteX6" fmla="*/ 1651000 w 2752725"/>
                <a:gd name="connsiteY6" fmla="*/ 828675 h 1619250"/>
                <a:gd name="connsiteX7" fmla="*/ 2111375 w 2752725"/>
                <a:gd name="connsiteY7" fmla="*/ 685800 h 1619250"/>
                <a:gd name="connsiteX8" fmla="*/ 2752725 w 2752725"/>
                <a:gd name="connsiteY8" fmla="*/ 476250 h 1619250"/>
                <a:gd name="connsiteX0" fmla="*/ 2752725 w 2752725"/>
                <a:gd name="connsiteY0" fmla="*/ 476250 h 1619250"/>
                <a:gd name="connsiteX1" fmla="*/ 2752725 w 2752725"/>
                <a:gd name="connsiteY1" fmla="*/ 0 h 1619250"/>
                <a:gd name="connsiteX2" fmla="*/ 2082800 w 2752725"/>
                <a:gd name="connsiteY2" fmla="*/ 346075 h 1619250"/>
                <a:gd name="connsiteX3" fmla="*/ 2038350 w 2752725"/>
                <a:gd name="connsiteY3" fmla="*/ 314325 h 1619250"/>
                <a:gd name="connsiteX4" fmla="*/ 650875 w 2752725"/>
                <a:gd name="connsiteY4" fmla="*/ 939800 h 1619250"/>
                <a:gd name="connsiteX5" fmla="*/ 0 w 2752725"/>
                <a:gd name="connsiteY5" fmla="*/ 1619250 h 1619250"/>
                <a:gd name="connsiteX6" fmla="*/ 1651000 w 2752725"/>
                <a:gd name="connsiteY6" fmla="*/ 828675 h 1619250"/>
                <a:gd name="connsiteX7" fmla="*/ 2111375 w 2752725"/>
                <a:gd name="connsiteY7" fmla="*/ 685800 h 1619250"/>
                <a:gd name="connsiteX8" fmla="*/ 2752725 w 2752725"/>
                <a:gd name="connsiteY8" fmla="*/ 476250 h 1619250"/>
                <a:gd name="connsiteX0" fmla="*/ 2752725 w 2752725"/>
                <a:gd name="connsiteY0" fmla="*/ 476250 h 1619250"/>
                <a:gd name="connsiteX1" fmla="*/ 2752725 w 2752725"/>
                <a:gd name="connsiteY1" fmla="*/ 0 h 1619250"/>
                <a:gd name="connsiteX2" fmla="*/ 2082800 w 2752725"/>
                <a:gd name="connsiteY2" fmla="*/ 346075 h 1619250"/>
                <a:gd name="connsiteX3" fmla="*/ 2038350 w 2752725"/>
                <a:gd name="connsiteY3" fmla="*/ 314325 h 1619250"/>
                <a:gd name="connsiteX4" fmla="*/ 650875 w 2752725"/>
                <a:gd name="connsiteY4" fmla="*/ 939800 h 1619250"/>
                <a:gd name="connsiteX5" fmla="*/ 0 w 2752725"/>
                <a:gd name="connsiteY5" fmla="*/ 1619250 h 1619250"/>
                <a:gd name="connsiteX6" fmla="*/ 1651000 w 2752725"/>
                <a:gd name="connsiteY6" fmla="*/ 828675 h 1619250"/>
                <a:gd name="connsiteX7" fmla="*/ 2111375 w 2752725"/>
                <a:gd name="connsiteY7" fmla="*/ 685800 h 1619250"/>
                <a:gd name="connsiteX8" fmla="*/ 2752725 w 2752725"/>
                <a:gd name="connsiteY8" fmla="*/ 476250 h 1619250"/>
                <a:gd name="connsiteX0" fmla="*/ 2752725 w 2752725"/>
                <a:gd name="connsiteY0" fmla="*/ 476250 h 1619250"/>
                <a:gd name="connsiteX1" fmla="*/ 2752725 w 2752725"/>
                <a:gd name="connsiteY1" fmla="*/ 0 h 1619250"/>
                <a:gd name="connsiteX2" fmla="*/ 2082800 w 2752725"/>
                <a:gd name="connsiteY2" fmla="*/ 346075 h 1619250"/>
                <a:gd name="connsiteX3" fmla="*/ 2038350 w 2752725"/>
                <a:gd name="connsiteY3" fmla="*/ 314325 h 1619250"/>
                <a:gd name="connsiteX4" fmla="*/ 650875 w 2752725"/>
                <a:gd name="connsiteY4" fmla="*/ 939800 h 1619250"/>
                <a:gd name="connsiteX5" fmla="*/ 0 w 2752725"/>
                <a:gd name="connsiteY5" fmla="*/ 1619250 h 1619250"/>
                <a:gd name="connsiteX6" fmla="*/ 1651000 w 2752725"/>
                <a:gd name="connsiteY6" fmla="*/ 828675 h 1619250"/>
                <a:gd name="connsiteX7" fmla="*/ 2111375 w 2752725"/>
                <a:gd name="connsiteY7" fmla="*/ 685800 h 1619250"/>
                <a:gd name="connsiteX8" fmla="*/ 2752725 w 2752725"/>
                <a:gd name="connsiteY8" fmla="*/ 476250 h 1619250"/>
                <a:gd name="connsiteX0" fmla="*/ 2752725 w 2752725"/>
                <a:gd name="connsiteY0" fmla="*/ 476250 h 1619250"/>
                <a:gd name="connsiteX1" fmla="*/ 2752725 w 2752725"/>
                <a:gd name="connsiteY1" fmla="*/ 0 h 1619250"/>
                <a:gd name="connsiteX2" fmla="*/ 2082800 w 2752725"/>
                <a:gd name="connsiteY2" fmla="*/ 346075 h 1619250"/>
                <a:gd name="connsiteX3" fmla="*/ 2033588 w 2752725"/>
                <a:gd name="connsiteY3" fmla="*/ 314325 h 1619250"/>
                <a:gd name="connsiteX4" fmla="*/ 650875 w 2752725"/>
                <a:gd name="connsiteY4" fmla="*/ 939800 h 1619250"/>
                <a:gd name="connsiteX5" fmla="*/ 0 w 2752725"/>
                <a:gd name="connsiteY5" fmla="*/ 1619250 h 1619250"/>
                <a:gd name="connsiteX6" fmla="*/ 1651000 w 2752725"/>
                <a:gd name="connsiteY6" fmla="*/ 828675 h 1619250"/>
                <a:gd name="connsiteX7" fmla="*/ 2111375 w 2752725"/>
                <a:gd name="connsiteY7" fmla="*/ 685800 h 1619250"/>
                <a:gd name="connsiteX8" fmla="*/ 2752725 w 2752725"/>
                <a:gd name="connsiteY8" fmla="*/ 476250 h 1619250"/>
                <a:gd name="connsiteX0" fmla="*/ 2752725 w 2752725"/>
                <a:gd name="connsiteY0" fmla="*/ 476250 h 1619250"/>
                <a:gd name="connsiteX1" fmla="*/ 2752725 w 2752725"/>
                <a:gd name="connsiteY1" fmla="*/ 0 h 1619250"/>
                <a:gd name="connsiteX2" fmla="*/ 2082800 w 2752725"/>
                <a:gd name="connsiteY2" fmla="*/ 346075 h 1619250"/>
                <a:gd name="connsiteX3" fmla="*/ 2033588 w 2752725"/>
                <a:gd name="connsiteY3" fmla="*/ 314325 h 1619250"/>
                <a:gd name="connsiteX4" fmla="*/ 650875 w 2752725"/>
                <a:gd name="connsiteY4" fmla="*/ 939800 h 1619250"/>
                <a:gd name="connsiteX5" fmla="*/ 0 w 2752725"/>
                <a:gd name="connsiteY5" fmla="*/ 1619250 h 1619250"/>
                <a:gd name="connsiteX6" fmla="*/ 1651000 w 2752725"/>
                <a:gd name="connsiteY6" fmla="*/ 828675 h 1619250"/>
                <a:gd name="connsiteX7" fmla="*/ 2111375 w 2752725"/>
                <a:gd name="connsiteY7" fmla="*/ 685800 h 1619250"/>
                <a:gd name="connsiteX8" fmla="*/ 2752725 w 2752725"/>
                <a:gd name="connsiteY8" fmla="*/ 476250 h 1619250"/>
                <a:gd name="connsiteX0" fmla="*/ 2752725 w 2752725"/>
                <a:gd name="connsiteY0" fmla="*/ 476250 h 1619250"/>
                <a:gd name="connsiteX1" fmla="*/ 2752725 w 2752725"/>
                <a:gd name="connsiteY1" fmla="*/ 0 h 1619250"/>
                <a:gd name="connsiteX2" fmla="*/ 2082800 w 2752725"/>
                <a:gd name="connsiteY2" fmla="*/ 346075 h 1619250"/>
                <a:gd name="connsiteX3" fmla="*/ 2033588 w 2752725"/>
                <a:gd name="connsiteY3" fmla="*/ 314325 h 1619250"/>
                <a:gd name="connsiteX4" fmla="*/ 650875 w 2752725"/>
                <a:gd name="connsiteY4" fmla="*/ 939800 h 1619250"/>
                <a:gd name="connsiteX5" fmla="*/ 0 w 2752725"/>
                <a:gd name="connsiteY5" fmla="*/ 1619250 h 1619250"/>
                <a:gd name="connsiteX6" fmla="*/ 1651000 w 2752725"/>
                <a:gd name="connsiteY6" fmla="*/ 828675 h 1619250"/>
                <a:gd name="connsiteX7" fmla="*/ 2111375 w 2752725"/>
                <a:gd name="connsiteY7" fmla="*/ 685800 h 1619250"/>
                <a:gd name="connsiteX8" fmla="*/ 2752725 w 2752725"/>
                <a:gd name="connsiteY8" fmla="*/ 476250 h 1619250"/>
                <a:gd name="connsiteX0" fmla="*/ 2752725 w 2752725"/>
                <a:gd name="connsiteY0" fmla="*/ 476250 h 1619250"/>
                <a:gd name="connsiteX1" fmla="*/ 2752725 w 2752725"/>
                <a:gd name="connsiteY1" fmla="*/ 0 h 1619250"/>
                <a:gd name="connsiteX2" fmla="*/ 2082800 w 2752725"/>
                <a:gd name="connsiteY2" fmla="*/ 346075 h 1619250"/>
                <a:gd name="connsiteX3" fmla="*/ 2033588 w 2752725"/>
                <a:gd name="connsiteY3" fmla="*/ 314325 h 1619250"/>
                <a:gd name="connsiteX4" fmla="*/ 650875 w 2752725"/>
                <a:gd name="connsiteY4" fmla="*/ 939800 h 1619250"/>
                <a:gd name="connsiteX5" fmla="*/ 0 w 2752725"/>
                <a:gd name="connsiteY5" fmla="*/ 1619250 h 1619250"/>
                <a:gd name="connsiteX6" fmla="*/ 1651000 w 2752725"/>
                <a:gd name="connsiteY6" fmla="*/ 828675 h 1619250"/>
                <a:gd name="connsiteX7" fmla="*/ 2111375 w 2752725"/>
                <a:gd name="connsiteY7" fmla="*/ 685800 h 1619250"/>
                <a:gd name="connsiteX8" fmla="*/ 2752725 w 2752725"/>
                <a:gd name="connsiteY8" fmla="*/ 476250 h 1619250"/>
                <a:gd name="connsiteX0" fmla="*/ 2752725 w 2752725"/>
                <a:gd name="connsiteY0" fmla="*/ 476250 h 1619250"/>
                <a:gd name="connsiteX1" fmla="*/ 2752725 w 2752725"/>
                <a:gd name="connsiteY1" fmla="*/ 0 h 1619250"/>
                <a:gd name="connsiteX2" fmla="*/ 2082800 w 2752725"/>
                <a:gd name="connsiteY2" fmla="*/ 346075 h 1619250"/>
                <a:gd name="connsiteX3" fmla="*/ 2033588 w 2752725"/>
                <a:gd name="connsiteY3" fmla="*/ 314325 h 1619250"/>
                <a:gd name="connsiteX4" fmla="*/ 650875 w 2752725"/>
                <a:gd name="connsiteY4" fmla="*/ 939800 h 1619250"/>
                <a:gd name="connsiteX5" fmla="*/ 0 w 2752725"/>
                <a:gd name="connsiteY5" fmla="*/ 1619250 h 1619250"/>
                <a:gd name="connsiteX6" fmla="*/ 1651000 w 2752725"/>
                <a:gd name="connsiteY6" fmla="*/ 828675 h 1619250"/>
                <a:gd name="connsiteX7" fmla="*/ 2111375 w 2752725"/>
                <a:gd name="connsiteY7" fmla="*/ 685800 h 1619250"/>
                <a:gd name="connsiteX8" fmla="*/ 2752725 w 2752725"/>
                <a:gd name="connsiteY8" fmla="*/ 476250 h 1619250"/>
                <a:gd name="connsiteX0" fmla="*/ 2752725 w 2752725"/>
                <a:gd name="connsiteY0" fmla="*/ 476250 h 1619250"/>
                <a:gd name="connsiteX1" fmla="*/ 2752725 w 2752725"/>
                <a:gd name="connsiteY1" fmla="*/ 0 h 1619250"/>
                <a:gd name="connsiteX2" fmla="*/ 2082800 w 2752725"/>
                <a:gd name="connsiteY2" fmla="*/ 346075 h 1619250"/>
                <a:gd name="connsiteX3" fmla="*/ 2033588 w 2752725"/>
                <a:gd name="connsiteY3" fmla="*/ 314325 h 1619250"/>
                <a:gd name="connsiteX4" fmla="*/ 650875 w 2752725"/>
                <a:gd name="connsiteY4" fmla="*/ 939800 h 1619250"/>
                <a:gd name="connsiteX5" fmla="*/ 0 w 2752725"/>
                <a:gd name="connsiteY5" fmla="*/ 1619250 h 1619250"/>
                <a:gd name="connsiteX6" fmla="*/ 1651000 w 2752725"/>
                <a:gd name="connsiteY6" fmla="*/ 828675 h 1619250"/>
                <a:gd name="connsiteX7" fmla="*/ 2111375 w 2752725"/>
                <a:gd name="connsiteY7" fmla="*/ 685800 h 1619250"/>
                <a:gd name="connsiteX8" fmla="*/ 2752725 w 2752725"/>
                <a:gd name="connsiteY8" fmla="*/ 476250 h 1619250"/>
                <a:gd name="connsiteX0" fmla="*/ 2752725 w 2752725"/>
                <a:gd name="connsiteY0" fmla="*/ 476250 h 1619250"/>
                <a:gd name="connsiteX1" fmla="*/ 2752725 w 2752725"/>
                <a:gd name="connsiteY1" fmla="*/ 0 h 1619250"/>
                <a:gd name="connsiteX2" fmla="*/ 2087563 w 2752725"/>
                <a:gd name="connsiteY2" fmla="*/ 336550 h 1619250"/>
                <a:gd name="connsiteX3" fmla="*/ 2033588 w 2752725"/>
                <a:gd name="connsiteY3" fmla="*/ 314325 h 1619250"/>
                <a:gd name="connsiteX4" fmla="*/ 650875 w 2752725"/>
                <a:gd name="connsiteY4" fmla="*/ 939800 h 1619250"/>
                <a:gd name="connsiteX5" fmla="*/ 0 w 2752725"/>
                <a:gd name="connsiteY5" fmla="*/ 1619250 h 1619250"/>
                <a:gd name="connsiteX6" fmla="*/ 1651000 w 2752725"/>
                <a:gd name="connsiteY6" fmla="*/ 828675 h 1619250"/>
                <a:gd name="connsiteX7" fmla="*/ 2111375 w 2752725"/>
                <a:gd name="connsiteY7" fmla="*/ 685800 h 1619250"/>
                <a:gd name="connsiteX8" fmla="*/ 2752725 w 2752725"/>
                <a:gd name="connsiteY8" fmla="*/ 476250 h 1619250"/>
                <a:gd name="connsiteX0" fmla="*/ 2752725 w 2752725"/>
                <a:gd name="connsiteY0" fmla="*/ 476250 h 1619250"/>
                <a:gd name="connsiteX1" fmla="*/ 2752725 w 2752725"/>
                <a:gd name="connsiteY1" fmla="*/ 0 h 1619250"/>
                <a:gd name="connsiteX2" fmla="*/ 2087563 w 2752725"/>
                <a:gd name="connsiteY2" fmla="*/ 336550 h 1619250"/>
                <a:gd name="connsiteX3" fmla="*/ 2033588 w 2752725"/>
                <a:gd name="connsiteY3" fmla="*/ 314325 h 1619250"/>
                <a:gd name="connsiteX4" fmla="*/ 650875 w 2752725"/>
                <a:gd name="connsiteY4" fmla="*/ 939800 h 1619250"/>
                <a:gd name="connsiteX5" fmla="*/ 0 w 2752725"/>
                <a:gd name="connsiteY5" fmla="*/ 1619250 h 1619250"/>
                <a:gd name="connsiteX6" fmla="*/ 1651000 w 2752725"/>
                <a:gd name="connsiteY6" fmla="*/ 828675 h 1619250"/>
                <a:gd name="connsiteX7" fmla="*/ 2111375 w 2752725"/>
                <a:gd name="connsiteY7" fmla="*/ 685800 h 1619250"/>
                <a:gd name="connsiteX8" fmla="*/ 2752725 w 2752725"/>
                <a:gd name="connsiteY8" fmla="*/ 476250 h 1619250"/>
                <a:gd name="connsiteX0" fmla="*/ 2752725 w 2752725"/>
                <a:gd name="connsiteY0" fmla="*/ 476250 h 1619250"/>
                <a:gd name="connsiteX1" fmla="*/ 2752725 w 2752725"/>
                <a:gd name="connsiteY1" fmla="*/ 0 h 1619250"/>
                <a:gd name="connsiteX2" fmla="*/ 2087563 w 2752725"/>
                <a:gd name="connsiteY2" fmla="*/ 336550 h 1619250"/>
                <a:gd name="connsiteX3" fmla="*/ 2033588 w 2752725"/>
                <a:gd name="connsiteY3" fmla="*/ 314325 h 1619250"/>
                <a:gd name="connsiteX4" fmla="*/ 650875 w 2752725"/>
                <a:gd name="connsiteY4" fmla="*/ 939800 h 1619250"/>
                <a:gd name="connsiteX5" fmla="*/ 0 w 2752725"/>
                <a:gd name="connsiteY5" fmla="*/ 1619250 h 1619250"/>
                <a:gd name="connsiteX6" fmla="*/ 1651000 w 2752725"/>
                <a:gd name="connsiteY6" fmla="*/ 828675 h 1619250"/>
                <a:gd name="connsiteX7" fmla="*/ 2111375 w 2752725"/>
                <a:gd name="connsiteY7" fmla="*/ 685800 h 1619250"/>
                <a:gd name="connsiteX8" fmla="*/ 2752725 w 2752725"/>
                <a:gd name="connsiteY8" fmla="*/ 476250 h 1619250"/>
                <a:gd name="connsiteX0" fmla="*/ 2752725 w 2752725"/>
                <a:gd name="connsiteY0" fmla="*/ 476250 h 1619250"/>
                <a:gd name="connsiteX1" fmla="*/ 2752725 w 2752725"/>
                <a:gd name="connsiteY1" fmla="*/ 0 h 1619250"/>
                <a:gd name="connsiteX2" fmla="*/ 2087563 w 2752725"/>
                <a:gd name="connsiteY2" fmla="*/ 336550 h 1619250"/>
                <a:gd name="connsiteX3" fmla="*/ 2033588 w 2752725"/>
                <a:gd name="connsiteY3" fmla="*/ 314325 h 1619250"/>
                <a:gd name="connsiteX4" fmla="*/ 648494 w 2752725"/>
                <a:gd name="connsiteY4" fmla="*/ 939800 h 1619250"/>
                <a:gd name="connsiteX5" fmla="*/ 0 w 2752725"/>
                <a:gd name="connsiteY5" fmla="*/ 1619250 h 1619250"/>
                <a:gd name="connsiteX6" fmla="*/ 1651000 w 2752725"/>
                <a:gd name="connsiteY6" fmla="*/ 828675 h 1619250"/>
                <a:gd name="connsiteX7" fmla="*/ 2111375 w 2752725"/>
                <a:gd name="connsiteY7" fmla="*/ 685800 h 1619250"/>
                <a:gd name="connsiteX8" fmla="*/ 2752725 w 2752725"/>
                <a:gd name="connsiteY8" fmla="*/ 476250 h 1619250"/>
                <a:gd name="connsiteX0" fmla="*/ 2752725 w 2752725"/>
                <a:gd name="connsiteY0" fmla="*/ 476250 h 1619250"/>
                <a:gd name="connsiteX1" fmla="*/ 2752725 w 2752725"/>
                <a:gd name="connsiteY1" fmla="*/ 0 h 1619250"/>
                <a:gd name="connsiteX2" fmla="*/ 2087563 w 2752725"/>
                <a:gd name="connsiteY2" fmla="*/ 336550 h 1619250"/>
                <a:gd name="connsiteX3" fmla="*/ 2033588 w 2752725"/>
                <a:gd name="connsiteY3" fmla="*/ 314325 h 1619250"/>
                <a:gd name="connsiteX4" fmla="*/ 643731 w 2752725"/>
                <a:gd name="connsiteY4" fmla="*/ 939800 h 1619250"/>
                <a:gd name="connsiteX5" fmla="*/ 0 w 2752725"/>
                <a:gd name="connsiteY5" fmla="*/ 1619250 h 1619250"/>
                <a:gd name="connsiteX6" fmla="*/ 1651000 w 2752725"/>
                <a:gd name="connsiteY6" fmla="*/ 828675 h 1619250"/>
                <a:gd name="connsiteX7" fmla="*/ 2111375 w 2752725"/>
                <a:gd name="connsiteY7" fmla="*/ 685800 h 1619250"/>
                <a:gd name="connsiteX8" fmla="*/ 2752725 w 2752725"/>
                <a:gd name="connsiteY8" fmla="*/ 476250 h 161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2725" h="1619250">
                  <a:moveTo>
                    <a:pt x="2752725" y="476250"/>
                  </a:moveTo>
                  <a:lnTo>
                    <a:pt x="2752725" y="0"/>
                  </a:lnTo>
                  <a:cubicBezTo>
                    <a:pt x="2531004" y="112183"/>
                    <a:pt x="2309284" y="229130"/>
                    <a:pt x="2087563" y="336550"/>
                  </a:cubicBezTo>
                  <a:cubicBezTo>
                    <a:pt x="2072746" y="325967"/>
                    <a:pt x="2048405" y="324908"/>
                    <a:pt x="2033588" y="314325"/>
                  </a:cubicBezTo>
                  <a:cubicBezTo>
                    <a:pt x="1571096" y="522817"/>
                    <a:pt x="1318948" y="836083"/>
                    <a:pt x="643731" y="939800"/>
                  </a:cubicBezTo>
                  <a:cubicBezTo>
                    <a:pt x="401373" y="1156758"/>
                    <a:pt x="420158" y="1113367"/>
                    <a:pt x="0" y="1619250"/>
                  </a:cubicBezTo>
                  <a:cubicBezTo>
                    <a:pt x="618595" y="1220787"/>
                    <a:pt x="271992" y="1362075"/>
                    <a:pt x="1651000" y="828675"/>
                  </a:cubicBezTo>
                  <a:cubicBezTo>
                    <a:pt x="1804458" y="781050"/>
                    <a:pt x="1974586" y="697706"/>
                    <a:pt x="2111375" y="685800"/>
                  </a:cubicBezTo>
                  <a:cubicBezTo>
                    <a:pt x="2325158" y="615950"/>
                    <a:pt x="2251604" y="571500"/>
                    <a:pt x="2752725" y="476250"/>
                  </a:cubicBezTo>
                  <a:close/>
                </a:path>
              </a:pathLst>
            </a:cu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0" name="Group 289">
              <a:extLst>
                <a:ext uri="{FF2B5EF4-FFF2-40B4-BE49-F238E27FC236}">
                  <a16:creationId xmlns:a16="http://schemas.microsoft.com/office/drawing/2014/main" id="{5493AA8E-00A6-4D60-8E7E-790420F13013}"/>
                </a:ext>
              </a:extLst>
            </p:cNvPr>
            <p:cNvGrpSpPr/>
            <p:nvPr/>
          </p:nvGrpSpPr>
          <p:grpSpPr>
            <a:xfrm>
              <a:off x="7208514" y="3030508"/>
              <a:ext cx="3621251" cy="1681251"/>
              <a:chOff x="1207911" y="365007"/>
              <a:chExt cx="10397067" cy="4824119"/>
            </a:xfrm>
          </p:grpSpPr>
          <p:sp>
            <p:nvSpPr>
              <p:cNvPr id="593" name="Freeform 646">
                <a:extLst>
                  <a:ext uri="{FF2B5EF4-FFF2-40B4-BE49-F238E27FC236}">
                    <a16:creationId xmlns:a16="http://schemas.microsoft.com/office/drawing/2014/main" id="{E0CDF962-3DBD-4107-BD87-EDBF141119DB}"/>
                  </a:ext>
                </a:extLst>
              </p:cNvPr>
              <p:cNvSpPr/>
              <p:nvPr/>
            </p:nvSpPr>
            <p:spPr>
              <a:xfrm>
                <a:off x="1207911" y="3285067"/>
                <a:ext cx="3683941" cy="1904059"/>
              </a:xfrm>
              <a:custGeom>
                <a:avLst/>
                <a:gdLst>
                  <a:gd name="connsiteX0" fmla="*/ 0 w 3683941"/>
                  <a:gd name="connsiteY0" fmla="*/ 1904059 h 1904059"/>
                  <a:gd name="connsiteX1" fmla="*/ 1038578 w 3683941"/>
                  <a:gd name="connsiteY1" fmla="*/ 1591733 h 1904059"/>
                  <a:gd name="connsiteX2" fmla="*/ 1441215 w 3683941"/>
                  <a:gd name="connsiteY2" fmla="*/ 1460029 h 1904059"/>
                  <a:gd name="connsiteX3" fmla="*/ 1791170 w 3683941"/>
                  <a:gd name="connsiteY3" fmla="*/ 1354666 h 1904059"/>
                  <a:gd name="connsiteX4" fmla="*/ 2069630 w 3683941"/>
                  <a:gd name="connsiteY4" fmla="*/ 1268118 h 1904059"/>
                  <a:gd name="connsiteX5" fmla="*/ 2118548 w 3683941"/>
                  <a:gd name="connsiteY5" fmla="*/ 1249303 h 1904059"/>
                  <a:gd name="connsiteX6" fmla="*/ 2235200 w 3683941"/>
                  <a:gd name="connsiteY6" fmla="*/ 1230489 h 1904059"/>
                  <a:gd name="connsiteX7" fmla="*/ 2370667 w 3683941"/>
                  <a:gd name="connsiteY7" fmla="*/ 1185333 h 1904059"/>
                  <a:gd name="connsiteX8" fmla="*/ 2502370 w 3683941"/>
                  <a:gd name="connsiteY8" fmla="*/ 1128889 h 1904059"/>
                  <a:gd name="connsiteX9" fmla="*/ 2634074 w 3683941"/>
                  <a:gd name="connsiteY9" fmla="*/ 1031052 h 1904059"/>
                  <a:gd name="connsiteX10" fmla="*/ 2901245 w 3683941"/>
                  <a:gd name="connsiteY10" fmla="*/ 745066 h 1904059"/>
                  <a:gd name="connsiteX11" fmla="*/ 3168415 w 3683941"/>
                  <a:gd name="connsiteY11" fmla="*/ 466607 h 1904059"/>
                  <a:gd name="connsiteX12" fmla="*/ 3435585 w 3683941"/>
                  <a:gd name="connsiteY12" fmla="*/ 225777 h 1904059"/>
                  <a:gd name="connsiteX13" fmla="*/ 3683941 w 3683941"/>
                  <a:gd name="connsiteY13" fmla="*/ 0 h 190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83941" h="1904059">
                    <a:moveTo>
                      <a:pt x="0" y="1904059"/>
                    </a:moveTo>
                    <a:lnTo>
                      <a:pt x="1038578" y="1591733"/>
                    </a:lnTo>
                    <a:lnTo>
                      <a:pt x="1441215" y="1460029"/>
                    </a:lnTo>
                    <a:lnTo>
                      <a:pt x="1791170" y="1354666"/>
                    </a:lnTo>
                    <a:lnTo>
                      <a:pt x="2069630" y="1268118"/>
                    </a:lnTo>
                    <a:lnTo>
                      <a:pt x="2118548" y="1249303"/>
                    </a:lnTo>
                    <a:lnTo>
                      <a:pt x="2235200" y="1230489"/>
                    </a:lnTo>
                    <a:lnTo>
                      <a:pt x="2370667" y="1185333"/>
                    </a:lnTo>
                    <a:lnTo>
                      <a:pt x="2502370" y="1128889"/>
                    </a:lnTo>
                    <a:lnTo>
                      <a:pt x="2634074" y="1031052"/>
                    </a:lnTo>
                    <a:lnTo>
                      <a:pt x="2901245" y="745066"/>
                    </a:lnTo>
                    <a:lnTo>
                      <a:pt x="3168415" y="466607"/>
                    </a:lnTo>
                    <a:lnTo>
                      <a:pt x="3435585" y="225777"/>
                    </a:lnTo>
                    <a:lnTo>
                      <a:pt x="3683941" y="0"/>
                    </a:lnTo>
                  </a:path>
                </a:pathLst>
              </a:cu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Freeform 647">
                <a:extLst>
                  <a:ext uri="{FF2B5EF4-FFF2-40B4-BE49-F238E27FC236}">
                    <a16:creationId xmlns:a16="http://schemas.microsoft.com/office/drawing/2014/main" id="{091552B9-2FB9-495F-B5DC-E210ACBFC49F}"/>
                  </a:ext>
                </a:extLst>
              </p:cNvPr>
              <p:cNvSpPr/>
              <p:nvPr/>
            </p:nvSpPr>
            <p:spPr>
              <a:xfrm>
                <a:off x="4891852" y="1952978"/>
                <a:ext cx="2923822" cy="1328326"/>
              </a:xfrm>
              <a:custGeom>
                <a:avLst/>
                <a:gdLst>
                  <a:gd name="connsiteX0" fmla="*/ 0 w 2923822"/>
                  <a:gd name="connsiteY0" fmla="*/ 1328326 h 1328326"/>
                  <a:gd name="connsiteX1" fmla="*/ 492948 w 2923822"/>
                  <a:gd name="connsiteY1" fmla="*/ 959555 h 1328326"/>
                  <a:gd name="connsiteX2" fmla="*/ 650992 w 2923822"/>
                  <a:gd name="connsiteY2" fmla="*/ 854192 h 1328326"/>
                  <a:gd name="connsiteX3" fmla="*/ 940741 w 2923822"/>
                  <a:gd name="connsiteY3" fmla="*/ 771407 h 1328326"/>
                  <a:gd name="connsiteX4" fmla="*/ 1181570 w 2923822"/>
                  <a:gd name="connsiteY4" fmla="*/ 707437 h 1328326"/>
                  <a:gd name="connsiteX5" fmla="*/ 1524000 w 2923822"/>
                  <a:gd name="connsiteY5" fmla="*/ 602074 h 1328326"/>
                  <a:gd name="connsiteX6" fmla="*/ 1783644 w 2923822"/>
                  <a:gd name="connsiteY6" fmla="*/ 508000 h 1328326"/>
                  <a:gd name="connsiteX7" fmla="*/ 2231437 w 2923822"/>
                  <a:gd name="connsiteY7" fmla="*/ 327378 h 1328326"/>
                  <a:gd name="connsiteX8" fmla="*/ 2517422 w 2923822"/>
                  <a:gd name="connsiteY8" fmla="*/ 203200 h 1328326"/>
                  <a:gd name="connsiteX9" fmla="*/ 2784592 w 2923822"/>
                  <a:gd name="connsiteY9" fmla="*/ 82785 h 1328326"/>
                  <a:gd name="connsiteX10" fmla="*/ 2923822 w 2923822"/>
                  <a:gd name="connsiteY10" fmla="*/ 0 h 1328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3822" h="1328326">
                    <a:moveTo>
                      <a:pt x="0" y="1328326"/>
                    </a:moveTo>
                    <a:lnTo>
                      <a:pt x="492948" y="959555"/>
                    </a:lnTo>
                    <a:lnTo>
                      <a:pt x="650992" y="854192"/>
                    </a:lnTo>
                    <a:lnTo>
                      <a:pt x="940741" y="771407"/>
                    </a:lnTo>
                    <a:lnTo>
                      <a:pt x="1181570" y="707437"/>
                    </a:lnTo>
                    <a:lnTo>
                      <a:pt x="1524000" y="602074"/>
                    </a:lnTo>
                    <a:lnTo>
                      <a:pt x="1783644" y="508000"/>
                    </a:lnTo>
                    <a:lnTo>
                      <a:pt x="2231437" y="327378"/>
                    </a:lnTo>
                    <a:lnTo>
                      <a:pt x="2517422" y="203200"/>
                    </a:lnTo>
                    <a:lnTo>
                      <a:pt x="2784592" y="82785"/>
                    </a:lnTo>
                    <a:lnTo>
                      <a:pt x="2923822" y="0"/>
                    </a:lnTo>
                  </a:path>
                </a:pathLst>
              </a:cu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Freeform 648">
                <a:extLst>
                  <a:ext uri="{FF2B5EF4-FFF2-40B4-BE49-F238E27FC236}">
                    <a16:creationId xmlns:a16="http://schemas.microsoft.com/office/drawing/2014/main" id="{BC3D55E2-B5E0-433B-BF49-89B7CEDAB798}"/>
                  </a:ext>
                </a:extLst>
              </p:cNvPr>
              <p:cNvSpPr/>
              <p:nvPr/>
            </p:nvSpPr>
            <p:spPr>
              <a:xfrm>
                <a:off x="7808148" y="1046104"/>
                <a:ext cx="2216385" cy="914400"/>
              </a:xfrm>
              <a:custGeom>
                <a:avLst/>
                <a:gdLst>
                  <a:gd name="connsiteX0" fmla="*/ 0 w 2216385"/>
                  <a:gd name="connsiteY0" fmla="*/ 914400 h 914400"/>
                  <a:gd name="connsiteX1" fmla="*/ 666045 w 2216385"/>
                  <a:gd name="connsiteY1" fmla="*/ 583259 h 914400"/>
                  <a:gd name="connsiteX2" fmla="*/ 876771 w 2216385"/>
                  <a:gd name="connsiteY2" fmla="*/ 489185 h 914400"/>
                  <a:gd name="connsiteX3" fmla="*/ 1174045 w 2216385"/>
                  <a:gd name="connsiteY3" fmla="*/ 353718 h 914400"/>
                  <a:gd name="connsiteX4" fmla="*/ 1433689 w 2216385"/>
                  <a:gd name="connsiteY4" fmla="*/ 233303 h 914400"/>
                  <a:gd name="connsiteX5" fmla="*/ 1565393 w 2216385"/>
                  <a:gd name="connsiteY5" fmla="*/ 161807 h 914400"/>
                  <a:gd name="connsiteX6" fmla="*/ 1685808 w 2216385"/>
                  <a:gd name="connsiteY6" fmla="*/ 116652 h 914400"/>
                  <a:gd name="connsiteX7" fmla="*/ 1866430 w 2216385"/>
                  <a:gd name="connsiteY7" fmla="*/ 105363 h 914400"/>
                  <a:gd name="connsiteX8" fmla="*/ 1964267 w 2216385"/>
                  <a:gd name="connsiteY8" fmla="*/ 97837 h 914400"/>
                  <a:gd name="connsiteX9" fmla="*/ 2216385 w 2216385"/>
                  <a:gd name="connsiteY9"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6385" h="914400">
                    <a:moveTo>
                      <a:pt x="0" y="914400"/>
                    </a:moveTo>
                    <a:lnTo>
                      <a:pt x="666045" y="583259"/>
                    </a:lnTo>
                    <a:lnTo>
                      <a:pt x="876771" y="489185"/>
                    </a:lnTo>
                    <a:lnTo>
                      <a:pt x="1174045" y="353718"/>
                    </a:lnTo>
                    <a:lnTo>
                      <a:pt x="1433689" y="233303"/>
                    </a:lnTo>
                    <a:lnTo>
                      <a:pt x="1565393" y="161807"/>
                    </a:lnTo>
                    <a:lnTo>
                      <a:pt x="1685808" y="116652"/>
                    </a:lnTo>
                    <a:lnTo>
                      <a:pt x="1866430" y="105363"/>
                    </a:lnTo>
                    <a:lnTo>
                      <a:pt x="1964267" y="97837"/>
                    </a:lnTo>
                    <a:lnTo>
                      <a:pt x="2216385" y="0"/>
                    </a:lnTo>
                  </a:path>
                </a:pathLst>
              </a:cu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Freeform 649">
                <a:extLst>
                  <a:ext uri="{FF2B5EF4-FFF2-40B4-BE49-F238E27FC236}">
                    <a16:creationId xmlns:a16="http://schemas.microsoft.com/office/drawing/2014/main" id="{1E967032-EF62-4386-8903-54582D335A79}"/>
                  </a:ext>
                </a:extLst>
              </p:cNvPr>
              <p:cNvSpPr/>
              <p:nvPr/>
            </p:nvSpPr>
            <p:spPr>
              <a:xfrm>
                <a:off x="10028296" y="365007"/>
                <a:ext cx="1576682" cy="673571"/>
              </a:xfrm>
              <a:custGeom>
                <a:avLst/>
                <a:gdLst>
                  <a:gd name="connsiteX0" fmla="*/ 0 w 1576682"/>
                  <a:gd name="connsiteY0" fmla="*/ 673571 h 673571"/>
                  <a:gd name="connsiteX1" fmla="*/ 406400 w 1576682"/>
                  <a:gd name="connsiteY1" fmla="*/ 492949 h 673571"/>
                  <a:gd name="connsiteX2" fmla="*/ 541867 w 1576682"/>
                  <a:gd name="connsiteY2" fmla="*/ 425215 h 673571"/>
                  <a:gd name="connsiteX3" fmla="*/ 793985 w 1576682"/>
                  <a:gd name="connsiteY3" fmla="*/ 308563 h 673571"/>
                  <a:gd name="connsiteX4" fmla="*/ 1189097 w 1576682"/>
                  <a:gd name="connsiteY4" fmla="*/ 158045 h 673571"/>
                  <a:gd name="connsiteX5" fmla="*/ 1576682 w 1576682"/>
                  <a:gd name="connsiteY5" fmla="*/ 0 h 673571"/>
                  <a:gd name="connsiteX6" fmla="*/ 1576682 w 1576682"/>
                  <a:gd name="connsiteY6" fmla="*/ 0 h 673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6682" h="673571">
                    <a:moveTo>
                      <a:pt x="0" y="673571"/>
                    </a:moveTo>
                    <a:lnTo>
                      <a:pt x="406400" y="492949"/>
                    </a:lnTo>
                    <a:lnTo>
                      <a:pt x="541867" y="425215"/>
                    </a:lnTo>
                    <a:lnTo>
                      <a:pt x="793985" y="308563"/>
                    </a:lnTo>
                    <a:lnTo>
                      <a:pt x="1189097" y="158045"/>
                    </a:lnTo>
                    <a:lnTo>
                      <a:pt x="1576682" y="0"/>
                    </a:lnTo>
                    <a:lnTo>
                      <a:pt x="1576682" y="0"/>
                    </a:lnTo>
                  </a:path>
                </a:pathLst>
              </a:cu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2" name="Oval 291">
              <a:extLst>
                <a:ext uri="{FF2B5EF4-FFF2-40B4-BE49-F238E27FC236}">
                  <a16:creationId xmlns:a16="http://schemas.microsoft.com/office/drawing/2014/main" id="{D9BBF5C0-4B28-474D-ACFD-4E16C8E37202}"/>
                </a:ext>
              </a:extLst>
            </p:cNvPr>
            <p:cNvSpPr/>
            <p:nvPr/>
          </p:nvSpPr>
          <p:spPr>
            <a:xfrm>
              <a:off x="7187043" y="4694203"/>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a:extLst>
                <a:ext uri="{FF2B5EF4-FFF2-40B4-BE49-F238E27FC236}">
                  <a16:creationId xmlns:a16="http://schemas.microsoft.com/office/drawing/2014/main" id="{60FF22FC-3271-4D5C-BC08-21E7BC8DCB66}"/>
                </a:ext>
              </a:extLst>
            </p:cNvPr>
            <p:cNvSpPr/>
            <p:nvPr/>
          </p:nvSpPr>
          <p:spPr>
            <a:xfrm>
              <a:off x="7235829" y="4677926"/>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a:extLst>
                <a:ext uri="{FF2B5EF4-FFF2-40B4-BE49-F238E27FC236}">
                  <a16:creationId xmlns:a16="http://schemas.microsoft.com/office/drawing/2014/main" id="{1B9CFFDE-3659-4E7C-92B1-0B6AEF80800D}"/>
                </a:ext>
              </a:extLst>
            </p:cNvPr>
            <p:cNvSpPr/>
            <p:nvPr/>
          </p:nvSpPr>
          <p:spPr>
            <a:xfrm>
              <a:off x="7282091" y="4665896"/>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a:extLst>
                <a:ext uri="{FF2B5EF4-FFF2-40B4-BE49-F238E27FC236}">
                  <a16:creationId xmlns:a16="http://schemas.microsoft.com/office/drawing/2014/main" id="{5E727F11-F3CC-4548-B173-AC0394446127}"/>
                </a:ext>
              </a:extLst>
            </p:cNvPr>
            <p:cNvSpPr/>
            <p:nvPr/>
          </p:nvSpPr>
          <p:spPr>
            <a:xfrm>
              <a:off x="7322807" y="4653079"/>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a:extLst>
                <a:ext uri="{FF2B5EF4-FFF2-40B4-BE49-F238E27FC236}">
                  <a16:creationId xmlns:a16="http://schemas.microsoft.com/office/drawing/2014/main" id="{F843D09B-BEF9-485E-98A4-6672CC350078}"/>
                </a:ext>
              </a:extLst>
            </p:cNvPr>
            <p:cNvSpPr/>
            <p:nvPr/>
          </p:nvSpPr>
          <p:spPr>
            <a:xfrm>
              <a:off x="7372796" y="4638782"/>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a:extLst>
                <a:ext uri="{FF2B5EF4-FFF2-40B4-BE49-F238E27FC236}">
                  <a16:creationId xmlns:a16="http://schemas.microsoft.com/office/drawing/2014/main" id="{7627DAFA-51E0-49A6-B762-92F42A9B7747}"/>
                </a:ext>
              </a:extLst>
            </p:cNvPr>
            <p:cNvSpPr/>
            <p:nvPr/>
          </p:nvSpPr>
          <p:spPr>
            <a:xfrm>
              <a:off x="7418556" y="4621391"/>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a:extLst>
                <a:ext uri="{FF2B5EF4-FFF2-40B4-BE49-F238E27FC236}">
                  <a16:creationId xmlns:a16="http://schemas.microsoft.com/office/drawing/2014/main" id="{B6D0AF62-57EF-4E88-B4C0-81F2B65D9DAF}"/>
                </a:ext>
              </a:extLst>
            </p:cNvPr>
            <p:cNvSpPr/>
            <p:nvPr/>
          </p:nvSpPr>
          <p:spPr>
            <a:xfrm>
              <a:off x="7463489" y="4607399"/>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a:extLst>
                <a:ext uri="{FF2B5EF4-FFF2-40B4-BE49-F238E27FC236}">
                  <a16:creationId xmlns:a16="http://schemas.microsoft.com/office/drawing/2014/main" id="{2D305622-5727-4A42-98C0-99702C4A0A34}"/>
                </a:ext>
              </a:extLst>
            </p:cNvPr>
            <p:cNvSpPr/>
            <p:nvPr/>
          </p:nvSpPr>
          <p:spPr>
            <a:xfrm>
              <a:off x="7509259" y="4596750"/>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a:extLst>
                <a:ext uri="{FF2B5EF4-FFF2-40B4-BE49-F238E27FC236}">
                  <a16:creationId xmlns:a16="http://schemas.microsoft.com/office/drawing/2014/main" id="{DC47038C-F602-4F93-B1CE-D9A5B4BC6F23}"/>
                </a:ext>
              </a:extLst>
            </p:cNvPr>
            <p:cNvSpPr/>
            <p:nvPr/>
          </p:nvSpPr>
          <p:spPr>
            <a:xfrm>
              <a:off x="7553441" y="4586495"/>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a:extLst>
                <a:ext uri="{FF2B5EF4-FFF2-40B4-BE49-F238E27FC236}">
                  <a16:creationId xmlns:a16="http://schemas.microsoft.com/office/drawing/2014/main" id="{E6BEDAF3-295C-4F9A-8A14-EA9C54699363}"/>
                </a:ext>
              </a:extLst>
            </p:cNvPr>
            <p:cNvSpPr/>
            <p:nvPr/>
          </p:nvSpPr>
          <p:spPr>
            <a:xfrm>
              <a:off x="7651784" y="4555303"/>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a:extLst>
                <a:ext uri="{FF2B5EF4-FFF2-40B4-BE49-F238E27FC236}">
                  <a16:creationId xmlns:a16="http://schemas.microsoft.com/office/drawing/2014/main" id="{20BBF1A7-21BD-4D74-8F07-6893E6154050}"/>
                </a:ext>
              </a:extLst>
            </p:cNvPr>
            <p:cNvSpPr/>
            <p:nvPr/>
          </p:nvSpPr>
          <p:spPr>
            <a:xfrm>
              <a:off x="7696271" y="4543611"/>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a:extLst>
                <a:ext uri="{FF2B5EF4-FFF2-40B4-BE49-F238E27FC236}">
                  <a16:creationId xmlns:a16="http://schemas.microsoft.com/office/drawing/2014/main" id="{10BB5131-0619-4BB2-9A2A-B42F87058CDA}"/>
                </a:ext>
              </a:extLst>
            </p:cNvPr>
            <p:cNvSpPr/>
            <p:nvPr/>
          </p:nvSpPr>
          <p:spPr>
            <a:xfrm>
              <a:off x="7739120" y="4529314"/>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a:extLst>
                <a:ext uri="{FF2B5EF4-FFF2-40B4-BE49-F238E27FC236}">
                  <a16:creationId xmlns:a16="http://schemas.microsoft.com/office/drawing/2014/main" id="{9BF1D7BD-04F6-49CA-9298-9E1B0F38DBBD}"/>
                </a:ext>
              </a:extLst>
            </p:cNvPr>
            <p:cNvSpPr/>
            <p:nvPr/>
          </p:nvSpPr>
          <p:spPr>
            <a:xfrm>
              <a:off x="7781969" y="4515017"/>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a:extLst>
                <a:ext uri="{FF2B5EF4-FFF2-40B4-BE49-F238E27FC236}">
                  <a16:creationId xmlns:a16="http://schemas.microsoft.com/office/drawing/2014/main" id="{71E88AB3-6F38-4DCA-BA36-627480237105}"/>
                </a:ext>
              </a:extLst>
            </p:cNvPr>
            <p:cNvSpPr/>
            <p:nvPr/>
          </p:nvSpPr>
          <p:spPr>
            <a:xfrm>
              <a:off x="7829578" y="4503102"/>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a:extLst>
                <a:ext uri="{FF2B5EF4-FFF2-40B4-BE49-F238E27FC236}">
                  <a16:creationId xmlns:a16="http://schemas.microsoft.com/office/drawing/2014/main" id="{F869D7C7-5B2E-427E-89FD-8C8A01079EA4}"/>
                </a:ext>
              </a:extLst>
            </p:cNvPr>
            <p:cNvSpPr/>
            <p:nvPr/>
          </p:nvSpPr>
          <p:spPr>
            <a:xfrm>
              <a:off x="7877188" y="4488805"/>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a:extLst>
                <a:ext uri="{FF2B5EF4-FFF2-40B4-BE49-F238E27FC236}">
                  <a16:creationId xmlns:a16="http://schemas.microsoft.com/office/drawing/2014/main" id="{1D3FB5F9-1799-4129-816D-5CBCC4868E16}"/>
                </a:ext>
              </a:extLst>
            </p:cNvPr>
            <p:cNvSpPr/>
            <p:nvPr/>
          </p:nvSpPr>
          <p:spPr>
            <a:xfrm>
              <a:off x="7924798" y="4474509"/>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a:extLst>
                <a:ext uri="{FF2B5EF4-FFF2-40B4-BE49-F238E27FC236}">
                  <a16:creationId xmlns:a16="http://schemas.microsoft.com/office/drawing/2014/main" id="{E04BB414-C68F-46B3-BF61-24B2A83C8E60}"/>
                </a:ext>
              </a:extLst>
            </p:cNvPr>
            <p:cNvSpPr/>
            <p:nvPr/>
          </p:nvSpPr>
          <p:spPr>
            <a:xfrm>
              <a:off x="7966727" y="4456214"/>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a:extLst>
                <a:ext uri="{FF2B5EF4-FFF2-40B4-BE49-F238E27FC236}">
                  <a16:creationId xmlns:a16="http://schemas.microsoft.com/office/drawing/2014/main" id="{8A8F2526-04D6-42EA-B87B-488751D3F0F1}"/>
                </a:ext>
              </a:extLst>
            </p:cNvPr>
            <p:cNvSpPr/>
            <p:nvPr/>
          </p:nvSpPr>
          <p:spPr>
            <a:xfrm>
              <a:off x="8016613" y="4442668"/>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a:extLst>
                <a:ext uri="{FF2B5EF4-FFF2-40B4-BE49-F238E27FC236}">
                  <a16:creationId xmlns:a16="http://schemas.microsoft.com/office/drawing/2014/main" id="{F5BCD5D1-6461-4D57-BF43-61E7740DCF38}"/>
                </a:ext>
              </a:extLst>
            </p:cNvPr>
            <p:cNvSpPr/>
            <p:nvPr/>
          </p:nvSpPr>
          <p:spPr>
            <a:xfrm>
              <a:off x="8061181" y="4422565"/>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a:extLst>
                <a:ext uri="{FF2B5EF4-FFF2-40B4-BE49-F238E27FC236}">
                  <a16:creationId xmlns:a16="http://schemas.microsoft.com/office/drawing/2014/main" id="{8DBA0B2A-7DE6-4BA5-8059-7515CD244117}"/>
                </a:ext>
              </a:extLst>
            </p:cNvPr>
            <p:cNvSpPr/>
            <p:nvPr/>
          </p:nvSpPr>
          <p:spPr>
            <a:xfrm>
              <a:off x="8105748" y="4390875"/>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a:extLst>
                <a:ext uri="{FF2B5EF4-FFF2-40B4-BE49-F238E27FC236}">
                  <a16:creationId xmlns:a16="http://schemas.microsoft.com/office/drawing/2014/main" id="{6ABAE2BE-C0C0-47A6-A596-97C6D1DCCD48}"/>
                </a:ext>
              </a:extLst>
            </p:cNvPr>
            <p:cNvSpPr/>
            <p:nvPr/>
          </p:nvSpPr>
          <p:spPr>
            <a:xfrm>
              <a:off x="8151039" y="4343143"/>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a:extLst>
                <a:ext uri="{FF2B5EF4-FFF2-40B4-BE49-F238E27FC236}">
                  <a16:creationId xmlns:a16="http://schemas.microsoft.com/office/drawing/2014/main" id="{692A9F72-E2DB-4E49-97C3-16EFD91C2A63}"/>
                </a:ext>
              </a:extLst>
            </p:cNvPr>
            <p:cNvSpPr/>
            <p:nvPr/>
          </p:nvSpPr>
          <p:spPr>
            <a:xfrm>
              <a:off x="8196174" y="4293457"/>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a:extLst>
                <a:ext uri="{FF2B5EF4-FFF2-40B4-BE49-F238E27FC236}">
                  <a16:creationId xmlns:a16="http://schemas.microsoft.com/office/drawing/2014/main" id="{CC1E1746-BF45-45F1-AFE5-FB2E3BED6A1C}"/>
                </a:ext>
              </a:extLst>
            </p:cNvPr>
            <p:cNvSpPr/>
            <p:nvPr/>
          </p:nvSpPr>
          <p:spPr>
            <a:xfrm>
              <a:off x="8241735" y="4243167"/>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a:extLst>
                <a:ext uri="{FF2B5EF4-FFF2-40B4-BE49-F238E27FC236}">
                  <a16:creationId xmlns:a16="http://schemas.microsoft.com/office/drawing/2014/main" id="{BC30B370-2E77-4EFF-9A6D-444BDDC73B23}"/>
                </a:ext>
              </a:extLst>
            </p:cNvPr>
            <p:cNvSpPr/>
            <p:nvPr/>
          </p:nvSpPr>
          <p:spPr>
            <a:xfrm>
              <a:off x="8290296" y="4198429"/>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a:extLst>
                <a:ext uri="{FF2B5EF4-FFF2-40B4-BE49-F238E27FC236}">
                  <a16:creationId xmlns:a16="http://schemas.microsoft.com/office/drawing/2014/main" id="{16DE8124-42AF-41C5-9037-3C0D0C0A61DA}"/>
                </a:ext>
              </a:extLst>
            </p:cNvPr>
            <p:cNvSpPr/>
            <p:nvPr/>
          </p:nvSpPr>
          <p:spPr>
            <a:xfrm>
              <a:off x="8335364" y="4154421"/>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a:extLst>
                <a:ext uri="{FF2B5EF4-FFF2-40B4-BE49-F238E27FC236}">
                  <a16:creationId xmlns:a16="http://schemas.microsoft.com/office/drawing/2014/main" id="{7720567B-F35B-4C4B-AF59-DCDCCA2F2809}"/>
                </a:ext>
              </a:extLst>
            </p:cNvPr>
            <p:cNvSpPr/>
            <p:nvPr/>
          </p:nvSpPr>
          <p:spPr>
            <a:xfrm>
              <a:off x="8380481" y="4114684"/>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a:extLst>
                <a:ext uri="{FF2B5EF4-FFF2-40B4-BE49-F238E27FC236}">
                  <a16:creationId xmlns:a16="http://schemas.microsoft.com/office/drawing/2014/main" id="{48C996F8-F4C6-47E5-9A8F-D223BEEC247B}"/>
                </a:ext>
              </a:extLst>
            </p:cNvPr>
            <p:cNvSpPr/>
            <p:nvPr/>
          </p:nvSpPr>
          <p:spPr>
            <a:xfrm>
              <a:off x="8426906" y="4071957"/>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a:extLst>
                <a:ext uri="{FF2B5EF4-FFF2-40B4-BE49-F238E27FC236}">
                  <a16:creationId xmlns:a16="http://schemas.microsoft.com/office/drawing/2014/main" id="{D7C39013-EBDE-49EF-9F77-B76B75EF989E}"/>
                </a:ext>
              </a:extLst>
            </p:cNvPr>
            <p:cNvSpPr/>
            <p:nvPr/>
          </p:nvSpPr>
          <p:spPr>
            <a:xfrm>
              <a:off x="8469947" y="4035877"/>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a:extLst>
                <a:ext uri="{FF2B5EF4-FFF2-40B4-BE49-F238E27FC236}">
                  <a16:creationId xmlns:a16="http://schemas.microsoft.com/office/drawing/2014/main" id="{A2C35D52-FC19-4111-963D-5C71356D844E}"/>
                </a:ext>
              </a:extLst>
            </p:cNvPr>
            <p:cNvSpPr/>
            <p:nvPr/>
          </p:nvSpPr>
          <p:spPr>
            <a:xfrm>
              <a:off x="8517274" y="3997635"/>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a:extLst>
                <a:ext uri="{FF2B5EF4-FFF2-40B4-BE49-F238E27FC236}">
                  <a16:creationId xmlns:a16="http://schemas.microsoft.com/office/drawing/2014/main" id="{D1021232-2E87-49CF-9DC3-86F1EBE5B186}"/>
                </a:ext>
              </a:extLst>
            </p:cNvPr>
            <p:cNvSpPr/>
            <p:nvPr/>
          </p:nvSpPr>
          <p:spPr>
            <a:xfrm>
              <a:off x="8562257" y="3962580"/>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a:extLst>
                <a:ext uri="{FF2B5EF4-FFF2-40B4-BE49-F238E27FC236}">
                  <a16:creationId xmlns:a16="http://schemas.microsoft.com/office/drawing/2014/main" id="{3AF993E6-95B4-4565-A1CB-811B6EA5184B}"/>
                </a:ext>
              </a:extLst>
            </p:cNvPr>
            <p:cNvSpPr/>
            <p:nvPr/>
          </p:nvSpPr>
          <p:spPr>
            <a:xfrm>
              <a:off x="8607999" y="3928842"/>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a:extLst>
                <a:ext uri="{FF2B5EF4-FFF2-40B4-BE49-F238E27FC236}">
                  <a16:creationId xmlns:a16="http://schemas.microsoft.com/office/drawing/2014/main" id="{F1A05446-D0C1-4D28-BA66-180C5256E210}"/>
                </a:ext>
              </a:extLst>
            </p:cNvPr>
            <p:cNvSpPr/>
            <p:nvPr/>
          </p:nvSpPr>
          <p:spPr>
            <a:xfrm>
              <a:off x="8655609" y="3895636"/>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a:extLst>
                <a:ext uri="{FF2B5EF4-FFF2-40B4-BE49-F238E27FC236}">
                  <a16:creationId xmlns:a16="http://schemas.microsoft.com/office/drawing/2014/main" id="{87044EDA-0CE4-46C3-BC29-E8DD89A7F377}"/>
                </a:ext>
              </a:extLst>
            </p:cNvPr>
            <p:cNvSpPr/>
            <p:nvPr/>
          </p:nvSpPr>
          <p:spPr>
            <a:xfrm>
              <a:off x="8701734" y="3867431"/>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a:extLst>
                <a:ext uri="{FF2B5EF4-FFF2-40B4-BE49-F238E27FC236}">
                  <a16:creationId xmlns:a16="http://schemas.microsoft.com/office/drawing/2014/main" id="{62A83875-D08B-4AFB-8F99-D18021B800C2}"/>
                </a:ext>
              </a:extLst>
            </p:cNvPr>
            <p:cNvSpPr/>
            <p:nvPr/>
          </p:nvSpPr>
          <p:spPr>
            <a:xfrm>
              <a:off x="8748224" y="3853941"/>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a:extLst>
                <a:ext uri="{FF2B5EF4-FFF2-40B4-BE49-F238E27FC236}">
                  <a16:creationId xmlns:a16="http://schemas.microsoft.com/office/drawing/2014/main" id="{A8458BD6-1A66-420D-8D19-87289B060012}"/>
                </a:ext>
              </a:extLst>
            </p:cNvPr>
            <p:cNvSpPr/>
            <p:nvPr/>
          </p:nvSpPr>
          <p:spPr>
            <a:xfrm>
              <a:off x="8793678" y="3838455"/>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a:extLst>
                <a:ext uri="{FF2B5EF4-FFF2-40B4-BE49-F238E27FC236}">
                  <a16:creationId xmlns:a16="http://schemas.microsoft.com/office/drawing/2014/main" id="{07B5ED0E-178B-4786-AA54-ED2878597983}"/>
                </a:ext>
              </a:extLst>
            </p:cNvPr>
            <p:cNvSpPr/>
            <p:nvPr/>
          </p:nvSpPr>
          <p:spPr>
            <a:xfrm>
              <a:off x="8838907" y="3826540"/>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a:extLst>
                <a:ext uri="{FF2B5EF4-FFF2-40B4-BE49-F238E27FC236}">
                  <a16:creationId xmlns:a16="http://schemas.microsoft.com/office/drawing/2014/main" id="{AEA264B8-BAC3-4AF4-9BAF-03A6362A4DD3}"/>
                </a:ext>
              </a:extLst>
            </p:cNvPr>
            <p:cNvSpPr/>
            <p:nvPr/>
          </p:nvSpPr>
          <p:spPr>
            <a:xfrm>
              <a:off x="8884063" y="3811848"/>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a:extLst>
                <a:ext uri="{FF2B5EF4-FFF2-40B4-BE49-F238E27FC236}">
                  <a16:creationId xmlns:a16="http://schemas.microsoft.com/office/drawing/2014/main" id="{A2687F29-6552-4F9C-9FB1-D0A45759EFDD}"/>
                </a:ext>
              </a:extLst>
            </p:cNvPr>
            <p:cNvSpPr/>
            <p:nvPr/>
          </p:nvSpPr>
          <p:spPr>
            <a:xfrm>
              <a:off x="8931628" y="3798733"/>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a:extLst>
                <a:ext uri="{FF2B5EF4-FFF2-40B4-BE49-F238E27FC236}">
                  <a16:creationId xmlns:a16="http://schemas.microsoft.com/office/drawing/2014/main" id="{F188C3A9-46E0-4DE6-9994-3C892AA5C342}"/>
                </a:ext>
              </a:extLst>
            </p:cNvPr>
            <p:cNvSpPr/>
            <p:nvPr/>
          </p:nvSpPr>
          <p:spPr>
            <a:xfrm>
              <a:off x="8974910" y="3782362"/>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a:extLst>
                <a:ext uri="{FF2B5EF4-FFF2-40B4-BE49-F238E27FC236}">
                  <a16:creationId xmlns:a16="http://schemas.microsoft.com/office/drawing/2014/main" id="{2D9ABA1A-483C-4AE5-AB0B-F623EF7BB9BB}"/>
                </a:ext>
              </a:extLst>
            </p:cNvPr>
            <p:cNvSpPr/>
            <p:nvPr/>
          </p:nvSpPr>
          <p:spPr>
            <a:xfrm>
              <a:off x="9020544" y="3767866"/>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a:extLst>
                <a:ext uri="{FF2B5EF4-FFF2-40B4-BE49-F238E27FC236}">
                  <a16:creationId xmlns:a16="http://schemas.microsoft.com/office/drawing/2014/main" id="{23E67887-0A85-4DC2-885A-2EA4E7518E41}"/>
                </a:ext>
              </a:extLst>
            </p:cNvPr>
            <p:cNvSpPr/>
            <p:nvPr/>
          </p:nvSpPr>
          <p:spPr>
            <a:xfrm>
              <a:off x="9066665" y="3750629"/>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a:extLst>
                <a:ext uri="{FF2B5EF4-FFF2-40B4-BE49-F238E27FC236}">
                  <a16:creationId xmlns:a16="http://schemas.microsoft.com/office/drawing/2014/main" id="{B0E5C52D-AB91-4F2A-A8E4-30A43BFBD8CA}"/>
                </a:ext>
              </a:extLst>
            </p:cNvPr>
            <p:cNvSpPr/>
            <p:nvPr/>
          </p:nvSpPr>
          <p:spPr>
            <a:xfrm>
              <a:off x="9113023" y="3735326"/>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a:extLst>
                <a:ext uri="{FF2B5EF4-FFF2-40B4-BE49-F238E27FC236}">
                  <a16:creationId xmlns:a16="http://schemas.microsoft.com/office/drawing/2014/main" id="{543B3759-1F80-420D-A67B-B6A29B8A8FC1}"/>
                </a:ext>
              </a:extLst>
            </p:cNvPr>
            <p:cNvSpPr/>
            <p:nvPr/>
          </p:nvSpPr>
          <p:spPr>
            <a:xfrm>
              <a:off x="9158231" y="3720254"/>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a:extLst>
                <a:ext uri="{FF2B5EF4-FFF2-40B4-BE49-F238E27FC236}">
                  <a16:creationId xmlns:a16="http://schemas.microsoft.com/office/drawing/2014/main" id="{6618AD9A-CD56-4FBD-AFB2-DCDC8AA0A6EC}"/>
                </a:ext>
              </a:extLst>
            </p:cNvPr>
            <p:cNvSpPr/>
            <p:nvPr/>
          </p:nvSpPr>
          <p:spPr>
            <a:xfrm>
              <a:off x="9205672" y="3697874"/>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a:extLst>
                <a:ext uri="{FF2B5EF4-FFF2-40B4-BE49-F238E27FC236}">
                  <a16:creationId xmlns:a16="http://schemas.microsoft.com/office/drawing/2014/main" id="{2442BED5-924E-4FC7-9686-928E13DB5A9E}"/>
                </a:ext>
              </a:extLst>
            </p:cNvPr>
            <p:cNvSpPr/>
            <p:nvPr/>
          </p:nvSpPr>
          <p:spPr>
            <a:xfrm>
              <a:off x="9253112" y="3678814"/>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a:extLst>
                <a:ext uri="{FF2B5EF4-FFF2-40B4-BE49-F238E27FC236}">
                  <a16:creationId xmlns:a16="http://schemas.microsoft.com/office/drawing/2014/main" id="{5E04245B-15A2-4ABA-BA43-ADAD918A63FB}"/>
                </a:ext>
              </a:extLst>
            </p:cNvPr>
            <p:cNvSpPr/>
            <p:nvPr/>
          </p:nvSpPr>
          <p:spPr>
            <a:xfrm>
              <a:off x="9296130" y="3658309"/>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a:extLst>
                <a:ext uri="{FF2B5EF4-FFF2-40B4-BE49-F238E27FC236}">
                  <a16:creationId xmlns:a16="http://schemas.microsoft.com/office/drawing/2014/main" id="{D486866E-2BF9-44A1-BE66-10713AB25061}"/>
                </a:ext>
              </a:extLst>
            </p:cNvPr>
            <p:cNvSpPr/>
            <p:nvPr/>
          </p:nvSpPr>
          <p:spPr>
            <a:xfrm>
              <a:off x="9343571" y="3637373"/>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a:extLst>
                <a:ext uri="{FF2B5EF4-FFF2-40B4-BE49-F238E27FC236}">
                  <a16:creationId xmlns:a16="http://schemas.microsoft.com/office/drawing/2014/main" id="{3BA99AA1-7C98-4BE0-A38A-C296AD42CAEA}"/>
                </a:ext>
              </a:extLst>
            </p:cNvPr>
            <p:cNvSpPr/>
            <p:nvPr/>
          </p:nvSpPr>
          <p:spPr>
            <a:xfrm>
              <a:off x="9388800" y="3619251"/>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a:extLst>
                <a:ext uri="{FF2B5EF4-FFF2-40B4-BE49-F238E27FC236}">
                  <a16:creationId xmlns:a16="http://schemas.microsoft.com/office/drawing/2014/main" id="{D5AA44AA-C0C5-426E-8276-03A8C2958154}"/>
                </a:ext>
              </a:extLst>
            </p:cNvPr>
            <p:cNvSpPr/>
            <p:nvPr/>
          </p:nvSpPr>
          <p:spPr>
            <a:xfrm>
              <a:off x="9436410" y="3595427"/>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a:extLst>
                <a:ext uri="{FF2B5EF4-FFF2-40B4-BE49-F238E27FC236}">
                  <a16:creationId xmlns:a16="http://schemas.microsoft.com/office/drawing/2014/main" id="{D677B798-2914-42B5-9D00-F5668F0760B2}"/>
                </a:ext>
              </a:extLst>
            </p:cNvPr>
            <p:cNvSpPr/>
            <p:nvPr/>
          </p:nvSpPr>
          <p:spPr>
            <a:xfrm>
              <a:off x="9479596" y="3574922"/>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a:extLst>
                <a:ext uri="{FF2B5EF4-FFF2-40B4-BE49-F238E27FC236}">
                  <a16:creationId xmlns:a16="http://schemas.microsoft.com/office/drawing/2014/main" id="{7AAC9A55-2586-4D0C-9033-D5A6C3CC6011}"/>
                </a:ext>
              </a:extLst>
            </p:cNvPr>
            <p:cNvSpPr/>
            <p:nvPr/>
          </p:nvSpPr>
          <p:spPr>
            <a:xfrm>
              <a:off x="9527206" y="3552373"/>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a:extLst>
                <a:ext uri="{FF2B5EF4-FFF2-40B4-BE49-F238E27FC236}">
                  <a16:creationId xmlns:a16="http://schemas.microsoft.com/office/drawing/2014/main" id="{2CC027BB-3FFA-4967-B0D6-B859C1EDB574}"/>
                </a:ext>
              </a:extLst>
            </p:cNvPr>
            <p:cNvSpPr/>
            <p:nvPr/>
          </p:nvSpPr>
          <p:spPr>
            <a:xfrm>
              <a:off x="9573368" y="3528155"/>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a:extLst>
                <a:ext uri="{FF2B5EF4-FFF2-40B4-BE49-F238E27FC236}">
                  <a16:creationId xmlns:a16="http://schemas.microsoft.com/office/drawing/2014/main" id="{B6333699-6B45-4249-9430-5DFC621F21B5}"/>
                </a:ext>
              </a:extLst>
            </p:cNvPr>
            <p:cNvSpPr/>
            <p:nvPr/>
          </p:nvSpPr>
          <p:spPr>
            <a:xfrm>
              <a:off x="9619837" y="3505994"/>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a:extLst>
                <a:ext uri="{FF2B5EF4-FFF2-40B4-BE49-F238E27FC236}">
                  <a16:creationId xmlns:a16="http://schemas.microsoft.com/office/drawing/2014/main" id="{7C850E41-B4D0-4693-8C2F-D405C28BE217}"/>
                </a:ext>
              </a:extLst>
            </p:cNvPr>
            <p:cNvSpPr/>
            <p:nvPr/>
          </p:nvSpPr>
          <p:spPr>
            <a:xfrm>
              <a:off x="9665541" y="3483162"/>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a:extLst>
                <a:ext uri="{FF2B5EF4-FFF2-40B4-BE49-F238E27FC236}">
                  <a16:creationId xmlns:a16="http://schemas.microsoft.com/office/drawing/2014/main" id="{4D85DB8D-63C3-4AFD-9A30-9385544F099C}"/>
                </a:ext>
              </a:extLst>
            </p:cNvPr>
            <p:cNvSpPr/>
            <p:nvPr/>
          </p:nvSpPr>
          <p:spPr>
            <a:xfrm>
              <a:off x="9710174" y="3461757"/>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a:extLst>
                <a:ext uri="{FF2B5EF4-FFF2-40B4-BE49-F238E27FC236}">
                  <a16:creationId xmlns:a16="http://schemas.microsoft.com/office/drawing/2014/main" id="{C6D4AE43-76DA-4350-AF89-E73C80B0C202}"/>
                </a:ext>
              </a:extLst>
            </p:cNvPr>
            <p:cNvSpPr/>
            <p:nvPr/>
          </p:nvSpPr>
          <p:spPr>
            <a:xfrm>
              <a:off x="9753268" y="3439967"/>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a:extLst>
                <a:ext uri="{FF2B5EF4-FFF2-40B4-BE49-F238E27FC236}">
                  <a16:creationId xmlns:a16="http://schemas.microsoft.com/office/drawing/2014/main" id="{DCB05EF8-1DBC-4BBD-B472-4ECB3B140F05}"/>
                </a:ext>
              </a:extLst>
            </p:cNvPr>
            <p:cNvSpPr/>
            <p:nvPr/>
          </p:nvSpPr>
          <p:spPr>
            <a:xfrm>
              <a:off x="9802507" y="3417451"/>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a:extLst>
                <a:ext uri="{FF2B5EF4-FFF2-40B4-BE49-F238E27FC236}">
                  <a16:creationId xmlns:a16="http://schemas.microsoft.com/office/drawing/2014/main" id="{7E3A68DA-BE13-4F55-8333-CF662E862FFC}"/>
                </a:ext>
              </a:extLst>
            </p:cNvPr>
            <p:cNvSpPr/>
            <p:nvPr/>
          </p:nvSpPr>
          <p:spPr>
            <a:xfrm>
              <a:off x="9847616" y="3396986"/>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a:extLst>
                <a:ext uri="{FF2B5EF4-FFF2-40B4-BE49-F238E27FC236}">
                  <a16:creationId xmlns:a16="http://schemas.microsoft.com/office/drawing/2014/main" id="{63B6ACB4-BA11-46F5-8546-AEF3BF99D32A}"/>
                </a:ext>
              </a:extLst>
            </p:cNvPr>
            <p:cNvSpPr/>
            <p:nvPr/>
          </p:nvSpPr>
          <p:spPr>
            <a:xfrm>
              <a:off x="9894072" y="3374349"/>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64D3A3B-0039-48E2-A2A0-BF84B1D14E8C}"/>
                </a:ext>
              </a:extLst>
            </p:cNvPr>
            <p:cNvSpPr/>
            <p:nvPr/>
          </p:nvSpPr>
          <p:spPr>
            <a:xfrm>
              <a:off x="9939395" y="3352676"/>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a:extLst>
                <a:ext uri="{FF2B5EF4-FFF2-40B4-BE49-F238E27FC236}">
                  <a16:creationId xmlns:a16="http://schemas.microsoft.com/office/drawing/2014/main" id="{8D66F7B6-96DA-467A-8581-6763F715DCC6}"/>
                </a:ext>
              </a:extLst>
            </p:cNvPr>
            <p:cNvSpPr/>
            <p:nvPr/>
          </p:nvSpPr>
          <p:spPr>
            <a:xfrm>
              <a:off x="9983923" y="3333358"/>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a:extLst>
                <a:ext uri="{FF2B5EF4-FFF2-40B4-BE49-F238E27FC236}">
                  <a16:creationId xmlns:a16="http://schemas.microsoft.com/office/drawing/2014/main" id="{B0A2BDFD-C260-4C0A-AB79-0BB70BF9BE53}"/>
                </a:ext>
              </a:extLst>
            </p:cNvPr>
            <p:cNvSpPr/>
            <p:nvPr/>
          </p:nvSpPr>
          <p:spPr>
            <a:xfrm>
              <a:off x="10030754" y="3312704"/>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a:extLst>
                <a:ext uri="{FF2B5EF4-FFF2-40B4-BE49-F238E27FC236}">
                  <a16:creationId xmlns:a16="http://schemas.microsoft.com/office/drawing/2014/main" id="{FD5E5A8E-0882-4EFB-AC2F-C940A2D50139}"/>
                </a:ext>
              </a:extLst>
            </p:cNvPr>
            <p:cNvSpPr/>
            <p:nvPr/>
          </p:nvSpPr>
          <p:spPr>
            <a:xfrm>
              <a:off x="10075696" y="3292346"/>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a:extLst>
                <a:ext uri="{FF2B5EF4-FFF2-40B4-BE49-F238E27FC236}">
                  <a16:creationId xmlns:a16="http://schemas.microsoft.com/office/drawing/2014/main" id="{C192FB51-DBA9-48A3-8BB8-B23C2150CC22}"/>
                </a:ext>
              </a:extLst>
            </p:cNvPr>
            <p:cNvSpPr/>
            <p:nvPr/>
          </p:nvSpPr>
          <p:spPr>
            <a:xfrm>
              <a:off x="10121991" y="3290467"/>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a:extLst>
                <a:ext uri="{FF2B5EF4-FFF2-40B4-BE49-F238E27FC236}">
                  <a16:creationId xmlns:a16="http://schemas.microsoft.com/office/drawing/2014/main" id="{25D3780E-4182-4E7E-9283-2BED620E0695}"/>
                </a:ext>
              </a:extLst>
            </p:cNvPr>
            <p:cNvSpPr/>
            <p:nvPr/>
          </p:nvSpPr>
          <p:spPr>
            <a:xfrm>
              <a:off x="10168410" y="3284506"/>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a:extLst>
                <a:ext uri="{FF2B5EF4-FFF2-40B4-BE49-F238E27FC236}">
                  <a16:creationId xmlns:a16="http://schemas.microsoft.com/office/drawing/2014/main" id="{C51FF6C2-BE3F-4220-AFA2-8688EA5154D3}"/>
                </a:ext>
              </a:extLst>
            </p:cNvPr>
            <p:cNvSpPr/>
            <p:nvPr/>
          </p:nvSpPr>
          <p:spPr>
            <a:xfrm>
              <a:off x="10212828" y="3271497"/>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a:extLst>
                <a:ext uri="{FF2B5EF4-FFF2-40B4-BE49-F238E27FC236}">
                  <a16:creationId xmlns:a16="http://schemas.microsoft.com/office/drawing/2014/main" id="{C061B101-60E5-41ED-8381-29576241E6BB}"/>
                </a:ext>
              </a:extLst>
            </p:cNvPr>
            <p:cNvSpPr/>
            <p:nvPr/>
          </p:nvSpPr>
          <p:spPr>
            <a:xfrm>
              <a:off x="10259205" y="3251002"/>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a:extLst>
                <a:ext uri="{FF2B5EF4-FFF2-40B4-BE49-F238E27FC236}">
                  <a16:creationId xmlns:a16="http://schemas.microsoft.com/office/drawing/2014/main" id="{665E0F8C-961A-46CD-B62A-B442FDF0D5F9}"/>
                </a:ext>
              </a:extLst>
            </p:cNvPr>
            <p:cNvSpPr/>
            <p:nvPr/>
          </p:nvSpPr>
          <p:spPr>
            <a:xfrm>
              <a:off x="10304713" y="3228651"/>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a:extLst>
                <a:ext uri="{FF2B5EF4-FFF2-40B4-BE49-F238E27FC236}">
                  <a16:creationId xmlns:a16="http://schemas.microsoft.com/office/drawing/2014/main" id="{BB6D2E53-41DE-499F-999D-E96602F69CCC}"/>
                </a:ext>
              </a:extLst>
            </p:cNvPr>
            <p:cNvSpPr/>
            <p:nvPr/>
          </p:nvSpPr>
          <p:spPr>
            <a:xfrm>
              <a:off x="10347921" y="3208243"/>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a:extLst>
                <a:ext uri="{FF2B5EF4-FFF2-40B4-BE49-F238E27FC236}">
                  <a16:creationId xmlns:a16="http://schemas.microsoft.com/office/drawing/2014/main" id="{781942B7-0715-42D0-8A0F-F51D505EA57D}"/>
                </a:ext>
              </a:extLst>
            </p:cNvPr>
            <p:cNvSpPr/>
            <p:nvPr/>
          </p:nvSpPr>
          <p:spPr>
            <a:xfrm>
              <a:off x="10395355" y="3186681"/>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a:extLst>
                <a:ext uri="{FF2B5EF4-FFF2-40B4-BE49-F238E27FC236}">
                  <a16:creationId xmlns:a16="http://schemas.microsoft.com/office/drawing/2014/main" id="{14C0AF4A-D532-4FA6-80C2-0B70FF9EB563}"/>
                </a:ext>
              </a:extLst>
            </p:cNvPr>
            <p:cNvSpPr/>
            <p:nvPr/>
          </p:nvSpPr>
          <p:spPr>
            <a:xfrm>
              <a:off x="10443551" y="3164431"/>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a:extLst>
                <a:ext uri="{FF2B5EF4-FFF2-40B4-BE49-F238E27FC236}">
                  <a16:creationId xmlns:a16="http://schemas.microsoft.com/office/drawing/2014/main" id="{3E4DD099-F165-4166-9859-2A5F48EBD9C1}"/>
                </a:ext>
              </a:extLst>
            </p:cNvPr>
            <p:cNvSpPr/>
            <p:nvPr/>
          </p:nvSpPr>
          <p:spPr>
            <a:xfrm>
              <a:off x="10488769" y="3145287"/>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a:extLst>
                <a:ext uri="{FF2B5EF4-FFF2-40B4-BE49-F238E27FC236}">
                  <a16:creationId xmlns:a16="http://schemas.microsoft.com/office/drawing/2014/main" id="{52D9D546-85F0-4E82-94FA-ABF4039547E5}"/>
                </a:ext>
              </a:extLst>
            </p:cNvPr>
            <p:cNvSpPr/>
            <p:nvPr/>
          </p:nvSpPr>
          <p:spPr>
            <a:xfrm>
              <a:off x="10534678" y="3123706"/>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a:extLst>
                <a:ext uri="{FF2B5EF4-FFF2-40B4-BE49-F238E27FC236}">
                  <a16:creationId xmlns:a16="http://schemas.microsoft.com/office/drawing/2014/main" id="{D1DB9FF7-8338-4085-9B03-0A42B4DC53F9}"/>
                </a:ext>
              </a:extLst>
            </p:cNvPr>
            <p:cNvSpPr/>
            <p:nvPr/>
          </p:nvSpPr>
          <p:spPr>
            <a:xfrm>
              <a:off x="10581371" y="3106496"/>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a:extLst>
                <a:ext uri="{FF2B5EF4-FFF2-40B4-BE49-F238E27FC236}">
                  <a16:creationId xmlns:a16="http://schemas.microsoft.com/office/drawing/2014/main" id="{120E062E-FD7B-4CCD-B1F2-F8160BCBDF21}"/>
                </a:ext>
              </a:extLst>
            </p:cNvPr>
            <p:cNvSpPr/>
            <p:nvPr/>
          </p:nvSpPr>
          <p:spPr>
            <a:xfrm>
              <a:off x="10625664" y="3087276"/>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a:extLst>
                <a:ext uri="{FF2B5EF4-FFF2-40B4-BE49-F238E27FC236}">
                  <a16:creationId xmlns:a16="http://schemas.microsoft.com/office/drawing/2014/main" id="{13EFC311-3606-4394-895B-82CF4848F067}"/>
                </a:ext>
              </a:extLst>
            </p:cNvPr>
            <p:cNvSpPr/>
            <p:nvPr/>
          </p:nvSpPr>
          <p:spPr>
            <a:xfrm>
              <a:off x="10670542" y="3068508"/>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a:extLst>
                <a:ext uri="{FF2B5EF4-FFF2-40B4-BE49-F238E27FC236}">
                  <a16:creationId xmlns:a16="http://schemas.microsoft.com/office/drawing/2014/main" id="{FD39B567-D3B9-40A2-B9CD-863784D063F4}"/>
                </a:ext>
              </a:extLst>
            </p:cNvPr>
            <p:cNvSpPr/>
            <p:nvPr/>
          </p:nvSpPr>
          <p:spPr>
            <a:xfrm>
              <a:off x="10719502" y="3051666"/>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a:extLst>
                <a:ext uri="{FF2B5EF4-FFF2-40B4-BE49-F238E27FC236}">
                  <a16:creationId xmlns:a16="http://schemas.microsoft.com/office/drawing/2014/main" id="{7C0465F9-EC8A-432A-BEAC-5D9E5563B599}"/>
                </a:ext>
              </a:extLst>
            </p:cNvPr>
            <p:cNvSpPr/>
            <p:nvPr/>
          </p:nvSpPr>
          <p:spPr>
            <a:xfrm>
              <a:off x="10764790" y="3033032"/>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a:extLst>
                <a:ext uri="{FF2B5EF4-FFF2-40B4-BE49-F238E27FC236}">
                  <a16:creationId xmlns:a16="http://schemas.microsoft.com/office/drawing/2014/main" id="{FDD4CE2D-7B86-4894-A70B-A1C7982B1BD0}"/>
                </a:ext>
              </a:extLst>
            </p:cNvPr>
            <p:cNvSpPr/>
            <p:nvPr/>
          </p:nvSpPr>
          <p:spPr>
            <a:xfrm>
              <a:off x="10809185" y="3016639"/>
              <a:ext cx="36566" cy="36588"/>
            </a:xfrm>
            <a:prstGeom prst="ellipse">
              <a:avLst/>
            </a:prstGeom>
            <a:solidFill>
              <a:schemeClr val="accent2">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Diamond 371">
              <a:extLst>
                <a:ext uri="{FF2B5EF4-FFF2-40B4-BE49-F238E27FC236}">
                  <a16:creationId xmlns:a16="http://schemas.microsoft.com/office/drawing/2014/main" id="{E07B54C6-CEF9-4DF1-8639-40D277AB0DEA}"/>
                </a:ext>
              </a:extLst>
            </p:cNvPr>
            <p:cNvSpPr/>
            <p:nvPr/>
          </p:nvSpPr>
          <p:spPr>
            <a:xfrm>
              <a:off x="7572192" y="4533505"/>
              <a:ext cx="108272" cy="108338"/>
            </a:xfrm>
            <a:prstGeom prst="diamond">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a:extLst>
                <a:ext uri="{FF2B5EF4-FFF2-40B4-BE49-F238E27FC236}">
                  <a16:creationId xmlns:a16="http://schemas.microsoft.com/office/drawing/2014/main" id="{6685C9A7-0E45-47F2-9DDF-788F9D276A0F}"/>
                </a:ext>
              </a:extLst>
            </p:cNvPr>
            <p:cNvSpPr/>
            <p:nvPr/>
          </p:nvSpPr>
          <p:spPr>
            <a:xfrm>
              <a:off x="9388800" y="3619251"/>
              <a:ext cx="36566" cy="36588"/>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TextBox 544">
              <a:extLst>
                <a:ext uri="{FF2B5EF4-FFF2-40B4-BE49-F238E27FC236}">
                  <a16:creationId xmlns:a16="http://schemas.microsoft.com/office/drawing/2014/main" id="{0D5A6D80-3FC5-4CDF-85B4-EA73AD9D3238}"/>
                </a:ext>
              </a:extLst>
            </p:cNvPr>
            <p:cNvSpPr txBox="1"/>
            <p:nvPr/>
          </p:nvSpPr>
          <p:spPr>
            <a:xfrm>
              <a:off x="6976904" y="5382385"/>
              <a:ext cx="3844494" cy="338554"/>
            </a:xfrm>
            <a:prstGeom prst="rect">
              <a:avLst/>
            </a:prstGeom>
          </p:spPr>
          <p:txBody>
            <a:bodyPr vert="horz" wrap="square" lIns="91440" tIns="45720" rIns="91440" bIns="45720" rtlCol="0" anchor="ctr">
              <a:spAutoFit/>
            </a:bodyPr>
            <a:lstStyle/>
            <a:p>
              <a:pPr algn="ctr">
                <a:spcBef>
                  <a:spcPts val="600"/>
                </a:spcBef>
              </a:pPr>
              <a:r>
                <a:rPr lang="en-US" sz="1600" b="1">
                  <a:latin typeface="+mn-lt"/>
                </a:rPr>
                <a:t>UACR (mg/g)</a:t>
              </a:r>
            </a:p>
          </p:txBody>
        </p:sp>
        <p:sp>
          <p:nvSpPr>
            <p:cNvPr id="550" name="TextBox 549">
              <a:extLst>
                <a:ext uri="{FF2B5EF4-FFF2-40B4-BE49-F238E27FC236}">
                  <a16:creationId xmlns:a16="http://schemas.microsoft.com/office/drawing/2014/main" id="{E8E5E566-A795-489E-984D-8E797D0BBFC6}"/>
                </a:ext>
              </a:extLst>
            </p:cNvPr>
            <p:cNvSpPr txBox="1"/>
            <p:nvPr/>
          </p:nvSpPr>
          <p:spPr>
            <a:xfrm>
              <a:off x="6692852" y="4938859"/>
              <a:ext cx="284052" cy="307777"/>
            </a:xfrm>
            <a:prstGeom prst="rect">
              <a:avLst/>
            </a:prstGeom>
          </p:spPr>
          <p:txBody>
            <a:bodyPr vert="horz" wrap="none" lIns="91440" tIns="45720" rIns="91440" bIns="45720" rtlCol="0" anchor="ctr">
              <a:spAutoFit/>
            </a:bodyPr>
            <a:lstStyle/>
            <a:p>
              <a:pPr algn="r">
                <a:spcBef>
                  <a:spcPts val="600"/>
                </a:spcBef>
              </a:pPr>
              <a:r>
                <a:rPr lang="en-US" sz="1400">
                  <a:latin typeface="+mn-lt"/>
                </a:rPr>
                <a:t>0</a:t>
              </a:r>
            </a:p>
          </p:txBody>
        </p:sp>
        <p:sp>
          <p:nvSpPr>
            <p:cNvPr id="551" name="TextBox 550">
              <a:extLst>
                <a:ext uri="{FF2B5EF4-FFF2-40B4-BE49-F238E27FC236}">
                  <a16:creationId xmlns:a16="http://schemas.microsoft.com/office/drawing/2014/main" id="{69C30263-29F9-45F0-8C4C-E51C5035559B}"/>
                </a:ext>
              </a:extLst>
            </p:cNvPr>
            <p:cNvSpPr txBox="1"/>
            <p:nvPr/>
          </p:nvSpPr>
          <p:spPr>
            <a:xfrm>
              <a:off x="6989523" y="5134506"/>
              <a:ext cx="433132" cy="307777"/>
            </a:xfrm>
            <a:prstGeom prst="rect">
              <a:avLst/>
            </a:prstGeom>
          </p:spPr>
          <p:txBody>
            <a:bodyPr vert="horz" wrap="none" lIns="91440" tIns="45720" rIns="91440" bIns="45720" rtlCol="0" anchor="ctr">
              <a:spAutoFit/>
            </a:bodyPr>
            <a:lstStyle/>
            <a:p>
              <a:pPr algn="ctr">
                <a:spcBef>
                  <a:spcPts val="600"/>
                </a:spcBef>
              </a:pPr>
              <a:r>
                <a:rPr lang="en-US" sz="1400">
                  <a:latin typeface="+mn-lt"/>
                </a:rPr>
                <a:t>2.5</a:t>
              </a:r>
            </a:p>
          </p:txBody>
        </p:sp>
        <p:sp>
          <p:nvSpPr>
            <p:cNvPr id="552" name="TextBox 551">
              <a:extLst>
                <a:ext uri="{FF2B5EF4-FFF2-40B4-BE49-F238E27FC236}">
                  <a16:creationId xmlns:a16="http://schemas.microsoft.com/office/drawing/2014/main" id="{A677A880-729B-4B48-A358-152AA74BD017}"/>
                </a:ext>
              </a:extLst>
            </p:cNvPr>
            <p:cNvSpPr txBox="1"/>
            <p:nvPr/>
          </p:nvSpPr>
          <p:spPr>
            <a:xfrm>
              <a:off x="6853359" y="5134506"/>
              <a:ext cx="284052" cy="307777"/>
            </a:xfrm>
            <a:prstGeom prst="rect">
              <a:avLst/>
            </a:prstGeom>
          </p:spPr>
          <p:txBody>
            <a:bodyPr vert="horz" wrap="none" lIns="91440" tIns="45720" rIns="91440" bIns="45720" rtlCol="0" anchor="ctr">
              <a:spAutoFit/>
            </a:bodyPr>
            <a:lstStyle/>
            <a:p>
              <a:pPr algn="ctr">
                <a:spcBef>
                  <a:spcPts val="600"/>
                </a:spcBef>
              </a:pPr>
              <a:r>
                <a:rPr lang="en-US" sz="1400">
                  <a:latin typeface="+mn-lt"/>
                </a:rPr>
                <a:t>0</a:t>
              </a:r>
            </a:p>
          </p:txBody>
        </p:sp>
        <p:sp>
          <p:nvSpPr>
            <p:cNvPr id="553" name="TextBox 552">
              <a:extLst>
                <a:ext uri="{FF2B5EF4-FFF2-40B4-BE49-F238E27FC236}">
                  <a16:creationId xmlns:a16="http://schemas.microsoft.com/office/drawing/2014/main" id="{C0570C41-35B7-4A6B-A854-DA680A6BB249}"/>
                </a:ext>
              </a:extLst>
            </p:cNvPr>
            <p:cNvSpPr txBox="1"/>
            <p:nvPr/>
          </p:nvSpPr>
          <p:spPr>
            <a:xfrm>
              <a:off x="7848459" y="5134506"/>
              <a:ext cx="383438" cy="307777"/>
            </a:xfrm>
            <a:prstGeom prst="rect">
              <a:avLst/>
            </a:prstGeom>
          </p:spPr>
          <p:txBody>
            <a:bodyPr vert="horz" wrap="none" lIns="91440" tIns="45720" rIns="91440" bIns="45720" rtlCol="0" anchor="ctr">
              <a:spAutoFit/>
            </a:bodyPr>
            <a:lstStyle/>
            <a:p>
              <a:pPr algn="ctr">
                <a:spcBef>
                  <a:spcPts val="600"/>
                </a:spcBef>
              </a:pPr>
              <a:r>
                <a:rPr lang="en-US" sz="1400">
                  <a:latin typeface="+mn-lt"/>
                </a:rPr>
                <a:t>10</a:t>
              </a:r>
            </a:p>
          </p:txBody>
        </p:sp>
        <p:sp>
          <p:nvSpPr>
            <p:cNvPr id="554" name="TextBox 553">
              <a:extLst>
                <a:ext uri="{FF2B5EF4-FFF2-40B4-BE49-F238E27FC236}">
                  <a16:creationId xmlns:a16="http://schemas.microsoft.com/office/drawing/2014/main" id="{CE0EFA77-F20B-43A2-9EC1-5E95A3703C86}"/>
                </a:ext>
              </a:extLst>
            </p:cNvPr>
            <p:cNvSpPr txBox="1"/>
            <p:nvPr/>
          </p:nvSpPr>
          <p:spPr>
            <a:xfrm>
              <a:off x="7481784" y="5134506"/>
              <a:ext cx="284052" cy="307777"/>
            </a:xfrm>
            <a:prstGeom prst="rect">
              <a:avLst/>
            </a:prstGeom>
          </p:spPr>
          <p:txBody>
            <a:bodyPr vert="horz" wrap="none" lIns="91440" tIns="45720" rIns="91440" bIns="45720" rtlCol="0" anchor="ctr">
              <a:spAutoFit/>
            </a:bodyPr>
            <a:lstStyle/>
            <a:p>
              <a:pPr algn="ctr">
                <a:spcBef>
                  <a:spcPts val="600"/>
                </a:spcBef>
              </a:pPr>
              <a:r>
                <a:rPr lang="en-US" sz="1400">
                  <a:latin typeface="+mn-lt"/>
                </a:rPr>
                <a:t>5</a:t>
              </a:r>
            </a:p>
          </p:txBody>
        </p:sp>
        <p:sp>
          <p:nvSpPr>
            <p:cNvPr id="555" name="TextBox 554">
              <a:extLst>
                <a:ext uri="{FF2B5EF4-FFF2-40B4-BE49-F238E27FC236}">
                  <a16:creationId xmlns:a16="http://schemas.microsoft.com/office/drawing/2014/main" id="{C9F8946B-4161-4A4B-B02B-249C2F0A56EE}"/>
                </a:ext>
              </a:extLst>
            </p:cNvPr>
            <p:cNvSpPr txBox="1"/>
            <p:nvPr/>
          </p:nvSpPr>
          <p:spPr>
            <a:xfrm>
              <a:off x="8512268" y="5134506"/>
              <a:ext cx="383438" cy="307777"/>
            </a:xfrm>
            <a:prstGeom prst="rect">
              <a:avLst/>
            </a:prstGeom>
          </p:spPr>
          <p:txBody>
            <a:bodyPr vert="horz" wrap="none" lIns="91440" tIns="45720" rIns="91440" bIns="45720" rtlCol="0" anchor="ctr">
              <a:spAutoFit/>
            </a:bodyPr>
            <a:lstStyle/>
            <a:p>
              <a:pPr algn="ctr">
                <a:spcBef>
                  <a:spcPts val="600"/>
                </a:spcBef>
              </a:pPr>
              <a:r>
                <a:rPr lang="en-US" sz="1400">
                  <a:latin typeface="+mn-lt"/>
                </a:rPr>
                <a:t>30</a:t>
              </a:r>
            </a:p>
          </p:txBody>
        </p:sp>
        <p:sp>
          <p:nvSpPr>
            <p:cNvPr id="556" name="TextBox 555">
              <a:extLst>
                <a:ext uri="{FF2B5EF4-FFF2-40B4-BE49-F238E27FC236}">
                  <a16:creationId xmlns:a16="http://schemas.microsoft.com/office/drawing/2014/main" id="{4A134BB4-D44C-4833-BA53-A7BBEB9D8D60}"/>
                </a:ext>
              </a:extLst>
            </p:cNvPr>
            <p:cNvSpPr txBox="1"/>
            <p:nvPr/>
          </p:nvSpPr>
          <p:spPr>
            <a:xfrm>
              <a:off x="9866878" y="5134506"/>
              <a:ext cx="482824" cy="307777"/>
            </a:xfrm>
            <a:prstGeom prst="rect">
              <a:avLst/>
            </a:prstGeom>
          </p:spPr>
          <p:txBody>
            <a:bodyPr vert="horz" wrap="none" lIns="91440" tIns="45720" rIns="91440" bIns="45720" rtlCol="0" anchor="ctr">
              <a:spAutoFit/>
            </a:bodyPr>
            <a:lstStyle/>
            <a:p>
              <a:pPr algn="ctr">
                <a:spcBef>
                  <a:spcPts val="600"/>
                </a:spcBef>
              </a:pPr>
              <a:r>
                <a:rPr lang="en-US" sz="1400">
                  <a:latin typeface="+mn-lt"/>
                </a:rPr>
                <a:t>300</a:t>
              </a:r>
            </a:p>
          </p:txBody>
        </p:sp>
        <p:sp>
          <p:nvSpPr>
            <p:cNvPr id="557" name="TextBox 556">
              <a:extLst>
                <a:ext uri="{FF2B5EF4-FFF2-40B4-BE49-F238E27FC236}">
                  <a16:creationId xmlns:a16="http://schemas.microsoft.com/office/drawing/2014/main" id="{824B8D0C-1EA0-4AB0-BF99-A1EA0EC67984}"/>
                </a:ext>
              </a:extLst>
            </p:cNvPr>
            <p:cNvSpPr txBox="1"/>
            <p:nvPr/>
          </p:nvSpPr>
          <p:spPr>
            <a:xfrm>
              <a:off x="10549682" y="5134506"/>
              <a:ext cx="582211" cy="307777"/>
            </a:xfrm>
            <a:prstGeom prst="rect">
              <a:avLst/>
            </a:prstGeom>
          </p:spPr>
          <p:txBody>
            <a:bodyPr vert="horz" wrap="none" lIns="91440" tIns="45720" rIns="91440" bIns="45720" rtlCol="0" anchor="ctr">
              <a:spAutoFit/>
            </a:bodyPr>
            <a:lstStyle/>
            <a:p>
              <a:pPr algn="ctr">
                <a:spcBef>
                  <a:spcPts val="600"/>
                </a:spcBef>
              </a:pPr>
              <a:r>
                <a:rPr lang="en-US" sz="1400">
                  <a:latin typeface="+mn-lt"/>
                </a:rPr>
                <a:t>1000</a:t>
              </a:r>
            </a:p>
          </p:txBody>
        </p:sp>
        <p:sp>
          <p:nvSpPr>
            <p:cNvPr id="558" name="TextBox 557">
              <a:extLst>
                <a:ext uri="{FF2B5EF4-FFF2-40B4-BE49-F238E27FC236}">
                  <a16:creationId xmlns:a16="http://schemas.microsoft.com/office/drawing/2014/main" id="{E940C900-92C6-42C3-A10E-CFD13EE2A8DD}"/>
                </a:ext>
              </a:extLst>
            </p:cNvPr>
            <p:cNvSpPr txBox="1"/>
            <p:nvPr/>
          </p:nvSpPr>
          <p:spPr>
            <a:xfrm>
              <a:off x="6543772" y="2586016"/>
              <a:ext cx="433132" cy="307777"/>
            </a:xfrm>
            <a:prstGeom prst="rect">
              <a:avLst/>
            </a:prstGeom>
          </p:spPr>
          <p:txBody>
            <a:bodyPr vert="horz" wrap="none" lIns="91440" tIns="45720" rIns="91440" bIns="45720" rtlCol="0" anchor="ctr">
              <a:spAutoFit/>
            </a:bodyPr>
            <a:lstStyle/>
            <a:p>
              <a:pPr algn="r">
                <a:spcBef>
                  <a:spcPts val="600"/>
                </a:spcBef>
              </a:pPr>
              <a:r>
                <a:rPr lang="en-US" sz="1400">
                  <a:latin typeface="+mn-lt"/>
                </a:rPr>
                <a:t>4.0</a:t>
              </a:r>
            </a:p>
          </p:txBody>
        </p:sp>
        <p:sp>
          <p:nvSpPr>
            <p:cNvPr id="559" name="TextBox 558">
              <a:extLst>
                <a:ext uri="{FF2B5EF4-FFF2-40B4-BE49-F238E27FC236}">
                  <a16:creationId xmlns:a16="http://schemas.microsoft.com/office/drawing/2014/main" id="{CCE2C69E-20ED-41BE-B8EC-A58E1BC5BA5F}"/>
                </a:ext>
              </a:extLst>
            </p:cNvPr>
            <p:cNvSpPr txBox="1"/>
            <p:nvPr/>
          </p:nvSpPr>
          <p:spPr>
            <a:xfrm>
              <a:off x="6543772" y="2978046"/>
              <a:ext cx="433132" cy="307777"/>
            </a:xfrm>
            <a:prstGeom prst="rect">
              <a:avLst/>
            </a:prstGeom>
          </p:spPr>
          <p:txBody>
            <a:bodyPr vert="horz" wrap="none" lIns="91440" tIns="45720" rIns="91440" bIns="45720" rtlCol="0" anchor="ctr">
              <a:spAutoFit/>
            </a:bodyPr>
            <a:lstStyle/>
            <a:p>
              <a:pPr algn="r">
                <a:spcBef>
                  <a:spcPts val="600"/>
                </a:spcBef>
              </a:pPr>
              <a:r>
                <a:rPr lang="en-US" sz="1400">
                  <a:latin typeface="+mn-lt"/>
                </a:rPr>
                <a:t>3.0</a:t>
              </a:r>
            </a:p>
          </p:txBody>
        </p:sp>
        <p:sp>
          <p:nvSpPr>
            <p:cNvPr id="560" name="TextBox 559">
              <a:extLst>
                <a:ext uri="{FF2B5EF4-FFF2-40B4-BE49-F238E27FC236}">
                  <a16:creationId xmlns:a16="http://schemas.microsoft.com/office/drawing/2014/main" id="{7A7BFFDB-9842-41DE-A92F-E237C8F58B09}"/>
                </a:ext>
              </a:extLst>
            </p:cNvPr>
            <p:cNvSpPr txBox="1"/>
            <p:nvPr/>
          </p:nvSpPr>
          <p:spPr>
            <a:xfrm>
              <a:off x="6543772" y="3506299"/>
              <a:ext cx="433132" cy="307777"/>
            </a:xfrm>
            <a:prstGeom prst="rect">
              <a:avLst/>
            </a:prstGeom>
          </p:spPr>
          <p:txBody>
            <a:bodyPr vert="horz" wrap="none" lIns="91440" tIns="45720" rIns="91440" bIns="45720" rtlCol="0" anchor="ctr">
              <a:spAutoFit/>
            </a:bodyPr>
            <a:lstStyle/>
            <a:p>
              <a:pPr algn="r">
                <a:spcBef>
                  <a:spcPts val="600"/>
                </a:spcBef>
              </a:pPr>
              <a:r>
                <a:rPr lang="en-US" sz="1400">
                  <a:latin typeface="+mn-lt"/>
                </a:rPr>
                <a:t>2.0</a:t>
              </a:r>
            </a:p>
          </p:txBody>
        </p:sp>
        <p:sp>
          <p:nvSpPr>
            <p:cNvPr id="561" name="TextBox 560">
              <a:extLst>
                <a:ext uri="{FF2B5EF4-FFF2-40B4-BE49-F238E27FC236}">
                  <a16:creationId xmlns:a16="http://schemas.microsoft.com/office/drawing/2014/main" id="{BF13B34C-EB2D-4E22-BE7B-DCE007F1BE64}"/>
                </a:ext>
              </a:extLst>
            </p:cNvPr>
            <p:cNvSpPr txBox="1"/>
            <p:nvPr/>
          </p:nvSpPr>
          <p:spPr>
            <a:xfrm>
              <a:off x="6543772" y="3898329"/>
              <a:ext cx="433132" cy="307777"/>
            </a:xfrm>
            <a:prstGeom prst="rect">
              <a:avLst/>
            </a:prstGeom>
          </p:spPr>
          <p:txBody>
            <a:bodyPr vert="horz" wrap="none" lIns="91440" tIns="45720" rIns="91440" bIns="45720" rtlCol="0" anchor="ctr">
              <a:spAutoFit/>
            </a:bodyPr>
            <a:lstStyle/>
            <a:p>
              <a:pPr algn="r">
                <a:spcBef>
                  <a:spcPts val="600"/>
                </a:spcBef>
              </a:pPr>
              <a:r>
                <a:rPr lang="en-US" sz="1400">
                  <a:latin typeface="+mn-lt"/>
                </a:rPr>
                <a:t>1.5</a:t>
              </a:r>
            </a:p>
          </p:txBody>
        </p:sp>
        <p:sp>
          <p:nvSpPr>
            <p:cNvPr id="562" name="TextBox 561">
              <a:extLst>
                <a:ext uri="{FF2B5EF4-FFF2-40B4-BE49-F238E27FC236}">
                  <a16:creationId xmlns:a16="http://schemas.microsoft.com/office/drawing/2014/main" id="{17B3AFCB-6ACB-4745-95D0-54F1998FDC17}"/>
                </a:ext>
              </a:extLst>
            </p:cNvPr>
            <p:cNvSpPr txBox="1"/>
            <p:nvPr/>
          </p:nvSpPr>
          <p:spPr>
            <a:xfrm>
              <a:off x="6543772" y="4422504"/>
              <a:ext cx="433132" cy="307777"/>
            </a:xfrm>
            <a:prstGeom prst="rect">
              <a:avLst/>
            </a:prstGeom>
          </p:spPr>
          <p:txBody>
            <a:bodyPr vert="horz" wrap="none" lIns="91440" tIns="45720" rIns="91440" bIns="45720" rtlCol="0" anchor="ctr">
              <a:spAutoFit/>
            </a:bodyPr>
            <a:lstStyle/>
            <a:p>
              <a:pPr algn="r">
                <a:spcBef>
                  <a:spcPts val="600"/>
                </a:spcBef>
              </a:pPr>
              <a:r>
                <a:rPr lang="en-US" sz="1400">
                  <a:latin typeface="+mn-lt"/>
                </a:rPr>
                <a:t>1.0</a:t>
              </a:r>
            </a:p>
          </p:txBody>
        </p:sp>
        <p:sp>
          <p:nvSpPr>
            <p:cNvPr id="563" name="TextBox 562">
              <a:extLst>
                <a:ext uri="{FF2B5EF4-FFF2-40B4-BE49-F238E27FC236}">
                  <a16:creationId xmlns:a16="http://schemas.microsoft.com/office/drawing/2014/main" id="{8B87F9FA-A7CE-4CAF-8BCB-A2C586E65F1E}"/>
                </a:ext>
              </a:extLst>
            </p:cNvPr>
            <p:cNvSpPr txBox="1"/>
            <p:nvPr/>
          </p:nvSpPr>
          <p:spPr>
            <a:xfrm>
              <a:off x="6543772" y="4717345"/>
              <a:ext cx="433132" cy="307777"/>
            </a:xfrm>
            <a:prstGeom prst="rect">
              <a:avLst/>
            </a:prstGeom>
          </p:spPr>
          <p:txBody>
            <a:bodyPr vert="horz" wrap="none" lIns="91440" tIns="45720" rIns="91440" bIns="45720" rtlCol="0" anchor="ctr">
              <a:spAutoFit/>
            </a:bodyPr>
            <a:lstStyle/>
            <a:p>
              <a:pPr algn="r">
                <a:spcBef>
                  <a:spcPts val="600"/>
                </a:spcBef>
              </a:pPr>
              <a:r>
                <a:rPr lang="en-US" sz="1400">
                  <a:latin typeface="+mn-lt"/>
                </a:rPr>
                <a:t>0.8</a:t>
              </a:r>
            </a:p>
          </p:txBody>
        </p:sp>
        <p:sp>
          <p:nvSpPr>
            <p:cNvPr id="570" name="Freeform: Shape 113">
              <a:extLst>
                <a:ext uri="{FF2B5EF4-FFF2-40B4-BE49-F238E27FC236}">
                  <a16:creationId xmlns:a16="http://schemas.microsoft.com/office/drawing/2014/main" id="{726D7D7E-53C8-422C-917E-12FDA6008FBF}"/>
                </a:ext>
              </a:extLst>
            </p:cNvPr>
            <p:cNvSpPr/>
            <p:nvPr/>
          </p:nvSpPr>
          <p:spPr>
            <a:xfrm>
              <a:off x="6994565" y="2738256"/>
              <a:ext cx="3844495" cy="2363155"/>
            </a:xfrm>
            <a:custGeom>
              <a:avLst/>
              <a:gdLst>
                <a:gd name="connsiteX0" fmla="*/ 0 w 4005263"/>
                <a:gd name="connsiteY0" fmla="*/ 0 h 2352675"/>
                <a:gd name="connsiteX1" fmla="*/ 0 w 4005263"/>
                <a:gd name="connsiteY1" fmla="*/ 2352675 h 2352675"/>
                <a:gd name="connsiteX2" fmla="*/ 4005263 w 4005263"/>
                <a:gd name="connsiteY2" fmla="*/ 2352675 h 2352675"/>
              </a:gdLst>
              <a:ahLst/>
              <a:cxnLst>
                <a:cxn ang="0">
                  <a:pos x="connsiteX0" y="connsiteY0"/>
                </a:cxn>
                <a:cxn ang="0">
                  <a:pos x="connsiteX1" y="connsiteY1"/>
                </a:cxn>
                <a:cxn ang="0">
                  <a:pos x="connsiteX2" y="connsiteY2"/>
                </a:cxn>
              </a:cxnLst>
              <a:rect l="l" t="t" r="r" b="b"/>
              <a:pathLst>
                <a:path w="4005263" h="2352675">
                  <a:moveTo>
                    <a:pt x="0" y="0"/>
                  </a:moveTo>
                  <a:lnTo>
                    <a:pt x="0" y="2352675"/>
                  </a:lnTo>
                  <a:lnTo>
                    <a:pt x="4005263" y="2352675"/>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1" name="Straight Connector 570">
              <a:extLst>
                <a:ext uri="{FF2B5EF4-FFF2-40B4-BE49-F238E27FC236}">
                  <a16:creationId xmlns:a16="http://schemas.microsoft.com/office/drawing/2014/main" id="{7C6A78BD-E6E2-4B16-9BC7-77106C254967}"/>
                </a:ext>
              </a:extLst>
            </p:cNvPr>
            <p:cNvCxnSpPr>
              <a:cxnSpLocks/>
            </p:cNvCxnSpPr>
            <p:nvPr/>
          </p:nvCxnSpPr>
          <p:spPr>
            <a:xfrm>
              <a:off x="6917619" y="2741432"/>
              <a:ext cx="714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a:extLst>
                <a:ext uri="{FF2B5EF4-FFF2-40B4-BE49-F238E27FC236}">
                  <a16:creationId xmlns:a16="http://schemas.microsoft.com/office/drawing/2014/main" id="{7E420AD5-FE9E-45BB-AC97-8DFC763D365A}"/>
                </a:ext>
              </a:extLst>
            </p:cNvPr>
            <p:cNvCxnSpPr>
              <a:cxnSpLocks/>
            </p:cNvCxnSpPr>
            <p:nvPr/>
          </p:nvCxnSpPr>
          <p:spPr>
            <a:xfrm>
              <a:off x="6917619" y="4047184"/>
              <a:ext cx="714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3" name="Straight Connector 572">
              <a:extLst>
                <a:ext uri="{FF2B5EF4-FFF2-40B4-BE49-F238E27FC236}">
                  <a16:creationId xmlns:a16="http://schemas.microsoft.com/office/drawing/2014/main" id="{D7C8B72F-1A30-4FED-97E3-0AA4C762C9CA}"/>
                </a:ext>
              </a:extLst>
            </p:cNvPr>
            <p:cNvCxnSpPr>
              <a:cxnSpLocks/>
            </p:cNvCxnSpPr>
            <p:nvPr/>
          </p:nvCxnSpPr>
          <p:spPr>
            <a:xfrm>
              <a:off x="6917619" y="4583270"/>
              <a:ext cx="714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4" name="Straight Connector 573">
              <a:extLst>
                <a:ext uri="{FF2B5EF4-FFF2-40B4-BE49-F238E27FC236}">
                  <a16:creationId xmlns:a16="http://schemas.microsoft.com/office/drawing/2014/main" id="{C2A73903-E5D8-42D0-9C22-3FE257FF0E8C}"/>
                </a:ext>
              </a:extLst>
            </p:cNvPr>
            <p:cNvCxnSpPr>
              <a:cxnSpLocks/>
            </p:cNvCxnSpPr>
            <p:nvPr/>
          </p:nvCxnSpPr>
          <p:spPr>
            <a:xfrm>
              <a:off x="6917619" y="4883008"/>
              <a:ext cx="714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5" name="Straight Connector 574">
              <a:extLst>
                <a:ext uri="{FF2B5EF4-FFF2-40B4-BE49-F238E27FC236}">
                  <a16:creationId xmlns:a16="http://schemas.microsoft.com/office/drawing/2014/main" id="{7089705E-21C9-4113-BD3C-8A6AB41CEE54}"/>
                </a:ext>
              </a:extLst>
            </p:cNvPr>
            <p:cNvCxnSpPr>
              <a:cxnSpLocks/>
            </p:cNvCxnSpPr>
            <p:nvPr/>
          </p:nvCxnSpPr>
          <p:spPr>
            <a:xfrm>
              <a:off x="6917619" y="5095552"/>
              <a:ext cx="714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6" name="Straight Connector 575">
              <a:extLst>
                <a:ext uri="{FF2B5EF4-FFF2-40B4-BE49-F238E27FC236}">
                  <a16:creationId xmlns:a16="http://schemas.microsoft.com/office/drawing/2014/main" id="{823D9745-B5EB-4833-8147-B0BFE56342A9}"/>
                </a:ext>
              </a:extLst>
            </p:cNvPr>
            <p:cNvCxnSpPr>
              <a:cxnSpLocks/>
            </p:cNvCxnSpPr>
            <p:nvPr/>
          </p:nvCxnSpPr>
          <p:spPr>
            <a:xfrm rot="5400000">
              <a:off x="7168831" y="5135650"/>
              <a:ext cx="714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7" name="Straight Connector 576">
              <a:extLst>
                <a:ext uri="{FF2B5EF4-FFF2-40B4-BE49-F238E27FC236}">
                  <a16:creationId xmlns:a16="http://schemas.microsoft.com/office/drawing/2014/main" id="{4D86C1B1-6502-42FB-BF64-39A4DAEAE4F4}"/>
                </a:ext>
              </a:extLst>
            </p:cNvPr>
            <p:cNvCxnSpPr>
              <a:cxnSpLocks/>
            </p:cNvCxnSpPr>
            <p:nvPr/>
          </p:nvCxnSpPr>
          <p:spPr>
            <a:xfrm>
              <a:off x="6917619" y="3123094"/>
              <a:ext cx="714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a:extLst>
                <a:ext uri="{FF2B5EF4-FFF2-40B4-BE49-F238E27FC236}">
                  <a16:creationId xmlns:a16="http://schemas.microsoft.com/office/drawing/2014/main" id="{2D729669-1233-42FE-88D1-C387F8356AA3}"/>
                </a:ext>
              </a:extLst>
            </p:cNvPr>
            <p:cNvCxnSpPr>
              <a:cxnSpLocks/>
            </p:cNvCxnSpPr>
            <p:nvPr/>
          </p:nvCxnSpPr>
          <p:spPr>
            <a:xfrm>
              <a:off x="6917619" y="3663147"/>
              <a:ext cx="714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a:extLst>
                <a:ext uri="{FF2B5EF4-FFF2-40B4-BE49-F238E27FC236}">
                  <a16:creationId xmlns:a16="http://schemas.microsoft.com/office/drawing/2014/main" id="{8C4A701F-CD45-4136-AF63-BAA54416A6F2}"/>
                </a:ext>
              </a:extLst>
            </p:cNvPr>
            <p:cNvCxnSpPr>
              <a:cxnSpLocks/>
            </p:cNvCxnSpPr>
            <p:nvPr/>
          </p:nvCxnSpPr>
          <p:spPr>
            <a:xfrm>
              <a:off x="6917619" y="4883008"/>
              <a:ext cx="714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0" name="Straight Connector 579">
              <a:extLst>
                <a:ext uri="{FF2B5EF4-FFF2-40B4-BE49-F238E27FC236}">
                  <a16:creationId xmlns:a16="http://schemas.microsoft.com/office/drawing/2014/main" id="{7717998E-4BA0-4D91-AC2B-8823C194DA6A}"/>
                </a:ext>
              </a:extLst>
            </p:cNvPr>
            <p:cNvCxnSpPr>
              <a:cxnSpLocks/>
            </p:cNvCxnSpPr>
            <p:nvPr/>
          </p:nvCxnSpPr>
          <p:spPr>
            <a:xfrm>
              <a:off x="6998561" y="5099920"/>
              <a:ext cx="0" cy="571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a:extLst>
                <a:ext uri="{FF2B5EF4-FFF2-40B4-BE49-F238E27FC236}">
                  <a16:creationId xmlns:a16="http://schemas.microsoft.com/office/drawing/2014/main" id="{79CD2659-3377-4911-8CAE-5F57728FFBC5}"/>
                </a:ext>
              </a:extLst>
            </p:cNvPr>
            <p:cNvCxnSpPr>
              <a:cxnSpLocks/>
            </p:cNvCxnSpPr>
            <p:nvPr/>
          </p:nvCxnSpPr>
          <p:spPr>
            <a:xfrm rot="5400000">
              <a:off x="7591305" y="5135650"/>
              <a:ext cx="714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a:extLst>
                <a:ext uri="{FF2B5EF4-FFF2-40B4-BE49-F238E27FC236}">
                  <a16:creationId xmlns:a16="http://schemas.microsoft.com/office/drawing/2014/main" id="{AFED4E20-4EBB-48B3-8FE0-ED26DC0367A4}"/>
                </a:ext>
              </a:extLst>
            </p:cNvPr>
            <p:cNvCxnSpPr>
              <a:cxnSpLocks/>
            </p:cNvCxnSpPr>
            <p:nvPr/>
          </p:nvCxnSpPr>
          <p:spPr>
            <a:xfrm>
              <a:off x="6998602" y="4586495"/>
              <a:ext cx="385602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3" name="Straight Connector 582">
              <a:extLst>
                <a:ext uri="{FF2B5EF4-FFF2-40B4-BE49-F238E27FC236}">
                  <a16:creationId xmlns:a16="http://schemas.microsoft.com/office/drawing/2014/main" id="{E6368747-9E54-41AA-AE86-AF90ED64D08B}"/>
                </a:ext>
              </a:extLst>
            </p:cNvPr>
            <p:cNvCxnSpPr>
              <a:cxnSpLocks/>
            </p:cNvCxnSpPr>
            <p:nvPr/>
          </p:nvCxnSpPr>
          <p:spPr>
            <a:xfrm rot="5400000">
              <a:off x="8670940" y="5135650"/>
              <a:ext cx="714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4" name="Straight Connector 583">
              <a:extLst>
                <a:ext uri="{FF2B5EF4-FFF2-40B4-BE49-F238E27FC236}">
                  <a16:creationId xmlns:a16="http://schemas.microsoft.com/office/drawing/2014/main" id="{FCAC5B5D-FFAA-49FE-99B0-01D9CA06B71F}"/>
                </a:ext>
              </a:extLst>
            </p:cNvPr>
            <p:cNvCxnSpPr>
              <a:cxnSpLocks/>
            </p:cNvCxnSpPr>
            <p:nvPr/>
          </p:nvCxnSpPr>
          <p:spPr>
            <a:xfrm rot="5400000">
              <a:off x="8011342" y="5135650"/>
              <a:ext cx="714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a:extLst>
                <a:ext uri="{FF2B5EF4-FFF2-40B4-BE49-F238E27FC236}">
                  <a16:creationId xmlns:a16="http://schemas.microsoft.com/office/drawing/2014/main" id="{03B1210F-05CE-4117-B537-F0E2483E304B}"/>
                </a:ext>
              </a:extLst>
            </p:cNvPr>
            <p:cNvCxnSpPr>
              <a:cxnSpLocks/>
            </p:cNvCxnSpPr>
            <p:nvPr/>
          </p:nvCxnSpPr>
          <p:spPr>
            <a:xfrm rot="5400000">
              <a:off x="10067106" y="5135650"/>
              <a:ext cx="714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a:extLst>
                <a:ext uri="{FF2B5EF4-FFF2-40B4-BE49-F238E27FC236}">
                  <a16:creationId xmlns:a16="http://schemas.microsoft.com/office/drawing/2014/main" id="{0001BBD0-4268-431F-AD86-F3EDD3294C80}"/>
                </a:ext>
              </a:extLst>
            </p:cNvPr>
            <p:cNvCxnSpPr>
              <a:cxnSpLocks/>
            </p:cNvCxnSpPr>
            <p:nvPr/>
          </p:nvCxnSpPr>
          <p:spPr>
            <a:xfrm rot="5400000">
              <a:off x="10795040" y="5135650"/>
              <a:ext cx="714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7" name="Freeform 854">
              <a:extLst>
                <a:ext uri="{FF2B5EF4-FFF2-40B4-BE49-F238E27FC236}">
                  <a16:creationId xmlns:a16="http://schemas.microsoft.com/office/drawing/2014/main" id="{B4D81D50-3C8A-4FEC-A70B-83A230DBA2A3}"/>
                </a:ext>
              </a:extLst>
            </p:cNvPr>
            <p:cNvSpPr/>
            <p:nvPr/>
          </p:nvSpPr>
          <p:spPr>
            <a:xfrm>
              <a:off x="7058025" y="5041150"/>
              <a:ext cx="161925" cy="107950"/>
            </a:xfrm>
            <a:custGeom>
              <a:avLst/>
              <a:gdLst>
                <a:gd name="connsiteX0" fmla="*/ 95250 w 161925"/>
                <a:gd name="connsiteY0" fmla="*/ 6350 h 107950"/>
                <a:gd name="connsiteX1" fmla="*/ 0 w 161925"/>
                <a:gd name="connsiteY1" fmla="*/ 101600 h 107950"/>
                <a:gd name="connsiteX2" fmla="*/ 63500 w 161925"/>
                <a:gd name="connsiteY2" fmla="*/ 107950 h 107950"/>
                <a:gd name="connsiteX3" fmla="*/ 161925 w 161925"/>
                <a:gd name="connsiteY3" fmla="*/ 0 h 107950"/>
                <a:gd name="connsiteX4" fmla="*/ 95250 w 161925"/>
                <a:gd name="connsiteY4" fmla="*/ 6350 h 10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07950">
                  <a:moveTo>
                    <a:pt x="95250" y="6350"/>
                  </a:moveTo>
                  <a:lnTo>
                    <a:pt x="0" y="101600"/>
                  </a:lnTo>
                  <a:lnTo>
                    <a:pt x="63500" y="107950"/>
                  </a:lnTo>
                  <a:lnTo>
                    <a:pt x="161925" y="0"/>
                  </a:lnTo>
                  <a:lnTo>
                    <a:pt x="95250" y="635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8" name="Straight Connector 587">
              <a:extLst>
                <a:ext uri="{FF2B5EF4-FFF2-40B4-BE49-F238E27FC236}">
                  <a16:creationId xmlns:a16="http://schemas.microsoft.com/office/drawing/2014/main" id="{685C3F0F-0617-4B34-B2F9-93521F92590D}"/>
                </a:ext>
              </a:extLst>
            </p:cNvPr>
            <p:cNvCxnSpPr/>
            <p:nvPr/>
          </p:nvCxnSpPr>
          <p:spPr>
            <a:xfrm flipV="1">
              <a:off x="7024918" y="5033966"/>
              <a:ext cx="131686" cy="1263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9" name="Freeform 856">
              <a:extLst>
                <a:ext uri="{FF2B5EF4-FFF2-40B4-BE49-F238E27FC236}">
                  <a16:creationId xmlns:a16="http://schemas.microsoft.com/office/drawing/2014/main" id="{E6E77D86-7F58-4693-986B-B7995D46AB5E}"/>
                </a:ext>
              </a:extLst>
            </p:cNvPr>
            <p:cNvSpPr/>
            <p:nvPr/>
          </p:nvSpPr>
          <p:spPr>
            <a:xfrm>
              <a:off x="6894897" y="4910412"/>
              <a:ext cx="123825" cy="180975"/>
            </a:xfrm>
            <a:custGeom>
              <a:avLst/>
              <a:gdLst>
                <a:gd name="connsiteX0" fmla="*/ 123825 w 123825"/>
                <a:gd name="connsiteY0" fmla="*/ 0 h 180975"/>
                <a:gd name="connsiteX1" fmla="*/ 0 w 123825"/>
                <a:gd name="connsiteY1" fmla="*/ 120650 h 180975"/>
                <a:gd name="connsiteX2" fmla="*/ 3175 w 123825"/>
                <a:gd name="connsiteY2" fmla="*/ 180975 h 180975"/>
                <a:gd name="connsiteX3" fmla="*/ 120650 w 123825"/>
                <a:gd name="connsiteY3" fmla="*/ 60325 h 180975"/>
                <a:gd name="connsiteX4" fmla="*/ 123825 w 123825"/>
                <a:gd name="connsiteY4" fmla="*/ 0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180975">
                  <a:moveTo>
                    <a:pt x="123825" y="0"/>
                  </a:moveTo>
                  <a:lnTo>
                    <a:pt x="0" y="120650"/>
                  </a:lnTo>
                  <a:lnTo>
                    <a:pt x="3175" y="180975"/>
                  </a:lnTo>
                  <a:lnTo>
                    <a:pt x="120650" y="60325"/>
                  </a:lnTo>
                  <a:lnTo>
                    <a:pt x="123825"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0" name="Straight Connector 589">
              <a:extLst>
                <a:ext uri="{FF2B5EF4-FFF2-40B4-BE49-F238E27FC236}">
                  <a16:creationId xmlns:a16="http://schemas.microsoft.com/office/drawing/2014/main" id="{B5AC260E-103D-4E68-90C5-2D0C8F1E1B58}"/>
                </a:ext>
              </a:extLst>
            </p:cNvPr>
            <p:cNvCxnSpPr/>
            <p:nvPr/>
          </p:nvCxnSpPr>
          <p:spPr>
            <a:xfrm flipV="1">
              <a:off x="7116879" y="5034869"/>
              <a:ext cx="131686" cy="1263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a:extLst>
                <a:ext uri="{FF2B5EF4-FFF2-40B4-BE49-F238E27FC236}">
                  <a16:creationId xmlns:a16="http://schemas.microsoft.com/office/drawing/2014/main" id="{C9EF5E28-2346-4D9A-9A20-527DF9F9F250}"/>
                </a:ext>
              </a:extLst>
            </p:cNvPr>
            <p:cNvCxnSpPr/>
            <p:nvPr/>
          </p:nvCxnSpPr>
          <p:spPr>
            <a:xfrm flipV="1">
              <a:off x="6931328" y="4935809"/>
              <a:ext cx="131686" cy="1263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a:extLst>
                <a:ext uri="{FF2B5EF4-FFF2-40B4-BE49-F238E27FC236}">
                  <a16:creationId xmlns:a16="http://schemas.microsoft.com/office/drawing/2014/main" id="{FB43962D-E13E-4F2C-A3D4-C36B780A7836}"/>
                </a:ext>
              </a:extLst>
            </p:cNvPr>
            <p:cNvCxnSpPr/>
            <p:nvPr/>
          </p:nvCxnSpPr>
          <p:spPr>
            <a:xfrm flipV="1">
              <a:off x="6926539" y="4855628"/>
              <a:ext cx="131686" cy="1263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5" name="TextBox 564">
              <a:extLst>
                <a:ext uri="{FF2B5EF4-FFF2-40B4-BE49-F238E27FC236}">
                  <a16:creationId xmlns:a16="http://schemas.microsoft.com/office/drawing/2014/main" id="{8F7A0491-0226-4695-A74A-01164E4D9C87}"/>
                </a:ext>
              </a:extLst>
            </p:cNvPr>
            <p:cNvSpPr txBox="1"/>
            <p:nvPr/>
          </p:nvSpPr>
          <p:spPr>
            <a:xfrm rot="16200000">
              <a:off x="5634160" y="3774043"/>
              <a:ext cx="1414170" cy="338554"/>
            </a:xfrm>
            <a:prstGeom prst="rect">
              <a:avLst/>
            </a:prstGeom>
          </p:spPr>
          <p:txBody>
            <a:bodyPr vert="horz" wrap="none" lIns="91440" tIns="45720" rIns="91440" bIns="45720" rtlCol="0" anchor="ctr">
              <a:spAutoFit/>
            </a:bodyPr>
            <a:lstStyle/>
            <a:p>
              <a:pPr algn="ctr">
                <a:spcBef>
                  <a:spcPts val="600"/>
                </a:spcBef>
              </a:pPr>
              <a:r>
                <a:rPr lang="en-US" sz="1600" b="1">
                  <a:latin typeface="+mn-lt"/>
                </a:rPr>
                <a:t>Adjusted HR</a:t>
              </a:r>
            </a:p>
          </p:txBody>
        </p:sp>
        <p:grpSp>
          <p:nvGrpSpPr>
            <p:cNvPr id="960" name="Group 959">
              <a:extLst>
                <a:ext uri="{FF2B5EF4-FFF2-40B4-BE49-F238E27FC236}">
                  <a16:creationId xmlns:a16="http://schemas.microsoft.com/office/drawing/2014/main" id="{A5DFC0B6-4FAA-4423-8233-31D0455E32F7}"/>
                </a:ext>
              </a:extLst>
            </p:cNvPr>
            <p:cNvGrpSpPr/>
            <p:nvPr/>
          </p:nvGrpSpPr>
          <p:grpSpPr>
            <a:xfrm>
              <a:off x="7101104" y="4004535"/>
              <a:ext cx="1067507" cy="500340"/>
              <a:chOff x="4438549" y="4004535"/>
              <a:chExt cx="1067507" cy="500340"/>
            </a:xfrm>
          </p:grpSpPr>
          <p:sp>
            <p:nvSpPr>
              <p:cNvPr id="961" name="TextBox 960">
                <a:extLst>
                  <a:ext uri="{FF2B5EF4-FFF2-40B4-BE49-F238E27FC236}">
                    <a16:creationId xmlns:a16="http://schemas.microsoft.com/office/drawing/2014/main" id="{6022008D-A208-4360-98CB-9606942A3343}"/>
                  </a:ext>
                </a:extLst>
              </p:cNvPr>
              <p:cNvSpPr txBox="1"/>
              <p:nvPr/>
            </p:nvSpPr>
            <p:spPr>
              <a:xfrm>
                <a:off x="4438549" y="4004535"/>
                <a:ext cx="1067507" cy="307777"/>
              </a:xfrm>
              <a:prstGeom prst="rect">
                <a:avLst/>
              </a:prstGeom>
            </p:spPr>
            <p:txBody>
              <a:bodyPr vert="horz" wrap="square" lIns="91440" tIns="45720" rIns="91440" bIns="45720" rtlCol="0">
                <a:spAutoFit/>
              </a:bodyPr>
              <a:lstStyle/>
              <a:p>
                <a:pPr algn="ctr">
                  <a:spcBef>
                    <a:spcPts val="600"/>
                  </a:spcBef>
                </a:pPr>
                <a:r>
                  <a:rPr lang="en-GB" sz="1400">
                    <a:latin typeface="+mn-lt"/>
                  </a:rPr>
                  <a:t>Reference</a:t>
                </a:r>
              </a:p>
            </p:txBody>
          </p:sp>
          <p:cxnSp>
            <p:nvCxnSpPr>
              <p:cNvPr id="962" name="Straight Arrow Connector 961">
                <a:extLst>
                  <a:ext uri="{FF2B5EF4-FFF2-40B4-BE49-F238E27FC236}">
                    <a16:creationId xmlns:a16="http://schemas.microsoft.com/office/drawing/2014/main" id="{0D1E32F1-D10D-4AAF-9119-E115DE0467E2}"/>
                  </a:ext>
                </a:extLst>
              </p:cNvPr>
              <p:cNvCxnSpPr>
                <a:cxnSpLocks/>
              </p:cNvCxnSpPr>
              <p:nvPr/>
            </p:nvCxnSpPr>
            <p:spPr>
              <a:xfrm>
                <a:off x="4971667" y="4252875"/>
                <a:ext cx="1270" cy="252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7" name="Group 6">
            <a:extLst>
              <a:ext uri="{FF2B5EF4-FFF2-40B4-BE49-F238E27FC236}">
                <a16:creationId xmlns:a16="http://schemas.microsoft.com/office/drawing/2014/main" id="{442DE468-1145-40C8-865B-EEC9F3580166}"/>
              </a:ext>
            </a:extLst>
          </p:cNvPr>
          <p:cNvGrpSpPr/>
          <p:nvPr/>
        </p:nvGrpSpPr>
        <p:grpSpPr>
          <a:xfrm>
            <a:off x="1063091" y="2286468"/>
            <a:ext cx="5015810" cy="3429186"/>
            <a:chOff x="1063091" y="2286468"/>
            <a:chExt cx="5015810" cy="3429186"/>
          </a:xfrm>
        </p:grpSpPr>
        <p:sp>
          <p:nvSpPr>
            <p:cNvPr id="606" name="TextBox 605">
              <a:extLst>
                <a:ext uri="{FF2B5EF4-FFF2-40B4-BE49-F238E27FC236}">
                  <a16:creationId xmlns:a16="http://schemas.microsoft.com/office/drawing/2014/main" id="{0B3B63AA-7946-4B90-8EE1-9AB71A4E7F23}"/>
                </a:ext>
              </a:extLst>
            </p:cNvPr>
            <p:cNvSpPr txBox="1"/>
            <p:nvPr/>
          </p:nvSpPr>
          <p:spPr>
            <a:xfrm>
              <a:off x="1793372" y="5377100"/>
              <a:ext cx="3545267" cy="338554"/>
            </a:xfrm>
            <a:prstGeom prst="rect">
              <a:avLst/>
            </a:prstGeom>
          </p:spPr>
          <p:txBody>
            <a:bodyPr vert="horz" wrap="square" lIns="91440" tIns="45720" rIns="91440" bIns="45720" rtlCol="0" anchor="ctr">
              <a:spAutoFit/>
            </a:bodyPr>
            <a:lstStyle/>
            <a:p>
              <a:pPr algn="ctr">
                <a:spcBef>
                  <a:spcPts val="600"/>
                </a:spcBef>
              </a:pPr>
              <a:r>
                <a:rPr lang="en-US" sz="1600" b="1">
                  <a:latin typeface="+mn-lt"/>
                </a:rPr>
                <a:t>eGFR (ml/min/1.73 m</a:t>
              </a:r>
              <a:r>
                <a:rPr lang="en-US" sz="1600" b="1" baseline="30000">
                  <a:latin typeface="+mn-lt"/>
                </a:rPr>
                <a:t>2</a:t>
              </a:r>
              <a:r>
                <a:rPr lang="en-US" sz="1600" b="1">
                  <a:latin typeface="+mn-lt"/>
                </a:rPr>
                <a:t>)</a:t>
              </a:r>
            </a:p>
          </p:txBody>
        </p:sp>
        <p:sp>
          <p:nvSpPr>
            <p:cNvPr id="132" name="Rectangle 131">
              <a:extLst>
                <a:ext uri="{FF2B5EF4-FFF2-40B4-BE49-F238E27FC236}">
                  <a16:creationId xmlns:a16="http://schemas.microsoft.com/office/drawing/2014/main" id="{28461BBF-FFB5-4412-A611-E2EADEB2D646}"/>
                </a:ext>
              </a:extLst>
            </p:cNvPr>
            <p:cNvSpPr/>
            <p:nvPr/>
          </p:nvSpPr>
          <p:spPr>
            <a:xfrm>
              <a:off x="1799961" y="2286468"/>
              <a:ext cx="3546410" cy="442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2"/>
                </a:buClr>
              </a:pPr>
              <a:r>
                <a:rPr lang="en-US" b="1">
                  <a:solidFill>
                    <a:schemeClr val="accent3"/>
                  </a:solidFill>
                </a:rPr>
                <a:t>Risk of CV death by eGFR*</a:t>
              </a:r>
              <a:r>
                <a:rPr lang="en-US" b="1" baseline="30000">
                  <a:solidFill>
                    <a:schemeClr val="accent3"/>
                  </a:solidFill>
                </a:rPr>
                <a:t>#,2</a:t>
              </a:r>
            </a:p>
          </p:txBody>
        </p:sp>
        <p:sp>
          <p:nvSpPr>
            <p:cNvPr id="566" name="Oval 565">
              <a:extLst>
                <a:ext uri="{FF2B5EF4-FFF2-40B4-BE49-F238E27FC236}">
                  <a16:creationId xmlns:a16="http://schemas.microsoft.com/office/drawing/2014/main" id="{536A8983-BD97-4B1C-80BB-F761118C86B1}"/>
                </a:ext>
              </a:extLst>
            </p:cNvPr>
            <p:cNvSpPr/>
            <p:nvPr/>
          </p:nvSpPr>
          <p:spPr>
            <a:xfrm>
              <a:off x="5772911" y="3915235"/>
              <a:ext cx="37481" cy="36559"/>
            </a:xfrm>
            <a:prstGeom prst="ellipse">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Oval 566">
              <a:extLst>
                <a:ext uri="{FF2B5EF4-FFF2-40B4-BE49-F238E27FC236}">
                  <a16:creationId xmlns:a16="http://schemas.microsoft.com/office/drawing/2014/main" id="{8879F016-1FAE-4187-844D-C9BD97C23EFB}"/>
                </a:ext>
              </a:extLst>
            </p:cNvPr>
            <p:cNvSpPr/>
            <p:nvPr/>
          </p:nvSpPr>
          <p:spPr>
            <a:xfrm>
              <a:off x="5811352" y="3879410"/>
              <a:ext cx="37481" cy="36559"/>
            </a:xfrm>
            <a:prstGeom prst="ellipse">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Oval 567">
              <a:extLst>
                <a:ext uri="{FF2B5EF4-FFF2-40B4-BE49-F238E27FC236}">
                  <a16:creationId xmlns:a16="http://schemas.microsoft.com/office/drawing/2014/main" id="{151DDEFE-9DB7-443A-A93D-8CBAF5D7FF13}"/>
                </a:ext>
              </a:extLst>
            </p:cNvPr>
            <p:cNvSpPr/>
            <p:nvPr/>
          </p:nvSpPr>
          <p:spPr>
            <a:xfrm>
              <a:off x="5846036" y="3848346"/>
              <a:ext cx="37481" cy="36559"/>
            </a:xfrm>
            <a:prstGeom prst="ellipse">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Oval 568">
              <a:extLst>
                <a:ext uri="{FF2B5EF4-FFF2-40B4-BE49-F238E27FC236}">
                  <a16:creationId xmlns:a16="http://schemas.microsoft.com/office/drawing/2014/main" id="{D0E8C901-AD21-4A32-B0AD-20C35DB035F0}"/>
                </a:ext>
              </a:extLst>
            </p:cNvPr>
            <p:cNvSpPr/>
            <p:nvPr/>
          </p:nvSpPr>
          <p:spPr>
            <a:xfrm>
              <a:off x="5883159" y="3812522"/>
              <a:ext cx="37481" cy="36559"/>
            </a:xfrm>
            <a:prstGeom prst="ellipse">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Freeform: Shape 465">
              <a:extLst>
                <a:ext uri="{FF2B5EF4-FFF2-40B4-BE49-F238E27FC236}">
                  <a16:creationId xmlns:a16="http://schemas.microsoft.com/office/drawing/2014/main" id="{8B3F3F40-D001-49FF-8CA4-CA3E8ABD6F6A}"/>
                </a:ext>
              </a:extLst>
            </p:cNvPr>
            <p:cNvSpPr/>
            <p:nvPr/>
          </p:nvSpPr>
          <p:spPr>
            <a:xfrm>
              <a:off x="2020549" y="2794644"/>
              <a:ext cx="3882075" cy="1899035"/>
            </a:xfrm>
            <a:custGeom>
              <a:avLst/>
              <a:gdLst>
                <a:gd name="connsiteX0" fmla="*/ 0 w 3790950"/>
                <a:gd name="connsiteY0" fmla="*/ 0 h 1901825"/>
                <a:gd name="connsiteX1" fmla="*/ 0 w 3790950"/>
                <a:gd name="connsiteY1" fmla="*/ 517525 h 1901825"/>
                <a:gd name="connsiteX2" fmla="*/ 530225 w 3790950"/>
                <a:gd name="connsiteY2" fmla="*/ 600075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539750 w 3790950"/>
                <a:gd name="connsiteY13" fmla="*/ 187325 h 1901825"/>
                <a:gd name="connsiteX14" fmla="*/ 0 w 3790950"/>
                <a:gd name="connsiteY14" fmla="*/ 0 h 1901825"/>
                <a:gd name="connsiteX0" fmla="*/ 0 w 3790950"/>
                <a:gd name="connsiteY0" fmla="*/ 0 h 1901825"/>
                <a:gd name="connsiteX1" fmla="*/ 0 w 3790950"/>
                <a:gd name="connsiteY1" fmla="*/ 517525 h 1901825"/>
                <a:gd name="connsiteX2" fmla="*/ 530225 w 3790950"/>
                <a:gd name="connsiteY2" fmla="*/ 600075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539750 w 3790950"/>
                <a:gd name="connsiteY13" fmla="*/ 187325 h 1901825"/>
                <a:gd name="connsiteX14" fmla="*/ 0 w 3790950"/>
                <a:gd name="connsiteY14" fmla="*/ 0 h 1901825"/>
                <a:gd name="connsiteX0" fmla="*/ 0 w 3790950"/>
                <a:gd name="connsiteY0" fmla="*/ 0 h 1901825"/>
                <a:gd name="connsiteX1" fmla="*/ 0 w 3790950"/>
                <a:gd name="connsiteY1" fmla="*/ 517525 h 1901825"/>
                <a:gd name="connsiteX2" fmla="*/ 530225 w 3790950"/>
                <a:gd name="connsiteY2" fmla="*/ 600075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539750 w 3790950"/>
                <a:gd name="connsiteY13" fmla="*/ 187325 h 1901825"/>
                <a:gd name="connsiteX14" fmla="*/ 0 w 3790950"/>
                <a:gd name="connsiteY14" fmla="*/ 0 h 1901825"/>
                <a:gd name="connsiteX0" fmla="*/ 0 w 3790950"/>
                <a:gd name="connsiteY0" fmla="*/ 0 h 1901825"/>
                <a:gd name="connsiteX1" fmla="*/ 0 w 3790950"/>
                <a:gd name="connsiteY1" fmla="*/ 517525 h 1901825"/>
                <a:gd name="connsiteX2" fmla="*/ 530225 w 3790950"/>
                <a:gd name="connsiteY2" fmla="*/ 600075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539750 w 3790950"/>
                <a:gd name="connsiteY13" fmla="*/ 187325 h 1901825"/>
                <a:gd name="connsiteX14" fmla="*/ 0 w 3790950"/>
                <a:gd name="connsiteY14" fmla="*/ 0 h 1901825"/>
                <a:gd name="connsiteX0" fmla="*/ 0 w 3790950"/>
                <a:gd name="connsiteY0" fmla="*/ 0 h 1901825"/>
                <a:gd name="connsiteX1" fmla="*/ 0 w 3790950"/>
                <a:gd name="connsiteY1" fmla="*/ 517525 h 1901825"/>
                <a:gd name="connsiteX2" fmla="*/ 530225 w 3790950"/>
                <a:gd name="connsiteY2" fmla="*/ 600075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539750 w 3790950"/>
                <a:gd name="connsiteY13" fmla="*/ 187325 h 1901825"/>
                <a:gd name="connsiteX14" fmla="*/ 0 w 3790950"/>
                <a:gd name="connsiteY14" fmla="*/ 0 h 1901825"/>
                <a:gd name="connsiteX0" fmla="*/ 0 w 3790950"/>
                <a:gd name="connsiteY0" fmla="*/ 0 h 1901825"/>
                <a:gd name="connsiteX1" fmla="*/ 0 w 3790950"/>
                <a:gd name="connsiteY1" fmla="*/ 517525 h 1901825"/>
                <a:gd name="connsiteX2" fmla="*/ 530225 w 3790950"/>
                <a:gd name="connsiteY2" fmla="*/ 600075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539750 w 3790950"/>
                <a:gd name="connsiteY13" fmla="*/ 187325 h 1901825"/>
                <a:gd name="connsiteX14" fmla="*/ 0 w 3790950"/>
                <a:gd name="connsiteY14" fmla="*/ 0 h 1901825"/>
                <a:gd name="connsiteX0" fmla="*/ 0 w 3790950"/>
                <a:gd name="connsiteY0" fmla="*/ 0 h 1901825"/>
                <a:gd name="connsiteX1" fmla="*/ 0 w 3790950"/>
                <a:gd name="connsiteY1" fmla="*/ 517525 h 1901825"/>
                <a:gd name="connsiteX2" fmla="*/ 530225 w 3790950"/>
                <a:gd name="connsiteY2" fmla="*/ 600075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539750 w 3790950"/>
                <a:gd name="connsiteY13" fmla="*/ 187325 h 1901825"/>
                <a:gd name="connsiteX14" fmla="*/ 0 w 3790950"/>
                <a:gd name="connsiteY14" fmla="*/ 0 h 1901825"/>
                <a:gd name="connsiteX0" fmla="*/ 0 w 3790950"/>
                <a:gd name="connsiteY0" fmla="*/ 0 h 1901825"/>
                <a:gd name="connsiteX1" fmla="*/ 0 w 3790950"/>
                <a:gd name="connsiteY1" fmla="*/ 517525 h 1901825"/>
                <a:gd name="connsiteX2" fmla="*/ 530225 w 3790950"/>
                <a:gd name="connsiteY2" fmla="*/ 600075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539750 w 3790950"/>
                <a:gd name="connsiteY13" fmla="*/ 187325 h 1901825"/>
                <a:gd name="connsiteX14" fmla="*/ 0 w 3790950"/>
                <a:gd name="connsiteY14" fmla="*/ 0 h 1901825"/>
                <a:gd name="connsiteX0" fmla="*/ 0 w 3790950"/>
                <a:gd name="connsiteY0" fmla="*/ 0 h 1901825"/>
                <a:gd name="connsiteX1" fmla="*/ 0 w 3790950"/>
                <a:gd name="connsiteY1" fmla="*/ 517525 h 1901825"/>
                <a:gd name="connsiteX2" fmla="*/ 530225 w 3790950"/>
                <a:gd name="connsiteY2" fmla="*/ 600075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539750 w 3790950"/>
                <a:gd name="connsiteY13" fmla="*/ 187325 h 1901825"/>
                <a:gd name="connsiteX14" fmla="*/ 0 w 3790950"/>
                <a:gd name="connsiteY14" fmla="*/ 0 h 1901825"/>
                <a:gd name="connsiteX0" fmla="*/ 0 w 3790950"/>
                <a:gd name="connsiteY0" fmla="*/ 0 h 1901825"/>
                <a:gd name="connsiteX1" fmla="*/ 0 w 3790950"/>
                <a:gd name="connsiteY1" fmla="*/ 517525 h 1901825"/>
                <a:gd name="connsiteX2" fmla="*/ 530225 w 3790950"/>
                <a:gd name="connsiteY2" fmla="*/ 600075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539750 w 3790950"/>
                <a:gd name="connsiteY13" fmla="*/ 187325 h 1901825"/>
                <a:gd name="connsiteX14" fmla="*/ 0 w 3790950"/>
                <a:gd name="connsiteY14" fmla="*/ 0 h 1901825"/>
                <a:gd name="connsiteX0" fmla="*/ 0 w 3790950"/>
                <a:gd name="connsiteY0" fmla="*/ 0 h 1901825"/>
                <a:gd name="connsiteX1" fmla="*/ 0 w 3790950"/>
                <a:gd name="connsiteY1" fmla="*/ 517525 h 1901825"/>
                <a:gd name="connsiteX2" fmla="*/ 530225 w 3790950"/>
                <a:gd name="connsiteY2" fmla="*/ 600075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539750 w 3790950"/>
                <a:gd name="connsiteY13" fmla="*/ 187325 h 1901825"/>
                <a:gd name="connsiteX14" fmla="*/ 0 w 3790950"/>
                <a:gd name="connsiteY14" fmla="*/ 0 h 1901825"/>
                <a:gd name="connsiteX0" fmla="*/ 0 w 3790950"/>
                <a:gd name="connsiteY0" fmla="*/ 0 h 1901825"/>
                <a:gd name="connsiteX1" fmla="*/ 0 w 3790950"/>
                <a:gd name="connsiteY1" fmla="*/ 517525 h 1901825"/>
                <a:gd name="connsiteX2" fmla="*/ 530225 w 3790950"/>
                <a:gd name="connsiteY2" fmla="*/ 600075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539750 w 3790950"/>
                <a:gd name="connsiteY13" fmla="*/ 187325 h 1901825"/>
                <a:gd name="connsiteX14" fmla="*/ 0 w 3790950"/>
                <a:gd name="connsiteY14" fmla="*/ 0 h 1901825"/>
                <a:gd name="connsiteX0" fmla="*/ 0 w 3790950"/>
                <a:gd name="connsiteY0" fmla="*/ 0 h 1901825"/>
                <a:gd name="connsiteX1" fmla="*/ 0 w 3790950"/>
                <a:gd name="connsiteY1" fmla="*/ 517525 h 1901825"/>
                <a:gd name="connsiteX2" fmla="*/ 530225 w 3790950"/>
                <a:gd name="connsiteY2" fmla="*/ 600075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539750 w 3790950"/>
                <a:gd name="connsiteY13" fmla="*/ 187325 h 1901825"/>
                <a:gd name="connsiteX14" fmla="*/ 0 w 3790950"/>
                <a:gd name="connsiteY14" fmla="*/ 0 h 1901825"/>
                <a:gd name="connsiteX0" fmla="*/ 0 w 3790950"/>
                <a:gd name="connsiteY0" fmla="*/ 0 h 1901825"/>
                <a:gd name="connsiteX1" fmla="*/ 0 w 3790950"/>
                <a:gd name="connsiteY1" fmla="*/ 517525 h 1901825"/>
                <a:gd name="connsiteX2" fmla="*/ 530225 w 3790950"/>
                <a:gd name="connsiteY2" fmla="*/ 600075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539750 w 3790950"/>
                <a:gd name="connsiteY13" fmla="*/ 187325 h 1901825"/>
                <a:gd name="connsiteX14" fmla="*/ 0 w 3790950"/>
                <a:gd name="connsiteY14" fmla="*/ 0 h 1901825"/>
                <a:gd name="connsiteX0" fmla="*/ 0 w 3790950"/>
                <a:gd name="connsiteY0" fmla="*/ 0 h 1901825"/>
                <a:gd name="connsiteX1" fmla="*/ 0 w 3790950"/>
                <a:gd name="connsiteY1" fmla="*/ 517525 h 1901825"/>
                <a:gd name="connsiteX2" fmla="*/ 530225 w 3790950"/>
                <a:gd name="connsiteY2" fmla="*/ 600075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539750 w 3790950"/>
                <a:gd name="connsiteY13" fmla="*/ 187325 h 1901825"/>
                <a:gd name="connsiteX14" fmla="*/ 0 w 3790950"/>
                <a:gd name="connsiteY14" fmla="*/ 0 h 1901825"/>
                <a:gd name="connsiteX0" fmla="*/ 0 w 3790950"/>
                <a:gd name="connsiteY0" fmla="*/ 0 h 1901825"/>
                <a:gd name="connsiteX1" fmla="*/ 0 w 3790950"/>
                <a:gd name="connsiteY1" fmla="*/ 517525 h 1901825"/>
                <a:gd name="connsiteX2" fmla="*/ 530225 w 3790950"/>
                <a:gd name="connsiteY2" fmla="*/ 600075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539750 w 3790950"/>
                <a:gd name="connsiteY13" fmla="*/ 187325 h 1901825"/>
                <a:gd name="connsiteX14" fmla="*/ 0 w 3790950"/>
                <a:gd name="connsiteY14" fmla="*/ 0 h 1901825"/>
                <a:gd name="connsiteX0" fmla="*/ 0 w 3790950"/>
                <a:gd name="connsiteY0" fmla="*/ 0 h 1901825"/>
                <a:gd name="connsiteX1" fmla="*/ 0 w 3790950"/>
                <a:gd name="connsiteY1" fmla="*/ 517525 h 1901825"/>
                <a:gd name="connsiteX2" fmla="*/ 530225 w 3790950"/>
                <a:gd name="connsiteY2" fmla="*/ 600075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539750 w 3790950"/>
                <a:gd name="connsiteY13" fmla="*/ 187325 h 1901825"/>
                <a:gd name="connsiteX14" fmla="*/ 0 w 3790950"/>
                <a:gd name="connsiteY14" fmla="*/ 0 h 1901825"/>
                <a:gd name="connsiteX0" fmla="*/ 0 w 3790950"/>
                <a:gd name="connsiteY0" fmla="*/ 0 h 1901825"/>
                <a:gd name="connsiteX1" fmla="*/ 0 w 3790950"/>
                <a:gd name="connsiteY1" fmla="*/ 517525 h 1901825"/>
                <a:gd name="connsiteX2" fmla="*/ 530225 w 3790950"/>
                <a:gd name="connsiteY2" fmla="*/ 600075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539750 w 3790950"/>
                <a:gd name="connsiteY13" fmla="*/ 187325 h 1901825"/>
                <a:gd name="connsiteX14" fmla="*/ 0 w 3790950"/>
                <a:gd name="connsiteY14" fmla="*/ 0 h 1901825"/>
                <a:gd name="connsiteX0" fmla="*/ 0 w 3790950"/>
                <a:gd name="connsiteY0" fmla="*/ 0 h 1901825"/>
                <a:gd name="connsiteX1" fmla="*/ 0 w 3790950"/>
                <a:gd name="connsiteY1" fmla="*/ 517525 h 1901825"/>
                <a:gd name="connsiteX2" fmla="*/ 530225 w 3790950"/>
                <a:gd name="connsiteY2" fmla="*/ 600075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539750 w 3790950"/>
                <a:gd name="connsiteY13" fmla="*/ 187325 h 1901825"/>
                <a:gd name="connsiteX14" fmla="*/ 0 w 3790950"/>
                <a:gd name="connsiteY14" fmla="*/ 0 h 1901825"/>
                <a:gd name="connsiteX0" fmla="*/ 0 w 3790950"/>
                <a:gd name="connsiteY0" fmla="*/ 0 h 1901825"/>
                <a:gd name="connsiteX1" fmla="*/ 0 w 3790950"/>
                <a:gd name="connsiteY1" fmla="*/ 517525 h 1901825"/>
                <a:gd name="connsiteX2" fmla="*/ 530225 w 3790950"/>
                <a:gd name="connsiteY2" fmla="*/ 600075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539750 w 3790950"/>
                <a:gd name="connsiteY13" fmla="*/ 187325 h 1901825"/>
                <a:gd name="connsiteX14" fmla="*/ 0 w 3790950"/>
                <a:gd name="connsiteY14" fmla="*/ 0 h 1901825"/>
                <a:gd name="connsiteX0" fmla="*/ 0 w 3790950"/>
                <a:gd name="connsiteY0" fmla="*/ 0 h 1901825"/>
                <a:gd name="connsiteX1" fmla="*/ 0 w 3790950"/>
                <a:gd name="connsiteY1" fmla="*/ 517525 h 1901825"/>
                <a:gd name="connsiteX2" fmla="*/ 530225 w 3790950"/>
                <a:gd name="connsiteY2" fmla="*/ 600075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539750 w 3790950"/>
                <a:gd name="connsiteY13" fmla="*/ 187325 h 1901825"/>
                <a:gd name="connsiteX14" fmla="*/ 0 w 3790950"/>
                <a:gd name="connsiteY14" fmla="*/ 0 h 1901825"/>
                <a:gd name="connsiteX0" fmla="*/ 0 w 3790950"/>
                <a:gd name="connsiteY0" fmla="*/ 0 h 1901825"/>
                <a:gd name="connsiteX1" fmla="*/ 0 w 3790950"/>
                <a:gd name="connsiteY1" fmla="*/ 517525 h 1901825"/>
                <a:gd name="connsiteX2" fmla="*/ 530225 w 3790950"/>
                <a:gd name="connsiteY2" fmla="*/ 600075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539750 w 3790950"/>
                <a:gd name="connsiteY13" fmla="*/ 187325 h 1901825"/>
                <a:gd name="connsiteX14" fmla="*/ 0 w 3790950"/>
                <a:gd name="connsiteY14" fmla="*/ 0 h 1901825"/>
                <a:gd name="connsiteX0" fmla="*/ 0 w 3790950"/>
                <a:gd name="connsiteY0" fmla="*/ 0 h 1901825"/>
                <a:gd name="connsiteX1" fmla="*/ 0 w 3790950"/>
                <a:gd name="connsiteY1" fmla="*/ 517525 h 1901825"/>
                <a:gd name="connsiteX2" fmla="*/ 530225 w 3790950"/>
                <a:gd name="connsiteY2" fmla="*/ 600075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539750 w 3790950"/>
                <a:gd name="connsiteY13" fmla="*/ 187325 h 1901825"/>
                <a:gd name="connsiteX14" fmla="*/ 0 w 3790950"/>
                <a:gd name="connsiteY14" fmla="*/ 0 h 1901825"/>
                <a:gd name="connsiteX0" fmla="*/ 0 w 3790950"/>
                <a:gd name="connsiteY0" fmla="*/ 0 h 1901825"/>
                <a:gd name="connsiteX1" fmla="*/ 0 w 3790950"/>
                <a:gd name="connsiteY1" fmla="*/ 517525 h 1901825"/>
                <a:gd name="connsiteX2" fmla="*/ 530225 w 3790950"/>
                <a:gd name="connsiteY2" fmla="*/ 600075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539750 w 3790950"/>
                <a:gd name="connsiteY13" fmla="*/ 187325 h 1901825"/>
                <a:gd name="connsiteX14" fmla="*/ 0 w 3790950"/>
                <a:gd name="connsiteY14" fmla="*/ 0 h 1901825"/>
                <a:gd name="connsiteX0" fmla="*/ 0 w 3790950"/>
                <a:gd name="connsiteY0" fmla="*/ 0 h 1901825"/>
                <a:gd name="connsiteX1" fmla="*/ 0 w 3790950"/>
                <a:gd name="connsiteY1" fmla="*/ 517525 h 1901825"/>
                <a:gd name="connsiteX2" fmla="*/ 530225 w 3790950"/>
                <a:gd name="connsiteY2" fmla="*/ 600075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539750 w 3790950"/>
                <a:gd name="connsiteY13" fmla="*/ 187325 h 1901825"/>
                <a:gd name="connsiteX14" fmla="*/ 0 w 3790950"/>
                <a:gd name="connsiteY14" fmla="*/ 0 h 1901825"/>
                <a:gd name="connsiteX0" fmla="*/ 0 w 3790950"/>
                <a:gd name="connsiteY0" fmla="*/ 0 h 1901825"/>
                <a:gd name="connsiteX1" fmla="*/ 0 w 3790950"/>
                <a:gd name="connsiteY1" fmla="*/ 517525 h 1901825"/>
                <a:gd name="connsiteX2" fmla="*/ 530225 w 3790950"/>
                <a:gd name="connsiteY2" fmla="*/ 600075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539750 w 3790950"/>
                <a:gd name="connsiteY13" fmla="*/ 187325 h 1901825"/>
                <a:gd name="connsiteX14" fmla="*/ 0 w 3790950"/>
                <a:gd name="connsiteY14" fmla="*/ 0 h 1901825"/>
                <a:gd name="connsiteX0" fmla="*/ 0 w 3790950"/>
                <a:gd name="connsiteY0" fmla="*/ 0 h 1901825"/>
                <a:gd name="connsiteX1" fmla="*/ 0 w 3790950"/>
                <a:gd name="connsiteY1" fmla="*/ 517525 h 1901825"/>
                <a:gd name="connsiteX2" fmla="*/ 530225 w 3790950"/>
                <a:gd name="connsiteY2" fmla="*/ 600075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539750 w 3790950"/>
                <a:gd name="connsiteY13" fmla="*/ 187325 h 1901825"/>
                <a:gd name="connsiteX14" fmla="*/ 0 w 3790950"/>
                <a:gd name="connsiteY14" fmla="*/ 0 h 1901825"/>
                <a:gd name="connsiteX0" fmla="*/ 0 w 3790950"/>
                <a:gd name="connsiteY0" fmla="*/ 0 h 1901825"/>
                <a:gd name="connsiteX1" fmla="*/ 0 w 3790950"/>
                <a:gd name="connsiteY1" fmla="*/ 517525 h 1901825"/>
                <a:gd name="connsiteX2" fmla="*/ 530225 w 3790950"/>
                <a:gd name="connsiteY2" fmla="*/ 600075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539750 w 3790950"/>
                <a:gd name="connsiteY13" fmla="*/ 187325 h 1901825"/>
                <a:gd name="connsiteX14" fmla="*/ 0 w 3790950"/>
                <a:gd name="connsiteY14" fmla="*/ 0 h 1901825"/>
                <a:gd name="connsiteX0" fmla="*/ 0 w 3790950"/>
                <a:gd name="connsiteY0" fmla="*/ 0 h 1901825"/>
                <a:gd name="connsiteX1" fmla="*/ 0 w 3790950"/>
                <a:gd name="connsiteY1" fmla="*/ 517525 h 1901825"/>
                <a:gd name="connsiteX2" fmla="*/ 530225 w 3790950"/>
                <a:gd name="connsiteY2" fmla="*/ 600075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539750 w 3790950"/>
                <a:gd name="connsiteY13" fmla="*/ 187325 h 1901825"/>
                <a:gd name="connsiteX14" fmla="*/ 0 w 3790950"/>
                <a:gd name="connsiteY14" fmla="*/ 0 h 1901825"/>
                <a:gd name="connsiteX0" fmla="*/ 0 w 3790950"/>
                <a:gd name="connsiteY0" fmla="*/ 0 h 1901825"/>
                <a:gd name="connsiteX1" fmla="*/ 0 w 3790950"/>
                <a:gd name="connsiteY1" fmla="*/ 517525 h 1901825"/>
                <a:gd name="connsiteX2" fmla="*/ 530225 w 3790950"/>
                <a:gd name="connsiteY2" fmla="*/ 600075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539750 w 3790950"/>
                <a:gd name="connsiteY13" fmla="*/ 187325 h 1901825"/>
                <a:gd name="connsiteX14" fmla="*/ 0 w 3790950"/>
                <a:gd name="connsiteY14" fmla="*/ 0 h 1901825"/>
                <a:gd name="connsiteX0" fmla="*/ 0 w 3790950"/>
                <a:gd name="connsiteY0" fmla="*/ 0 h 1901825"/>
                <a:gd name="connsiteX1" fmla="*/ 0 w 3790950"/>
                <a:gd name="connsiteY1" fmla="*/ 517525 h 1901825"/>
                <a:gd name="connsiteX2" fmla="*/ 530225 w 3790950"/>
                <a:gd name="connsiteY2" fmla="*/ 600075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539750 w 3790950"/>
                <a:gd name="connsiteY13" fmla="*/ 187325 h 1901825"/>
                <a:gd name="connsiteX14" fmla="*/ 0 w 3790950"/>
                <a:gd name="connsiteY14" fmla="*/ 0 h 1901825"/>
                <a:gd name="connsiteX0" fmla="*/ 0 w 3790950"/>
                <a:gd name="connsiteY0" fmla="*/ 0 h 1901825"/>
                <a:gd name="connsiteX1" fmla="*/ 0 w 3790950"/>
                <a:gd name="connsiteY1" fmla="*/ 517525 h 1901825"/>
                <a:gd name="connsiteX2" fmla="*/ 530225 w 3790950"/>
                <a:gd name="connsiteY2" fmla="*/ 600075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539750 w 3790950"/>
                <a:gd name="connsiteY13" fmla="*/ 187325 h 1901825"/>
                <a:gd name="connsiteX14" fmla="*/ 0 w 3790950"/>
                <a:gd name="connsiteY14" fmla="*/ 0 h 1901825"/>
                <a:gd name="connsiteX0" fmla="*/ 0 w 3790950"/>
                <a:gd name="connsiteY0" fmla="*/ 0 h 1901825"/>
                <a:gd name="connsiteX1" fmla="*/ 0 w 3790950"/>
                <a:gd name="connsiteY1" fmla="*/ 517525 h 1901825"/>
                <a:gd name="connsiteX2" fmla="*/ 530225 w 3790950"/>
                <a:gd name="connsiteY2" fmla="*/ 600075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539750 w 3790950"/>
                <a:gd name="connsiteY13" fmla="*/ 187325 h 1901825"/>
                <a:gd name="connsiteX14" fmla="*/ 0 w 3790950"/>
                <a:gd name="connsiteY14" fmla="*/ 0 h 1901825"/>
                <a:gd name="connsiteX0" fmla="*/ 0 w 3790950"/>
                <a:gd name="connsiteY0" fmla="*/ 0 h 1901825"/>
                <a:gd name="connsiteX1" fmla="*/ 0 w 3790950"/>
                <a:gd name="connsiteY1" fmla="*/ 517525 h 1901825"/>
                <a:gd name="connsiteX2" fmla="*/ 527844 w 3790950"/>
                <a:gd name="connsiteY2" fmla="*/ 607219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539750 w 3790950"/>
                <a:gd name="connsiteY13" fmla="*/ 187325 h 1901825"/>
                <a:gd name="connsiteX14" fmla="*/ 0 w 3790950"/>
                <a:gd name="connsiteY14" fmla="*/ 0 h 1901825"/>
                <a:gd name="connsiteX0" fmla="*/ 0 w 3790950"/>
                <a:gd name="connsiteY0" fmla="*/ 0 h 1901825"/>
                <a:gd name="connsiteX1" fmla="*/ 0 w 3790950"/>
                <a:gd name="connsiteY1" fmla="*/ 517525 h 1901825"/>
                <a:gd name="connsiteX2" fmla="*/ 527844 w 3790950"/>
                <a:gd name="connsiteY2" fmla="*/ 607219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539750 w 3790950"/>
                <a:gd name="connsiteY13" fmla="*/ 187325 h 1901825"/>
                <a:gd name="connsiteX14" fmla="*/ 0 w 3790950"/>
                <a:gd name="connsiteY14" fmla="*/ 0 h 1901825"/>
                <a:gd name="connsiteX0" fmla="*/ 0 w 3790950"/>
                <a:gd name="connsiteY0" fmla="*/ 0 h 1901825"/>
                <a:gd name="connsiteX1" fmla="*/ 0 w 3790950"/>
                <a:gd name="connsiteY1" fmla="*/ 517525 h 1901825"/>
                <a:gd name="connsiteX2" fmla="*/ 527844 w 3790950"/>
                <a:gd name="connsiteY2" fmla="*/ 607219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539750 w 3790950"/>
                <a:gd name="connsiteY13" fmla="*/ 187325 h 1901825"/>
                <a:gd name="connsiteX14" fmla="*/ 0 w 3790950"/>
                <a:gd name="connsiteY14" fmla="*/ 0 h 1901825"/>
                <a:gd name="connsiteX0" fmla="*/ 0 w 3790950"/>
                <a:gd name="connsiteY0" fmla="*/ 0 h 1901825"/>
                <a:gd name="connsiteX1" fmla="*/ 0 w 3790950"/>
                <a:gd name="connsiteY1" fmla="*/ 517525 h 1901825"/>
                <a:gd name="connsiteX2" fmla="*/ 527844 w 3790950"/>
                <a:gd name="connsiteY2" fmla="*/ 607219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539750 w 3790950"/>
                <a:gd name="connsiteY13" fmla="*/ 187325 h 1901825"/>
                <a:gd name="connsiteX14" fmla="*/ 0 w 3790950"/>
                <a:gd name="connsiteY14" fmla="*/ 0 h 1901825"/>
                <a:gd name="connsiteX0" fmla="*/ 0 w 3790950"/>
                <a:gd name="connsiteY0" fmla="*/ 0 h 1901825"/>
                <a:gd name="connsiteX1" fmla="*/ 0 w 3790950"/>
                <a:gd name="connsiteY1" fmla="*/ 517525 h 1901825"/>
                <a:gd name="connsiteX2" fmla="*/ 527844 w 3790950"/>
                <a:gd name="connsiteY2" fmla="*/ 607219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539750 w 3790950"/>
                <a:gd name="connsiteY13" fmla="*/ 187325 h 1901825"/>
                <a:gd name="connsiteX14" fmla="*/ 0 w 3790950"/>
                <a:gd name="connsiteY14" fmla="*/ 0 h 1901825"/>
                <a:gd name="connsiteX0" fmla="*/ 0 w 3790950"/>
                <a:gd name="connsiteY0" fmla="*/ 0 h 1901825"/>
                <a:gd name="connsiteX1" fmla="*/ 0 w 3790950"/>
                <a:gd name="connsiteY1" fmla="*/ 517525 h 1901825"/>
                <a:gd name="connsiteX2" fmla="*/ 527844 w 3790950"/>
                <a:gd name="connsiteY2" fmla="*/ 607219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539750 w 3790950"/>
                <a:gd name="connsiteY13" fmla="*/ 187325 h 1901825"/>
                <a:gd name="connsiteX14" fmla="*/ 0 w 3790950"/>
                <a:gd name="connsiteY14" fmla="*/ 0 h 1901825"/>
                <a:gd name="connsiteX0" fmla="*/ 0 w 3790950"/>
                <a:gd name="connsiteY0" fmla="*/ 0 h 1901825"/>
                <a:gd name="connsiteX1" fmla="*/ 0 w 3790950"/>
                <a:gd name="connsiteY1" fmla="*/ 517525 h 1901825"/>
                <a:gd name="connsiteX2" fmla="*/ 527844 w 3790950"/>
                <a:gd name="connsiteY2" fmla="*/ 607219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977503 w 3790950"/>
                <a:gd name="connsiteY13" fmla="*/ 791369 h 1901825"/>
                <a:gd name="connsiteX14" fmla="*/ 539750 w 3790950"/>
                <a:gd name="connsiteY14" fmla="*/ 187325 h 1901825"/>
                <a:gd name="connsiteX15" fmla="*/ 0 w 3790950"/>
                <a:gd name="connsiteY15" fmla="*/ 0 h 1901825"/>
                <a:gd name="connsiteX0" fmla="*/ 0 w 3790950"/>
                <a:gd name="connsiteY0" fmla="*/ 0 h 1901825"/>
                <a:gd name="connsiteX1" fmla="*/ 0 w 3790950"/>
                <a:gd name="connsiteY1" fmla="*/ 517525 h 1901825"/>
                <a:gd name="connsiteX2" fmla="*/ 527844 w 3790950"/>
                <a:gd name="connsiteY2" fmla="*/ 607219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977503 w 3790950"/>
                <a:gd name="connsiteY13" fmla="*/ 791369 h 1901825"/>
                <a:gd name="connsiteX14" fmla="*/ 539750 w 3790950"/>
                <a:gd name="connsiteY14" fmla="*/ 187325 h 1901825"/>
                <a:gd name="connsiteX15" fmla="*/ 0 w 3790950"/>
                <a:gd name="connsiteY15" fmla="*/ 0 h 1901825"/>
                <a:gd name="connsiteX0" fmla="*/ 0 w 3790950"/>
                <a:gd name="connsiteY0" fmla="*/ 0 h 1901825"/>
                <a:gd name="connsiteX1" fmla="*/ 0 w 3790950"/>
                <a:gd name="connsiteY1" fmla="*/ 517525 h 1901825"/>
                <a:gd name="connsiteX2" fmla="*/ 527844 w 3790950"/>
                <a:gd name="connsiteY2" fmla="*/ 607219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977503 w 3790950"/>
                <a:gd name="connsiteY13" fmla="*/ 791369 h 1901825"/>
                <a:gd name="connsiteX14" fmla="*/ 539750 w 3790950"/>
                <a:gd name="connsiteY14" fmla="*/ 187325 h 1901825"/>
                <a:gd name="connsiteX15" fmla="*/ 0 w 3790950"/>
                <a:gd name="connsiteY15" fmla="*/ 0 h 1901825"/>
                <a:gd name="connsiteX0" fmla="*/ 0 w 3790950"/>
                <a:gd name="connsiteY0" fmla="*/ 0 h 1901825"/>
                <a:gd name="connsiteX1" fmla="*/ 0 w 3790950"/>
                <a:gd name="connsiteY1" fmla="*/ 517525 h 1901825"/>
                <a:gd name="connsiteX2" fmla="*/ 527844 w 3790950"/>
                <a:gd name="connsiteY2" fmla="*/ 607219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977503 w 3790950"/>
                <a:gd name="connsiteY13" fmla="*/ 791369 h 1901825"/>
                <a:gd name="connsiteX14" fmla="*/ 539750 w 3790950"/>
                <a:gd name="connsiteY14" fmla="*/ 187325 h 1901825"/>
                <a:gd name="connsiteX15" fmla="*/ 0 w 3790950"/>
                <a:gd name="connsiteY15" fmla="*/ 0 h 1901825"/>
                <a:gd name="connsiteX0" fmla="*/ 0 w 3790950"/>
                <a:gd name="connsiteY0" fmla="*/ 0 h 1901825"/>
                <a:gd name="connsiteX1" fmla="*/ 0 w 3790950"/>
                <a:gd name="connsiteY1" fmla="*/ 517525 h 1901825"/>
                <a:gd name="connsiteX2" fmla="*/ 527844 w 3790950"/>
                <a:gd name="connsiteY2" fmla="*/ 607219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977503 w 3790950"/>
                <a:gd name="connsiteY13" fmla="*/ 791369 h 1901825"/>
                <a:gd name="connsiteX14" fmla="*/ 539750 w 3790950"/>
                <a:gd name="connsiteY14" fmla="*/ 187325 h 1901825"/>
                <a:gd name="connsiteX15" fmla="*/ 0 w 3790950"/>
                <a:gd name="connsiteY15" fmla="*/ 0 h 1901825"/>
                <a:gd name="connsiteX0" fmla="*/ 0 w 3790950"/>
                <a:gd name="connsiteY0" fmla="*/ 0 h 1901825"/>
                <a:gd name="connsiteX1" fmla="*/ 0 w 3790950"/>
                <a:gd name="connsiteY1" fmla="*/ 517525 h 1901825"/>
                <a:gd name="connsiteX2" fmla="*/ 527844 w 3790950"/>
                <a:gd name="connsiteY2" fmla="*/ 607219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977503 w 3790950"/>
                <a:gd name="connsiteY13" fmla="*/ 791369 h 1901825"/>
                <a:gd name="connsiteX14" fmla="*/ 539750 w 3790950"/>
                <a:gd name="connsiteY14" fmla="*/ 187325 h 1901825"/>
                <a:gd name="connsiteX15" fmla="*/ 0 w 3790950"/>
                <a:gd name="connsiteY15" fmla="*/ 0 h 1901825"/>
                <a:gd name="connsiteX0" fmla="*/ 0 w 3790950"/>
                <a:gd name="connsiteY0" fmla="*/ 0 h 1901825"/>
                <a:gd name="connsiteX1" fmla="*/ 0 w 3790950"/>
                <a:gd name="connsiteY1" fmla="*/ 517525 h 1901825"/>
                <a:gd name="connsiteX2" fmla="*/ 527844 w 3790950"/>
                <a:gd name="connsiteY2" fmla="*/ 607219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977503 w 3790950"/>
                <a:gd name="connsiteY13" fmla="*/ 791369 h 1901825"/>
                <a:gd name="connsiteX14" fmla="*/ 539750 w 3790950"/>
                <a:gd name="connsiteY14" fmla="*/ 187325 h 1901825"/>
                <a:gd name="connsiteX15" fmla="*/ 0 w 3790950"/>
                <a:gd name="connsiteY15" fmla="*/ 0 h 1901825"/>
                <a:gd name="connsiteX0" fmla="*/ 0 w 3790950"/>
                <a:gd name="connsiteY0" fmla="*/ 0 h 1901825"/>
                <a:gd name="connsiteX1" fmla="*/ 0 w 3790950"/>
                <a:gd name="connsiteY1" fmla="*/ 517525 h 1901825"/>
                <a:gd name="connsiteX2" fmla="*/ 527844 w 3790950"/>
                <a:gd name="connsiteY2" fmla="*/ 607219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977503 w 3790950"/>
                <a:gd name="connsiteY13" fmla="*/ 791369 h 1901825"/>
                <a:gd name="connsiteX14" fmla="*/ 539750 w 3790950"/>
                <a:gd name="connsiteY14" fmla="*/ 187325 h 1901825"/>
                <a:gd name="connsiteX15" fmla="*/ 0 w 3790950"/>
                <a:gd name="connsiteY15" fmla="*/ 0 h 1901825"/>
                <a:gd name="connsiteX0" fmla="*/ 0 w 3790950"/>
                <a:gd name="connsiteY0" fmla="*/ 0 h 1901825"/>
                <a:gd name="connsiteX1" fmla="*/ 0 w 3790950"/>
                <a:gd name="connsiteY1" fmla="*/ 517525 h 1901825"/>
                <a:gd name="connsiteX2" fmla="*/ 527844 w 3790950"/>
                <a:gd name="connsiteY2" fmla="*/ 607219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1618059 w 3790950"/>
                <a:gd name="connsiteY13" fmla="*/ 1400969 h 1901825"/>
                <a:gd name="connsiteX14" fmla="*/ 977503 w 3790950"/>
                <a:gd name="connsiteY14" fmla="*/ 791369 h 1901825"/>
                <a:gd name="connsiteX15" fmla="*/ 539750 w 3790950"/>
                <a:gd name="connsiteY15" fmla="*/ 187325 h 1901825"/>
                <a:gd name="connsiteX16" fmla="*/ 0 w 3790950"/>
                <a:gd name="connsiteY16" fmla="*/ 0 h 1901825"/>
                <a:gd name="connsiteX0" fmla="*/ 0 w 3790950"/>
                <a:gd name="connsiteY0" fmla="*/ 0 h 1901825"/>
                <a:gd name="connsiteX1" fmla="*/ 0 w 3790950"/>
                <a:gd name="connsiteY1" fmla="*/ 517525 h 1901825"/>
                <a:gd name="connsiteX2" fmla="*/ 527844 w 3790950"/>
                <a:gd name="connsiteY2" fmla="*/ 607219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1618059 w 3790950"/>
                <a:gd name="connsiteY13" fmla="*/ 1400969 h 1901825"/>
                <a:gd name="connsiteX14" fmla="*/ 977503 w 3790950"/>
                <a:gd name="connsiteY14" fmla="*/ 791369 h 1901825"/>
                <a:gd name="connsiteX15" fmla="*/ 539750 w 3790950"/>
                <a:gd name="connsiteY15" fmla="*/ 187325 h 1901825"/>
                <a:gd name="connsiteX16" fmla="*/ 0 w 3790950"/>
                <a:gd name="connsiteY16" fmla="*/ 0 h 1901825"/>
                <a:gd name="connsiteX0" fmla="*/ 0 w 3790950"/>
                <a:gd name="connsiteY0" fmla="*/ 0 h 1901825"/>
                <a:gd name="connsiteX1" fmla="*/ 0 w 3790950"/>
                <a:gd name="connsiteY1" fmla="*/ 517525 h 1901825"/>
                <a:gd name="connsiteX2" fmla="*/ 527844 w 3790950"/>
                <a:gd name="connsiteY2" fmla="*/ 607219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1618059 w 3790950"/>
                <a:gd name="connsiteY13" fmla="*/ 1400969 h 1901825"/>
                <a:gd name="connsiteX14" fmla="*/ 977503 w 3790950"/>
                <a:gd name="connsiteY14" fmla="*/ 791369 h 1901825"/>
                <a:gd name="connsiteX15" fmla="*/ 539750 w 3790950"/>
                <a:gd name="connsiteY15" fmla="*/ 187325 h 1901825"/>
                <a:gd name="connsiteX16" fmla="*/ 0 w 3790950"/>
                <a:gd name="connsiteY16" fmla="*/ 0 h 1901825"/>
                <a:gd name="connsiteX0" fmla="*/ 0 w 3790950"/>
                <a:gd name="connsiteY0" fmla="*/ 0 h 1901825"/>
                <a:gd name="connsiteX1" fmla="*/ 0 w 3790950"/>
                <a:gd name="connsiteY1" fmla="*/ 517525 h 1901825"/>
                <a:gd name="connsiteX2" fmla="*/ 527844 w 3790950"/>
                <a:gd name="connsiteY2" fmla="*/ 607219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1618059 w 3790950"/>
                <a:gd name="connsiteY13" fmla="*/ 1400969 h 1901825"/>
                <a:gd name="connsiteX14" fmla="*/ 977503 w 3790950"/>
                <a:gd name="connsiteY14" fmla="*/ 791369 h 1901825"/>
                <a:gd name="connsiteX15" fmla="*/ 539750 w 3790950"/>
                <a:gd name="connsiteY15" fmla="*/ 187325 h 1901825"/>
                <a:gd name="connsiteX16" fmla="*/ 0 w 3790950"/>
                <a:gd name="connsiteY16" fmla="*/ 0 h 1901825"/>
                <a:gd name="connsiteX0" fmla="*/ 0 w 3790950"/>
                <a:gd name="connsiteY0" fmla="*/ 0 h 1901825"/>
                <a:gd name="connsiteX1" fmla="*/ 0 w 3790950"/>
                <a:gd name="connsiteY1" fmla="*/ 517525 h 1901825"/>
                <a:gd name="connsiteX2" fmla="*/ 527844 w 3790950"/>
                <a:gd name="connsiteY2" fmla="*/ 607219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1618059 w 3790950"/>
                <a:gd name="connsiteY13" fmla="*/ 1400969 h 1901825"/>
                <a:gd name="connsiteX14" fmla="*/ 977503 w 3790950"/>
                <a:gd name="connsiteY14" fmla="*/ 791369 h 1901825"/>
                <a:gd name="connsiteX15" fmla="*/ 539750 w 3790950"/>
                <a:gd name="connsiteY15" fmla="*/ 187325 h 1901825"/>
                <a:gd name="connsiteX16" fmla="*/ 0 w 3790950"/>
                <a:gd name="connsiteY16" fmla="*/ 0 h 1901825"/>
                <a:gd name="connsiteX0" fmla="*/ 0 w 3790950"/>
                <a:gd name="connsiteY0" fmla="*/ 0 h 1901825"/>
                <a:gd name="connsiteX1" fmla="*/ 0 w 3790950"/>
                <a:gd name="connsiteY1" fmla="*/ 517525 h 1901825"/>
                <a:gd name="connsiteX2" fmla="*/ 527844 w 3790950"/>
                <a:gd name="connsiteY2" fmla="*/ 607219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90950 w 3790950"/>
                <a:gd name="connsiteY10" fmla="*/ 828675 h 1901825"/>
                <a:gd name="connsiteX11" fmla="*/ 3248025 w 3790950"/>
                <a:gd name="connsiteY11" fmla="*/ 1546225 h 1901825"/>
                <a:gd name="connsiteX12" fmla="*/ 2882900 w 3790950"/>
                <a:gd name="connsiteY12" fmla="*/ 1774825 h 1901825"/>
                <a:gd name="connsiteX13" fmla="*/ 1618059 w 3790950"/>
                <a:gd name="connsiteY13" fmla="*/ 1400969 h 1901825"/>
                <a:gd name="connsiteX14" fmla="*/ 977503 w 3790950"/>
                <a:gd name="connsiteY14" fmla="*/ 791369 h 1901825"/>
                <a:gd name="connsiteX15" fmla="*/ 539750 w 3790950"/>
                <a:gd name="connsiteY15" fmla="*/ 187325 h 1901825"/>
                <a:gd name="connsiteX16" fmla="*/ 0 w 3790950"/>
                <a:gd name="connsiteY16" fmla="*/ 0 h 1901825"/>
                <a:gd name="connsiteX0" fmla="*/ 0 w 3790950"/>
                <a:gd name="connsiteY0" fmla="*/ 0 h 1901825"/>
                <a:gd name="connsiteX1" fmla="*/ 0 w 3790950"/>
                <a:gd name="connsiteY1" fmla="*/ 517525 h 1901825"/>
                <a:gd name="connsiteX2" fmla="*/ 527844 w 3790950"/>
                <a:gd name="connsiteY2" fmla="*/ 607219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81425 w 3790950"/>
                <a:gd name="connsiteY10" fmla="*/ 835819 h 1901825"/>
                <a:gd name="connsiteX11" fmla="*/ 3248025 w 3790950"/>
                <a:gd name="connsiteY11" fmla="*/ 1546225 h 1901825"/>
                <a:gd name="connsiteX12" fmla="*/ 2882900 w 3790950"/>
                <a:gd name="connsiteY12" fmla="*/ 1774825 h 1901825"/>
                <a:gd name="connsiteX13" fmla="*/ 1618059 w 3790950"/>
                <a:gd name="connsiteY13" fmla="*/ 1400969 h 1901825"/>
                <a:gd name="connsiteX14" fmla="*/ 977503 w 3790950"/>
                <a:gd name="connsiteY14" fmla="*/ 791369 h 1901825"/>
                <a:gd name="connsiteX15" fmla="*/ 539750 w 3790950"/>
                <a:gd name="connsiteY15" fmla="*/ 187325 h 1901825"/>
                <a:gd name="connsiteX16" fmla="*/ 0 w 3790950"/>
                <a:gd name="connsiteY16" fmla="*/ 0 h 1901825"/>
                <a:gd name="connsiteX0" fmla="*/ 0 w 3790950"/>
                <a:gd name="connsiteY0" fmla="*/ 0 h 1901825"/>
                <a:gd name="connsiteX1" fmla="*/ 0 w 3790950"/>
                <a:gd name="connsiteY1" fmla="*/ 517525 h 1901825"/>
                <a:gd name="connsiteX2" fmla="*/ 527844 w 3790950"/>
                <a:gd name="connsiteY2" fmla="*/ 607219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81425 w 3790950"/>
                <a:gd name="connsiteY10" fmla="*/ 835819 h 1901825"/>
                <a:gd name="connsiteX11" fmla="*/ 3248025 w 3790950"/>
                <a:gd name="connsiteY11" fmla="*/ 1546225 h 1901825"/>
                <a:gd name="connsiteX12" fmla="*/ 2882900 w 3790950"/>
                <a:gd name="connsiteY12" fmla="*/ 1774825 h 1901825"/>
                <a:gd name="connsiteX13" fmla="*/ 1618059 w 3790950"/>
                <a:gd name="connsiteY13" fmla="*/ 1400969 h 1901825"/>
                <a:gd name="connsiteX14" fmla="*/ 977503 w 3790950"/>
                <a:gd name="connsiteY14" fmla="*/ 791369 h 1901825"/>
                <a:gd name="connsiteX15" fmla="*/ 539750 w 3790950"/>
                <a:gd name="connsiteY15" fmla="*/ 187325 h 1901825"/>
                <a:gd name="connsiteX16" fmla="*/ 0 w 3790950"/>
                <a:gd name="connsiteY16" fmla="*/ 0 h 1901825"/>
                <a:gd name="connsiteX0" fmla="*/ 0 w 3790950"/>
                <a:gd name="connsiteY0" fmla="*/ 0 h 1901825"/>
                <a:gd name="connsiteX1" fmla="*/ 0 w 3790950"/>
                <a:gd name="connsiteY1" fmla="*/ 517525 h 1901825"/>
                <a:gd name="connsiteX2" fmla="*/ 527844 w 3790950"/>
                <a:gd name="connsiteY2" fmla="*/ 607219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83807 w 3790950"/>
                <a:gd name="connsiteY10" fmla="*/ 828676 h 1901825"/>
                <a:gd name="connsiteX11" fmla="*/ 3248025 w 3790950"/>
                <a:gd name="connsiteY11" fmla="*/ 1546225 h 1901825"/>
                <a:gd name="connsiteX12" fmla="*/ 2882900 w 3790950"/>
                <a:gd name="connsiteY12" fmla="*/ 1774825 h 1901825"/>
                <a:gd name="connsiteX13" fmla="*/ 1618059 w 3790950"/>
                <a:gd name="connsiteY13" fmla="*/ 1400969 h 1901825"/>
                <a:gd name="connsiteX14" fmla="*/ 977503 w 3790950"/>
                <a:gd name="connsiteY14" fmla="*/ 791369 h 1901825"/>
                <a:gd name="connsiteX15" fmla="*/ 539750 w 3790950"/>
                <a:gd name="connsiteY15" fmla="*/ 187325 h 1901825"/>
                <a:gd name="connsiteX16" fmla="*/ 0 w 3790950"/>
                <a:gd name="connsiteY16" fmla="*/ 0 h 1901825"/>
                <a:gd name="connsiteX0" fmla="*/ 0 w 3790950"/>
                <a:gd name="connsiteY0" fmla="*/ 0 h 1901825"/>
                <a:gd name="connsiteX1" fmla="*/ 0 w 3790950"/>
                <a:gd name="connsiteY1" fmla="*/ 517525 h 1901825"/>
                <a:gd name="connsiteX2" fmla="*/ 527844 w 3790950"/>
                <a:gd name="connsiteY2" fmla="*/ 607219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83807 w 3790950"/>
                <a:gd name="connsiteY10" fmla="*/ 828676 h 1901825"/>
                <a:gd name="connsiteX11" fmla="*/ 3248025 w 3790950"/>
                <a:gd name="connsiteY11" fmla="*/ 1546225 h 1901825"/>
                <a:gd name="connsiteX12" fmla="*/ 2882900 w 3790950"/>
                <a:gd name="connsiteY12" fmla="*/ 1774825 h 1901825"/>
                <a:gd name="connsiteX13" fmla="*/ 1618059 w 3790950"/>
                <a:gd name="connsiteY13" fmla="*/ 1400969 h 1901825"/>
                <a:gd name="connsiteX14" fmla="*/ 977503 w 3790950"/>
                <a:gd name="connsiteY14" fmla="*/ 791369 h 1901825"/>
                <a:gd name="connsiteX15" fmla="*/ 539750 w 3790950"/>
                <a:gd name="connsiteY15" fmla="*/ 187325 h 1901825"/>
                <a:gd name="connsiteX16" fmla="*/ 0 w 3790950"/>
                <a:gd name="connsiteY16" fmla="*/ 0 h 1901825"/>
                <a:gd name="connsiteX0" fmla="*/ 0 w 3790950"/>
                <a:gd name="connsiteY0" fmla="*/ 0 h 1901825"/>
                <a:gd name="connsiteX1" fmla="*/ 0 w 3790950"/>
                <a:gd name="connsiteY1" fmla="*/ 517525 h 1901825"/>
                <a:gd name="connsiteX2" fmla="*/ 527844 w 3790950"/>
                <a:gd name="connsiteY2" fmla="*/ 607219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83807 w 3790950"/>
                <a:gd name="connsiteY10" fmla="*/ 828676 h 1901825"/>
                <a:gd name="connsiteX11" fmla="*/ 3248025 w 3790950"/>
                <a:gd name="connsiteY11" fmla="*/ 1546225 h 1901825"/>
                <a:gd name="connsiteX12" fmla="*/ 2882900 w 3790950"/>
                <a:gd name="connsiteY12" fmla="*/ 1774825 h 1901825"/>
                <a:gd name="connsiteX13" fmla="*/ 1618059 w 3790950"/>
                <a:gd name="connsiteY13" fmla="*/ 1400969 h 1901825"/>
                <a:gd name="connsiteX14" fmla="*/ 977503 w 3790950"/>
                <a:gd name="connsiteY14" fmla="*/ 791369 h 1901825"/>
                <a:gd name="connsiteX15" fmla="*/ 539750 w 3790950"/>
                <a:gd name="connsiteY15" fmla="*/ 187325 h 1901825"/>
                <a:gd name="connsiteX16" fmla="*/ 0 w 3790950"/>
                <a:gd name="connsiteY16" fmla="*/ 0 h 1901825"/>
                <a:gd name="connsiteX0" fmla="*/ 0 w 3790950"/>
                <a:gd name="connsiteY0" fmla="*/ 0 h 1901825"/>
                <a:gd name="connsiteX1" fmla="*/ 0 w 3790950"/>
                <a:gd name="connsiteY1" fmla="*/ 517525 h 1901825"/>
                <a:gd name="connsiteX2" fmla="*/ 527844 w 3790950"/>
                <a:gd name="connsiteY2" fmla="*/ 607219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83807 w 3790950"/>
                <a:gd name="connsiteY10" fmla="*/ 828676 h 1901825"/>
                <a:gd name="connsiteX11" fmla="*/ 3248025 w 3790950"/>
                <a:gd name="connsiteY11" fmla="*/ 1546225 h 1901825"/>
                <a:gd name="connsiteX12" fmla="*/ 2882900 w 3790950"/>
                <a:gd name="connsiteY12" fmla="*/ 1774825 h 1901825"/>
                <a:gd name="connsiteX13" fmla="*/ 1618059 w 3790950"/>
                <a:gd name="connsiteY13" fmla="*/ 1400969 h 1901825"/>
                <a:gd name="connsiteX14" fmla="*/ 977503 w 3790950"/>
                <a:gd name="connsiteY14" fmla="*/ 791369 h 1901825"/>
                <a:gd name="connsiteX15" fmla="*/ 539750 w 3790950"/>
                <a:gd name="connsiteY15" fmla="*/ 187325 h 1901825"/>
                <a:gd name="connsiteX16" fmla="*/ 0 w 3790950"/>
                <a:gd name="connsiteY16" fmla="*/ 0 h 1901825"/>
                <a:gd name="connsiteX0" fmla="*/ 0 w 3790950"/>
                <a:gd name="connsiteY0" fmla="*/ 0 h 1901825"/>
                <a:gd name="connsiteX1" fmla="*/ 0 w 3790950"/>
                <a:gd name="connsiteY1" fmla="*/ 517525 h 1901825"/>
                <a:gd name="connsiteX2" fmla="*/ 527844 w 3790950"/>
                <a:gd name="connsiteY2" fmla="*/ 607219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83807 w 3790950"/>
                <a:gd name="connsiteY10" fmla="*/ 828676 h 1901825"/>
                <a:gd name="connsiteX11" fmla="*/ 3248025 w 3790950"/>
                <a:gd name="connsiteY11" fmla="*/ 1546225 h 1901825"/>
                <a:gd name="connsiteX12" fmla="*/ 2882900 w 3790950"/>
                <a:gd name="connsiteY12" fmla="*/ 1774825 h 1901825"/>
                <a:gd name="connsiteX13" fmla="*/ 1618059 w 3790950"/>
                <a:gd name="connsiteY13" fmla="*/ 1400969 h 1901825"/>
                <a:gd name="connsiteX14" fmla="*/ 977503 w 3790950"/>
                <a:gd name="connsiteY14" fmla="*/ 791369 h 1901825"/>
                <a:gd name="connsiteX15" fmla="*/ 539750 w 3790950"/>
                <a:gd name="connsiteY15" fmla="*/ 187325 h 1901825"/>
                <a:gd name="connsiteX16" fmla="*/ 0 w 3790950"/>
                <a:gd name="connsiteY16" fmla="*/ 0 h 1901825"/>
                <a:gd name="connsiteX0" fmla="*/ 0 w 3790950"/>
                <a:gd name="connsiteY0" fmla="*/ 0 h 1901825"/>
                <a:gd name="connsiteX1" fmla="*/ 0 w 3790950"/>
                <a:gd name="connsiteY1" fmla="*/ 517525 h 1901825"/>
                <a:gd name="connsiteX2" fmla="*/ 527844 w 3790950"/>
                <a:gd name="connsiteY2" fmla="*/ 607219 h 1901825"/>
                <a:gd name="connsiteX3" fmla="*/ 1082675 w 3790950"/>
                <a:gd name="connsiteY3" fmla="*/ 1200150 h 1901825"/>
                <a:gd name="connsiteX4" fmla="*/ 1631950 w 3790950"/>
                <a:gd name="connsiteY4" fmla="*/ 1606550 h 1901825"/>
                <a:gd name="connsiteX5" fmla="*/ 2171700 w 3790950"/>
                <a:gd name="connsiteY5" fmla="*/ 1828800 h 1901825"/>
                <a:gd name="connsiteX6" fmla="*/ 2692400 w 3790950"/>
                <a:gd name="connsiteY6" fmla="*/ 1901825 h 1901825"/>
                <a:gd name="connsiteX7" fmla="*/ 2889250 w 3790950"/>
                <a:gd name="connsiteY7" fmla="*/ 1781175 h 1901825"/>
                <a:gd name="connsiteX8" fmla="*/ 3263900 w 3790950"/>
                <a:gd name="connsiteY8" fmla="*/ 1774825 h 1901825"/>
                <a:gd name="connsiteX9" fmla="*/ 3790950 w 3790950"/>
                <a:gd name="connsiteY9" fmla="*/ 1247775 h 1901825"/>
                <a:gd name="connsiteX10" fmla="*/ 3783807 w 3790950"/>
                <a:gd name="connsiteY10" fmla="*/ 828676 h 1901825"/>
                <a:gd name="connsiteX11" fmla="*/ 3248025 w 3790950"/>
                <a:gd name="connsiteY11" fmla="*/ 1546225 h 1901825"/>
                <a:gd name="connsiteX12" fmla="*/ 2882900 w 3790950"/>
                <a:gd name="connsiteY12" fmla="*/ 1774825 h 1901825"/>
                <a:gd name="connsiteX13" fmla="*/ 1618059 w 3790950"/>
                <a:gd name="connsiteY13" fmla="*/ 1400969 h 1901825"/>
                <a:gd name="connsiteX14" fmla="*/ 977503 w 3790950"/>
                <a:gd name="connsiteY14" fmla="*/ 791369 h 1901825"/>
                <a:gd name="connsiteX15" fmla="*/ 539750 w 3790950"/>
                <a:gd name="connsiteY15" fmla="*/ 187325 h 1901825"/>
                <a:gd name="connsiteX16" fmla="*/ 0 w 3790950"/>
                <a:gd name="connsiteY16" fmla="*/ 0 h 1901825"/>
                <a:gd name="connsiteX0" fmla="*/ 0 w 3786188"/>
                <a:gd name="connsiteY0" fmla="*/ 0 h 1901825"/>
                <a:gd name="connsiteX1" fmla="*/ 0 w 3786188"/>
                <a:gd name="connsiteY1" fmla="*/ 517525 h 1901825"/>
                <a:gd name="connsiteX2" fmla="*/ 527844 w 3786188"/>
                <a:gd name="connsiteY2" fmla="*/ 607219 h 1901825"/>
                <a:gd name="connsiteX3" fmla="*/ 1082675 w 3786188"/>
                <a:gd name="connsiteY3" fmla="*/ 1200150 h 1901825"/>
                <a:gd name="connsiteX4" fmla="*/ 1631950 w 3786188"/>
                <a:gd name="connsiteY4" fmla="*/ 1606550 h 1901825"/>
                <a:gd name="connsiteX5" fmla="*/ 2171700 w 3786188"/>
                <a:gd name="connsiteY5" fmla="*/ 1828800 h 1901825"/>
                <a:gd name="connsiteX6" fmla="*/ 2692400 w 3786188"/>
                <a:gd name="connsiteY6" fmla="*/ 1901825 h 1901825"/>
                <a:gd name="connsiteX7" fmla="*/ 2889250 w 3786188"/>
                <a:gd name="connsiteY7" fmla="*/ 1781175 h 1901825"/>
                <a:gd name="connsiteX8" fmla="*/ 3263900 w 3786188"/>
                <a:gd name="connsiteY8" fmla="*/ 1774825 h 1901825"/>
                <a:gd name="connsiteX9" fmla="*/ 3786188 w 3786188"/>
                <a:gd name="connsiteY9" fmla="*/ 1247775 h 1901825"/>
                <a:gd name="connsiteX10" fmla="*/ 3783807 w 3786188"/>
                <a:gd name="connsiteY10" fmla="*/ 828676 h 1901825"/>
                <a:gd name="connsiteX11" fmla="*/ 3248025 w 3786188"/>
                <a:gd name="connsiteY11" fmla="*/ 1546225 h 1901825"/>
                <a:gd name="connsiteX12" fmla="*/ 2882900 w 3786188"/>
                <a:gd name="connsiteY12" fmla="*/ 1774825 h 1901825"/>
                <a:gd name="connsiteX13" fmla="*/ 1618059 w 3786188"/>
                <a:gd name="connsiteY13" fmla="*/ 1400969 h 1901825"/>
                <a:gd name="connsiteX14" fmla="*/ 977503 w 3786188"/>
                <a:gd name="connsiteY14" fmla="*/ 791369 h 1901825"/>
                <a:gd name="connsiteX15" fmla="*/ 539750 w 3786188"/>
                <a:gd name="connsiteY15" fmla="*/ 187325 h 1901825"/>
                <a:gd name="connsiteX16" fmla="*/ 0 w 3786188"/>
                <a:gd name="connsiteY16" fmla="*/ 0 h 1901825"/>
                <a:gd name="connsiteX0" fmla="*/ 0 w 3786188"/>
                <a:gd name="connsiteY0" fmla="*/ 0 h 1901825"/>
                <a:gd name="connsiteX1" fmla="*/ 0 w 3786188"/>
                <a:gd name="connsiteY1" fmla="*/ 517525 h 1901825"/>
                <a:gd name="connsiteX2" fmla="*/ 527844 w 3786188"/>
                <a:gd name="connsiteY2" fmla="*/ 607219 h 1901825"/>
                <a:gd name="connsiteX3" fmla="*/ 1082675 w 3786188"/>
                <a:gd name="connsiteY3" fmla="*/ 1200150 h 1901825"/>
                <a:gd name="connsiteX4" fmla="*/ 1631950 w 3786188"/>
                <a:gd name="connsiteY4" fmla="*/ 1606550 h 1901825"/>
                <a:gd name="connsiteX5" fmla="*/ 2171700 w 3786188"/>
                <a:gd name="connsiteY5" fmla="*/ 1828800 h 1901825"/>
                <a:gd name="connsiteX6" fmla="*/ 2692400 w 3786188"/>
                <a:gd name="connsiteY6" fmla="*/ 1901825 h 1901825"/>
                <a:gd name="connsiteX7" fmla="*/ 2889250 w 3786188"/>
                <a:gd name="connsiteY7" fmla="*/ 1781175 h 1901825"/>
                <a:gd name="connsiteX8" fmla="*/ 3263900 w 3786188"/>
                <a:gd name="connsiteY8" fmla="*/ 1774825 h 1901825"/>
                <a:gd name="connsiteX9" fmla="*/ 3786188 w 3786188"/>
                <a:gd name="connsiteY9" fmla="*/ 1247775 h 1901825"/>
                <a:gd name="connsiteX10" fmla="*/ 3783807 w 3786188"/>
                <a:gd name="connsiteY10" fmla="*/ 828676 h 1901825"/>
                <a:gd name="connsiteX11" fmla="*/ 3248025 w 3786188"/>
                <a:gd name="connsiteY11" fmla="*/ 1546225 h 1901825"/>
                <a:gd name="connsiteX12" fmla="*/ 2882900 w 3786188"/>
                <a:gd name="connsiteY12" fmla="*/ 1774825 h 1901825"/>
                <a:gd name="connsiteX13" fmla="*/ 1618059 w 3786188"/>
                <a:gd name="connsiteY13" fmla="*/ 1400969 h 1901825"/>
                <a:gd name="connsiteX14" fmla="*/ 977503 w 3786188"/>
                <a:gd name="connsiteY14" fmla="*/ 791369 h 1901825"/>
                <a:gd name="connsiteX15" fmla="*/ 539750 w 3786188"/>
                <a:gd name="connsiteY15" fmla="*/ 187325 h 1901825"/>
                <a:gd name="connsiteX16" fmla="*/ 0 w 3786188"/>
                <a:gd name="connsiteY16" fmla="*/ 0 h 1901825"/>
                <a:gd name="connsiteX0" fmla="*/ 0 w 3788570"/>
                <a:gd name="connsiteY0" fmla="*/ 0 h 1904206"/>
                <a:gd name="connsiteX1" fmla="*/ 2382 w 3788570"/>
                <a:gd name="connsiteY1" fmla="*/ 519906 h 1904206"/>
                <a:gd name="connsiteX2" fmla="*/ 530226 w 3788570"/>
                <a:gd name="connsiteY2" fmla="*/ 609600 h 1904206"/>
                <a:gd name="connsiteX3" fmla="*/ 1085057 w 3788570"/>
                <a:gd name="connsiteY3" fmla="*/ 1202531 h 1904206"/>
                <a:gd name="connsiteX4" fmla="*/ 1634332 w 3788570"/>
                <a:gd name="connsiteY4" fmla="*/ 1608931 h 1904206"/>
                <a:gd name="connsiteX5" fmla="*/ 2174082 w 3788570"/>
                <a:gd name="connsiteY5" fmla="*/ 1831181 h 1904206"/>
                <a:gd name="connsiteX6" fmla="*/ 2694782 w 3788570"/>
                <a:gd name="connsiteY6" fmla="*/ 1904206 h 1904206"/>
                <a:gd name="connsiteX7" fmla="*/ 2891632 w 3788570"/>
                <a:gd name="connsiteY7" fmla="*/ 1783556 h 1904206"/>
                <a:gd name="connsiteX8" fmla="*/ 3266282 w 3788570"/>
                <a:gd name="connsiteY8" fmla="*/ 1777206 h 1904206"/>
                <a:gd name="connsiteX9" fmla="*/ 3788570 w 3788570"/>
                <a:gd name="connsiteY9" fmla="*/ 1250156 h 1904206"/>
                <a:gd name="connsiteX10" fmla="*/ 3786189 w 3788570"/>
                <a:gd name="connsiteY10" fmla="*/ 831057 h 1904206"/>
                <a:gd name="connsiteX11" fmla="*/ 3250407 w 3788570"/>
                <a:gd name="connsiteY11" fmla="*/ 1548606 h 1904206"/>
                <a:gd name="connsiteX12" fmla="*/ 2885282 w 3788570"/>
                <a:gd name="connsiteY12" fmla="*/ 1777206 h 1904206"/>
                <a:gd name="connsiteX13" fmla="*/ 1620441 w 3788570"/>
                <a:gd name="connsiteY13" fmla="*/ 1403350 h 1904206"/>
                <a:gd name="connsiteX14" fmla="*/ 979885 w 3788570"/>
                <a:gd name="connsiteY14" fmla="*/ 793750 h 1904206"/>
                <a:gd name="connsiteX15" fmla="*/ 542132 w 3788570"/>
                <a:gd name="connsiteY15" fmla="*/ 189706 h 1904206"/>
                <a:gd name="connsiteX16" fmla="*/ 0 w 3788570"/>
                <a:gd name="connsiteY16" fmla="*/ 0 h 1904206"/>
                <a:gd name="connsiteX0" fmla="*/ 0 w 3786188"/>
                <a:gd name="connsiteY0" fmla="*/ 0 h 1901825"/>
                <a:gd name="connsiteX1" fmla="*/ 0 w 3786188"/>
                <a:gd name="connsiteY1" fmla="*/ 517525 h 1901825"/>
                <a:gd name="connsiteX2" fmla="*/ 527844 w 3786188"/>
                <a:gd name="connsiteY2" fmla="*/ 607219 h 1901825"/>
                <a:gd name="connsiteX3" fmla="*/ 1082675 w 3786188"/>
                <a:gd name="connsiteY3" fmla="*/ 1200150 h 1901825"/>
                <a:gd name="connsiteX4" fmla="*/ 1631950 w 3786188"/>
                <a:gd name="connsiteY4" fmla="*/ 1606550 h 1901825"/>
                <a:gd name="connsiteX5" fmla="*/ 2171700 w 3786188"/>
                <a:gd name="connsiteY5" fmla="*/ 1828800 h 1901825"/>
                <a:gd name="connsiteX6" fmla="*/ 2692400 w 3786188"/>
                <a:gd name="connsiteY6" fmla="*/ 1901825 h 1901825"/>
                <a:gd name="connsiteX7" fmla="*/ 2889250 w 3786188"/>
                <a:gd name="connsiteY7" fmla="*/ 1781175 h 1901825"/>
                <a:gd name="connsiteX8" fmla="*/ 3263900 w 3786188"/>
                <a:gd name="connsiteY8" fmla="*/ 1774825 h 1901825"/>
                <a:gd name="connsiteX9" fmla="*/ 3786188 w 3786188"/>
                <a:gd name="connsiteY9" fmla="*/ 1247775 h 1901825"/>
                <a:gd name="connsiteX10" fmla="*/ 3783807 w 3786188"/>
                <a:gd name="connsiteY10" fmla="*/ 828676 h 1901825"/>
                <a:gd name="connsiteX11" fmla="*/ 3248025 w 3786188"/>
                <a:gd name="connsiteY11" fmla="*/ 1546225 h 1901825"/>
                <a:gd name="connsiteX12" fmla="*/ 2882900 w 3786188"/>
                <a:gd name="connsiteY12" fmla="*/ 1774825 h 1901825"/>
                <a:gd name="connsiteX13" fmla="*/ 1618059 w 3786188"/>
                <a:gd name="connsiteY13" fmla="*/ 1400969 h 1901825"/>
                <a:gd name="connsiteX14" fmla="*/ 977503 w 3786188"/>
                <a:gd name="connsiteY14" fmla="*/ 791369 h 1901825"/>
                <a:gd name="connsiteX15" fmla="*/ 539750 w 3786188"/>
                <a:gd name="connsiteY15" fmla="*/ 187325 h 1901825"/>
                <a:gd name="connsiteX16" fmla="*/ 0 w 3786188"/>
                <a:gd name="connsiteY16" fmla="*/ 0 h 1901825"/>
                <a:gd name="connsiteX0" fmla="*/ 0 w 3788570"/>
                <a:gd name="connsiteY0" fmla="*/ 0 h 1901825"/>
                <a:gd name="connsiteX1" fmla="*/ 2382 w 3788570"/>
                <a:gd name="connsiteY1" fmla="*/ 517525 h 1901825"/>
                <a:gd name="connsiteX2" fmla="*/ 530226 w 3788570"/>
                <a:gd name="connsiteY2" fmla="*/ 607219 h 1901825"/>
                <a:gd name="connsiteX3" fmla="*/ 1085057 w 3788570"/>
                <a:gd name="connsiteY3" fmla="*/ 1200150 h 1901825"/>
                <a:gd name="connsiteX4" fmla="*/ 1634332 w 3788570"/>
                <a:gd name="connsiteY4" fmla="*/ 1606550 h 1901825"/>
                <a:gd name="connsiteX5" fmla="*/ 2174082 w 3788570"/>
                <a:gd name="connsiteY5" fmla="*/ 1828800 h 1901825"/>
                <a:gd name="connsiteX6" fmla="*/ 2694782 w 3788570"/>
                <a:gd name="connsiteY6" fmla="*/ 1901825 h 1901825"/>
                <a:gd name="connsiteX7" fmla="*/ 2891632 w 3788570"/>
                <a:gd name="connsiteY7" fmla="*/ 1781175 h 1901825"/>
                <a:gd name="connsiteX8" fmla="*/ 3266282 w 3788570"/>
                <a:gd name="connsiteY8" fmla="*/ 1774825 h 1901825"/>
                <a:gd name="connsiteX9" fmla="*/ 3788570 w 3788570"/>
                <a:gd name="connsiteY9" fmla="*/ 1247775 h 1901825"/>
                <a:gd name="connsiteX10" fmla="*/ 3786189 w 3788570"/>
                <a:gd name="connsiteY10" fmla="*/ 828676 h 1901825"/>
                <a:gd name="connsiteX11" fmla="*/ 3250407 w 3788570"/>
                <a:gd name="connsiteY11" fmla="*/ 1546225 h 1901825"/>
                <a:gd name="connsiteX12" fmla="*/ 2885282 w 3788570"/>
                <a:gd name="connsiteY12" fmla="*/ 1774825 h 1901825"/>
                <a:gd name="connsiteX13" fmla="*/ 1620441 w 3788570"/>
                <a:gd name="connsiteY13" fmla="*/ 1400969 h 1901825"/>
                <a:gd name="connsiteX14" fmla="*/ 979885 w 3788570"/>
                <a:gd name="connsiteY14" fmla="*/ 791369 h 1901825"/>
                <a:gd name="connsiteX15" fmla="*/ 542132 w 3788570"/>
                <a:gd name="connsiteY15" fmla="*/ 187325 h 1901825"/>
                <a:gd name="connsiteX16" fmla="*/ 0 w 3788570"/>
                <a:gd name="connsiteY16" fmla="*/ 0 h 1901825"/>
                <a:gd name="connsiteX0" fmla="*/ 0 w 3788570"/>
                <a:gd name="connsiteY0" fmla="*/ 0 h 1901825"/>
                <a:gd name="connsiteX1" fmla="*/ 2382 w 3788570"/>
                <a:gd name="connsiteY1" fmla="*/ 517525 h 1901825"/>
                <a:gd name="connsiteX2" fmla="*/ 530226 w 3788570"/>
                <a:gd name="connsiteY2" fmla="*/ 607219 h 1901825"/>
                <a:gd name="connsiteX3" fmla="*/ 1085057 w 3788570"/>
                <a:gd name="connsiteY3" fmla="*/ 1200150 h 1901825"/>
                <a:gd name="connsiteX4" fmla="*/ 1634332 w 3788570"/>
                <a:gd name="connsiteY4" fmla="*/ 1606550 h 1901825"/>
                <a:gd name="connsiteX5" fmla="*/ 2174082 w 3788570"/>
                <a:gd name="connsiteY5" fmla="*/ 1828800 h 1901825"/>
                <a:gd name="connsiteX6" fmla="*/ 2694782 w 3788570"/>
                <a:gd name="connsiteY6" fmla="*/ 1901825 h 1901825"/>
                <a:gd name="connsiteX7" fmla="*/ 2891632 w 3788570"/>
                <a:gd name="connsiteY7" fmla="*/ 1781175 h 1901825"/>
                <a:gd name="connsiteX8" fmla="*/ 3261042 w 3788570"/>
                <a:gd name="connsiteY8" fmla="*/ 1774825 h 1901825"/>
                <a:gd name="connsiteX9" fmla="*/ 3788570 w 3788570"/>
                <a:gd name="connsiteY9" fmla="*/ 1247775 h 1901825"/>
                <a:gd name="connsiteX10" fmla="*/ 3786189 w 3788570"/>
                <a:gd name="connsiteY10" fmla="*/ 828676 h 1901825"/>
                <a:gd name="connsiteX11" fmla="*/ 3250407 w 3788570"/>
                <a:gd name="connsiteY11" fmla="*/ 1546225 h 1901825"/>
                <a:gd name="connsiteX12" fmla="*/ 2885282 w 3788570"/>
                <a:gd name="connsiteY12" fmla="*/ 1774825 h 1901825"/>
                <a:gd name="connsiteX13" fmla="*/ 1620441 w 3788570"/>
                <a:gd name="connsiteY13" fmla="*/ 1400969 h 1901825"/>
                <a:gd name="connsiteX14" fmla="*/ 979885 w 3788570"/>
                <a:gd name="connsiteY14" fmla="*/ 791369 h 1901825"/>
                <a:gd name="connsiteX15" fmla="*/ 542132 w 3788570"/>
                <a:gd name="connsiteY15" fmla="*/ 187325 h 1901825"/>
                <a:gd name="connsiteX16" fmla="*/ 0 w 3788570"/>
                <a:gd name="connsiteY16" fmla="*/ 0 h 1901825"/>
                <a:gd name="connsiteX0" fmla="*/ 0 w 3788570"/>
                <a:gd name="connsiteY0" fmla="*/ 0 h 1901825"/>
                <a:gd name="connsiteX1" fmla="*/ 2382 w 3788570"/>
                <a:gd name="connsiteY1" fmla="*/ 517525 h 1901825"/>
                <a:gd name="connsiteX2" fmla="*/ 530226 w 3788570"/>
                <a:gd name="connsiteY2" fmla="*/ 607219 h 1901825"/>
                <a:gd name="connsiteX3" fmla="*/ 1085057 w 3788570"/>
                <a:gd name="connsiteY3" fmla="*/ 1200150 h 1901825"/>
                <a:gd name="connsiteX4" fmla="*/ 1634332 w 3788570"/>
                <a:gd name="connsiteY4" fmla="*/ 1606550 h 1901825"/>
                <a:gd name="connsiteX5" fmla="*/ 2174082 w 3788570"/>
                <a:gd name="connsiteY5" fmla="*/ 1828800 h 1901825"/>
                <a:gd name="connsiteX6" fmla="*/ 2694782 w 3788570"/>
                <a:gd name="connsiteY6" fmla="*/ 1901825 h 1901825"/>
                <a:gd name="connsiteX7" fmla="*/ 2891632 w 3788570"/>
                <a:gd name="connsiteY7" fmla="*/ 1781175 h 1901825"/>
                <a:gd name="connsiteX8" fmla="*/ 3258422 w 3788570"/>
                <a:gd name="connsiteY8" fmla="*/ 1774825 h 1901825"/>
                <a:gd name="connsiteX9" fmla="*/ 3788570 w 3788570"/>
                <a:gd name="connsiteY9" fmla="*/ 1247775 h 1901825"/>
                <a:gd name="connsiteX10" fmla="*/ 3786189 w 3788570"/>
                <a:gd name="connsiteY10" fmla="*/ 828676 h 1901825"/>
                <a:gd name="connsiteX11" fmla="*/ 3250407 w 3788570"/>
                <a:gd name="connsiteY11" fmla="*/ 1546225 h 1901825"/>
                <a:gd name="connsiteX12" fmla="*/ 2885282 w 3788570"/>
                <a:gd name="connsiteY12" fmla="*/ 1774825 h 1901825"/>
                <a:gd name="connsiteX13" fmla="*/ 1620441 w 3788570"/>
                <a:gd name="connsiteY13" fmla="*/ 1400969 h 1901825"/>
                <a:gd name="connsiteX14" fmla="*/ 979885 w 3788570"/>
                <a:gd name="connsiteY14" fmla="*/ 791369 h 1901825"/>
                <a:gd name="connsiteX15" fmla="*/ 542132 w 3788570"/>
                <a:gd name="connsiteY15" fmla="*/ 187325 h 1901825"/>
                <a:gd name="connsiteX16" fmla="*/ 0 w 3788570"/>
                <a:gd name="connsiteY16" fmla="*/ 0 h 1901825"/>
                <a:gd name="connsiteX0" fmla="*/ 0 w 3788570"/>
                <a:gd name="connsiteY0" fmla="*/ 0 h 1901825"/>
                <a:gd name="connsiteX1" fmla="*/ 2382 w 3788570"/>
                <a:gd name="connsiteY1" fmla="*/ 517525 h 1901825"/>
                <a:gd name="connsiteX2" fmla="*/ 530226 w 3788570"/>
                <a:gd name="connsiteY2" fmla="*/ 607219 h 1901825"/>
                <a:gd name="connsiteX3" fmla="*/ 1085057 w 3788570"/>
                <a:gd name="connsiteY3" fmla="*/ 1200150 h 1901825"/>
                <a:gd name="connsiteX4" fmla="*/ 1634332 w 3788570"/>
                <a:gd name="connsiteY4" fmla="*/ 1606550 h 1901825"/>
                <a:gd name="connsiteX5" fmla="*/ 2174082 w 3788570"/>
                <a:gd name="connsiteY5" fmla="*/ 1828800 h 1901825"/>
                <a:gd name="connsiteX6" fmla="*/ 2694782 w 3788570"/>
                <a:gd name="connsiteY6" fmla="*/ 1901825 h 1901825"/>
                <a:gd name="connsiteX7" fmla="*/ 2891632 w 3788570"/>
                <a:gd name="connsiteY7" fmla="*/ 1781175 h 1901825"/>
                <a:gd name="connsiteX8" fmla="*/ 3258422 w 3788570"/>
                <a:gd name="connsiteY8" fmla="*/ 1774825 h 1901825"/>
                <a:gd name="connsiteX9" fmla="*/ 3788570 w 3788570"/>
                <a:gd name="connsiteY9" fmla="*/ 1247775 h 1901825"/>
                <a:gd name="connsiteX10" fmla="*/ 3786189 w 3788570"/>
                <a:gd name="connsiteY10" fmla="*/ 828676 h 1901825"/>
                <a:gd name="connsiteX11" fmla="*/ 3250407 w 3788570"/>
                <a:gd name="connsiteY11" fmla="*/ 1546225 h 1901825"/>
                <a:gd name="connsiteX12" fmla="*/ 2885282 w 3788570"/>
                <a:gd name="connsiteY12" fmla="*/ 1774825 h 1901825"/>
                <a:gd name="connsiteX13" fmla="*/ 1620441 w 3788570"/>
                <a:gd name="connsiteY13" fmla="*/ 1400969 h 1901825"/>
                <a:gd name="connsiteX14" fmla="*/ 542132 w 3788570"/>
                <a:gd name="connsiteY14" fmla="*/ 187325 h 1901825"/>
                <a:gd name="connsiteX15" fmla="*/ 0 w 3788570"/>
                <a:gd name="connsiteY15" fmla="*/ 0 h 1901825"/>
                <a:gd name="connsiteX0" fmla="*/ 0 w 3788570"/>
                <a:gd name="connsiteY0" fmla="*/ 0 h 1901825"/>
                <a:gd name="connsiteX1" fmla="*/ 2382 w 3788570"/>
                <a:gd name="connsiteY1" fmla="*/ 517525 h 1901825"/>
                <a:gd name="connsiteX2" fmla="*/ 530226 w 3788570"/>
                <a:gd name="connsiteY2" fmla="*/ 607219 h 1901825"/>
                <a:gd name="connsiteX3" fmla="*/ 1085057 w 3788570"/>
                <a:gd name="connsiteY3" fmla="*/ 1200150 h 1901825"/>
                <a:gd name="connsiteX4" fmla="*/ 1634332 w 3788570"/>
                <a:gd name="connsiteY4" fmla="*/ 1606550 h 1901825"/>
                <a:gd name="connsiteX5" fmla="*/ 2174082 w 3788570"/>
                <a:gd name="connsiteY5" fmla="*/ 1828800 h 1901825"/>
                <a:gd name="connsiteX6" fmla="*/ 2694782 w 3788570"/>
                <a:gd name="connsiteY6" fmla="*/ 1901825 h 1901825"/>
                <a:gd name="connsiteX7" fmla="*/ 2891632 w 3788570"/>
                <a:gd name="connsiteY7" fmla="*/ 1781175 h 1901825"/>
                <a:gd name="connsiteX8" fmla="*/ 3258422 w 3788570"/>
                <a:gd name="connsiteY8" fmla="*/ 1774825 h 1901825"/>
                <a:gd name="connsiteX9" fmla="*/ 3788570 w 3788570"/>
                <a:gd name="connsiteY9" fmla="*/ 1247775 h 1901825"/>
                <a:gd name="connsiteX10" fmla="*/ 3786189 w 3788570"/>
                <a:gd name="connsiteY10" fmla="*/ 828676 h 1901825"/>
                <a:gd name="connsiteX11" fmla="*/ 3250407 w 3788570"/>
                <a:gd name="connsiteY11" fmla="*/ 1546225 h 1901825"/>
                <a:gd name="connsiteX12" fmla="*/ 2885282 w 3788570"/>
                <a:gd name="connsiteY12" fmla="*/ 1774825 h 1901825"/>
                <a:gd name="connsiteX13" fmla="*/ 1620441 w 3788570"/>
                <a:gd name="connsiteY13" fmla="*/ 1400969 h 1901825"/>
                <a:gd name="connsiteX14" fmla="*/ 542132 w 3788570"/>
                <a:gd name="connsiteY14" fmla="*/ 187325 h 1901825"/>
                <a:gd name="connsiteX15" fmla="*/ 0 w 3788570"/>
                <a:gd name="connsiteY15" fmla="*/ 0 h 1901825"/>
                <a:gd name="connsiteX0" fmla="*/ 0 w 3788570"/>
                <a:gd name="connsiteY0" fmla="*/ 0 h 1901825"/>
                <a:gd name="connsiteX1" fmla="*/ 2382 w 3788570"/>
                <a:gd name="connsiteY1" fmla="*/ 517525 h 1901825"/>
                <a:gd name="connsiteX2" fmla="*/ 530226 w 3788570"/>
                <a:gd name="connsiteY2" fmla="*/ 607219 h 1901825"/>
                <a:gd name="connsiteX3" fmla="*/ 1085057 w 3788570"/>
                <a:gd name="connsiteY3" fmla="*/ 1200150 h 1901825"/>
                <a:gd name="connsiteX4" fmla="*/ 1634332 w 3788570"/>
                <a:gd name="connsiteY4" fmla="*/ 1606550 h 1901825"/>
                <a:gd name="connsiteX5" fmla="*/ 2174082 w 3788570"/>
                <a:gd name="connsiteY5" fmla="*/ 1828800 h 1901825"/>
                <a:gd name="connsiteX6" fmla="*/ 2694782 w 3788570"/>
                <a:gd name="connsiteY6" fmla="*/ 1901825 h 1901825"/>
                <a:gd name="connsiteX7" fmla="*/ 2891632 w 3788570"/>
                <a:gd name="connsiteY7" fmla="*/ 1781175 h 1901825"/>
                <a:gd name="connsiteX8" fmla="*/ 3258422 w 3788570"/>
                <a:gd name="connsiteY8" fmla="*/ 1774825 h 1901825"/>
                <a:gd name="connsiteX9" fmla="*/ 3788570 w 3788570"/>
                <a:gd name="connsiteY9" fmla="*/ 1247775 h 1901825"/>
                <a:gd name="connsiteX10" fmla="*/ 3786189 w 3788570"/>
                <a:gd name="connsiteY10" fmla="*/ 828676 h 1901825"/>
                <a:gd name="connsiteX11" fmla="*/ 3250407 w 3788570"/>
                <a:gd name="connsiteY11" fmla="*/ 1546225 h 1901825"/>
                <a:gd name="connsiteX12" fmla="*/ 2885282 w 3788570"/>
                <a:gd name="connsiteY12" fmla="*/ 1774825 h 1901825"/>
                <a:gd name="connsiteX13" fmla="*/ 1620441 w 3788570"/>
                <a:gd name="connsiteY13" fmla="*/ 1400969 h 1901825"/>
                <a:gd name="connsiteX14" fmla="*/ 542132 w 3788570"/>
                <a:gd name="connsiteY14" fmla="*/ 187325 h 1901825"/>
                <a:gd name="connsiteX15" fmla="*/ 0 w 3788570"/>
                <a:gd name="connsiteY15" fmla="*/ 0 h 1901825"/>
                <a:gd name="connsiteX0" fmla="*/ 0 w 3788570"/>
                <a:gd name="connsiteY0" fmla="*/ 0 h 1901825"/>
                <a:gd name="connsiteX1" fmla="*/ 2382 w 3788570"/>
                <a:gd name="connsiteY1" fmla="*/ 517525 h 1901825"/>
                <a:gd name="connsiteX2" fmla="*/ 530226 w 3788570"/>
                <a:gd name="connsiteY2" fmla="*/ 607219 h 1901825"/>
                <a:gd name="connsiteX3" fmla="*/ 1085057 w 3788570"/>
                <a:gd name="connsiteY3" fmla="*/ 1200150 h 1901825"/>
                <a:gd name="connsiteX4" fmla="*/ 1634332 w 3788570"/>
                <a:gd name="connsiteY4" fmla="*/ 1606550 h 1901825"/>
                <a:gd name="connsiteX5" fmla="*/ 2174082 w 3788570"/>
                <a:gd name="connsiteY5" fmla="*/ 1828800 h 1901825"/>
                <a:gd name="connsiteX6" fmla="*/ 2694782 w 3788570"/>
                <a:gd name="connsiteY6" fmla="*/ 1901825 h 1901825"/>
                <a:gd name="connsiteX7" fmla="*/ 2891632 w 3788570"/>
                <a:gd name="connsiteY7" fmla="*/ 1781175 h 1901825"/>
                <a:gd name="connsiteX8" fmla="*/ 3258422 w 3788570"/>
                <a:gd name="connsiteY8" fmla="*/ 1774825 h 1901825"/>
                <a:gd name="connsiteX9" fmla="*/ 3788570 w 3788570"/>
                <a:gd name="connsiteY9" fmla="*/ 1247775 h 1901825"/>
                <a:gd name="connsiteX10" fmla="*/ 3786189 w 3788570"/>
                <a:gd name="connsiteY10" fmla="*/ 828676 h 1901825"/>
                <a:gd name="connsiteX11" fmla="*/ 3250407 w 3788570"/>
                <a:gd name="connsiteY11" fmla="*/ 1546225 h 1901825"/>
                <a:gd name="connsiteX12" fmla="*/ 2885282 w 3788570"/>
                <a:gd name="connsiteY12" fmla="*/ 1774825 h 1901825"/>
                <a:gd name="connsiteX13" fmla="*/ 1620441 w 3788570"/>
                <a:gd name="connsiteY13" fmla="*/ 1400969 h 1901825"/>
                <a:gd name="connsiteX14" fmla="*/ 542132 w 3788570"/>
                <a:gd name="connsiteY14" fmla="*/ 187325 h 1901825"/>
                <a:gd name="connsiteX15" fmla="*/ 0 w 3788570"/>
                <a:gd name="connsiteY15" fmla="*/ 0 h 1901825"/>
                <a:gd name="connsiteX0" fmla="*/ 0 w 3788570"/>
                <a:gd name="connsiteY0" fmla="*/ 0 h 1901825"/>
                <a:gd name="connsiteX1" fmla="*/ 2382 w 3788570"/>
                <a:gd name="connsiteY1" fmla="*/ 517525 h 1901825"/>
                <a:gd name="connsiteX2" fmla="*/ 530226 w 3788570"/>
                <a:gd name="connsiteY2" fmla="*/ 607219 h 1901825"/>
                <a:gd name="connsiteX3" fmla="*/ 1085057 w 3788570"/>
                <a:gd name="connsiteY3" fmla="*/ 1200150 h 1901825"/>
                <a:gd name="connsiteX4" fmla="*/ 1634332 w 3788570"/>
                <a:gd name="connsiteY4" fmla="*/ 1606550 h 1901825"/>
                <a:gd name="connsiteX5" fmla="*/ 2174082 w 3788570"/>
                <a:gd name="connsiteY5" fmla="*/ 1828800 h 1901825"/>
                <a:gd name="connsiteX6" fmla="*/ 2694782 w 3788570"/>
                <a:gd name="connsiteY6" fmla="*/ 1901825 h 1901825"/>
                <a:gd name="connsiteX7" fmla="*/ 2891632 w 3788570"/>
                <a:gd name="connsiteY7" fmla="*/ 1781175 h 1901825"/>
                <a:gd name="connsiteX8" fmla="*/ 3258422 w 3788570"/>
                <a:gd name="connsiteY8" fmla="*/ 1774825 h 1901825"/>
                <a:gd name="connsiteX9" fmla="*/ 3788570 w 3788570"/>
                <a:gd name="connsiteY9" fmla="*/ 1247775 h 1901825"/>
                <a:gd name="connsiteX10" fmla="*/ 3786189 w 3788570"/>
                <a:gd name="connsiteY10" fmla="*/ 828676 h 1901825"/>
                <a:gd name="connsiteX11" fmla="*/ 3250407 w 3788570"/>
                <a:gd name="connsiteY11" fmla="*/ 1546225 h 1901825"/>
                <a:gd name="connsiteX12" fmla="*/ 2885282 w 3788570"/>
                <a:gd name="connsiteY12" fmla="*/ 1774825 h 1901825"/>
                <a:gd name="connsiteX13" fmla="*/ 1620441 w 3788570"/>
                <a:gd name="connsiteY13" fmla="*/ 1400969 h 1901825"/>
                <a:gd name="connsiteX14" fmla="*/ 542132 w 3788570"/>
                <a:gd name="connsiteY14" fmla="*/ 187325 h 1901825"/>
                <a:gd name="connsiteX15" fmla="*/ 0 w 3788570"/>
                <a:gd name="connsiteY15" fmla="*/ 0 h 1901825"/>
                <a:gd name="connsiteX0" fmla="*/ 0 w 3788570"/>
                <a:gd name="connsiteY0" fmla="*/ 0 h 1901825"/>
                <a:gd name="connsiteX1" fmla="*/ 2382 w 3788570"/>
                <a:gd name="connsiteY1" fmla="*/ 517525 h 1901825"/>
                <a:gd name="connsiteX2" fmla="*/ 530226 w 3788570"/>
                <a:gd name="connsiteY2" fmla="*/ 607219 h 1901825"/>
                <a:gd name="connsiteX3" fmla="*/ 1085057 w 3788570"/>
                <a:gd name="connsiteY3" fmla="*/ 1200150 h 1901825"/>
                <a:gd name="connsiteX4" fmla="*/ 1634332 w 3788570"/>
                <a:gd name="connsiteY4" fmla="*/ 1606550 h 1901825"/>
                <a:gd name="connsiteX5" fmla="*/ 2174082 w 3788570"/>
                <a:gd name="connsiteY5" fmla="*/ 1828800 h 1901825"/>
                <a:gd name="connsiteX6" fmla="*/ 2694782 w 3788570"/>
                <a:gd name="connsiteY6" fmla="*/ 1901825 h 1901825"/>
                <a:gd name="connsiteX7" fmla="*/ 2891632 w 3788570"/>
                <a:gd name="connsiteY7" fmla="*/ 1781175 h 1901825"/>
                <a:gd name="connsiteX8" fmla="*/ 3258422 w 3788570"/>
                <a:gd name="connsiteY8" fmla="*/ 1774825 h 1901825"/>
                <a:gd name="connsiteX9" fmla="*/ 3788570 w 3788570"/>
                <a:gd name="connsiteY9" fmla="*/ 1247775 h 1901825"/>
                <a:gd name="connsiteX10" fmla="*/ 3786189 w 3788570"/>
                <a:gd name="connsiteY10" fmla="*/ 828676 h 1901825"/>
                <a:gd name="connsiteX11" fmla="*/ 3250407 w 3788570"/>
                <a:gd name="connsiteY11" fmla="*/ 1546225 h 1901825"/>
                <a:gd name="connsiteX12" fmla="*/ 2885282 w 3788570"/>
                <a:gd name="connsiteY12" fmla="*/ 1774825 h 1901825"/>
                <a:gd name="connsiteX13" fmla="*/ 1620441 w 3788570"/>
                <a:gd name="connsiteY13" fmla="*/ 1400969 h 1901825"/>
                <a:gd name="connsiteX14" fmla="*/ 542132 w 3788570"/>
                <a:gd name="connsiteY14" fmla="*/ 187325 h 1901825"/>
                <a:gd name="connsiteX15" fmla="*/ 0 w 3788570"/>
                <a:gd name="connsiteY15" fmla="*/ 0 h 1901825"/>
                <a:gd name="connsiteX0" fmla="*/ 0 w 3788570"/>
                <a:gd name="connsiteY0" fmla="*/ 0 h 1901825"/>
                <a:gd name="connsiteX1" fmla="*/ 2382 w 3788570"/>
                <a:gd name="connsiteY1" fmla="*/ 517525 h 1901825"/>
                <a:gd name="connsiteX2" fmla="*/ 530226 w 3788570"/>
                <a:gd name="connsiteY2" fmla="*/ 607219 h 1901825"/>
                <a:gd name="connsiteX3" fmla="*/ 1085057 w 3788570"/>
                <a:gd name="connsiteY3" fmla="*/ 1200150 h 1901825"/>
                <a:gd name="connsiteX4" fmla="*/ 1634332 w 3788570"/>
                <a:gd name="connsiteY4" fmla="*/ 1606550 h 1901825"/>
                <a:gd name="connsiteX5" fmla="*/ 2174082 w 3788570"/>
                <a:gd name="connsiteY5" fmla="*/ 1828800 h 1901825"/>
                <a:gd name="connsiteX6" fmla="*/ 2694782 w 3788570"/>
                <a:gd name="connsiteY6" fmla="*/ 1901825 h 1901825"/>
                <a:gd name="connsiteX7" fmla="*/ 2891632 w 3788570"/>
                <a:gd name="connsiteY7" fmla="*/ 1781175 h 1901825"/>
                <a:gd name="connsiteX8" fmla="*/ 3258422 w 3788570"/>
                <a:gd name="connsiteY8" fmla="*/ 1774825 h 1901825"/>
                <a:gd name="connsiteX9" fmla="*/ 3788570 w 3788570"/>
                <a:gd name="connsiteY9" fmla="*/ 1247775 h 1901825"/>
                <a:gd name="connsiteX10" fmla="*/ 3786189 w 3788570"/>
                <a:gd name="connsiteY10" fmla="*/ 828676 h 1901825"/>
                <a:gd name="connsiteX11" fmla="*/ 3250407 w 3788570"/>
                <a:gd name="connsiteY11" fmla="*/ 1546225 h 1901825"/>
                <a:gd name="connsiteX12" fmla="*/ 2885282 w 3788570"/>
                <a:gd name="connsiteY12" fmla="*/ 1774825 h 1901825"/>
                <a:gd name="connsiteX13" fmla="*/ 1620441 w 3788570"/>
                <a:gd name="connsiteY13" fmla="*/ 1400969 h 1901825"/>
                <a:gd name="connsiteX14" fmla="*/ 542132 w 3788570"/>
                <a:gd name="connsiteY14" fmla="*/ 187325 h 1901825"/>
                <a:gd name="connsiteX15" fmla="*/ 0 w 3788570"/>
                <a:gd name="connsiteY15" fmla="*/ 0 h 1901825"/>
                <a:gd name="connsiteX0" fmla="*/ 0 w 3788570"/>
                <a:gd name="connsiteY0" fmla="*/ 0 h 1901825"/>
                <a:gd name="connsiteX1" fmla="*/ 2382 w 3788570"/>
                <a:gd name="connsiteY1" fmla="*/ 517525 h 1901825"/>
                <a:gd name="connsiteX2" fmla="*/ 530226 w 3788570"/>
                <a:gd name="connsiteY2" fmla="*/ 607219 h 1901825"/>
                <a:gd name="connsiteX3" fmla="*/ 1085057 w 3788570"/>
                <a:gd name="connsiteY3" fmla="*/ 1200150 h 1901825"/>
                <a:gd name="connsiteX4" fmla="*/ 1634332 w 3788570"/>
                <a:gd name="connsiteY4" fmla="*/ 1606550 h 1901825"/>
                <a:gd name="connsiteX5" fmla="*/ 2174082 w 3788570"/>
                <a:gd name="connsiteY5" fmla="*/ 1828800 h 1901825"/>
                <a:gd name="connsiteX6" fmla="*/ 2694782 w 3788570"/>
                <a:gd name="connsiteY6" fmla="*/ 1901825 h 1901825"/>
                <a:gd name="connsiteX7" fmla="*/ 2891632 w 3788570"/>
                <a:gd name="connsiteY7" fmla="*/ 1781175 h 1901825"/>
                <a:gd name="connsiteX8" fmla="*/ 3258422 w 3788570"/>
                <a:gd name="connsiteY8" fmla="*/ 1774825 h 1901825"/>
                <a:gd name="connsiteX9" fmla="*/ 3788570 w 3788570"/>
                <a:gd name="connsiteY9" fmla="*/ 1247775 h 1901825"/>
                <a:gd name="connsiteX10" fmla="*/ 3786189 w 3788570"/>
                <a:gd name="connsiteY10" fmla="*/ 828676 h 1901825"/>
                <a:gd name="connsiteX11" fmla="*/ 3250407 w 3788570"/>
                <a:gd name="connsiteY11" fmla="*/ 1546225 h 1901825"/>
                <a:gd name="connsiteX12" fmla="*/ 2885282 w 3788570"/>
                <a:gd name="connsiteY12" fmla="*/ 1774825 h 1901825"/>
                <a:gd name="connsiteX13" fmla="*/ 1620441 w 3788570"/>
                <a:gd name="connsiteY13" fmla="*/ 1400969 h 1901825"/>
                <a:gd name="connsiteX14" fmla="*/ 542132 w 3788570"/>
                <a:gd name="connsiteY14" fmla="*/ 187325 h 1901825"/>
                <a:gd name="connsiteX15" fmla="*/ 0 w 3788570"/>
                <a:gd name="connsiteY15" fmla="*/ 0 h 1901825"/>
                <a:gd name="connsiteX0" fmla="*/ 0 w 3788570"/>
                <a:gd name="connsiteY0" fmla="*/ 0 h 1901825"/>
                <a:gd name="connsiteX1" fmla="*/ 2382 w 3788570"/>
                <a:gd name="connsiteY1" fmla="*/ 517525 h 1901825"/>
                <a:gd name="connsiteX2" fmla="*/ 530226 w 3788570"/>
                <a:gd name="connsiteY2" fmla="*/ 607219 h 1901825"/>
                <a:gd name="connsiteX3" fmla="*/ 1085057 w 3788570"/>
                <a:gd name="connsiteY3" fmla="*/ 1200150 h 1901825"/>
                <a:gd name="connsiteX4" fmla="*/ 1634332 w 3788570"/>
                <a:gd name="connsiteY4" fmla="*/ 1606550 h 1901825"/>
                <a:gd name="connsiteX5" fmla="*/ 2174082 w 3788570"/>
                <a:gd name="connsiteY5" fmla="*/ 1828800 h 1901825"/>
                <a:gd name="connsiteX6" fmla="*/ 2694782 w 3788570"/>
                <a:gd name="connsiteY6" fmla="*/ 1901825 h 1901825"/>
                <a:gd name="connsiteX7" fmla="*/ 2891632 w 3788570"/>
                <a:gd name="connsiteY7" fmla="*/ 1781175 h 1901825"/>
                <a:gd name="connsiteX8" fmla="*/ 3258422 w 3788570"/>
                <a:gd name="connsiteY8" fmla="*/ 1774825 h 1901825"/>
                <a:gd name="connsiteX9" fmla="*/ 3788570 w 3788570"/>
                <a:gd name="connsiteY9" fmla="*/ 1247775 h 1901825"/>
                <a:gd name="connsiteX10" fmla="*/ 3786189 w 3788570"/>
                <a:gd name="connsiteY10" fmla="*/ 828676 h 1901825"/>
                <a:gd name="connsiteX11" fmla="*/ 3250407 w 3788570"/>
                <a:gd name="connsiteY11" fmla="*/ 1546225 h 1901825"/>
                <a:gd name="connsiteX12" fmla="*/ 2885282 w 3788570"/>
                <a:gd name="connsiteY12" fmla="*/ 1774825 h 1901825"/>
                <a:gd name="connsiteX13" fmla="*/ 1620441 w 3788570"/>
                <a:gd name="connsiteY13" fmla="*/ 1400969 h 1901825"/>
                <a:gd name="connsiteX14" fmla="*/ 542132 w 3788570"/>
                <a:gd name="connsiteY14" fmla="*/ 187325 h 1901825"/>
                <a:gd name="connsiteX15" fmla="*/ 0 w 3788570"/>
                <a:gd name="connsiteY15" fmla="*/ 0 h 1901825"/>
                <a:gd name="connsiteX0" fmla="*/ 0 w 3788570"/>
                <a:gd name="connsiteY0" fmla="*/ 0 h 1901825"/>
                <a:gd name="connsiteX1" fmla="*/ 2382 w 3788570"/>
                <a:gd name="connsiteY1" fmla="*/ 517525 h 1901825"/>
                <a:gd name="connsiteX2" fmla="*/ 530226 w 3788570"/>
                <a:gd name="connsiteY2" fmla="*/ 607219 h 1901825"/>
                <a:gd name="connsiteX3" fmla="*/ 1085057 w 3788570"/>
                <a:gd name="connsiteY3" fmla="*/ 1200150 h 1901825"/>
                <a:gd name="connsiteX4" fmla="*/ 1634332 w 3788570"/>
                <a:gd name="connsiteY4" fmla="*/ 1606550 h 1901825"/>
                <a:gd name="connsiteX5" fmla="*/ 2174082 w 3788570"/>
                <a:gd name="connsiteY5" fmla="*/ 1828800 h 1901825"/>
                <a:gd name="connsiteX6" fmla="*/ 2694782 w 3788570"/>
                <a:gd name="connsiteY6" fmla="*/ 1901825 h 1901825"/>
                <a:gd name="connsiteX7" fmla="*/ 2891632 w 3788570"/>
                <a:gd name="connsiteY7" fmla="*/ 1781175 h 1901825"/>
                <a:gd name="connsiteX8" fmla="*/ 3258422 w 3788570"/>
                <a:gd name="connsiteY8" fmla="*/ 1774825 h 1901825"/>
                <a:gd name="connsiteX9" fmla="*/ 3788570 w 3788570"/>
                <a:gd name="connsiteY9" fmla="*/ 1247775 h 1901825"/>
                <a:gd name="connsiteX10" fmla="*/ 3786189 w 3788570"/>
                <a:gd name="connsiteY10" fmla="*/ 828676 h 1901825"/>
                <a:gd name="connsiteX11" fmla="*/ 3250407 w 3788570"/>
                <a:gd name="connsiteY11" fmla="*/ 1546225 h 1901825"/>
                <a:gd name="connsiteX12" fmla="*/ 2885282 w 3788570"/>
                <a:gd name="connsiteY12" fmla="*/ 1774825 h 1901825"/>
                <a:gd name="connsiteX13" fmla="*/ 1620441 w 3788570"/>
                <a:gd name="connsiteY13" fmla="*/ 1400969 h 1901825"/>
                <a:gd name="connsiteX14" fmla="*/ 542132 w 3788570"/>
                <a:gd name="connsiteY14" fmla="*/ 187325 h 1901825"/>
                <a:gd name="connsiteX15" fmla="*/ 0 w 3788570"/>
                <a:gd name="connsiteY15" fmla="*/ 0 h 1901825"/>
                <a:gd name="connsiteX0" fmla="*/ 0 w 3788570"/>
                <a:gd name="connsiteY0" fmla="*/ 0 h 1901825"/>
                <a:gd name="connsiteX1" fmla="*/ 2382 w 3788570"/>
                <a:gd name="connsiteY1" fmla="*/ 517525 h 1901825"/>
                <a:gd name="connsiteX2" fmla="*/ 530226 w 3788570"/>
                <a:gd name="connsiteY2" fmla="*/ 607219 h 1901825"/>
                <a:gd name="connsiteX3" fmla="*/ 1085057 w 3788570"/>
                <a:gd name="connsiteY3" fmla="*/ 1200150 h 1901825"/>
                <a:gd name="connsiteX4" fmla="*/ 1634332 w 3788570"/>
                <a:gd name="connsiteY4" fmla="*/ 1606550 h 1901825"/>
                <a:gd name="connsiteX5" fmla="*/ 2174082 w 3788570"/>
                <a:gd name="connsiteY5" fmla="*/ 1828800 h 1901825"/>
                <a:gd name="connsiteX6" fmla="*/ 2694782 w 3788570"/>
                <a:gd name="connsiteY6" fmla="*/ 1901825 h 1901825"/>
                <a:gd name="connsiteX7" fmla="*/ 2891632 w 3788570"/>
                <a:gd name="connsiteY7" fmla="*/ 1781175 h 1901825"/>
                <a:gd name="connsiteX8" fmla="*/ 3258422 w 3788570"/>
                <a:gd name="connsiteY8" fmla="*/ 1774825 h 1901825"/>
                <a:gd name="connsiteX9" fmla="*/ 3788570 w 3788570"/>
                <a:gd name="connsiteY9" fmla="*/ 1247775 h 1901825"/>
                <a:gd name="connsiteX10" fmla="*/ 3786189 w 3788570"/>
                <a:gd name="connsiteY10" fmla="*/ 828676 h 1901825"/>
                <a:gd name="connsiteX11" fmla="*/ 3250407 w 3788570"/>
                <a:gd name="connsiteY11" fmla="*/ 1546225 h 1901825"/>
                <a:gd name="connsiteX12" fmla="*/ 2885282 w 3788570"/>
                <a:gd name="connsiteY12" fmla="*/ 1774825 h 1901825"/>
                <a:gd name="connsiteX13" fmla="*/ 1620441 w 3788570"/>
                <a:gd name="connsiteY13" fmla="*/ 1400969 h 1901825"/>
                <a:gd name="connsiteX14" fmla="*/ 542132 w 3788570"/>
                <a:gd name="connsiteY14" fmla="*/ 187325 h 1901825"/>
                <a:gd name="connsiteX15" fmla="*/ 0 w 3788570"/>
                <a:gd name="connsiteY15" fmla="*/ 0 h 1901825"/>
                <a:gd name="connsiteX0" fmla="*/ 0 w 3788570"/>
                <a:gd name="connsiteY0" fmla="*/ 0 h 1901825"/>
                <a:gd name="connsiteX1" fmla="*/ 2382 w 3788570"/>
                <a:gd name="connsiteY1" fmla="*/ 517525 h 1901825"/>
                <a:gd name="connsiteX2" fmla="*/ 530226 w 3788570"/>
                <a:gd name="connsiteY2" fmla="*/ 607219 h 1901825"/>
                <a:gd name="connsiteX3" fmla="*/ 1085057 w 3788570"/>
                <a:gd name="connsiteY3" fmla="*/ 1200150 h 1901825"/>
                <a:gd name="connsiteX4" fmla="*/ 1634332 w 3788570"/>
                <a:gd name="connsiteY4" fmla="*/ 1606550 h 1901825"/>
                <a:gd name="connsiteX5" fmla="*/ 2174082 w 3788570"/>
                <a:gd name="connsiteY5" fmla="*/ 1828800 h 1901825"/>
                <a:gd name="connsiteX6" fmla="*/ 2694782 w 3788570"/>
                <a:gd name="connsiteY6" fmla="*/ 1901825 h 1901825"/>
                <a:gd name="connsiteX7" fmla="*/ 2891632 w 3788570"/>
                <a:gd name="connsiteY7" fmla="*/ 1781175 h 1901825"/>
                <a:gd name="connsiteX8" fmla="*/ 3258422 w 3788570"/>
                <a:gd name="connsiteY8" fmla="*/ 1774825 h 1901825"/>
                <a:gd name="connsiteX9" fmla="*/ 3788570 w 3788570"/>
                <a:gd name="connsiteY9" fmla="*/ 1247775 h 1901825"/>
                <a:gd name="connsiteX10" fmla="*/ 3786189 w 3788570"/>
                <a:gd name="connsiteY10" fmla="*/ 828676 h 1901825"/>
                <a:gd name="connsiteX11" fmla="*/ 3250407 w 3788570"/>
                <a:gd name="connsiteY11" fmla="*/ 1546225 h 1901825"/>
                <a:gd name="connsiteX12" fmla="*/ 2885282 w 3788570"/>
                <a:gd name="connsiteY12" fmla="*/ 1774825 h 1901825"/>
                <a:gd name="connsiteX13" fmla="*/ 1620441 w 3788570"/>
                <a:gd name="connsiteY13" fmla="*/ 1400969 h 1901825"/>
                <a:gd name="connsiteX14" fmla="*/ 542132 w 3788570"/>
                <a:gd name="connsiteY14" fmla="*/ 187325 h 1901825"/>
                <a:gd name="connsiteX15" fmla="*/ 0 w 3788570"/>
                <a:gd name="connsiteY15" fmla="*/ 0 h 1901825"/>
                <a:gd name="connsiteX0" fmla="*/ 0 w 3788570"/>
                <a:gd name="connsiteY0" fmla="*/ 0 h 1901825"/>
                <a:gd name="connsiteX1" fmla="*/ 2382 w 3788570"/>
                <a:gd name="connsiteY1" fmla="*/ 517525 h 1901825"/>
                <a:gd name="connsiteX2" fmla="*/ 530226 w 3788570"/>
                <a:gd name="connsiteY2" fmla="*/ 607219 h 1901825"/>
                <a:gd name="connsiteX3" fmla="*/ 1085057 w 3788570"/>
                <a:gd name="connsiteY3" fmla="*/ 1200150 h 1901825"/>
                <a:gd name="connsiteX4" fmla="*/ 1634332 w 3788570"/>
                <a:gd name="connsiteY4" fmla="*/ 1606550 h 1901825"/>
                <a:gd name="connsiteX5" fmla="*/ 2174082 w 3788570"/>
                <a:gd name="connsiteY5" fmla="*/ 1828800 h 1901825"/>
                <a:gd name="connsiteX6" fmla="*/ 2694782 w 3788570"/>
                <a:gd name="connsiteY6" fmla="*/ 1901825 h 1901825"/>
                <a:gd name="connsiteX7" fmla="*/ 2891632 w 3788570"/>
                <a:gd name="connsiteY7" fmla="*/ 1781175 h 1901825"/>
                <a:gd name="connsiteX8" fmla="*/ 3258422 w 3788570"/>
                <a:gd name="connsiteY8" fmla="*/ 1774825 h 1901825"/>
                <a:gd name="connsiteX9" fmla="*/ 3788570 w 3788570"/>
                <a:gd name="connsiteY9" fmla="*/ 1247775 h 1901825"/>
                <a:gd name="connsiteX10" fmla="*/ 3786189 w 3788570"/>
                <a:gd name="connsiteY10" fmla="*/ 828676 h 1901825"/>
                <a:gd name="connsiteX11" fmla="*/ 3250407 w 3788570"/>
                <a:gd name="connsiteY11" fmla="*/ 1546225 h 1901825"/>
                <a:gd name="connsiteX12" fmla="*/ 2885282 w 3788570"/>
                <a:gd name="connsiteY12" fmla="*/ 1774825 h 1901825"/>
                <a:gd name="connsiteX13" fmla="*/ 1620441 w 3788570"/>
                <a:gd name="connsiteY13" fmla="*/ 1400969 h 1901825"/>
                <a:gd name="connsiteX14" fmla="*/ 542132 w 3788570"/>
                <a:gd name="connsiteY14" fmla="*/ 187325 h 1901825"/>
                <a:gd name="connsiteX15" fmla="*/ 0 w 3788570"/>
                <a:gd name="connsiteY15" fmla="*/ 0 h 1901825"/>
                <a:gd name="connsiteX0" fmla="*/ 0 w 3788570"/>
                <a:gd name="connsiteY0" fmla="*/ 0 h 1901825"/>
                <a:gd name="connsiteX1" fmla="*/ 2382 w 3788570"/>
                <a:gd name="connsiteY1" fmla="*/ 517525 h 1901825"/>
                <a:gd name="connsiteX2" fmla="*/ 530226 w 3788570"/>
                <a:gd name="connsiteY2" fmla="*/ 607219 h 1901825"/>
                <a:gd name="connsiteX3" fmla="*/ 1085057 w 3788570"/>
                <a:gd name="connsiteY3" fmla="*/ 1200150 h 1901825"/>
                <a:gd name="connsiteX4" fmla="*/ 1634332 w 3788570"/>
                <a:gd name="connsiteY4" fmla="*/ 1606550 h 1901825"/>
                <a:gd name="connsiteX5" fmla="*/ 2174082 w 3788570"/>
                <a:gd name="connsiteY5" fmla="*/ 1828800 h 1901825"/>
                <a:gd name="connsiteX6" fmla="*/ 2694782 w 3788570"/>
                <a:gd name="connsiteY6" fmla="*/ 1901825 h 1901825"/>
                <a:gd name="connsiteX7" fmla="*/ 2891632 w 3788570"/>
                <a:gd name="connsiteY7" fmla="*/ 1781175 h 1901825"/>
                <a:gd name="connsiteX8" fmla="*/ 3258422 w 3788570"/>
                <a:gd name="connsiteY8" fmla="*/ 1774825 h 1901825"/>
                <a:gd name="connsiteX9" fmla="*/ 3788570 w 3788570"/>
                <a:gd name="connsiteY9" fmla="*/ 1247775 h 1901825"/>
                <a:gd name="connsiteX10" fmla="*/ 3786189 w 3788570"/>
                <a:gd name="connsiteY10" fmla="*/ 828676 h 1901825"/>
                <a:gd name="connsiteX11" fmla="*/ 3250407 w 3788570"/>
                <a:gd name="connsiteY11" fmla="*/ 1546225 h 1901825"/>
                <a:gd name="connsiteX12" fmla="*/ 2885282 w 3788570"/>
                <a:gd name="connsiteY12" fmla="*/ 1774825 h 1901825"/>
                <a:gd name="connsiteX13" fmla="*/ 1620441 w 3788570"/>
                <a:gd name="connsiteY13" fmla="*/ 1400969 h 1901825"/>
                <a:gd name="connsiteX14" fmla="*/ 990846 w 3788570"/>
                <a:gd name="connsiteY14" fmla="*/ 812521 h 1901825"/>
                <a:gd name="connsiteX15" fmla="*/ 542132 w 3788570"/>
                <a:gd name="connsiteY15" fmla="*/ 187325 h 1901825"/>
                <a:gd name="connsiteX16" fmla="*/ 0 w 3788570"/>
                <a:gd name="connsiteY16" fmla="*/ 0 h 1901825"/>
                <a:gd name="connsiteX0" fmla="*/ 0 w 3788570"/>
                <a:gd name="connsiteY0" fmla="*/ 0 h 1901825"/>
                <a:gd name="connsiteX1" fmla="*/ 2382 w 3788570"/>
                <a:gd name="connsiteY1" fmla="*/ 517525 h 1901825"/>
                <a:gd name="connsiteX2" fmla="*/ 530226 w 3788570"/>
                <a:gd name="connsiteY2" fmla="*/ 607219 h 1901825"/>
                <a:gd name="connsiteX3" fmla="*/ 1085057 w 3788570"/>
                <a:gd name="connsiteY3" fmla="*/ 1200150 h 1901825"/>
                <a:gd name="connsiteX4" fmla="*/ 1634332 w 3788570"/>
                <a:gd name="connsiteY4" fmla="*/ 1606550 h 1901825"/>
                <a:gd name="connsiteX5" fmla="*/ 2174082 w 3788570"/>
                <a:gd name="connsiteY5" fmla="*/ 1828800 h 1901825"/>
                <a:gd name="connsiteX6" fmla="*/ 2694782 w 3788570"/>
                <a:gd name="connsiteY6" fmla="*/ 1901825 h 1901825"/>
                <a:gd name="connsiteX7" fmla="*/ 2891632 w 3788570"/>
                <a:gd name="connsiteY7" fmla="*/ 1781175 h 1901825"/>
                <a:gd name="connsiteX8" fmla="*/ 3258422 w 3788570"/>
                <a:gd name="connsiteY8" fmla="*/ 1774825 h 1901825"/>
                <a:gd name="connsiteX9" fmla="*/ 3788570 w 3788570"/>
                <a:gd name="connsiteY9" fmla="*/ 1247775 h 1901825"/>
                <a:gd name="connsiteX10" fmla="*/ 3786189 w 3788570"/>
                <a:gd name="connsiteY10" fmla="*/ 828676 h 1901825"/>
                <a:gd name="connsiteX11" fmla="*/ 3250407 w 3788570"/>
                <a:gd name="connsiteY11" fmla="*/ 1546225 h 1901825"/>
                <a:gd name="connsiteX12" fmla="*/ 2885282 w 3788570"/>
                <a:gd name="connsiteY12" fmla="*/ 1774825 h 1901825"/>
                <a:gd name="connsiteX13" fmla="*/ 1620441 w 3788570"/>
                <a:gd name="connsiteY13" fmla="*/ 1400969 h 1901825"/>
                <a:gd name="connsiteX14" fmla="*/ 990846 w 3788570"/>
                <a:gd name="connsiteY14" fmla="*/ 812521 h 1901825"/>
                <a:gd name="connsiteX15" fmla="*/ 542132 w 3788570"/>
                <a:gd name="connsiteY15" fmla="*/ 187325 h 1901825"/>
                <a:gd name="connsiteX16" fmla="*/ 0 w 3788570"/>
                <a:gd name="connsiteY16" fmla="*/ 0 h 1901825"/>
                <a:gd name="connsiteX0" fmla="*/ 0 w 3788570"/>
                <a:gd name="connsiteY0" fmla="*/ 0 h 1901825"/>
                <a:gd name="connsiteX1" fmla="*/ 2382 w 3788570"/>
                <a:gd name="connsiteY1" fmla="*/ 517525 h 1901825"/>
                <a:gd name="connsiteX2" fmla="*/ 530226 w 3788570"/>
                <a:gd name="connsiteY2" fmla="*/ 607219 h 1901825"/>
                <a:gd name="connsiteX3" fmla="*/ 1085057 w 3788570"/>
                <a:gd name="connsiteY3" fmla="*/ 1200150 h 1901825"/>
                <a:gd name="connsiteX4" fmla="*/ 1634332 w 3788570"/>
                <a:gd name="connsiteY4" fmla="*/ 1606550 h 1901825"/>
                <a:gd name="connsiteX5" fmla="*/ 2174082 w 3788570"/>
                <a:gd name="connsiteY5" fmla="*/ 1828800 h 1901825"/>
                <a:gd name="connsiteX6" fmla="*/ 2694782 w 3788570"/>
                <a:gd name="connsiteY6" fmla="*/ 1901825 h 1901825"/>
                <a:gd name="connsiteX7" fmla="*/ 2891632 w 3788570"/>
                <a:gd name="connsiteY7" fmla="*/ 1781175 h 1901825"/>
                <a:gd name="connsiteX8" fmla="*/ 3258422 w 3788570"/>
                <a:gd name="connsiteY8" fmla="*/ 1774825 h 1901825"/>
                <a:gd name="connsiteX9" fmla="*/ 3788570 w 3788570"/>
                <a:gd name="connsiteY9" fmla="*/ 1247775 h 1901825"/>
                <a:gd name="connsiteX10" fmla="*/ 3786189 w 3788570"/>
                <a:gd name="connsiteY10" fmla="*/ 828676 h 1901825"/>
                <a:gd name="connsiteX11" fmla="*/ 3250407 w 3788570"/>
                <a:gd name="connsiteY11" fmla="*/ 1546225 h 1901825"/>
                <a:gd name="connsiteX12" fmla="*/ 2885282 w 3788570"/>
                <a:gd name="connsiteY12" fmla="*/ 1774825 h 1901825"/>
                <a:gd name="connsiteX13" fmla="*/ 1620441 w 3788570"/>
                <a:gd name="connsiteY13" fmla="*/ 1400969 h 1901825"/>
                <a:gd name="connsiteX14" fmla="*/ 990846 w 3788570"/>
                <a:gd name="connsiteY14" fmla="*/ 812521 h 1901825"/>
                <a:gd name="connsiteX15" fmla="*/ 542132 w 3788570"/>
                <a:gd name="connsiteY15" fmla="*/ 187325 h 1901825"/>
                <a:gd name="connsiteX16" fmla="*/ 0 w 3788570"/>
                <a:gd name="connsiteY16" fmla="*/ 0 h 1901825"/>
                <a:gd name="connsiteX0" fmla="*/ 0 w 3788570"/>
                <a:gd name="connsiteY0" fmla="*/ 0 h 1901825"/>
                <a:gd name="connsiteX1" fmla="*/ 2382 w 3788570"/>
                <a:gd name="connsiteY1" fmla="*/ 517525 h 1901825"/>
                <a:gd name="connsiteX2" fmla="*/ 530226 w 3788570"/>
                <a:gd name="connsiteY2" fmla="*/ 607219 h 1901825"/>
                <a:gd name="connsiteX3" fmla="*/ 1085057 w 3788570"/>
                <a:gd name="connsiteY3" fmla="*/ 1200150 h 1901825"/>
                <a:gd name="connsiteX4" fmla="*/ 1634332 w 3788570"/>
                <a:gd name="connsiteY4" fmla="*/ 1606550 h 1901825"/>
                <a:gd name="connsiteX5" fmla="*/ 2174082 w 3788570"/>
                <a:gd name="connsiteY5" fmla="*/ 1828800 h 1901825"/>
                <a:gd name="connsiteX6" fmla="*/ 2694782 w 3788570"/>
                <a:gd name="connsiteY6" fmla="*/ 1901825 h 1901825"/>
                <a:gd name="connsiteX7" fmla="*/ 2891632 w 3788570"/>
                <a:gd name="connsiteY7" fmla="*/ 1781175 h 1901825"/>
                <a:gd name="connsiteX8" fmla="*/ 3258422 w 3788570"/>
                <a:gd name="connsiteY8" fmla="*/ 1774825 h 1901825"/>
                <a:gd name="connsiteX9" fmla="*/ 3788570 w 3788570"/>
                <a:gd name="connsiteY9" fmla="*/ 1247775 h 1901825"/>
                <a:gd name="connsiteX10" fmla="*/ 3786189 w 3788570"/>
                <a:gd name="connsiteY10" fmla="*/ 828676 h 1901825"/>
                <a:gd name="connsiteX11" fmla="*/ 3250407 w 3788570"/>
                <a:gd name="connsiteY11" fmla="*/ 1546225 h 1901825"/>
                <a:gd name="connsiteX12" fmla="*/ 2885282 w 3788570"/>
                <a:gd name="connsiteY12" fmla="*/ 1774825 h 1901825"/>
                <a:gd name="connsiteX13" fmla="*/ 1620441 w 3788570"/>
                <a:gd name="connsiteY13" fmla="*/ 1400969 h 1901825"/>
                <a:gd name="connsiteX14" fmla="*/ 990846 w 3788570"/>
                <a:gd name="connsiteY14" fmla="*/ 812521 h 1901825"/>
                <a:gd name="connsiteX15" fmla="*/ 543648 w 3788570"/>
                <a:gd name="connsiteY15" fmla="*/ 184217 h 1901825"/>
                <a:gd name="connsiteX16" fmla="*/ 0 w 3788570"/>
                <a:gd name="connsiteY16" fmla="*/ 0 h 1901825"/>
                <a:gd name="connsiteX0" fmla="*/ 0 w 3788570"/>
                <a:gd name="connsiteY0" fmla="*/ 0 h 1901825"/>
                <a:gd name="connsiteX1" fmla="*/ 2382 w 3788570"/>
                <a:gd name="connsiteY1" fmla="*/ 517525 h 1901825"/>
                <a:gd name="connsiteX2" fmla="*/ 530226 w 3788570"/>
                <a:gd name="connsiteY2" fmla="*/ 607219 h 1901825"/>
                <a:gd name="connsiteX3" fmla="*/ 1085057 w 3788570"/>
                <a:gd name="connsiteY3" fmla="*/ 1200150 h 1901825"/>
                <a:gd name="connsiteX4" fmla="*/ 1634332 w 3788570"/>
                <a:gd name="connsiteY4" fmla="*/ 1606550 h 1901825"/>
                <a:gd name="connsiteX5" fmla="*/ 2174082 w 3788570"/>
                <a:gd name="connsiteY5" fmla="*/ 1828800 h 1901825"/>
                <a:gd name="connsiteX6" fmla="*/ 2694782 w 3788570"/>
                <a:gd name="connsiteY6" fmla="*/ 1901825 h 1901825"/>
                <a:gd name="connsiteX7" fmla="*/ 2891632 w 3788570"/>
                <a:gd name="connsiteY7" fmla="*/ 1781175 h 1901825"/>
                <a:gd name="connsiteX8" fmla="*/ 3258422 w 3788570"/>
                <a:gd name="connsiteY8" fmla="*/ 1774825 h 1901825"/>
                <a:gd name="connsiteX9" fmla="*/ 3788570 w 3788570"/>
                <a:gd name="connsiteY9" fmla="*/ 1247775 h 1901825"/>
                <a:gd name="connsiteX10" fmla="*/ 3786189 w 3788570"/>
                <a:gd name="connsiteY10" fmla="*/ 828676 h 1901825"/>
                <a:gd name="connsiteX11" fmla="*/ 3250407 w 3788570"/>
                <a:gd name="connsiteY11" fmla="*/ 1546225 h 1901825"/>
                <a:gd name="connsiteX12" fmla="*/ 2885282 w 3788570"/>
                <a:gd name="connsiteY12" fmla="*/ 1774825 h 1901825"/>
                <a:gd name="connsiteX13" fmla="*/ 1620441 w 3788570"/>
                <a:gd name="connsiteY13" fmla="*/ 1400969 h 1901825"/>
                <a:gd name="connsiteX14" fmla="*/ 990846 w 3788570"/>
                <a:gd name="connsiteY14" fmla="*/ 812521 h 1901825"/>
                <a:gd name="connsiteX15" fmla="*/ 543648 w 3788570"/>
                <a:gd name="connsiteY15" fmla="*/ 184217 h 1901825"/>
                <a:gd name="connsiteX16" fmla="*/ 0 w 3788570"/>
                <a:gd name="connsiteY16" fmla="*/ 0 h 1901825"/>
                <a:gd name="connsiteX0" fmla="*/ 0 w 3788570"/>
                <a:gd name="connsiteY0" fmla="*/ 0 h 1901825"/>
                <a:gd name="connsiteX1" fmla="*/ 2382 w 3788570"/>
                <a:gd name="connsiteY1" fmla="*/ 517525 h 1901825"/>
                <a:gd name="connsiteX2" fmla="*/ 530226 w 3788570"/>
                <a:gd name="connsiteY2" fmla="*/ 607219 h 1901825"/>
                <a:gd name="connsiteX3" fmla="*/ 1085057 w 3788570"/>
                <a:gd name="connsiteY3" fmla="*/ 1200150 h 1901825"/>
                <a:gd name="connsiteX4" fmla="*/ 1634332 w 3788570"/>
                <a:gd name="connsiteY4" fmla="*/ 1606550 h 1901825"/>
                <a:gd name="connsiteX5" fmla="*/ 2174082 w 3788570"/>
                <a:gd name="connsiteY5" fmla="*/ 1828800 h 1901825"/>
                <a:gd name="connsiteX6" fmla="*/ 2694782 w 3788570"/>
                <a:gd name="connsiteY6" fmla="*/ 1901825 h 1901825"/>
                <a:gd name="connsiteX7" fmla="*/ 2891632 w 3788570"/>
                <a:gd name="connsiteY7" fmla="*/ 1781175 h 1901825"/>
                <a:gd name="connsiteX8" fmla="*/ 3258422 w 3788570"/>
                <a:gd name="connsiteY8" fmla="*/ 1774825 h 1901825"/>
                <a:gd name="connsiteX9" fmla="*/ 3788570 w 3788570"/>
                <a:gd name="connsiteY9" fmla="*/ 1247775 h 1901825"/>
                <a:gd name="connsiteX10" fmla="*/ 3786189 w 3788570"/>
                <a:gd name="connsiteY10" fmla="*/ 828676 h 1901825"/>
                <a:gd name="connsiteX11" fmla="*/ 3250407 w 3788570"/>
                <a:gd name="connsiteY11" fmla="*/ 1546225 h 1901825"/>
                <a:gd name="connsiteX12" fmla="*/ 2885282 w 3788570"/>
                <a:gd name="connsiteY12" fmla="*/ 1774825 h 1901825"/>
                <a:gd name="connsiteX13" fmla="*/ 1620441 w 3788570"/>
                <a:gd name="connsiteY13" fmla="*/ 1400969 h 1901825"/>
                <a:gd name="connsiteX14" fmla="*/ 984783 w 3788570"/>
                <a:gd name="connsiteY14" fmla="*/ 815629 h 1901825"/>
                <a:gd name="connsiteX15" fmla="*/ 543648 w 3788570"/>
                <a:gd name="connsiteY15" fmla="*/ 184217 h 1901825"/>
                <a:gd name="connsiteX16" fmla="*/ 0 w 3788570"/>
                <a:gd name="connsiteY16" fmla="*/ 0 h 1901825"/>
                <a:gd name="connsiteX0" fmla="*/ 0 w 3788570"/>
                <a:gd name="connsiteY0" fmla="*/ 0 h 1901825"/>
                <a:gd name="connsiteX1" fmla="*/ 2382 w 3788570"/>
                <a:gd name="connsiteY1" fmla="*/ 517525 h 1901825"/>
                <a:gd name="connsiteX2" fmla="*/ 530226 w 3788570"/>
                <a:gd name="connsiteY2" fmla="*/ 607219 h 1901825"/>
                <a:gd name="connsiteX3" fmla="*/ 1085057 w 3788570"/>
                <a:gd name="connsiteY3" fmla="*/ 1200150 h 1901825"/>
                <a:gd name="connsiteX4" fmla="*/ 1634332 w 3788570"/>
                <a:gd name="connsiteY4" fmla="*/ 1606550 h 1901825"/>
                <a:gd name="connsiteX5" fmla="*/ 2174082 w 3788570"/>
                <a:gd name="connsiteY5" fmla="*/ 1828800 h 1901825"/>
                <a:gd name="connsiteX6" fmla="*/ 2694782 w 3788570"/>
                <a:gd name="connsiteY6" fmla="*/ 1901825 h 1901825"/>
                <a:gd name="connsiteX7" fmla="*/ 2891632 w 3788570"/>
                <a:gd name="connsiteY7" fmla="*/ 1781175 h 1901825"/>
                <a:gd name="connsiteX8" fmla="*/ 3258422 w 3788570"/>
                <a:gd name="connsiteY8" fmla="*/ 1774825 h 1901825"/>
                <a:gd name="connsiteX9" fmla="*/ 3788570 w 3788570"/>
                <a:gd name="connsiteY9" fmla="*/ 1247775 h 1901825"/>
                <a:gd name="connsiteX10" fmla="*/ 3786189 w 3788570"/>
                <a:gd name="connsiteY10" fmla="*/ 828676 h 1901825"/>
                <a:gd name="connsiteX11" fmla="*/ 3250407 w 3788570"/>
                <a:gd name="connsiteY11" fmla="*/ 1546225 h 1901825"/>
                <a:gd name="connsiteX12" fmla="*/ 2885282 w 3788570"/>
                <a:gd name="connsiteY12" fmla="*/ 1774825 h 1901825"/>
                <a:gd name="connsiteX13" fmla="*/ 1620441 w 3788570"/>
                <a:gd name="connsiteY13" fmla="*/ 1400969 h 1901825"/>
                <a:gd name="connsiteX14" fmla="*/ 984783 w 3788570"/>
                <a:gd name="connsiteY14" fmla="*/ 815629 h 1901825"/>
                <a:gd name="connsiteX15" fmla="*/ 543648 w 3788570"/>
                <a:gd name="connsiteY15" fmla="*/ 184217 h 1901825"/>
                <a:gd name="connsiteX16" fmla="*/ 0 w 3788570"/>
                <a:gd name="connsiteY16" fmla="*/ 0 h 1901825"/>
                <a:gd name="connsiteX0" fmla="*/ 0 w 3788570"/>
                <a:gd name="connsiteY0" fmla="*/ 0 h 1901825"/>
                <a:gd name="connsiteX1" fmla="*/ 2382 w 3788570"/>
                <a:gd name="connsiteY1" fmla="*/ 517525 h 1901825"/>
                <a:gd name="connsiteX2" fmla="*/ 530226 w 3788570"/>
                <a:gd name="connsiteY2" fmla="*/ 607219 h 1901825"/>
                <a:gd name="connsiteX3" fmla="*/ 1085057 w 3788570"/>
                <a:gd name="connsiteY3" fmla="*/ 1200150 h 1901825"/>
                <a:gd name="connsiteX4" fmla="*/ 1634332 w 3788570"/>
                <a:gd name="connsiteY4" fmla="*/ 1606550 h 1901825"/>
                <a:gd name="connsiteX5" fmla="*/ 2174082 w 3788570"/>
                <a:gd name="connsiteY5" fmla="*/ 1828800 h 1901825"/>
                <a:gd name="connsiteX6" fmla="*/ 2694782 w 3788570"/>
                <a:gd name="connsiteY6" fmla="*/ 1901825 h 1901825"/>
                <a:gd name="connsiteX7" fmla="*/ 2891632 w 3788570"/>
                <a:gd name="connsiteY7" fmla="*/ 1781175 h 1901825"/>
                <a:gd name="connsiteX8" fmla="*/ 3258422 w 3788570"/>
                <a:gd name="connsiteY8" fmla="*/ 1774825 h 1901825"/>
                <a:gd name="connsiteX9" fmla="*/ 3788570 w 3788570"/>
                <a:gd name="connsiteY9" fmla="*/ 1247775 h 1901825"/>
                <a:gd name="connsiteX10" fmla="*/ 3786189 w 3788570"/>
                <a:gd name="connsiteY10" fmla="*/ 828676 h 1901825"/>
                <a:gd name="connsiteX11" fmla="*/ 3250407 w 3788570"/>
                <a:gd name="connsiteY11" fmla="*/ 1546225 h 1901825"/>
                <a:gd name="connsiteX12" fmla="*/ 2885282 w 3788570"/>
                <a:gd name="connsiteY12" fmla="*/ 1774825 h 1901825"/>
                <a:gd name="connsiteX13" fmla="*/ 1620441 w 3788570"/>
                <a:gd name="connsiteY13" fmla="*/ 1400969 h 1901825"/>
                <a:gd name="connsiteX14" fmla="*/ 984783 w 3788570"/>
                <a:gd name="connsiteY14" fmla="*/ 815629 h 1901825"/>
                <a:gd name="connsiteX15" fmla="*/ 543648 w 3788570"/>
                <a:gd name="connsiteY15" fmla="*/ 184217 h 1901825"/>
                <a:gd name="connsiteX16" fmla="*/ 0 w 3788570"/>
                <a:gd name="connsiteY16" fmla="*/ 0 h 190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88570" h="1901825">
                  <a:moveTo>
                    <a:pt x="0" y="0"/>
                  </a:moveTo>
                  <a:lnTo>
                    <a:pt x="2382" y="517525"/>
                  </a:lnTo>
                  <a:cubicBezTo>
                    <a:pt x="10849" y="548217"/>
                    <a:pt x="159016" y="359040"/>
                    <a:pt x="530226" y="607219"/>
                  </a:cubicBezTo>
                  <a:cubicBezTo>
                    <a:pt x="714376" y="797719"/>
                    <a:pt x="738982" y="765175"/>
                    <a:pt x="1085057" y="1200150"/>
                  </a:cubicBezTo>
                  <a:cubicBezTo>
                    <a:pt x="1417374" y="1341967"/>
                    <a:pt x="1451240" y="1471083"/>
                    <a:pt x="1634332" y="1606550"/>
                  </a:cubicBezTo>
                  <a:cubicBezTo>
                    <a:pt x="1814249" y="1680633"/>
                    <a:pt x="1743340" y="1602317"/>
                    <a:pt x="2174082" y="1828800"/>
                  </a:cubicBezTo>
                  <a:cubicBezTo>
                    <a:pt x="2347649" y="1853142"/>
                    <a:pt x="2518040" y="1807633"/>
                    <a:pt x="2694782" y="1901825"/>
                  </a:cubicBezTo>
                  <a:lnTo>
                    <a:pt x="2891632" y="1781175"/>
                  </a:lnTo>
                  <a:lnTo>
                    <a:pt x="3258422" y="1774825"/>
                  </a:lnTo>
                  <a:cubicBezTo>
                    <a:pt x="3338855" y="1488017"/>
                    <a:pt x="3665274" y="1368689"/>
                    <a:pt x="3788570" y="1247775"/>
                  </a:cubicBezTo>
                  <a:cubicBezTo>
                    <a:pt x="3787776" y="1108075"/>
                    <a:pt x="3786983" y="968376"/>
                    <a:pt x="3786189" y="828676"/>
                  </a:cubicBezTo>
                  <a:cubicBezTo>
                    <a:pt x="3705226" y="932128"/>
                    <a:pt x="3334544" y="1283229"/>
                    <a:pt x="3250407" y="1546225"/>
                  </a:cubicBezTo>
                  <a:cubicBezTo>
                    <a:pt x="3183468" y="1574800"/>
                    <a:pt x="3006990" y="1698625"/>
                    <a:pt x="2885282" y="1774825"/>
                  </a:cubicBezTo>
                  <a:cubicBezTo>
                    <a:pt x="2613621" y="1750616"/>
                    <a:pt x="2226138" y="1710135"/>
                    <a:pt x="1620441" y="1400969"/>
                  </a:cubicBezTo>
                  <a:cubicBezTo>
                    <a:pt x="1401704" y="1234369"/>
                    <a:pt x="1199109" y="1018421"/>
                    <a:pt x="984783" y="815629"/>
                  </a:cubicBezTo>
                  <a:cubicBezTo>
                    <a:pt x="805317" y="612837"/>
                    <a:pt x="652710" y="364700"/>
                    <a:pt x="543648" y="184217"/>
                  </a:cubicBezTo>
                  <a:cubicBezTo>
                    <a:pt x="466990" y="205018"/>
                    <a:pt x="204524" y="50537"/>
                    <a:pt x="0" y="0"/>
                  </a:cubicBezTo>
                  <a:close/>
                </a:path>
              </a:pathLst>
            </a:custGeom>
            <a:solidFill>
              <a:srgbClr val="669BD2">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Freeform: Shape 1">
              <a:extLst>
                <a:ext uri="{FF2B5EF4-FFF2-40B4-BE49-F238E27FC236}">
                  <a16:creationId xmlns:a16="http://schemas.microsoft.com/office/drawing/2014/main" id="{6472B9D9-C6A6-4506-A352-85905BD90BAC}"/>
                </a:ext>
              </a:extLst>
            </p:cNvPr>
            <p:cNvSpPr/>
            <p:nvPr/>
          </p:nvSpPr>
          <p:spPr>
            <a:xfrm>
              <a:off x="1799961" y="2737037"/>
              <a:ext cx="3568733" cy="2351556"/>
            </a:xfrm>
            <a:custGeom>
              <a:avLst/>
              <a:gdLst>
                <a:gd name="connsiteX0" fmla="*/ 0 w 4005263"/>
                <a:gd name="connsiteY0" fmla="*/ 0 h 2352675"/>
                <a:gd name="connsiteX1" fmla="*/ 0 w 4005263"/>
                <a:gd name="connsiteY1" fmla="*/ 2352675 h 2352675"/>
                <a:gd name="connsiteX2" fmla="*/ 4005263 w 4005263"/>
                <a:gd name="connsiteY2" fmla="*/ 2352675 h 2352675"/>
              </a:gdLst>
              <a:ahLst/>
              <a:cxnLst>
                <a:cxn ang="0">
                  <a:pos x="connsiteX0" y="connsiteY0"/>
                </a:cxn>
                <a:cxn ang="0">
                  <a:pos x="connsiteX1" y="connsiteY1"/>
                </a:cxn>
                <a:cxn ang="0">
                  <a:pos x="connsiteX2" y="connsiteY2"/>
                </a:cxn>
              </a:cxnLst>
              <a:rect l="l" t="t" r="r" b="b"/>
              <a:pathLst>
                <a:path w="4005263" h="2352675">
                  <a:moveTo>
                    <a:pt x="0" y="0"/>
                  </a:moveTo>
                  <a:lnTo>
                    <a:pt x="0" y="2352675"/>
                  </a:lnTo>
                  <a:lnTo>
                    <a:pt x="4005263" y="2352675"/>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TextBox 611">
              <a:extLst>
                <a:ext uri="{FF2B5EF4-FFF2-40B4-BE49-F238E27FC236}">
                  <a16:creationId xmlns:a16="http://schemas.microsoft.com/office/drawing/2014/main" id="{ED4FE6CE-B4D1-4463-9E0C-343A25C99AB8}"/>
                </a:ext>
              </a:extLst>
            </p:cNvPr>
            <p:cNvSpPr txBox="1"/>
            <p:nvPr/>
          </p:nvSpPr>
          <p:spPr>
            <a:xfrm rot="16200000">
              <a:off x="525283" y="3764939"/>
              <a:ext cx="1414169" cy="338554"/>
            </a:xfrm>
            <a:prstGeom prst="rect">
              <a:avLst/>
            </a:prstGeom>
          </p:spPr>
          <p:txBody>
            <a:bodyPr vert="horz" wrap="none" lIns="91440" tIns="45720" rIns="91440" bIns="45720" rtlCol="0" anchor="ctr">
              <a:spAutoFit/>
            </a:bodyPr>
            <a:lstStyle/>
            <a:p>
              <a:pPr algn="ctr">
                <a:spcBef>
                  <a:spcPts val="600"/>
                </a:spcBef>
              </a:pPr>
              <a:r>
                <a:rPr lang="en-US" sz="1600" b="1">
                  <a:latin typeface="+mn-lt"/>
                </a:rPr>
                <a:t>Adjusted HR</a:t>
              </a:r>
            </a:p>
          </p:txBody>
        </p:sp>
        <p:sp>
          <p:nvSpPr>
            <p:cNvPr id="613" name="Oval 612">
              <a:extLst>
                <a:ext uri="{FF2B5EF4-FFF2-40B4-BE49-F238E27FC236}">
                  <a16:creationId xmlns:a16="http://schemas.microsoft.com/office/drawing/2014/main" id="{27BA3912-D361-4626-B22D-169A7309CF38}"/>
                </a:ext>
              </a:extLst>
            </p:cNvPr>
            <p:cNvSpPr/>
            <p:nvPr/>
          </p:nvSpPr>
          <p:spPr>
            <a:xfrm>
              <a:off x="2002798" y="3036340"/>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Oval 613">
              <a:extLst>
                <a:ext uri="{FF2B5EF4-FFF2-40B4-BE49-F238E27FC236}">
                  <a16:creationId xmlns:a16="http://schemas.microsoft.com/office/drawing/2014/main" id="{8B146C27-68B5-42C0-A6BC-A833659C7B63}"/>
                </a:ext>
              </a:extLst>
            </p:cNvPr>
            <p:cNvSpPr/>
            <p:nvPr/>
          </p:nvSpPr>
          <p:spPr>
            <a:xfrm>
              <a:off x="2041842" y="3036338"/>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Oval 614">
              <a:extLst>
                <a:ext uri="{FF2B5EF4-FFF2-40B4-BE49-F238E27FC236}">
                  <a16:creationId xmlns:a16="http://schemas.microsoft.com/office/drawing/2014/main" id="{976A5C18-D963-4C7D-BFB7-77F04E5C3319}"/>
                </a:ext>
              </a:extLst>
            </p:cNvPr>
            <p:cNvSpPr/>
            <p:nvPr/>
          </p:nvSpPr>
          <p:spPr>
            <a:xfrm>
              <a:off x="2076002" y="3031574"/>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Oval 615">
              <a:extLst>
                <a:ext uri="{FF2B5EF4-FFF2-40B4-BE49-F238E27FC236}">
                  <a16:creationId xmlns:a16="http://schemas.microsoft.com/office/drawing/2014/main" id="{88BFAB5E-555D-49B5-A74C-A272458AD385}"/>
                </a:ext>
              </a:extLst>
            </p:cNvPr>
            <p:cNvSpPr/>
            <p:nvPr/>
          </p:nvSpPr>
          <p:spPr>
            <a:xfrm>
              <a:off x="2112798" y="3033950"/>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a:extLst>
                <a:ext uri="{FF2B5EF4-FFF2-40B4-BE49-F238E27FC236}">
                  <a16:creationId xmlns:a16="http://schemas.microsoft.com/office/drawing/2014/main" id="{96AE066D-426F-4CC7-8A50-405D36AF0725}"/>
                </a:ext>
              </a:extLst>
            </p:cNvPr>
            <p:cNvSpPr/>
            <p:nvPr/>
          </p:nvSpPr>
          <p:spPr>
            <a:xfrm>
              <a:off x="2149399" y="3036326"/>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Oval 617">
              <a:extLst>
                <a:ext uri="{FF2B5EF4-FFF2-40B4-BE49-F238E27FC236}">
                  <a16:creationId xmlns:a16="http://schemas.microsoft.com/office/drawing/2014/main" id="{A472ABE1-AB82-4A80-AB39-6F9C884E77CE}"/>
                </a:ext>
              </a:extLst>
            </p:cNvPr>
            <p:cNvSpPr/>
            <p:nvPr/>
          </p:nvSpPr>
          <p:spPr>
            <a:xfrm>
              <a:off x="2188440" y="3041081"/>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a:extLst>
                <a:ext uri="{FF2B5EF4-FFF2-40B4-BE49-F238E27FC236}">
                  <a16:creationId xmlns:a16="http://schemas.microsoft.com/office/drawing/2014/main" id="{EAF57A8C-A576-44F6-ADBF-8AF553124434}"/>
                </a:ext>
              </a:extLst>
            </p:cNvPr>
            <p:cNvSpPr/>
            <p:nvPr/>
          </p:nvSpPr>
          <p:spPr>
            <a:xfrm>
              <a:off x="2227480" y="3050597"/>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Oval 619">
              <a:extLst>
                <a:ext uri="{FF2B5EF4-FFF2-40B4-BE49-F238E27FC236}">
                  <a16:creationId xmlns:a16="http://schemas.microsoft.com/office/drawing/2014/main" id="{FF3753C6-A9B1-4A5E-B140-6854FD776C48}"/>
                </a:ext>
              </a:extLst>
            </p:cNvPr>
            <p:cNvSpPr/>
            <p:nvPr/>
          </p:nvSpPr>
          <p:spPr>
            <a:xfrm>
              <a:off x="2261641" y="3058827"/>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620">
              <a:extLst>
                <a:ext uri="{FF2B5EF4-FFF2-40B4-BE49-F238E27FC236}">
                  <a16:creationId xmlns:a16="http://schemas.microsoft.com/office/drawing/2014/main" id="{35AA5613-3FF0-45FC-A26E-36E548C749AA}"/>
                </a:ext>
              </a:extLst>
            </p:cNvPr>
            <p:cNvSpPr/>
            <p:nvPr/>
          </p:nvSpPr>
          <p:spPr>
            <a:xfrm>
              <a:off x="2300681" y="3069627"/>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Oval 621">
              <a:extLst>
                <a:ext uri="{FF2B5EF4-FFF2-40B4-BE49-F238E27FC236}">
                  <a16:creationId xmlns:a16="http://schemas.microsoft.com/office/drawing/2014/main" id="{AF03BAA2-F91E-4684-B2E3-7C468A3A0950}"/>
                </a:ext>
              </a:extLst>
            </p:cNvPr>
            <p:cNvSpPr/>
            <p:nvPr/>
          </p:nvSpPr>
          <p:spPr>
            <a:xfrm>
              <a:off x="2339722" y="3083903"/>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Oval 622">
              <a:extLst>
                <a:ext uri="{FF2B5EF4-FFF2-40B4-BE49-F238E27FC236}">
                  <a16:creationId xmlns:a16="http://schemas.microsoft.com/office/drawing/2014/main" id="{FB725F56-2866-4365-8D51-8B4D374952B5}"/>
                </a:ext>
              </a:extLst>
            </p:cNvPr>
            <p:cNvSpPr/>
            <p:nvPr/>
          </p:nvSpPr>
          <p:spPr>
            <a:xfrm>
              <a:off x="2376322" y="3100558"/>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Oval 623">
              <a:extLst>
                <a:ext uri="{FF2B5EF4-FFF2-40B4-BE49-F238E27FC236}">
                  <a16:creationId xmlns:a16="http://schemas.microsoft.com/office/drawing/2014/main" id="{CF39C1AD-88F2-40DF-AD29-CFCB7BA5B964}"/>
                </a:ext>
              </a:extLst>
            </p:cNvPr>
            <p:cNvSpPr/>
            <p:nvPr/>
          </p:nvSpPr>
          <p:spPr>
            <a:xfrm>
              <a:off x="2412923" y="3119593"/>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Oval 624">
              <a:extLst>
                <a:ext uri="{FF2B5EF4-FFF2-40B4-BE49-F238E27FC236}">
                  <a16:creationId xmlns:a16="http://schemas.microsoft.com/office/drawing/2014/main" id="{DB1955E5-CB2F-492C-A974-74955C797FD2}"/>
                </a:ext>
              </a:extLst>
            </p:cNvPr>
            <p:cNvSpPr/>
            <p:nvPr/>
          </p:nvSpPr>
          <p:spPr>
            <a:xfrm>
              <a:off x="2449524" y="3138628"/>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Oval 625">
              <a:extLst>
                <a:ext uri="{FF2B5EF4-FFF2-40B4-BE49-F238E27FC236}">
                  <a16:creationId xmlns:a16="http://schemas.microsoft.com/office/drawing/2014/main" id="{EAF30847-9E15-4296-A2F3-E7CC321B777A}"/>
                </a:ext>
              </a:extLst>
            </p:cNvPr>
            <p:cNvSpPr/>
            <p:nvPr/>
          </p:nvSpPr>
          <p:spPr>
            <a:xfrm>
              <a:off x="2486124" y="3155283"/>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Oval 626">
              <a:extLst>
                <a:ext uri="{FF2B5EF4-FFF2-40B4-BE49-F238E27FC236}">
                  <a16:creationId xmlns:a16="http://schemas.microsoft.com/office/drawing/2014/main" id="{594D81A5-A8B5-4D0E-B733-8FFE20A1A821}"/>
                </a:ext>
              </a:extLst>
            </p:cNvPr>
            <p:cNvSpPr/>
            <p:nvPr/>
          </p:nvSpPr>
          <p:spPr>
            <a:xfrm>
              <a:off x="2521407" y="3167178"/>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Oval 634">
              <a:extLst>
                <a:ext uri="{FF2B5EF4-FFF2-40B4-BE49-F238E27FC236}">
                  <a16:creationId xmlns:a16="http://schemas.microsoft.com/office/drawing/2014/main" id="{1BE0C75C-18E0-480C-8D1B-7A860A9E3823}"/>
                </a:ext>
              </a:extLst>
            </p:cNvPr>
            <p:cNvSpPr/>
            <p:nvPr/>
          </p:nvSpPr>
          <p:spPr>
            <a:xfrm>
              <a:off x="2560447" y="3171934"/>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Oval 635">
              <a:extLst>
                <a:ext uri="{FF2B5EF4-FFF2-40B4-BE49-F238E27FC236}">
                  <a16:creationId xmlns:a16="http://schemas.microsoft.com/office/drawing/2014/main" id="{AC66F7D0-30AB-4BE4-BF50-90724B4F5EB5}"/>
                </a:ext>
              </a:extLst>
            </p:cNvPr>
            <p:cNvSpPr/>
            <p:nvPr/>
          </p:nvSpPr>
          <p:spPr>
            <a:xfrm>
              <a:off x="2594550" y="3217956"/>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636">
              <a:extLst>
                <a:ext uri="{FF2B5EF4-FFF2-40B4-BE49-F238E27FC236}">
                  <a16:creationId xmlns:a16="http://schemas.microsoft.com/office/drawing/2014/main" id="{1AD48F6A-5278-4927-8FCE-4F98F23065C6}"/>
                </a:ext>
              </a:extLst>
            </p:cNvPr>
            <p:cNvSpPr/>
            <p:nvPr/>
          </p:nvSpPr>
          <p:spPr>
            <a:xfrm>
              <a:off x="2632331" y="3261083"/>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a:extLst>
                <a:ext uri="{FF2B5EF4-FFF2-40B4-BE49-F238E27FC236}">
                  <a16:creationId xmlns:a16="http://schemas.microsoft.com/office/drawing/2014/main" id="{51E7B9F3-2163-4235-AD61-811BB0262C01}"/>
                </a:ext>
              </a:extLst>
            </p:cNvPr>
            <p:cNvSpPr/>
            <p:nvPr/>
          </p:nvSpPr>
          <p:spPr>
            <a:xfrm>
              <a:off x="2670249" y="3307586"/>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Oval 638">
              <a:extLst>
                <a:ext uri="{FF2B5EF4-FFF2-40B4-BE49-F238E27FC236}">
                  <a16:creationId xmlns:a16="http://schemas.microsoft.com/office/drawing/2014/main" id="{ABE47996-97F1-45D1-AD51-A72DBF05437D}"/>
                </a:ext>
              </a:extLst>
            </p:cNvPr>
            <p:cNvSpPr/>
            <p:nvPr/>
          </p:nvSpPr>
          <p:spPr>
            <a:xfrm>
              <a:off x="2706850" y="3359944"/>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a:extLst>
                <a:ext uri="{FF2B5EF4-FFF2-40B4-BE49-F238E27FC236}">
                  <a16:creationId xmlns:a16="http://schemas.microsoft.com/office/drawing/2014/main" id="{8DCDC55D-6D32-4B80-B806-2F68F6E33BF2}"/>
                </a:ext>
              </a:extLst>
            </p:cNvPr>
            <p:cNvSpPr/>
            <p:nvPr/>
          </p:nvSpPr>
          <p:spPr>
            <a:xfrm>
              <a:off x="2743451" y="3409921"/>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Oval 640">
              <a:extLst>
                <a:ext uri="{FF2B5EF4-FFF2-40B4-BE49-F238E27FC236}">
                  <a16:creationId xmlns:a16="http://schemas.microsoft.com/office/drawing/2014/main" id="{2189D1C1-4DD7-40B9-A178-B4552080D43B}"/>
                </a:ext>
              </a:extLst>
            </p:cNvPr>
            <p:cNvSpPr/>
            <p:nvPr/>
          </p:nvSpPr>
          <p:spPr>
            <a:xfrm>
              <a:off x="2782491" y="3452758"/>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a:extLst>
                <a:ext uri="{FF2B5EF4-FFF2-40B4-BE49-F238E27FC236}">
                  <a16:creationId xmlns:a16="http://schemas.microsoft.com/office/drawing/2014/main" id="{81D461ED-7C67-4A00-B188-BAC66D6B701D}"/>
                </a:ext>
              </a:extLst>
            </p:cNvPr>
            <p:cNvSpPr/>
            <p:nvPr/>
          </p:nvSpPr>
          <p:spPr>
            <a:xfrm>
              <a:off x="2816652" y="3495596"/>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Oval 643">
              <a:extLst>
                <a:ext uri="{FF2B5EF4-FFF2-40B4-BE49-F238E27FC236}">
                  <a16:creationId xmlns:a16="http://schemas.microsoft.com/office/drawing/2014/main" id="{859F454D-F508-4E93-A933-CFCF2242CC2F}"/>
                </a:ext>
              </a:extLst>
            </p:cNvPr>
            <p:cNvSpPr/>
            <p:nvPr/>
          </p:nvSpPr>
          <p:spPr>
            <a:xfrm>
              <a:off x="2854374" y="3542099"/>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Oval 644">
              <a:extLst>
                <a:ext uri="{FF2B5EF4-FFF2-40B4-BE49-F238E27FC236}">
                  <a16:creationId xmlns:a16="http://schemas.microsoft.com/office/drawing/2014/main" id="{6FE16859-EAB0-4B21-8206-0BA20408BCAB}"/>
                </a:ext>
              </a:extLst>
            </p:cNvPr>
            <p:cNvSpPr/>
            <p:nvPr/>
          </p:nvSpPr>
          <p:spPr>
            <a:xfrm>
              <a:off x="2892293" y="3588411"/>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Oval 645">
              <a:extLst>
                <a:ext uri="{FF2B5EF4-FFF2-40B4-BE49-F238E27FC236}">
                  <a16:creationId xmlns:a16="http://schemas.microsoft.com/office/drawing/2014/main" id="{A190F21F-2971-4957-81B8-CD1520A290B5}"/>
                </a:ext>
              </a:extLst>
            </p:cNvPr>
            <p:cNvSpPr/>
            <p:nvPr/>
          </p:nvSpPr>
          <p:spPr>
            <a:xfrm>
              <a:off x="2928698" y="3633628"/>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646">
              <a:extLst>
                <a:ext uri="{FF2B5EF4-FFF2-40B4-BE49-F238E27FC236}">
                  <a16:creationId xmlns:a16="http://schemas.microsoft.com/office/drawing/2014/main" id="{FBED4D46-3CEE-461A-B645-4B3175094852}"/>
                </a:ext>
              </a:extLst>
            </p:cNvPr>
            <p:cNvSpPr/>
            <p:nvPr/>
          </p:nvSpPr>
          <p:spPr>
            <a:xfrm>
              <a:off x="2962858" y="3675180"/>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Oval 647">
              <a:extLst>
                <a:ext uri="{FF2B5EF4-FFF2-40B4-BE49-F238E27FC236}">
                  <a16:creationId xmlns:a16="http://schemas.microsoft.com/office/drawing/2014/main" id="{0F543421-EF60-4F68-BB0A-740743DCD7F1}"/>
                </a:ext>
              </a:extLst>
            </p:cNvPr>
            <p:cNvSpPr/>
            <p:nvPr/>
          </p:nvSpPr>
          <p:spPr>
            <a:xfrm>
              <a:off x="3002095" y="3716924"/>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a:extLst>
                <a:ext uri="{FF2B5EF4-FFF2-40B4-BE49-F238E27FC236}">
                  <a16:creationId xmlns:a16="http://schemas.microsoft.com/office/drawing/2014/main" id="{9600B718-AEA5-47CF-A05E-23EE3E3BEAC7}"/>
                </a:ext>
              </a:extLst>
            </p:cNvPr>
            <p:cNvSpPr/>
            <p:nvPr/>
          </p:nvSpPr>
          <p:spPr>
            <a:xfrm>
              <a:off x="3041135" y="3752622"/>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Oval 649">
              <a:extLst>
                <a:ext uri="{FF2B5EF4-FFF2-40B4-BE49-F238E27FC236}">
                  <a16:creationId xmlns:a16="http://schemas.microsoft.com/office/drawing/2014/main" id="{66EE034F-4CAB-4FAF-9C91-47B7B7E435B4}"/>
                </a:ext>
              </a:extLst>
            </p:cNvPr>
            <p:cNvSpPr/>
            <p:nvPr/>
          </p:nvSpPr>
          <p:spPr>
            <a:xfrm>
              <a:off x="3075296" y="3788320"/>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a:extLst>
                <a:ext uri="{FF2B5EF4-FFF2-40B4-BE49-F238E27FC236}">
                  <a16:creationId xmlns:a16="http://schemas.microsoft.com/office/drawing/2014/main" id="{E9611D27-3AF5-41F4-9002-A8B7D9C84001}"/>
                </a:ext>
              </a:extLst>
            </p:cNvPr>
            <p:cNvSpPr/>
            <p:nvPr/>
          </p:nvSpPr>
          <p:spPr>
            <a:xfrm>
              <a:off x="3111897" y="3833537"/>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Oval 651">
              <a:extLst>
                <a:ext uri="{FF2B5EF4-FFF2-40B4-BE49-F238E27FC236}">
                  <a16:creationId xmlns:a16="http://schemas.microsoft.com/office/drawing/2014/main" id="{B33D9C5D-1B0C-42F3-A0CF-3830E6B7FA30}"/>
                </a:ext>
              </a:extLst>
            </p:cNvPr>
            <p:cNvSpPr/>
            <p:nvPr/>
          </p:nvSpPr>
          <p:spPr>
            <a:xfrm>
              <a:off x="3150937" y="3857333"/>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Oval 652">
              <a:extLst>
                <a:ext uri="{FF2B5EF4-FFF2-40B4-BE49-F238E27FC236}">
                  <a16:creationId xmlns:a16="http://schemas.microsoft.com/office/drawing/2014/main" id="{C4E44E5D-FEAF-4537-B5CB-177E9A27B86B}"/>
                </a:ext>
              </a:extLst>
            </p:cNvPr>
            <p:cNvSpPr/>
            <p:nvPr/>
          </p:nvSpPr>
          <p:spPr>
            <a:xfrm>
              <a:off x="3186317" y="3883509"/>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Oval 653">
              <a:extLst>
                <a:ext uri="{FF2B5EF4-FFF2-40B4-BE49-F238E27FC236}">
                  <a16:creationId xmlns:a16="http://schemas.microsoft.com/office/drawing/2014/main" id="{8D6A9719-E8A6-40CB-8A21-F36138DD95C7}"/>
                </a:ext>
              </a:extLst>
            </p:cNvPr>
            <p:cNvSpPr/>
            <p:nvPr/>
          </p:nvSpPr>
          <p:spPr>
            <a:xfrm>
              <a:off x="3224138" y="3914444"/>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Oval 654">
              <a:extLst>
                <a:ext uri="{FF2B5EF4-FFF2-40B4-BE49-F238E27FC236}">
                  <a16:creationId xmlns:a16="http://schemas.microsoft.com/office/drawing/2014/main" id="{488340FF-AFF0-4D38-B6BA-2822DEF7EC22}"/>
                </a:ext>
              </a:extLst>
            </p:cNvPr>
            <p:cNvSpPr/>
            <p:nvPr/>
          </p:nvSpPr>
          <p:spPr>
            <a:xfrm>
              <a:off x="3260739" y="3940619"/>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Oval 655">
              <a:extLst>
                <a:ext uri="{FF2B5EF4-FFF2-40B4-BE49-F238E27FC236}">
                  <a16:creationId xmlns:a16="http://schemas.microsoft.com/office/drawing/2014/main" id="{5E2604D2-6B3E-4AFB-B9BF-264047861E94}"/>
                </a:ext>
              </a:extLst>
            </p:cNvPr>
            <p:cNvSpPr/>
            <p:nvPr/>
          </p:nvSpPr>
          <p:spPr>
            <a:xfrm>
              <a:off x="3298462" y="3967889"/>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Oval 656">
              <a:extLst>
                <a:ext uri="{FF2B5EF4-FFF2-40B4-BE49-F238E27FC236}">
                  <a16:creationId xmlns:a16="http://schemas.microsoft.com/office/drawing/2014/main" id="{A99A5C46-F4F5-468F-88C1-251FE038C789}"/>
                </a:ext>
              </a:extLst>
            </p:cNvPr>
            <p:cNvSpPr/>
            <p:nvPr/>
          </p:nvSpPr>
          <p:spPr>
            <a:xfrm>
              <a:off x="3333940" y="3997730"/>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Oval 657">
              <a:extLst>
                <a:ext uri="{FF2B5EF4-FFF2-40B4-BE49-F238E27FC236}">
                  <a16:creationId xmlns:a16="http://schemas.microsoft.com/office/drawing/2014/main" id="{A3F6DA17-19BF-43D7-869E-979FC1A9276D}"/>
                </a:ext>
              </a:extLst>
            </p:cNvPr>
            <p:cNvSpPr/>
            <p:nvPr/>
          </p:nvSpPr>
          <p:spPr>
            <a:xfrm>
              <a:off x="3368818" y="4024411"/>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a:extLst>
                <a:ext uri="{FF2B5EF4-FFF2-40B4-BE49-F238E27FC236}">
                  <a16:creationId xmlns:a16="http://schemas.microsoft.com/office/drawing/2014/main" id="{679ECE28-8AB4-4181-98B6-77B455AE7965}"/>
                </a:ext>
              </a:extLst>
            </p:cNvPr>
            <p:cNvSpPr/>
            <p:nvPr/>
          </p:nvSpPr>
          <p:spPr>
            <a:xfrm>
              <a:off x="3406613" y="4059269"/>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Oval 659">
              <a:extLst>
                <a:ext uri="{FF2B5EF4-FFF2-40B4-BE49-F238E27FC236}">
                  <a16:creationId xmlns:a16="http://schemas.microsoft.com/office/drawing/2014/main" id="{A6322D7B-4A7D-41F9-9D46-75D16479DB4B}"/>
                </a:ext>
              </a:extLst>
            </p:cNvPr>
            <p:cNvSpPr/>
            <p:nvPr/>
          </p:nvSpPr>
          <p:spPr>
            <a:xfrm>
              <a:off x="3444020" y="4087784"/>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a:extLst>
                <a:ext uri="{FF2B5EF4-FFF2-40B4-BE49-F238E27FC236}">
                  <a16:creationId xmlns:a16="http://schemas.microsoft.com/office/drawing/2014/main" id="{D6EF459C-01E4-4920-99C8-9A797F8EC22D}"/>
                </a:ext>
              </a:extLst>
            </p:cNvPr>
            <p:cNvSpPr/>
            <p:nvPr/>
          </p:nvSpPr>
          <p:spPr>
            <a:xfrm>
              <a:off x="3480147" y="4117370"/>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Oval 661">
              <a:extLst>
                <a:ext uri="{FF2B5EF4-FFF2-40B4-BE49-F238E27FC236}">
                  <a16:creationId xmlns:a16="http://schemas.microsoft.com/office/drawing/2014/main" id="{2CD32078-68C1-49AA-851A-2422E13467E3}"/>
                </a:ext>
              </a:extLst>
            </p:cNvPr>
            <p:cNvSpPr/>
            <p:nvPr/>
          </p:nvSpPr>
          <p:spPr>
            <a:xfrm>
              <a:off x="3519383" y="4150027"/>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a:extLst>
                <a:ext uri="{FF2B5EF4-FFF2-40B4-BE49-F238E27FC236}">
                  <a16:creationId xmlns:a16="http://schemas.microsoft.com/office/drawing/2014/main" id="{2E9BCBF0-BB6B-4768-8251-4603636265DC}"/>
                </a:ext>
              </a:extLst>
            </p:cNvPr>
            <p:cNvSpPr/>
            <p:nvPr/>
          </p:nvSpPr>
          <p:spPr>
            <a:xfrm>
              <a:off x="3555983" y="4183342"/>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Oval 663">
              <a:extLst>
                <a:ext uri="{FF2B5EF4-FFF2-40B4-BE49-F238E27FC236}">
                  <a16:creationId xmlns:a16="http://schemas.microsoft.com/office/drawing/2014/main" id="{7870312E-3ACD-41A2-A0A4-F3CE997A544B}"/>
                </a:ext>
              </a:extLst>
            </p:cNvPr>
            <p:cNvSpPr/>
            <p:nvPr/>
          </p:nvSpPr>
          <p:spPr>
            <a:xfrm>
              <a:off x="3592584" y="4216657"/>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Oval 664">
              <a:extLst>
                <a:ext uri="{FF2B5EF4-FFF2-40B4-BE49-F238E27FC236}">
                  <a16:creationId xmlns:a16="http://schemas.microsoft.com/office/drawing/2014/main" id="{81D9AC91-32A0-4393-9DFE-686FF7CAD8A2}"/>
                </a:ext>
              </a:extLst>
            </p:cNvPr>
            <p:cNvSpPr/>
            <p:nvPr/>
          </p:nvSpPr>
          <p:spPr>
            <a:xfrm>
              <a:off x="3627671" y="4246307"/>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Oval 665">
              <a:extLst>
                <a:ext uri="{FF2B5EF4-FFF2-40B4-BE49-F238E27FC236}">
                  <a16:creationId xmlns:a16="http://schemas.microsoft.com/office/drawing/2014/main" id="{976F7461-2D7B-474B-8B70-040B2DF36259}"/>
                </a:ext>
              </a:extLst>
            </p:cNvPr>
            <p:cNvSpPr/>
            <p:nvPr/>
          </p:nvSpPr>
          <p:spPr>
            <a:xfrm>
              <a:off x="3668029" y="4275957"/>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Oval 666">
              <a:extLst>
                <a:ext uri="{FF2B5EF4-FFF2-40B4-BE49-F238E27FC236}">
                  <a16:creationId xmlns:a16="http://schemas.microsoft.com/office/drawing/2014/main" id="{CEDFB18E-4C84-4A64-9937-79B7F3219AC8}"/>
                </a:ext>
              </a:extLst>
            </p:cNvPr>
            <p:cNvSpPr/>
            <p:nvPr/>
          </p:nvSpPr>
          <p:spPr>
            <a:xfrm>
              <a:off x="3702386" y="4292804"/>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a:extLst>
                <a:ext uri="{FF2B5EF4-FFF2-40B4-BE49-F238E27FC236}">
                  <a16:creationId xmlns:a16="http://schemas.microsoft.com/office/drawing/2014/main" id="{F0AF481C-B074-46D2-A03C-B7348B5B7F76}"/>
                </a:ext>
              </a:extLst>
            </p:cNvPr>
            <p:cNvSpPr/>
            <p:nvPr/>
          </p:nvSpPr>
          <p:spPr>
            <a:xfrm>
              <a:off x="3736547" y="4307080"/>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Oval 668">
              <a:extLst>
                <a:ext uri="{FF2B5EF4-FFF2-40B4-BE49-F238E27FC236}">
                  <a16:creationId xmlns:a16="http://schemas.microsoft.com/office/drawing/2014/main" id="{EF41DDC0-45D8-4F5A-85A2-DB218E9DE646}"/>
                </a:ext>
              </a:extLst>
            </p:cNvPr>
            <p:cNvSpPr/>
            <p:nvPr/>
          </p:nvSpPr>
          <p:spPr>
            <a:xfrm>
              <a:off x="3773147" y="4321356"/>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a:extLst>
                <a:ext uri="{FF2B5EF4-FFF2-40B4-BE49-F238E27FC236}">
                  <a16:creationId xmlns:a16="http://schemas.microsoft.com/office/drawing/2014/main" id="{60B22AA0-B296-4F24-807B-7C2DA7FA070D}"/>
                </a:ext>
              </a:extLst>
            </p:cNvPr>
            <p:cNvSpPr/>
            <p:nvPr/>
          </p:nvSpPr>
          <p:spPr>
            <a:xfrm>
              <a:off x="3812188" y="4335632"/>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Oval 670">
              <a:extLst>
                <a:ext uri="{FF2B5EF4-FFF2-40B4-BE49-F238E27FC236}">
                  <a16:creationId xmlns:a16="http://schemas.microsoft.com/office/drawing/2014/main" id="{8F7ACA21-A524-41CA-9FED-5668D41AAF1A}"/>
                </a:ext>
              </a:extLst>
            </p:cNvPr>
            <p:cNvSpPr/>
            <p:nvPr/>
          </p:nvSpPr>
          <p:spPr>
            <a:xfrm>
              <a:off x="3848788" y="4349909"/>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a:extLst>
                <a:ext uri="{FF2B5EF4-FFF2-40B4-BE49-F238E27FC236}">
                  <a16:creationId xmlns:a16="http://schemas.microsoft.com/office/drawing/2014/main" id="{621EA8FC-FCC6-454C-9EAC-2D08C7D9A4BE}"/>
                </a:ext>
              </a:extLst>
            </p:cNvPr>
            <p:cNvSpPr/>
            <p:nvPr/>
          </p:nvSpPr>
          <p:spPr>
            <a:xfrm>
              <a:off x="3885389" y="4364185"/>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Oval 672">
              <a:extLst>
                <a:ext uri="{FF2B5EF4-FFF2-40B4-BE49-F238E27FC236}">
                  <a16:creationId xmlns:a16="http://schemas.microsoft.com/office/drawing/2014/main" id="{31D16F32-FB95-4764-A9E6-7CA125CAA47F}"/>
                </a:ext>
              </a:extLst>
            </p:cNvPr>
            <p:cNvSpPr/>
            <p:nvPr/>
          </p:nvSpPr>
          <p:spPr>
            <a:xfrm>
              <a:off x="3921990" y="4378461"/>
              <a:ext cx="37481" cy="3655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Oval 673">
              <a:extLst>
                <a:ext uri="{FF2B5EF4-FFF2-40B4-BE49-F238E27FC236}">
                  <a16:creationId xmlns:a16="http://schemas.microsoft.com/office/drawing/2014/main" id="{94F0E050-2541-4C4B-8073-F6B8DA98CA1B}"/>
                </a:ext>
              </a:extLst>
            </p:cNvPr>
            <p:cNvSpPr/>
            <p:nvPr/>
          </p:nvSpPr>
          <p:spPr>
            <a:xfrm>
              <a:off x="3962152" y="4394023"/>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Oval 674">
              <a:extLst>
                <a:ext uri="{FF2B5EF4-FFF2-40B4-BE49-F238E27FC236}">
                  <a16:creationId xmlns:a16="http://schemas.microsoft.com/office/drawing/2014/main" id="{CD781BF5-300F-4CDD-8508-62EFA5C1FF8A}"/>
                </a:ext>
              </a:extLst>
            </p:cNvPr>
            <p:cNvSpPr/>
            <p:nvPr/>
          </p:nvSpPr>
          <p:spPr>
            <a:xfrm>
              <a:off x="3998654" y="4408203"/>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Oval 675">
              <a:extLst>
                <a:ext uri="{FF2B5EF4-FFF2-40B4-BE49-F238E27FC236}">
                  <a16:creationId xmlns:a16="http://schemas.microsoft.com/office/drawing/2014/main" id="{15FB179D-E93A-42E7-A0FC-C1552154674A}"/>
                </a:ext>
              </a:extLst>
            </p:cNvPr>
            <p:cNvSpPr/>
            <p:nvPr/>
          </p:nvSpPr>
          <p:spPr>
            <a:xfrm>
              <a:off x="4034910" y="4425707"/>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676">
              <a:extLst>
                <a:ext uri="{FF2B5EF4-FFF2-40B4-BE49-F238E27FC236}">
                  <a16:creationId xmlns:a16="http://schemas.microsoft.com/office/drawing/2014/main" id="{E997EA51-8D59-47E3-954F-0790E974D7AC}"/>
                </a:ext>
              </a:extLst>
            </p:cNvPr>
            <p:cNvSpPr/>
            <p:nvPr/>
          </p:nvSpPr>
          <p:spPr>
            <a:xfrm>
              <a:off x="4076833" y="4440326"/>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Oval 677">
              <a:extLst>
                <a:ext uri="{FF2B5EF4-FFF2-40B4-BE49-F238E27FC236}">
                  <a16:creationId xmlns:a16="http://schemas.microsoft.com/office/drawing/2014/main" id="{46708E3F-970C-4932-888B-4FE98EC7CB1C}"/>
                </a:ext>
              </a:extLst>
            </p:cNvPr>
            <p:cNvSpPr/>
            <p:nvPr/>
          </p:nvSpPr>
          <p:spPr>
            <a:xfrm>
              <a:off x="4114752" y="4456982"/>
              <a:ext cx="37481" cy="36559"/>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Oval 678">
              <a:extLst>
                <a:ext uri="{FF2B5EF4-FFF2-40B4-BE49-F238E27FC236}">
                  <a16:creationId xmlns:a16="http://schemas.microsoft.com/office/drawing/2014/main" id="{258102F5-8423-44DC-A831-F95E118B5567}"/>
                </a:ext>
              </a:extLst>
            </p:cNvPr>
            <p:cNvSpPr/>
            <p:nvPr/>
          </p:nvSpPr>
          <p:spPr>
            <a:xfrm>
              <a:off x="5366643" y="4361385"/>
              <a:ext cx="37481" cy="36559"/>
            </a:xfrm>
            <a:prstGeom prst="ellipse">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Oval 679">
              <a:extLst>
                <a:ext uri="{FF2B5EF4-FFF2-40B4-BE49-F238E27FC236}">
                  <a16:creationId xmlns:a16="http://schemas.microsoft.com/office/drawing/2014/main" id="{428EE0AC-6F5C-4C89-B8E7-78FBF6286F7A}"/>
                </a:ext>
              </a:extLst>
            </p:cNvPr>
            <p:cNvSpPr/>
            <p:nvPr/>
          </p:nvSpPr>
          <p:spPr>
            <a:xfrm>
              <a:off x="5403466" y="4289909"/>
              <a:ext cx="37481" cy="36559"/>
            </a:xfrm>
            <a:prstGeom prst="ellipse">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680">
              <a:extLst>
                <a:ext uri="{FF2B5EF4-FFF2-40B4-BE49-F238E27FC236}">
                  <a16:creationId xmlns:a16="http://schemas.microsoft.com/office/drawing/2014/main" id="{E411B936-D93E-449A-812D-D6BF8752BB6D}"/>
                </a:ext>
              </a:extLst>
            </p:cNvPr>
            <p:cNvSpPr/>
            <p:nvPr/>
          </p:nvSpPr>
          <p:spPr>
            <a:xfrm>
              <a:off x="5440021" y="4237650"/>
              <a:ext cx="37481" cy="36559"/>
            </a:xfrm>
            <a:prstGeom prst="ellipse">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Oval 681">
              <a:extLst>
                <a:ext uri="{FF2B5EF4-FFF2-40B4-BE49-F238E27FC236}">
                  <a16:creationId xmlns:a16="http://schemas.microsoft.com/office/drawing/2014/main" id="{CDFC3AA3-457C-4693-9F7C-A4378A5B2264}"/>
                </a:ext>
              </a:extLst>
            </p:cNvPr>
            <p:cNvSpPr/>
            <p:nvPr/>
          </p:nvSpPr>
          <p:spPr>
            <a:xfrm>
              <a:off x="5478459" y="4195782"/>
              <a:ext cx="37481" cy="36559"/>
            </a:xfrm>
            <a:prstGeom prst="ellipse">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Oval 682">
              <a:extLst>
                <a:ext uri="{FF2B5EF4-FFF2-40B4-BE49-F238E27FC236}">
                  <a16:creationId xmlns:a16="http://schemas.microsoft.com/office/drawing/2014/main" id="{A368DE18-E007-46F1-9D4D-9B193FCF7120}"/>
                </a:ext>
              </a:extLst>
            </p:cNvPr>
            <p:cNvSpPr/>
            <p:nvPr/>
          </p:nvSpPr>
          <p:spPr>
            <a:xfrm>
              <a:off x="5515346" y="4159481"/>
              <a:ext cx="37481" cy="36559"/>
            </a:xfrm>
            <a:prstGeom prst="ellipse">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Oval 683">
              <a:extLst>
                <a:ext uri="{FF2B5EF4-FFF2-40B4-BE49-F238E27FC236}">
                  <a16:creationId xmlns:a16="http://schemas.microsoft.com/office/drawing/2014/main" id="{213E2D0F-9C40-4084-9F01-3F48CE0C5689}"/>
                </a:ext>
              </a:extLst>
            </p:cNvPr>
            <p:cNvSpPr/>
            <p:nvPr/>
          </p:nvSpPr>
          <p:spPr>
            <a:xfrm>
              <a:off x="5549924" y="4127587"/>
              <a:ext cx="37481" cy="36559"/>
            </a:xfrm>
            <a:prstGeom prst="ellipse">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Oval 684">
              <a:extLst>
                <a:ext uri="{FF2B5EF4-FFF2-40B4-BE49-F238E27FC236}">
                  <a16:creationId xmlns:a16="http://schemas.microsoft.com/office/drawing/2014/main" id="{033B6FFF-C53B-4BBD-A7D2-DC53ECBFE3B1}"/>
                </a:ext>
              </a:extLst>
            </p:cNvPr>
            <p:cNvSpPr/>
            <p:nvPr/>
          </p:nvSpPr>
          <p:spPr>
            <a:xfrm>
              <a:off x="5587215" y="4088156"/>
              <a:ext cx="37481" cy="36559"/>
            </a:xfrm>
            <a:prstGeom prst="ellipse">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Oval 685">
              <a:extLst>
                <a:ext uri="{FF2B5EF4-FFF2-40B4-BE49-F238E27FC236}">
                  <a16:creationId xmlns:a16="http://schemas.microsoft.com/office/drawing/2014/main" id="{437A5FFD-CDFF-460C-98E9-CE4D3ABAEF80}"/>
                </a:ext>
              </a:extLst>
            </p:cNvPr>
            <p:cNvSpPr/>
            <p:nvPr/>
          </p:nvSpPr>
          <p:spPr>
            <a:xfrm>
              <a:off x="5625268" y="4057015"/>
              <a:ext cx="37481" cy="36559"/>
            </a:xfrm>
            <a:prstGeom prst="ellipse">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Oval 686">
              <a:extLst>
                <a:ext uri="{FF2B5EF4-FFF2-40B4-BE49-F238E27FC236}">
                  <a16:creationId xmlns:a16="http://schemas.microsoft.com/office/drawing/2014/main" id="{54535939-623A-4572-94BB-209920FABE5E}"/>
                </a:ext>
              </a:extLst>
            </p:cNvPr>
            <p:cNvSpPr/>
            <p:nvPr/>
          </p:nvSpPr>
          <p:spPr>
            <a:xfrm>
              <a:off x="5661639" y="4020456"/>
              <a:ext cx="37481" cy="36559"/>
            </a:xfrm>
            <a:prstGeom prst="ellipse">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Oval 687">
              <a:extLst>
                <a:ext uri="{FF2B5EF4-FFF2-40B4-BE49-F238E27FC236}">
                  <a16:creationId xmlns:a16="http://schemas.microsoft.com/office/drawing/2014/main" id="{F89164BB-1122-4AF5-9ABF-83B51CB40938}"/>
                </a:ext>
              </a:extLst>
            </p:cNvPr>
            <p:cNvSpPr/>
            <p:nvPr/>
          </p:nvSpPr>
          <p:spPr>
            <a:xfrm>
              <a:off x="5699940" y="3982310"/>
              <a:ext cx="37481" cy="36559"/>
            </a:xfrm>
            <a:prstGeom prst="ellipse">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Oval 688">
              <a:extLst>
                <a:ext uri="{FF2B5EF4-FFF2-40B4-BE49-F238E27FC236}">
                  <a16:creationId xmlns:a16="http://schemas.microsoft.com/office/drawing/2014/main" id="{C58C3783-77AA-404D-9A4F-8568D3BDDE01}"/>
                </a:ext>
              </a:extLst>
            </p:cNvPr>
            <p:cNvSpPr/>
            <p:nvPr/>
          </p:nvSpPr>
          <p:spPr>
            <a:xfrm>
              <a:off x="5737382" y="3950046"/>
              <a:ext cx="37481" cy="36559"/>
            </a:xfrm>
            <a:prstGeom prst="ellipse">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6" name="Group 735">
              <a:extLst>
                <a:ext uri="{FF2B5EF4-FFF2-40B4-BE49-F238E27FC236}">
                  <a16:creationId xmlns:a16="http://schemas.microsoft.com/office/drawing/2014/main" id="{CA1BA0F5-E2FE-4880-AF25-0B36C66D0CD1}"/>
                </a:ext>
              </a:extLst>
            </p:cNvPr>
            <p:cNvGrpSpPr/>
            <p:nvPr/>
          </p:nvGrpSpPr>
          <p:grpSpPr>
            <a:xfrm>
              <a:off x="2013614" y="3049163"/>
              <a:ext cx="1698521" cy="1260861"/>
              <a:chOff x="1911350" y="996950"/>
              <a:chExt cx="4092575" cy="3114675"/>
            </a:xfrm>
          </p:grpSpPr>
          <p:sp>
            <p:nvSpPr>
              <p:cNvPr id="954" name="Freeform 902">
                <a:extLst>
                  <a:ext uri="{FF2B5EF4-FFF2-40B4-BE49-F238E27FC236}">
                    <a16:creationId xmlns:a16="http://schemas.microsoft.com/office/drawing/2014/main" id="{159C91F0-9633-4C6E-9A3D-D19EDE1B1421}"/>
                  </a:ext>
                </a:extLst>
              </p:cNvPr>
              <p:cNvSpPr/>
              <p:nvPr/>
            </p:nvSpPr>
            <p:spPr>
              <a:xfrm>
                <a:off x="4419600" y="2774950"/>
                <a:ext cx="1584325" cy="1336675"/>
              </a:xfrm>
              <a:custGeom>
                <a:avLst/>
                <a:gdLst>
                  <a:gd name="connsiteX0" fmla="*/ 1584325 w 1584325"/>
                  <a:gd name="connsiteY0" fmla="*/ 1336675 h 1336675"/>
                  <a:gd name="connsiteX1" fmla="*/ 1162050 w 1584325"/>
                  <a:gd name="connsiteY1" fmla="*/ 977900 h 1336675"/>
                  <a:gd name="connsiteX2" fmla="*/ 889000 w 1584325"/>
                  <a:gd name="connsiteY2" fmla="*/ 755650 h 1336675"/>
                  <a:gd name="connsiteX3" fmla="*/ 552450 w 1584325"/>
                  <a:gd name="connsiteY3" fmla="*/ 473075 h 1336675"/>
                  <a:gd name="connsiteX4" fmla="*/ 276225 w 1584325"/>
                  <a:gd name="connsiteY4" fmla="*/ 260350 h 1336675"/>
                  <a:gd name="connsiteX5" fmla="*/ 177800 w 1584325"/>
                  <a:gd name="connsiteY5" fmla="*/ 187325 h 1336675"/>
                  <a:gd name="connsiteX6" fmla="*/ 0 w 1584325"/>
                  <a:gd name="connsiteY6" fmla="*/ 0 h 1336675"/>
                  <a:gd name="connsiteX0" fmla="*/ 1584325 w 1584325"/>
                  <a:gd name="connsiteY0" fmla="*/ 1336675 h 1336675"/>
                  <a:gd name="connsiteX1" fmla="*/ 1171575 w 1584325"/>
                  <a:gd name="connsiteY1" fmla="*/ 996950 h 1336675"/>
                  <a:gd name="connsiteX2" fmla="*/ 889000 w 1584325"/>
                  <a:gd name="connsiteY2" fmla="*/ 755650 h 1336675"/>
                  <a:gd name="connsiteX3" fmla="*/ 552450 w 1584325"/>
                  <a:gd name="connsiteY3" fmla="*/ 473075 h 1336675"/>
                  <a:gd name="connsiteX4" fmla="*/ 276225 w 1584325"/>
                  <a:gd name="connsiteY4" fmla="*/ 260350 h 1336675"/>
                  <a:gd name="connsiteX5" fmla="*/ 177800 w 1584325"/>
                  <a:gd name="connsiteY5" fmla="*/ 187325 h 1336675"/>
                  <a:gd name="connsiteX6" fmla="*/ 0 w 1584325"/>
                  <a:gd name="connsiteY6" fmla="*/ 0 h 133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4325" h="1336675">
                    <a:moveTo>
                      <a:pt x="1584325" y="1336675"/>
                    </a:moveTo>
                    <a:lnTo>
                      <a:pt x="1171575" y="996950"/>
                    </a:lnTo>
                    <a:lnTo>
                      <a:pt x="889000" y="755650"/>
                    </a:lnTo>
                    <a:lnTo>
                      <a:pt x="552450" y="473075"/>
                    </a:lnTo>
                    <a:lnTo>
                      <a:pt x="276225" y="260350"/>
                    </a:lnTo>
                    <a:lnTo>
                      <a:pt x="177800" y="187325"/>
                    </a:lnTo>
                    <a:lnTo>
                      <a:pt x="0" y="0"/>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5" name="Freeform 903">
                <a:extLst>
                  <a:ext uri="{FF2B5EF4-FFF2-40B4-BE49-F238E27FC236}">
                    <a16:creationId xmlns:a16="http://schemas.microsoft.com/office/drawing/2014/main" id="{583688B4-98A1-4804-89C2-D10F39B55412}"/>
                  </a:ext>
                </a:extLst>
              </p:cNvPr>
              <p:cNvSpPr/>
              <p:nvPr/>
            </p:nvSpPr>
            <p:spPr>
              <a:xfrm>
                <a:off x="3273425" y="1349375"/>
                <a:ext cx="1146175" cy="1428750"/>
              </a:xfrm>
              <a:custGeom>
                <a:avLst/>
                <a:gdLst>
                  <a:gd name="connsiteX0" fmla="*/ 1146175 w 1146175"/>
                  <a:gd name="connsiteY0" fmla="*/ 1428750 h 1428750"/>
                  <a:gd name="connsiteX1" fmla="*/ 803275 w 1146175"/>
                  <a:gd name="connsiteY1" fmla="*/ 1038225 h 1428750"/>
                  <a:gd name="connsiteX2" fmla="*/ 539750 w 1146175"/>
                  <a:gd name="connsiteY2" fmla="*/ 688975 h 1428750"/>
                  <a:gd name="connsiteX3" fmla="*/ 266700 w 1146175"/>
                  <a:gd name="connsiteY3" fmla="*/ 327025 h 1428750"/>
                  <a:gd name="connsiteX4" fmla="*/ 0 w 1146175"/>
                  <a:gd name="connsiteY4" fmla="*/ 0 h 1428750"/>
                  <a:gd name="connsiteX5" fmla="*/ 0 w 1146175"/>
                  <a:gd name="connsiteY5" fmla="*/ 0 h 1428750"/>
                  <a:gd name="connsiteX0" fmla="*/ 1146175 w 1146175"/>
                  <a:gd name="connsiteY0" fmla="*/ 1428750 h 1428750"/>
                  <a:gd name="connsiteX1" fmla="*/ 803275 w 1146175"/>
                  <a:gd name="connsiteY1" fmla="*/ 1038225 h 1428750"/>
                  <a:gd name="connsiteX2" fmla="*/ 539750 w 1146175"/>
                  <a:gd name="connsiteY2" fmla="*/ 688975 h 1428750"/>
                  <a:gd name="connsiteX3" fmla="*/ 215900 w 1146175"/>
                  <a:gd name="connsiteY3" fmla="*/ 282575 h 1428750"/>
                  <a:gd name="connsiteX4" fmla="*/ 0 w 1146175"/>
                  <a:gd name="connsiteY4" fmla="*/ 0 h 1428750"/>
                  <a:gd name="connsiteX5" fmla="*/ 0 w 1146175"/>
                  <a:gd name="connsiteY5" fmla="*/ 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6175" h="1428750">
                    <a:moveTo>
                      <a:pt x="1146175" y="1428750"/>
                    </a:moveTo>
                    <a:lnTo>
                      <a:pt x="803275" y="1038225"/>
                    </a:lnTo>
                    <a:lnTo>
                      <a:pt x="539750" y="688975"/>
                    </a:lnTo>
                    <a:lnTo>
                      <a:pt x="215900" y="282575"/>
                    </a:lnTo>
                    <a:lnTo>
                      <a:pt x="0" y="0"/>
                    </a:lnTo>
                    <a:lnTo>
                      <a:pt x="0" y="0"/>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Freeform 904">
                <a:extLst>
                  <a:ext uri="{FF2B5EF4-FFF2-40B4-BE49-F238E27FC236}">
                    <a16:creationId xmlns:a16="http://schemas.microsoft.com/office/drawing/2014/main" id="{BED16410-B0E5-4BE6-BE3E-B3FCE70426DA}"/>
                  </a:ext>
                </a:extLst>
              </p:cNvPr>
              <p:cNvSpPr/>
              <p:nvPr/>
            </p:nvSpPr>
            <p:spPr>
              <a:xfrm>
                <a:off x="1911350" y="996950"/>
                <a:ext cx="1362075" cy="355600"/>
              </a:xfrm>
              <a:custGeom>
                <a:avLst/>
                <a:gdLst>
                  <a:gd name="connsiteX0" fmla="*/ 1362075 w 1362075"/>
                  <a:gd name="connsiteY0" fmla="*/ 355600 h 355600"/>
                  <a:gd name="connsiteX1" fmla="*/ 1181100 w 1362075"/>
                  <a:gd name="connsiteY1" fmla="*/ 307975 h 355600"/>
                  <a:gd name="connsiteX2" fmla="*/ 1003300 w 1362075"/>
                  <a:gd name="connsiteY2" fmla="*/ 222250 h 355600"/>
                  <a:gd name="connsiteX3" fmla="*/ 835025 w 1362075"/>
                  <a:gd name="connsiteY3" fmla="*/ 136525 h 355600"/>
                  <a:gd name="connsiteX4" fmla="*/ 647700 w 1362075"/>
                  <a:gd name="connsiteY4" fmla="*/ 63500 h 355600"/>
                  <a:gd name="connsiteX5" fmla="*/ 476250 w 1362075"/>
                  <a:gd name="connsiteY5" fmla="*/ 22225 h 355600"/>
                  <a:gd name="connsiteX6" fmla="*/ 260350 w 1362075"/>
                  <a:gd name="connsiteY6" fmla="*/ 0 h 355600"/>
                  <a:gd name="connsiteX7" fmla="*/ 0 w 1362075"/>
                  <a:gd name="connsiteY7" fmla="*/ 15875 h 355600"/>
                  <a:gd name="connsiteX8" fmla="*/ 0 w 1362075"/>
                  <a:gd name="connsiteY8" fmla="*/ 15875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2075" h="355600">
                    <a:moveTo>
                      <a:pt x="1362075" y="355600"/>
                    </a:moveTo>
                    <a:lnTo>
                      <a:pt x="1181100" y="307975"/>
                    </a:lnTo>
                    <a:lnTo>
                      <a:pt x="1003300" y="222250"/>
                    </a:lnTo>
                    <a:lnTo>
                      <a:pt x="835025" y="136525"/>
                    </a:lnTo>
                    <a:lnTo>
                      <a:pt x="647700" y="63500"/>
                    </a:lnTo>
                    <a:lnTo>
                      <a:pt x="476250" y="22225"/>
                    </a:lnTo>
                    <a:lnTo>
                      <a:pt x="260350" y="0"/>
                    </a:lnTo>
                    <a:lnTo>
                      <a:pt x="0" y="15875"/>
                    </a:lnTo>
                    <a:lnTo>
                      <a:pt x="0" y="15875"/>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8" name="Freeform 879">
              <a:extLst>
                <a:ext uri="{FF2B5EF4-FFF2-40B4-BE49-F238E27FC236}">
                  <a16:creationId xmlns:a16="http://schemas.microsoft.com/office/drawing/2014/main" id="{DB1639E7-5D49-4387-A505-2A809D0A300F}"/>
                </a:ext>
              </a:extLst>
            </p:cNvPr>
            <p:cNvSpPr/>
            <p:nvPr/>
          </p:nvSpPr>
          <p:spPr>
            <a:xfrm>
              <a:off x="1741508" y="4849843"/>
              <a:ext cx="134406" cy="183795"/>
            </a:xfrm>
            <a:custGeom>
              <a:avLst/>
              <a:gdLst>
                <a:gd name="connsiteX0" fmla="*/ 311150 w 323850"/>
                <a:gd name="connsiteY0" fmla="*/ 0 h 454025"/>
                <a:gd name="connsiteX1" fmla="*/ 0 w 323850"/>
                <a:gd name="connsiteY1" fmla="*/ 282575 h 454025"/>
                <a:gd name="connsiteX2" fmla="*/ 3175 w 323850"/>
                <a:gd name="connsiteY2" fmla="*/ 454025 h 454025"/>
                <a:gd name="connsiteX3" fmla="*/ 323850 w 323850"/>
                <a:gd name="connsiteY3" fmla="*/ 146050 h 454025"/>
                <a:gd name="connsiteX4" fmla="*/ 311150 w 323850"/>
                <a:gd name="connsiteY4" fmla="*/ 0 h 454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50" h="454025">
                  <a:moveTo>
                    <a:pt x="311150" y="0"/>
                  </a:moveTo>
                  <a:lnTo>
                    <a:pt x="0" y="282575"/>
                  </a:lnTo>
                  <a:cubicBezTo>
                    <a:pt x="1058" y="339725"/>
                    <a:pt x="2117" y="396875"/>
                    <a:pt x="3175" y="454025"/>
                  </a:cubicBezTo>
                  <a:lnTo>
                    <a:pt x="323850" y="146050"/>
                  </a:lnTo>
                  <a:lnTo>
                    <a:pt x="31115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TextBox 880">
              <a:extLst>
                <a:ext uri="{FF2B5EF4-FFF2-40B4-BE49-F238E27FC236}">
                  <a16:creationId xmlns:a16="http://schemas.microsoft.com/office/drawing/2014/main" id="{4F279977-4180-465F-8DAD-2AF6F0FFD991}"/>
                </a:ext>
              </a:extLst>
            </p:cNvPr>
            <p:cNvSpPr txBox="1"/>
            <p:nvPr/>
          </p:nvSpPr>
          <p:spPr>
            <a:xfrm>
              <a:off x="1330881" y="2584795"/>
              <a:ext cx="433132" cy="307777"/>
            </a:xfrm>
            <a:prstGeom prst="rect">
              <a:avLst/>
            </a:prstGeom>
          </p:spPr>
          <p:txBody>
            <a:bodyPr vert="horz" wrap="none" lIns="91440" tIns="45720" rIns="91440" bIns="45720" rtlCol="0" anchor="ctr">
              <a:spAutoFit/>
            </a:bodyPr>
            <a:lstStyle/>
            <a:p>
              <a:pPr algn="r">
                <a:spcBef>
                  <a:spcPts val="600"/>
                </a:spcBef>
              </a:pPr>
              <a:r>
                <a:rPr lang="en-US" sz="1400">
                  <a:latin typeface="+mn-lt"/>
                </a:rPr>
                <a:t>4.0</a:t>
              </a:r>
            </a:p>
          </p:txBody>
        </p:sp>
        <p:sp>
          <p:nvSpPr>
            <p:cNvPr id="906" name="TextBox 905">
              <a:extLst>
                <a:ext uri="{FF2B5EF4-FFF2-40B4-BE49-F238E27FC236}">
                  <a16:creationId xmlns:a16="http://schemas.microsoft.com/office/drawing/2014/main" id="{2D3B0322-BF75-429B-9D2C-8D4DFA7CBF04}"/>
                </a:ext>
              </a:extLst>
            </p:cNvPr>
            <p:cNvSpPr txBox="1"/>
            <p:nvPr/>
          </p:nvSpPr>
          <p:spPr>
            <a:xfrm>
              <a:off x="1330881" y="2976507"/>
              <a:ext cx="433132" cy="307777"/>
            </a:xfrm>
            <a:prstGeom prst="rect">
              <a:avLst/>
            </a:prstGeom>
          </p:spPr>
          <p:txBody>
            <a:bodyPr vert="horz" wrap="none" lIns="91440" tIns="45720" rIns="91440" bIns="45720" rtlCol="0" anchor="ctr">
              <a:spAutoFit/>
            </a:bodyPr>
            <a:lstStyle/>
            <a:p>
              <a:pPr algn="r">
                <a:spcBef>
                  <a:spcPts val="600"/>
                </a:spcBef>
              </a:pPr>
              <a:r>
                <a:rPr lang="en-US" sz="1400">
                  <a:latin typeface="+mn-lt"/>
                </a:rPr>
                <a:t>3.0</a:t>
              </a:r>
            </a:p>
          </p:txBody>
        </p:sp>
        <p:sp>
          <p:nvSpPr>
            <p:cNvPr id="907" name="TextBox 906">
              <a:extLst>
                <a:ext uri="{FF2B5EF4-FFF2-40B4-BE49-F238E27FC236}">
                  <a16:creationId xmlns:a16="http://schemas.microsoft.com/office/drawing/2014/main" id="{F4F0234C-61A6-4685-B93F-57309CA0E734}"/>
                </a:ext>
              </a:extLst>
            </p:cNvPr>
            <p:cNvSpPr txBox="1"/>
            <p:nvPr/>
          </p:nvSpPr>
          <p:spPr>
            <a:xfrm>
              <a:off x="1330881" y="3504331"/>
              <a:ext cx="433132" cy="307777"/>
            </a:xfrm>
            <a:prstGeom prst="rect">
              <a:avLst/>
            </a:prstGeom>
          </p:spPr>
          <p:txBody>
            <a:bodyPr vert="horz" wrap="none" lIns="91440" tIns="45720" rIns="91440" bIns="45720" rtlCol="0" anchor="ctr">
              <a:spAutoFit/>
            </a:bodyPr>
            <a:lstStyle/>
            <a:p>
              <a:pPr algn="r">
                <a:spcBef>
                  <a:spcPts val="600"/>
                </a:spcBef>
              </a:pPr>
              <a:r>
                <a:rPr lang="en-US" sz="1400">
                  <a:latin typeface="+mn-lt"/>
                </a:rPr>
                <a:t>2.0</a:t>
              </a:r>
            </a:p>
          </p:txBody>
        </p:sp>
        <p:sp>
          <p:nvSpPr>
            <p:cNvPr id="908" name="TextBox 907">
              <a:extLst>
                <a:ext uri="{FF2B5EF4-FFF2-40B4-BE49-F238E27FC236}">
                  <a16:creationId xmlns:a16="http://schemas.microsoft.com/office/drawing/2014/main" id="{CF5171DB-8E16-44A5-82A1-4F170A5BE3A0}"/>
                </a:ext>
              </a:extLst>
            </p:cNvPr>
            <p:cNvSpPr txBox="1"/>
            <p:nvPr/>
          </p:nvSpPr>
          <p:spPr>
            <a:xfrm>
              <a:off x="1330881" y="3887032"/>
              <a:ext cx="433132" cy="307777"/>
            </a:xfrm>
            <a:prstGeom prst="rect">
              <a:avLst/>
            </a:prstGeom>
          </p:spPr>
          <p:txBody>
            <a:bodyPr vert="horz" wrap="none" lIns="91440" tIns="45720" rIns="91440" bIns="45720" rtlCol="0" anchor="ctr">
              <a:spAutoFit/>
            </a:bodyPr>
            <a:lstStyle/>
            <a:p>
              <a:pPr algn="r">
                <a:spcBef>
                  <a:spcPts val="600"/>
                </a:spcBef>
              </a:pPr>
              <a:r>
                <a:rPr lang="en-US" sz="1400">
                  <a:latin typeface="+mn-lt"/>
                </a:rPr>
                <a:t>1.5</a:t>
              </a:r>
            </a:p>
          </p:txBody>
        </p:sp>
        <p:sp>
          <p:nvSpPr>
            <p:cNvPr id="909" name="TextBox 908">
              <a:extLst>
                <a:ext uri="{FF2B5EF4-FFF2-40B4-BE49-F238E27FC236}">
                  <a16:creationId xmlns:a16="http://schemas.microsoft.com/office/drawing/2014/main" id="{5FEE1AE2-1F44-4C5D-A62F-C41AE774A385}"/>
                </a:ext>
              </a:extLst>
            </p:cNvPr>
            <p:cNvSpPr txBox="1"/>
            <p:nvPr/>
          </p:nvSpPr>
          <p:spPr>
            <a:xfrm>
              <a:off x="1330881" y="4419794"/>
              <a:ext cx="433132" cy="307777"/>
            </a:xfrm>
            <a:prstGeom prst="rect">
              <a:avLst/>
            </a:prstGeom>
          </p:spPr>
          <p:txBody>
            <a:bodyPr vert="horz" wrap="none" lIns="91440" tIns="45720" rIns="91440" bIns="45720" rtlCol="0" anchor="ctr">
              <a:spAutoFit/>
            </a:bodyPr>
            <a:lstStyle/>
            <a:p>
              <a:pPr algn="r">
                <a:spcBef>
                  <a:spcPts val="600"/>
                </a:spcBef>
              </a:pPr>
              <a:r>
                <a:rPr lang="en-US" sz="1400">
                  <a:latin typeface="+mn-lt"/>
                </a:rPr>
                <a:t>1.0</a:t>
              </a:r>
            </a:p>
          </p:txBody>
        </p:sp>
        <p:sp>
          <p:nvSpPr>
            <p:cNvPr id="910" name="TextBox 909">
              <a:extLst>
                <a:ext uri="{FF2B5EF4-FFF2-40B4-BE49-F238E27FC236}">
                  <a16:creationId xmlns:a16="http://schemas.microsoft.com/office/drawing/2014/main" id="{8F87DF48-EAFE-46AA-948E-4710C362137C}"/>
                </a:ext>
              </a:extLst>
            </p:cNvPr>
            <p:cNvSpPr txBox="1"/>
            <p:nvPr/>
          </p:nvSpPr>
          <p:spPr>
            <a:xfrm>
              <a:off x="1330881" y="4714396"/>
              <a:ext cx="433132" cy="307777"/>
            </a:xfrm>
            <a:prstGeom prst="rect">
              <a:avLst/>
            </a:prstGeom>
          </p:spPr>
          <p:txBody>
            <a:bodyPr vert="horz" wrap="none" lIns="91440" tIns="45720" rIns="91440" bIns="45720" rtlCol="0" anchor="ctr">
              <a:spAutoFit/>
            </a:bodyPr>
            <a:lstStyle/>
            <a:p>
              <a:pPr algn="r">
                <a:spcBef>
                  <a:spcPts val="600"/>
                </a:spcBef>
              </a:pPr>
              <a:r>
                <a:rPr lang="en-US" sz="1400">
                  <a:latin typeface="+mn-lt"/>
                </a:rPr>
                <a:t>0.8</a:t>
              </a:r>
            </a:p>
          </p:txBody>
        </p:sp>
        <p:sp>
          <p:nvSpPr>
            <p:cNvPr id="911" name="TextBox 910">
              <a:extLst>
                <a:ext uri="{FF2B5EF4-FFF2-40B4-BE49-F238E27FC236}">
                  <a16:creationId xmlns:a16="http://schemas.microsoft.com/office/drawing/2014/main" id="{C9E8F478-DF30-4CDF-B7F0-791FF2EC42F2}"/>
                </a:ext>
              </a:extLst>
            </p:cNvPr>
            <p:cNvSpPr txBox="1"/>
            <p:nvPr/>
          </p:nvSpPr>
          <p:spPr>
            <a:xfrm>
              <a:off x="1479961" y="4935729"/>
              <a:ext cx="284052" cy="307777"/>
            </a:xfrm>
            <a:prstGeom prst="rect">
              <a:avLst/>
            </a:prstGeom>
          </p:spPr>
          <p:txBody>
            <a:bodyPr vert="horz" wrap="none" lIns="91440" tIns="45720" rIns="91440" bIns="45720" rtlCol="0" anchor="ctr">
              <a:spAutoFit/>
            </a:bodyPr>
            <a:lstStyle/>
            <a:p>
              <a:pPr algn="r">
                <a:spcBef>
                  <a:spcPts val="600"/>
                </a:spcBef>
              </a:pPr>
              <a:r>
                <a:rPr lang="en-US" sz="1400">
                  <a:latin typeface="+mn-lt"/>
                </a:rPr>
                <a:t>0</a:t>
              </a:r>
            </a:p>
          </p:txBody>
        </p:sp>
        <p:sp>
          <p:nvSpPr>
            <p:cNvPr id="912" name="TextBox 911">
              <a:extLst>
                <a:ext uri="{FF2B5EF4-FFF2-40B4-BE49-F238E27FC236}">
                  <a16:creationId xmlns:a16="http://schemas.microsoft.com/office/drawing/2014/main" id="{15D8CB36-D88E-49C8-95E2-B2159DCFAC0B}"/>
                </a:ext>
              </a:extLst>
            </p:cNvPr>
            <p:cNvSpPr txBox="1"/>
            <p:nvPr/>
          </p:nvSpPr>
          <p:spPr>
            <a:xfrm>
              <a:off x="1828577" y="5134618"/>
              <a:ext cx="383439" cy="307777"/>
            </a:xfrm>
            <a:prstGeom prst="rect">
              <a:avLst/>
            </a:prstGeom>
          </p:spPr>
          <p:txBody>
            <a:bodyPr vert="horz" wrap="none" lIns="91440" tIns="45720" rIns="91440" bIns="45720" rtlCol="0" anchor="ctr">
              <a:spAutoFit/>
            </a:bodyPr>
            <a:lstStyle/>
            <a:p>
              <a:pPr algn="ctr">
                <a:spcBef>
                  <a:spcPts val="600"/>
                </a:spcBef>
              </a:pPr>
              <a:r>
                <a:rPr lang="en-US" sz="1400">
                  <a:latin typeface="+mn-lt"/>
                </a:rPr>
                <a:t>15</a:t>
              </a:r>
            </a:p>
          </p:txBody>
        </p:sp>
        <p:sp>
          <p:nvSpPr>
            <p:cNvPr id="913" name="TextBox 912">
              <a:extLst>
                <a:ext uri="{FF2B5EF4-FFF2-40B4-BE49-F238E27FC236}">
                  <a16:creationId xmlns:a16="http://schemas.microsoft.com/office/drawing/2014/main" id="{4BF857E0-D0EE-4041-83F0-4D3789C685BE}"/>
                </a:ext>
              </a:extLst>
            </p:cNvPr>
            <p:cNvSpPr txBox="1"/>
            <p:nvPr/>
          </p:nvSpPr>
          <p:spPr>
            <a:xfrm>
              <a:off x="1651346" y="5134618"/>
              <a:ext cx="284052" cy="307777"/>
            </a:xfrm>
            <a:prstGeom prst="rect">
              <a:avLst/>
            </a:prstGeom>
          </p:spPr>
          <p:txBody>
            <a:bodyPr vert="horz" wrap="none" lIns="91440" tIns="45720" rIns="91440" bIns="45720" rtlCol="0" anchor="ctr">
              <a:spAutoFit/>
            </a:bodyPr>
            <a:lstStyle/>
            <a:p>
              <a:pPr algn="ctr">
                <a:spcBef>
                  <a:spcPts val="600"/>
                </a:spcBef>
              </a:pPr>
              <a:r>
                <a:rPr lang="en-US" sz="1400">
                  <a:latin typeface="+mn-lt"/>
                </a:rPr>
                <a:t>0</a:t>
              </a:r>
            </a:p>
          </p:txBody>
        </p:sp>
        <p:sp>
          <p:nvSpPr>
            <p:cNvPr id="914" name="TextBox 913">
              <a:extLst>
                <a:ext uri="{FF2B5EF4-FFF2-40B4-BE49-F238E27FC236}">
                  <a16:creationId xmlns:a16="http://schemas.microsoft.com/office/drawing/2014/main" id="{2150EAD4-54CD-495B-845D-D30A41C09E3C}"/>
                </a:ext>
              </a:extLst>
            </p:cNvPr>
            <p:cNvSpPr txBox="1"/>
            <p:nvPr/>
          </p:nvSpPr>
          <p:spPr>
            <a:xfrm>
              <a:off x="2939113" y="5134618"/>
              <a:ext cx="383439" cy="307777"/>
            </a:xfrm>
            <a:prstGeom prst="rect">
              <a:avLst/>
            </a:prstGeom>
          </p:spPr>
          <p:txBody>
            <a:bodyPr vert="horz" wrap="none" lIns="91440" tIns="45720" rIns="91440" bIns="45720" rtlCol="0" anchor="ctr">
              <a:spAutoFit/>
            </a:bodyPr>
            <a:lstStyle/>
            <a:p>
              <a:pPr algn="ctr">
                <a:spcBef>
                  <a:spcPts val="600"/>
                </a:spcBef>
              </a:pPr>
              <a:r>
                <a:rPr lang="en-US" sz="1400">
                  <a:latin typeface="+mn-lt"/>
                </a:rPr>
                <a:t>45</a:t>
              </a:r>
            </a:p>
          </p:txBody>
        </p:sp>
        <p:sp>
          <p:nvSpPr>
            <p:cNvPr id="915" name="TextBox 914">
              <a:extLst>
                <a:ext uri="{FF2B5EF4-FFF2-40B4-BE49-F238E27FC236}">
                  <a16:creationId xmlns:a16="http://schemas.microsoft.com/office/drawing/2014/main" id="{9608A215-8783-4149-9DF7-CBE951860E83}"/>
                </a:ext>
              </a:extLst>
            </p:cNvPr>
            <p:cNvSpPr txBox="1"/>
            <p:nvPr/>
          </p:nvSpPr>
          <p:spPr>
            <a:xfrm>
              <a:off x="2386959" y="5134618"/>
              <a:ext cx="383439" cy="307777"/>
            </a:xfrm>
            <a:prstGeom prst="rect">
              <a:avLst/>
            </a:prstGeom>
          </p:spPr>
          <p:txBody>
            <a:bodyPr vert="horz" wrap="none" lIns="91440" tIns="45720" rIns="91440" bIns="45720" rtlCol="0" anchor="ctr">
              <a:spAutoFit/>
            </a:bodyPr>
            <a:lstStyle/>
            <a:p>
              <a:pPr algn="ctr">
                <a:spcBef>
                  <a:spcPts val="600"/>
                </a:spcBef>
              </a:pPr>
              <a:r>
                <a:rPr lang="en-US" sz="1400">
                  <a:latin typeface="+mn-lt"/>
                </a:rPr>
                <a:t>30</a:t>
              </a:r>
            </a:p>
          </p:txBody>
        </p:sp>
        <p:sp>
          <p:nvSpPr>
            <p:cNvPr id="916" name="TextBox 915">
              <a:extLst>
                <a:ext uri="{FF2B5EF4-FFF2-40B4-BE49-F238E27FC236}">
                  <a16:creationId xmlns:a16="http://schemas.microsoft.com/office/drawing/2014/main" id="{11B2E741-4BD9-4007-92CB-F735878B014F}"/>
                </a:ext>
              </a:extLst>
            </p:cNvPr>
            <p:cNvSpPr txBox="1"/>
            <p:nvPr/>
          </p:nvSpPr>
          <p:spPr>
            <a:xfrm>
              <a:off x="4049277" y="5134618"/>
              <a:ext cx="383439" cy="307777"/>
            </a:xfrm>
            <a:prstGeom prst="rect">
              <a:avLst/>
            </a:prstGeom>
          </p:spPr>
          <p:txBody>
            <a:bodyPr vert="horz" wrap="none" lIns="91440" tIns="45720" rIns="91440" bIns="45720" rtlCol="0" anchor="ctr">
              <a:spAutoFit/>
            </a:bodyPr>
            <a:lstStyle/>
            <a:p>
              <a:pPr algn="ctr">
                <a:spcBef>
                  <a:spcPts val="600"/>
                </a:spcBef>
              </a:pPr>
              <a:r>
                <a:rPr lang="en-US" sz="1400">
                  <a:latin typeface="+mn-lt"/>
                </a:rPr>
                <a:t>75</a:t>
              </a:r>
            </a:p>
          </p:txBody>
        </p:sp>
        <p:sp>
          <p:nvSpPr>
            <p:cNvPr id="917" name="TextBox 916">
              <a:extLst>
                <a:ext uri="{FF2B5EF4-FFF2-40B4-BE49-F238E27FC236}">
                  <a16:creationId xmlns:a16="http://schemas.microsoft.com/office/drawing/2014/main" id="{A4EF781D-69C7-4BDE-8E6B-C54FF6FEBAD0}"/>
                </a:ext>
              </a:extLst>
            </p:cNvPr>
            <p:cNvSpPr txBox="1"/>
            <p:nvPr/>
          </p:nvSpPr>
          <p:spPr>
            <a:xfrm>
              <a:off x="3494902" y="5134618"/>
              <a:ext cx="383439" cy="307777"/>
            </a:xfrm>
            <a:prstGeom prst="rect">
              <a:avLst/>
            </a:prstGeom>
            <a:ln>
              <a:noFill/>
            </a:ln>
          </p:spPr>
          <p:txBody>
            <a:bodyPr vert="horz" wrap="none" lIns="91440" tIns="45720" rIns="91440" bIns="45720" rtlCol="0" anchor="ctr">
              <a:spAutoFit/>
            </a:bodyPr>
            <a:lstStyle/>
            <a:p>
              <a:pPr algn="ctr">
                <a:spcBef>
                  <a:spcPts val="600"/>
                </a:spcBef>
              </a:pPr>
              <a:r>
                <a:rPr lang="en-US" sz="1400">
                  <a:latin typeface="+mn-lt"/>
                </a:rPr>
                <a:t>60</a:t>
              </a:r>
            </a:p>
          </p:txBody>
        </p:sp>
        <p:sp>
          <p:nvSpPr>
            <p:cNvPr id="918" name="TextBox 917">
              <a:extLst>
                <a:ext uri="{FF2B5EF4-FFF2-40B4-BE49-F238E27FC236}">
                  <a16:creationId xmlns:a16="http://schemas.microsoft.com/office/drawing/2014/main" id="{C3F0F215-2BF4-4EA9-B9CE-8BD23A9FE3B8}"/>
                </a:ext>
              </a:extLst>
            </p:cNvPr>
            <p:cNvSpPr txBox="1"/>
            <p:nvPr/>
          </p:nvSpPr>
          <p:spPr>
            <a:xfrm>
              <a:off x="5106572" y="5134618"/>
              <a:ext cx="482825" cy="307777"/>
            </a:xfrm>
            <a:prstGeom prst="rect">
              <a:avLst/>
            </a:prstGeom>
          </p:spPr>
          <p:txBody>
            <a:bodyPr vert="horz" wrap="none" lIns="91440" tIns="45720" rIns="91440" bIns="45720" rtlCol="0" anchor="ctr">
              <a:spAutoFit/>
            </a:bodyPr>
            <a:lstStyle/>
            <a:p>
              <a:pPr algn="ctr">
                <a:spcBef>
                  <a:spcPts val="600"/>
                </a:spcBef>
              </a:pPr>
              <a:r>
                <a:rPr lang="en-US" sz="1400">
                  <a:latin typeface="+mn-lt"/>
                </a:rPr>
                <a:t>105</a:t>
              </a:r>
            </a:p>
          </p:txBody>
        </p:sp>
        <p:sp>
          <p:nvSpPr>
            <p:cNvPr id="919" name="TextBox 918">
              <a:extLst>
                <a:ext uri="{FF2B5EF4-FFF2-40B4-BE49-F238E27FC236}">
                  <a16:creationId xmlns:a16="http://schemas.microsoft.com/office/drawing/2014/main" id="{88149D94-C9DD-4D6F-B4E4-B21525B7A8E5}"/>
                </a:ext>
              </a:extLst>
            </p:cNvPr>
            <p:cNvSpPr txBox="1"/>
            <p:nvPr/>
          </p:nvSpPr>
          <p:spPr>
            <a:xfrm>
              <a:off x="4604111" y="5134618"/>
              <a:ext cx="383439" cy="307777"/>
            </a:xfrm>
            <a:prstGeom prst="rect">
              <a:avLst/>
            </a:prstGeom>
          </p:spPr>
          <p:txBody>
            <a:bodyPr vert="horz" wrap="none" lIns="91440" tIns="45720" rIns="91440" bIns="45720" rtlCol="0" anchor="ctr">
              <a:spAutoFit/>
            </a:bodyPr>
            <a:lstStyle/>
            <a:p>
              <a:pPr algn="ctr">
                <a:spcBef>
                  <a:spcPts val="600"/>
                </a:spcBef>
              </a:pPr>
              <a:r>
                <a:rPr lang="en-US" sz="1400">
                  <a:latin typeface="+mn-lt"/>
                </a:rPr>
                <a:t>90</a:t>
              </a:r>
            </a:p>
          </p:txBody>
        </p:sp>
        <p:cxnSp>
          <p:nvCxnSpPr>
            <p:cNvPr id="920" name="Straight Connector 919">
              <a:extLst>
                <a:ext uri="{FF2B5EF4-FFF2-40B4-BE49-F238E27FC236}">
                  <a16:creationId xmlns:a16="http://schemas.microsoft.com/office/drawing/2014/main" id="{F8F3FC05-3E1F-47A3-817E-E2F109039777}"/>
                </a:ext>
              </a:extLst>
            </p:cNvPr>
            <p:cNvCxnSpPr>
              <a:cxnSpLocks/>
            </p:cNvCxnSpPr>
            <p:nvPr/>
          </p:nvCxnSpPr>
          <p:spPr>
            <a:xfrm>
              <a:off x="1720168" y="2741992"/>
              <a:ext cx="732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1" name="Straight Connector 920">
              <a:extLst>
                <a:ext uri="{FF2B5EF4-FFF2-40B4-BE49-F238E27FC236}">
                  <a16:creationId xmlns:a16="http://schemas.microsoft.com/office/drawing/2014/main" id="{E4E7D325-B56A-4D32-9B7C-125E56825083}"/>
                </a:ext>
              </a:extLst>
            </p:cNvPr>
            <p:cNvCxnSpPr>
              <a:cxnSpLocks/>
            </p:cNvCxnSpPr>
            <p:nvPr/>
          </p:nvCxnSpPr>
          <p:spPr>
            <a:xfrm>
              <a:off x="1720168" y="3124801"/>
              <a:ext cx="732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2" name="Straight Connector 921">
              <a:extLst>
                <a:ext uri="{FF2B5EF4-FFF2-40B4-BE49-F238E27FC236}">
                  <a16:creationId xmlns:a16="http://schemas.microsoft.com/office/drawing/2014/main" id="{612B571C-E35C-4504-9A33-2AEE4C7BBB64}"/>
                </a:ext>
              </a:extLst>
            </p:cNvPr>
            <p:cNvCxnSpPr>
              <a:cxnSpLocks/>
            </p:cNvCxnSpPr>
            <p:nvPr/>
          </p:nvCxnSpPr>
          <p:spPr>
            <a:xfrm>
              <a:off x="1720168" y="3657648"/>
              <a:ext cx="732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3" name="Straight Connector 922">
              <a:extLst>
                <a:ext uri="{FF2B5EF4-FFF2-40B4-BE49-F238E27FC236}">
                  <a16:creationId xmlns:a16="http://schemas.microsoft.com/office/drawing/2014/main" id="{7826046E-E0C6-4183-934A-1D0FB72C6808}"/>
                </a:ext>
              </a:extLst>
            </p:cNvPr>
            <p:cNvCxnSpPr>
              <a:cxnSpLocks/>
            </p:cNvCxnSpPr>
            <p:nvPr/>
          </p:nvCxnSpPr>
          <p:spPr>
            <a:xfrm>
              <a:off x="1720168" y="4039366"/>
              <a:ext cx="732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4" name="Straight Connector 923">
              <a:extLst>
                <a:ext uri="{FF2B5EF4-FFF2-40B4-BE49-F238E27FC236}">
                  <a16:creationId xmlns:a16="http://schemas.microsoft.com/office/drawing/2014/main" id="{6897F7F9-EC41-489D-8848-BFB103A0BF09}"/>
                </a:ext>
              </a:extLst>
            </p:cNvPr>
            <p:cNvCxnSpPr>
              <a:cxnSpLocks/>
            </p:cNvCxnSpPr>
            <p:nvPr/>
          </p:nvCxnSpPr>
          <p:spPr>
            <a:xfrm>
              <a:off x="1720168" y="4573288"/>
              <a:ext cx="732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5" name="Straight Connector 924">
              <a:extLst>
                <a:ext uri="{FF2B5EF4-FFF2-40B4-BE49-F238E27FC236}">
                  <a16:creationId xmlns:a16="http://schemas.microsoft.com/office/drawing/2014/main" id="{50F25929-C533-41B3-B2AF-E0604EF03FDA}"/>
                </a:ext>
              </a:extLst>
            </p:cNvPr>
            <p:cNvCxnSpPr>
              <a:cxnSpLocks/>
            </p:cNvCxnSpPr>
            <p:nvPr/>
          </p:nvCxnSpPr>
          <p:spPr>
            <a:xfrm>
              <a:off x="1720168" y="4869711"/>
              <a:ext cx="732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6" name="Straight Connector 925">
              <a:extLst>
                <a:ext uri="{FF2B5EF4-FFF2-40B4-BE49-F238E27FC236}">
                  <a16:creationId xmlns:a16="http://schemas.microsoft.com/office/drawing/2014/main" id="{4699A562-3A2C-4AE8-952C-1E9691586430}"/>
                </a:ext>
              </a:extLst>
            </p:cNvPr>
            <p:cNvCxnSpPr>
              <a:cxnSpLocks/>
            </p:cNvCxnSpPr>
            <p:nvPr/>
          </p:nvCxnSpPr>
          <p:spPr>
            <a:xfrm>
              <a:off x="1720168" y="5085150"/>
              <a:ext cx="732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7" name="Straight Connector 926">
              <a:extLst>
                <a:ext uri="{FF2B5EF4-FFF2-40B4-BE49-F238E27FC236}">
                  <a16:creationId xmlns:a16="http://schemas.microsoft.com/office/drawing/2014/main" id="{96F8FDB2-EB6F-4F13-A411-03F52F7FE462}"/>
                </a:ext>
              </a:extLst>
            </p:cNvPr>
            <p:cNvCxnSpPr>
              <a:cxnSpLocks/>
            </p:cNvCxnSpPr>
            <p:nvPr/>
          </p:nvCxnSpPr>
          <p:spPr>
            <a:xfrm rot="5400000">
              <a:off x="1760651" y="5118230"/>
              <a:ext cx="714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8" name="Straight Connector 927">
              <a:extLst>
                <a:ext uri="{FF2B5EF4-FFF2-40B4-BE49-F238E27FC236}">
                  <a16:creationId xmlns:a16="http://schemas.microsoft.com/office/drawing/2014/main" id="{D0B5283D-29FD-4F87-B315-6675296F875F}"/>
                </a:ext>
              </a:extLst>
            </p:cNvPr>
            <p:cNvCxnSpPr>
              <a:cxnSpLocks/>
            </p:cNvCxnSpPr>
            <p:nvPr/>
          </p:nvCxnSpPr>
          <p:spPr>
            <a:xfrm rot="5400000">
              <a:off x="1988817" y="5119517"/>
              <a:ext cx="714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9" name="Straight Connector 928">
              <a:extLst>
                <a:ext uri="{FF2B5EF4-FFF2-40B4-BE49-F238E27FC236}">
                  <a16:creationId xmlns:a16="http://schemas.microsoft.com/office/drawing/2014/main" id="{6D2F21A3-C5D6-4B62-8F57-C8EB85FBBDAC}"/>
                </a:ext>
              </a:extLst>
            </p:cNvPr>
            <p:cNvCxnSpPr>
              <a:cxnSpLocks/>
            </p:cNvCxnSpPr>
            <p:nvPr/>
          </p:nvCxnSpPr>
          <p:spPr>
            <a:xfrm rot="5400000">
              <a:off x="2541783" y="5119517"/>
              <a:ext cx="714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0" name="Straight Connector 929">
              <a:extLst>
                <a:ext uri="{FF2B5EF4-FFF2-40B4-BE49-F238E27FC236}">
                  <a16:creationId xmlns:a16="http://schemas.microsoft.com/office/drawing/2014/main" id="{D97057EB-B42E-4D07-9A83-1CE109166BFF}"/>
                </a:ext>
              </a:extLst>
            </p:cNvPr>
            <p:cNvCxnSpPr>
              <a:cxnSpLocks/>
            </p:cNvCxnSpPr>
            <p:nvPr/>
          </p:nvCxnSpPr>
          <p:spPr>
            <a:xfrm rot="5400000">
              <a:off x="3650691" y="5119519"/>
              <a:ext cx="714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1" name="Straight Connector 930">
              <a:extLst>
                <a:ext uri="{FF2B5EF4-FFF2-40B4-BE49-F238E27FC236}">
                  <a16:creationId xmlns:a16="http://schemas.microsoft.com/office/drawing/2014/main" id="{6905758A-4BB6-4663-BE26-3F25B8C3A8F3}"/>
                </a:ext>
              </a:extLst>
            </p:cNvPr>
            <p:cNvCxnSpPr>
              <a:cxnSpLocks/>
            </p:cNvCxnSpPr>
            <p:nvPr/>
          </p:nvCxnSpPr>
          <p:spPr>
            <a:xfrm rot="5400000">
              <a:off x="3094854" y="5119519"/>
              <a:ext cx="714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2" name="Straight Connector 931">
              <a:extLst>
                <a:ext uri="{FF2B5EF4-FFF2-40B4-BE49-F238E27FC236}">
                  <a16:creationId xmlns:a16="http://schemas.microsoft.com/office/drawing/2014/main" id="{ACCB275D-6EF2-4FE5-85DA-54ABA8BC368B}"/>
                </a:ext>
              </a:extLst>
            </p:cNvPr>
            <p:cNvCxnSpPr>
              <a:cxnSpLocks/>
            </p:cNvCxnSpPr>
            <p:nvPr/>
          </p:nvCxnSpPr>
          <p:spPr>
            <a:xfrm rot="5400000">
              <a:off x="4758652" y="5120805"/>
              <a:ext cx="714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3" name="Straight Connector 932">
              <a:extLst>
                <a:ext uri="{FF2B5EF4-FFF2-40B4-BE49-F238E27FC236}">
                  <a16:creationId xmlns:a16="http://schemas.microsoft.com/office/drawing/2014/main" id="{70E7CAE9-881A-4918-80B6-D259915F8498}"/>
                </a:ext>
              </a:extLst>
            </p:cNvPr>
            <p:cNvCxnSpPr>
              <a:cxnSpLocks/>
            </p:cNvCxnSpPr>
            <p:nvPr/>
          </p:nvCxnSpPr>
          <p:spPr>
            <a:xfrm rot="5400000">
              <a:off x="4204198" y="5119519"/>
              <a:ext cx="714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4" name="Straight Connector 933">
              <a:extLst>
                <a:ext uri="{FF2B5EF4-FFF2-40B4-BE49-F238E27FC236}">
                  <a16:creationId xmlns:a16="http://schemas.microsoft.com/office/drawing/2014/main" id="{E7DC92B4-6372-49F4-A390-1A93C3535E27}"/>
                </a:ext>
              </a:extLst>
            </p:cNvPr>
            <p:cNvCxnSpPr>
              <a:cxnSpLocks/>
            </p:cNvCxnSpPr>
            <p:nvPr/>
          </p:nvCxnSpPr>
          <p:spPr>
            <a:xfrm rot="5400000">
              <a:off x="5310669" y="5120807"/>
              <a:ext cx="714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5" name="Straight Connector 934">
              <a:extLst>
                <a:ext uri="{FF2B5EF4-FFF2-40B4-BE49-F238E27FC236}">
                  <a16:creationId xmlns:a16="http://schemas.microsoft.com/office/drawing/2014/main" id="{0FA28EEA-EF19-4F3E-8C6A-34CBD9AA7CBE}"/>
                </a:ext>
              </a:extLst>
            </p:cNvPr>
            <p:cNvCxnSpPr/>
            <p:nvPr/>
          </p:nvCxnSpPr>
          <p:spPr>
            <a:xfrm flipV="1">
              <a:off x="1726354" y="4838275"/>
              <a:ext cx="146265" cy="1298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6" name="Straight Connector 935">
              <a:extLst>
                <a:ext uri="{FF2B5EF4-FFF2-40B4-BE49-F238E27FC236}">
                  <a16:creationId xmlns:a16="http://schemas.microsoft.com/office/drawing/2014/main" id="{C7E83BEF-F615-4AB9-91A1-DADCD8FE7A06}"/>
                </a:ext>
              </a:extLst>
            </p:cNvPr>
            <p:cNvCxnSpPr/>
            <p:nvPr/>
          </p:nvCxnSpPr>
          <p:spPr>
            <a:xfrm flipV="1">
              <a:off x="1726354" y="4926959"/>
              <a:ext cx="146265" cy="1298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37" name="Freeform: Shape 936">
              <a:extLst>
                <a:ext uri="{FF2B5EF4-FFF2-40B4-BE49-F238E27FC236}">
                  <a16:creationId xmlns:a16="http://schemas.microsoft.com/office/drawing/2014/main" id="{5E2F1EF7-DFA3-4D61-AA6C-E6EA167B4545}"/>
                </a:ext>
              </a:extLst>
            </p:cNvPr>
            <p:cNvSpPr/>
            <p:nvPr/>
          </p:nvSpPr>
          <p:spPr>
            <a:xfrm>
              <a:off x="4065224" y="3821688"/>
              <a:ext cx="1845222" cy="811538"/>
            </a:xfrm>
            <a:custGeom>
              <a:avLst/>
              <a:gdLst>
                <a:gd name="connsiteX0" fmla="*/ 0 w 1760973"/>
                <a:gd name="connsiteY0" fmla="*/ 655655 h 808892"/>
                <a:gd name="connsiteX1" fmla="*/ 102995 w 1760973"/>
                <a:gd name="connsiteY1" fmla="*/ 705897 h 808892"/>
                <a:gd name="connsiteX2" fmla="*/ 271305 w 1760973"/>
                <a:gd name="connsiteY2" fmla="*/ 728505 h 808892"/>
                <a:gd name="connsiteX3" fmla="*/ 399422 w 1760973"/>
                <a:gd name="connsiteY3" fmla="*/ 751114 h 808892"/>
                <a:gd name="connsiteX4" fmla="*/ 482320 w 1760973"/>
                <a:gd name="connsiteY4" fmla="*/ 753626 h 808892"/>
                <a:gd name="connsiteX5" fmla="*/ 650630 w 1760973"/>
                <a:gd name="connsiteY5" fmla="*/ 808892 h 808892"/>
                <a:gd name="connsiteX6" fmla="*/ 1158072 w 1760973"/>
                <a:gd name="connsiteY6" fmla="*/ 638070 h 808892"/>
                <a:gd name="connsiteX7" fmla="*/ 1198265 w 1760973"/>
                <a:gd name="connsiteY7" fmla="*/ 638070 h 808892"/>
                <a:gd name="connsiteX8" fmla="*/ 1240971 w 1760973"/>
                <a:gd name="connsiteY8" fmla="*/ 547635 h 808892"/>
                <a:gd name="connsiteX9" fmla="*/ 1276140 w 1760973"/>
                <a:gd name="connsiteY9" fmla="*/ 479809 h 808892"/>
                <a:gd name="connsiteX10" fmla="*/ 1316334 w 1760973"/>
                <a:gd name="connsiteY10" fmla="*/ 427055 h 808892"/>
                <a:gd name="connsiteX11" fmla="*/ 1359039 w 1760973"/>
                <a:gd name="connsiteY11" fmla="*/ 379325 h 808892"/>
                <a:gd name="connsiteX12" fmla="*/ 1391696 w 1760973"/>
                <a:gd name="connsiteY12" fmla="*/ 346668 h 808892"/>
                <a:gd name="connsiteX13" fmla="*/ 1421841 w 1760973"/>
                <a:gd name="connsiteY13" fmla="*/ 316523 h 808892"/>
                <a:gd name="connsiteX14" fmla="*/ 1464547 w 1760973"/>
                <a:gd name="connsiteY14" fmla="*/ 276330 h 808892"/>
                <a:gd name="connsiteX15" fmla="*/ 1499716 w 1760973"/>
                <a:gd name="connsiteY15" fmla="*/ 241160 h 808892"/>
                <a:gd name="connsiteX16" fmla="*/ 1534885 w 1760973"/>
                <a:gd name="connsiteY16" fmla="*/ 205991 h 808892"/>
                <a:gd name="connsiteX17" fmla="*/ 1577591 w 1760973"/>
                <a:gd name="connsiteY17" fmla="*/ 170822 h 808892"/>
                <a:gd name="connsiteX18" fmla="*/ 1610248 w 1760973"/>
                <a:gd name="connsiteY18" fmla="*/ 135653 h 808892"/>
                <a:gd name="connsiteX19" fmla="*/ 1647929 w 1760973"/>
                <a:gd name="connsiteY19" fmla="*/ 100483 h 808892"/>
                <a:gd name="connsiteX20" fmla="*/ 1685611 w 1760973"/>
                <a:gd name="connsiteY20" fmla="*/ 67826 h 808892"/>
                <a:gd name="connsiteX21" fmla="*/ 1720780 w 1760973"/>
                <a:gd name="connsiteY21" fmla="*/ 37681 h 808892"/>
                <a:gd name="connsiteX22" fmla="*/ 1760973 w 1760973"/>
                <a:gd name="connsiteY22" fmla="*/ 0 h 808892"/>
                <a:gd name="connsiteX0" fmla="*/ 0 w 1760973"/>
                <a:gd name="connsiteY0" fmla="*/ 655655 h 808892"/>
                <a:gd name="connsiteX1" fmla="*/ 102995 w 1760973"/>
                <a:gd name="connsiteY1" fmla="*/ 705897 h 808892"/>
                <a:gd name="connsiteX2" fmla="*/ 271305 w 1760973"/>
                <a:gd name="connsiteY2" fmla="*/ 728505 h 808892"/>
                <a:gd name="connsiteX3" fmla="*/ 399422 w 1760973"/>
                <a:gd name="connsiteY3" fmla="*/ 751114 h 808892"/>
                <a:gd name="connsiteX4" fmla="*/ 482320 w 1760973"/>
                <a:gd name="connsiteY4" fmla="*/ 758082 h 808892"/>
                <a:gd name="connsiteX5" fmla="*/ 650630 w 1760973"/>
                <a:gd name="connsiteY5" fmla="*/ 808892 h 808892"/>
                <a:gd name="connsiteX6" fmla="*/ 1158072 w 1760973"/>
                <a:gd name="connsiteY6" fmla="*/ 638070 h 808892"/>
                <a:gd name="connsiteX7" fmla="*/ 1198265 w 1760973"/>
                <a:gd name="connsiteY7" fmla="*/ 638070 h 808892"/>
                <a:gd name="connsiteX8" fmla="*/ 1240971 w 1760973"/>
                <a:gd name="connsiteY8" fmla="*/ 547635 h 808892"/>
                <a:gd name="connsiteX9" fmla="*/ 1276140 w 1760973"/>
                <a:gd name="connsiteY9" fmla="*/ 479809 h 808892"/>
                <a:gd name="connsiteX10" fmla="*/ 1316334 w 1760973"/>
                <a:gd name="connsiteY10" fmla="*/ 427055 h 808892"/>
                <a:gd name="connsiteX11" fmla="*/ 1359039 w 1760973"/>
                <a:gd name="connsiteY11" fmla="*/ 379325 h 808892"/>
                <a:gd name="connsiteX12" fmla="*/ 1391696 w 1760973"/>
                <a:gd name="connsiteY12" fmla="*/ 346668 h 808892"/>
                <a:gd name="connsiteX13" fmla="*/ 1421841 w 1760973"/>
                <a:gd name="connsiteY13" fmla="*/ 316523 h 808892"/>
                <a:gd name="connsiteX14" fmla="*/ 1464547 w 1760973"/>
                <a:gd name="connsiteY14" fmla="*/ 276330 h 808892"/>
                <a:gd name="connsiteX15" fmla="*/ 1499716 w 1760973"/>
                <a:gd name="connsiteY15" fmla="*/ 241160 h 808892"/>
                <a:gd name="connsiteX16" fmla="*/ 1534885 w 1760973"/>
                <a:gd name="connsiteY16" fmla="*/ 205991 h 808892"/>
                <a:gd name="connsiteX17" fmla="*/ 1577591 w 1760973"/>
                <a:gd name="connsiteY17" fmla="*/ 170822 h 808892"/>
                <a:gd name="connsiteX18" fmla="*/ 1610248 w 1760973"/>
                <a:gd name="connsiteY18" fmla="*/ 135653 h 808892"/>
                <a:gd name="connsiteX19" fmla="*/ 1647929 w 1760973"/>
                <a:gd name="connsiteY19" fmla="*/ 100483 h 808892"/>
                <a:gd name="connsiteX20" fmla="*/ 1685611 w 1760973"/>
                <a:gd name="connsiteY20" fmla="*/ 67826 h 808892"/>
                <a:gd name="connsiteX21" fmla="*/ 1720780 w 1760973"/>
                <a:gd name="connsiteY21" fmla="*/ 37681 h 808892"/>
                <a:gd name="connsiteX22" fmla="*/ 1760973 w 1760973"/>
                <a:gd name="connsiteY22" fmla="*/ 0 h 808892"/>
                <a:gd name="connsiteX0" fmla="*/ 0 w 1760973"/>
                <a:gd name="connsiteY0" fmla="*/ 655655 h 811120"/>
                <a:gd name="connsiteX1" fmla="*/ 102995 w 1760973"/>
                <a:gd name="connsiteY1" fmla="*/ 705897 h 811120"/>
                <a:gd name="connsiteX2" fmla="*/ 271305 w 1760973"/>
                <a:gd name="connsiteY2" fmla="*/ 728505 h 811120"/>
                <a:gd name="connsiteX3" fmla="*/ 399422 w 1760973"/>
                <a:gd name="connsiteY3" fmla="*/ 751114 h 811120"/>
                <a:gd name="connsiteX4" fmla="*/ 482320 w 1760973"/>
                <a:gd name="connsiteY4" fmla="*/ 758082 h 811120"/>
                <a:gd name="connsiteX5" fmla="*/ 647288 w 1760973"/>
                <a:gd name="connsiteY5" fmla="*/ 811120 h 811120"/>
                <a:gd name="connsiteX6" fmla="*/ 1158072 w 1760973"/>
                <a:gd name="connsiteY6" fmla="*/ 638070 h 811120"/>
                <a:gd name="connsiteX7" fmla="*/ 1198265 w 1760973"/>
                <a:gd name="connsiteY7" fmla="*/ 638070 h 811120"/>
                <a:gd name="connsiteX8" fmla="*/ 1240971 w 1760973"/>
                <a:gd name="connsiteY8" fmla="*/ 547635 h 811120"/>
                <a:gd name="connsiteX9" fmla="*/ 1276140 w 1760973"/>
                <a:gd name="connsiteY9" fmla="*/ 479809 h 811120"/>
                <a:gd name="connsiteX10" fmla="*/ 1316334 w 1760973"/>
                <a:gd name="connsiteY10" fmla="*/ 427055 h 811120"/>
                <a:gd name="connsiteX11" fmla="*/ 1359039 w 1760973"/>
                <a:gd name="connsiteY11" fmla="*/ 379325 h 811120"/>
                <a:gd name="connsiteX12" fmla="*/ 1391696 w 1760973"/>
                <a:gd name="connsiteY12" fmla="*/ 346668 h 811120"/>
                <a:gd name="connsiteX13" fmla="*/ 1421841 w 1760973"/>
                <a:gd name="connsiteY13" fmla="*/ 316523 h 811120"/>
                <a:gd name="connsiteX14" fmla="*/ 1464547 w 1760973"/>
                <a:gd name="connsiteY14" fmla="*/ 276330 h 811120"/>
                <a:gd name="connsiteX15" fmla="*/ 1499716 w 1760973"/>
                <a:gd name="connsiteY15" fmla="*/ 241160 h 811120"/>
                <a:gd name="connsiteX16" fmla="*/ 1534885 w 1760973"/>
                <a:gd name="connsiteY16" fmla="*/ 205991 h 811120"/>
                <a:gd name="connsiteX17" fmla="*/ 1577591 w 1760973"/>
                <a:gd name="connsiteY17" fmla="*/ 170822 h 811120"/>
                <a:gd name="connsiteX18" fmla="*/ 1610248 w 1760973"/>
                <a:gd name="connsiteY18" fmla="*/ 135653 h 811120"/>
                <a:gd name="connsiteX19" fmla="*/ 1647929 w 1760973"/>
                <a:gd name="connsiteY19" fmla="*/ 100483 h 811120"/>
                <a:gd name="connsiteX20" fmla="*/ 1685611 w 1760973"/>
                <a:gd name="connsiteY20" fmla="*/ 67826 h 811120"/>
                <a:gd name="connsiteX21" fmla="*/ 1720780 w 1760973"/>
                <a:gd name="connsiteY21" fmla="*/ 37681 h 811120"/>
                <a:gd name="connsiteX22" fmla="*/ 1760973 w 1760973"/>
                <a:gd name="connsiteY22" fmla="*/ 0 h 811120"/>
                <a:gd name="connsiteX0" fmla="*/ 0 w 1760973"/>
                <a:gd name="connsiteY0" fmla="*/ 655655 h 811120"/>
                <a:gd name="connsiteX1" fmla="*/ 102995 w 1760973"/>
                <a:gd name="connsiteY1" fmla="*/ 705897 h 811120"/>
                <a:gd name="connsiteX2" fmla="*/ 271305 w 1760973"/>
                <a:gd name="connsiteY2" fmla="*/ 728505 h 811120"/>
                <a:gd name="connsiteX3" fmla="*/ 399422 w 1760973"/>
                <a:gd name="connsiteY3" fmla="*/ 751114 h 811120"/>
                <a:gd name="connsiteX4" fmla="*/ 482320 w 1760973"/>
                <a:gd name="connsiteY4" fmla="*/ 758082 h 811120"/>
                <a:gd name="connsiteX5" fmla="*/ 647288 w 1760973"/>
                <a:gd name="connsiteY5" fmla="*/ 811120 h 811120"/>
                <a:gd name="connsiteX6" fmla="*/ 1158072 w 1760973"/>
                <a:gd name="connsiteY6" fmla="*/ 638070 h 811120"/>
                <a:gd name="connsiteX7" fmla="*/ 1198265 w 1760973"/>
                <a:gd name="connsiteY7" fmla="*/ 638070 h 811120"/>
                <a:gd name="connsiteX8" fmla="*/ 1240971 w 1760973"/>
                <a:gd name="connsiteY8" fmla="*/ 547635 h 811120"/>
                <a:gd name="connsiteX9" fmla="*/ 1276140 w 1760973"/>
                <a:gd name="connsiteY9" fmla="*/ 479809 h 811120"/>
                <a:gd name="connsiteX10" fmla="*/ 1316334 w 1760973"/>
                <a:gd name="connsiteY10" fmla="*/ 427055 h 811120"/>
                <a:gd name="connsiteX11" fmla="*/ 1359039 w 1760973"/>
                <a:gd name="connsiteY11" fmla="*/ 379325 h 811120"/>
                <a:gd name="connsiteX12" fmla="*/ 1391696 w 1760973"/>
                <a:gd name="connsiteY12" fmla="*/ 346668 h 811120"/>
                <a:gd name="connsiteX13" fmla="*/ 1421841 w 1760973"/>
                <a:gd name="connsiteY13" fmla="*/ 316523 h 811120"/>
                <a:gd name="connsiteX14" fmla="*/ 1464547 w 1760973"/>
                <a:gd name="connsiteY14" fmla="*/ 276330 h 811120"/>
                <a:gd name="connsiteX15" fmla="*/ 1499716 w 1760973"/>
                <a:gd name="connsiteY15" fmla="*/ 241160 h 811120"/>
                <a:gd name="connsiteX16" fmla="*/ 1534885 w 1760973"/>
                <a:gd name="connsiteY16" fmla="*/ 205991 h 811120"/>
                <a:gd name="connsiteX17" fmla="*/ 1577591 w 1760973"/>
                <a:gd name="connsiteY17" fmla="*/ 170822 h 811120"/>
                <a:gd name="connsiteX18" fmla="*/ 1610248 w 1760973"/>
                <a:gd name="connsiteY18" fmla="*/ 135653 h 811120"/>
                <a:gd name="connsiteX19" fmla="*/ 1647929 w 1760973"/>
                <a:gd name="connsiteY19" fmla="*/ 100483 h 811120"/>
                <a:gd name="connsiteX20" fmla="*/ 1685611 w 1760973"/>
                <a:gd name="connsiteY20" fmla="*/ 67826 h 811120"/>
                <a:gd name="connsiteX21" fmla="*/ 1720780 w 1760973"/>
                <a:gd name="connsiteY21" fmla="*/ 37681 h 811120"/>
                <a:gd name="connsiteX22" fmla="*/ 1760973 w 1760973"/>
                <a:gd name="connsiteY22" fmla="*/ 0 h 811120"/>
                <a:gd name="connsiteX0" fmla="*/ 0 w 1760973"/>
                <a:gd name="connsiteY0" fmla="*/ 655655 h 811120"/>
                <a:gd name="connsiteX1" fmla="*/ 102995 w 1760973"/>
                <a:gd name="connsiteY1" fmla="*/ 705897 h 811120"/>
                <a:gd name="connsiteX2" fmla="*/ 271305 w 1760973"/>
                <a:gd name="connsiteY2" fmla="*/ 728505 h 811120"/>
                <a:gd name="connsiteX3" fmla="*/ 399422 w 1760973"/>
                <a:gd name="connsiteY3" fmla="*/ 751114 h 811120"/>
                <a:gd name="connsiteX4" fmla="*/ 482320 w 1760973"/>
                <a:gd name="connsiteY4" fmla="*/ 758082 h 811120"/>
                <a:gd name="connsiteX5" fmla="*/ 647288 w 1760973"/>
                <a:gd name="connsiteY5" fmla="*/ 811120 h 811120"/>
                <a:gd name="connsiteX6" fmla="*/ 1158072 w 1760973"/>
                <a:gd name="connsiteY6" fmla="*/ 640298 h 811120"/>
                <a:gd name="connsiteX7" fmla="*/ 1198265 w 1760973"/>
                <a:gd name="connsiteY7" fmla="*/ 638070 h 811120"/>
                <a:gd name="connsiteX8" fmla="*/ 1240971 w 1760973"/>
                <a:gd name="connsiteY8" fmla="*/ 547635 h 811120"/>
                <a:gd name="connsiteX9" fmla="*/ 1276140 w 1760973"/>
                <a:gd name="connsiteY9" fmla="*/ 479809 h 811120"/>
                <a:gd name="connsiteX10" fmla="*/ 1316334 w 1760973"/>
                <a:gd name="connsiteY10" fmla="*/ 427055 h 811120"/>
                <a:gd name="connsiteX11" fmla="*/ 1359039 w 1760973"/>
                <a:gd name="connsiteY11" fmla="*/ 379325 h 811120"/>
                <a:gd name="connsiteX12" fmla="*/ 1391696 w 1760973"/>
                <a:gd name="connsiteY12" fmla="*/ 346668 h 811120"/>
                <a:gd name="connsiteX13" fmla="*/ 1421841 w 1760973"/>
                <a:gd name="connsiteY13" fmla="*/ 316523 h 811120"/>
                <a:gd name="connsiteX14" fmla="*/ 1464547 w 1760973"/>
                <a:gd name="connsiteY14" fmla="*/ 276330 h 811120"/>
                <a:gd name="connsiteX15" fmla="*/ 1499716 w 1760973"/>
                <a:gd name="connsiteY15" fmla="*/ 241160 h 811120"/>
                <a:gd name="connsiteX16" fmla="*/ 1534885 w 1760973"/>
                <a:gd name="connsiteY16" fmla="*/ 205991 h 811120"/>
                <a:gd name="connsiteX17" fmla="*/ 1577591 w 1760973"/>
                <a:gd name="connsiteY17" fmla="*/ 170822 h 811120"/>
                <a:gd name="connsiteX18" fmla="*/ 1610248 w 1760973"/>
                <a:gd name="connsiteY18" fmla="*/ 135653 h 811120"/>
                <a:gd name="connsiteX19" fmla="*/ 1647929 w 1760973"/>
                <a:gd name="connsiteY19" fmla="*/ 100483 h 811120"/>
                <a:gd name="connsiteX20" fmla="*/ 1685611 w 1760973"/>
                <a:gd name="connsiteY20" fmla="*/ 67826 h 811120"/>
                <a:gd name="connsiteX21" fmla="*/ 1720780 w 1760973"/>
                <a:gd name="connsiteY21" fmla="*/ 37681 h 811120"/>
                <a:gd name="connsiteX22" fmla="*/ 1760973 w 1760973"/>
                <a:gd name="connsiteY22" fmla="*/ 0 h 811120"/>
                <a:gd name="connsiteX0" fmla="*/ 0 w 1760973"/>
                <a:gd name="connsiteY0" fmla="*/ 655655 h 811120"/>
                <a:gd name="connsiteX1" fmla="*/ 102995 w 1760973"/>
                <a:gd name="connsiteY1" fmla="*/ 705897 h 811120"/>
                <a:gd name="connsiteX2" fmla="*/ 270191 w 1760973"/>
                <a:gd name="connsiteY2" fmla="*/ 730733 h 811120"/>
                <a:gd name="connsiteX3" fmla="*/ 399422 w 1760973"/>
                <a:gd name="connsiteY3" fmla="*/ 751114 h 811120"/>
                <a:gd name="connsiteX4" fmla="*/ 482320 w 1760973"/>
                <a:gd name="connsiteY4" fmla="*/ 758082 h 811120"/>
                <a:gd name="connsiteX5" fmla="*/ 647288 w 1760973"/>
                <a:gd name="connsiteY5" fmla="*/ 811120 h 811120"/>
                <a:gd name="connsiteX6" fmla="*/ 1158072 w 1760973"/>
                <a:gd name="connsiteY6" fmla="*/ 640298 h 811120"/>
                <a:gd name="connsiteX7" fmla="*/ 1198265 w 1760973"/>
                <a:gd name="connsiteY7" fmla="*/ 638070 h 811120"/>
                <a:gd name="connsiteX8" fmla="*/ 1240971 w 1760973"/>
                <a:gd name="connsiteY8" fmla="*/ 547635 h 811120"/>
                <a:gd name="connsiteX9" fmla="*/ 1276140 w 1760973"/>
                <a:gd name="connsiteY9" fmla="*/ 479809 h 811120"/>
                <a:gd name="connsiteX10" fmla="*/ 1316334 w 1760973"/>
                <a:gd name="connsiteY10" fmla="*/ 427055 h 811120"/>
                <a:gd name="connsiteX11" fmla="*/ 1359039 w 1760973"/>
                <a:gd name="connsiteY11" fmla="*/ 379325 h 811120"/>
                <a:gd name="connsiteX12" fmla="*/ 1391696 w 1760973"/>
                <a:gd name="connsiteY12" fmla="*/ 346668 h 811120"/>
                <a:gd name="connsiteX13" fmla="*/ 1421841 w 1760973"/>
                <a:gd name="connsiteY13" fmla="*/ 316523 h 811120"/>
                <a:gd name="connsiteX14" fmla="*/ 1464547 w 1760973"/>
                <a:gd name="connsiteY14" fmla="*/ 276330 h 811120"/>
                <a:gd name="connsiteX15" fmla="*/ 1499716 w 1760973"/>
                <a:gd name="connsiteY15" fmla="*/ 241160 h 811120"/>
                <a:gd name="connsiteX16" fmla="*/ 1534885 w 1760973"/>
                <a:gd name="connsiteY16" fmla="*/ 205991 h 811120"/>
                <a:gd name="connsiteX17" fmla="*/ 1577591 w 1760973"/>
                <a:gd name="connsiteY17" fmla="*/ 170822 h 811120"/>
                <a:gd name="connsiteX18" fmla="*/ 1610248 w 1760973"/>
                <a:gd name="connsiteY18" fmla="*/ 135653 h 811120"/>
                <a:gd name="connsiteX19" fmla="*/ 1647929 w 1760973"/>
                <a:gd name="connsiteY19" fmla="*/ 100483 h 811120"/>
                <a:gd name="connsiteX20" fmla="*/ 1685611 w 1760973"/>
                <a:gd name="connsiteY20" fmla="*/ 67826 h 811120"/>
                <a:gd name="connsiteX21" fmla="*/ 1720780 w 1760973"/>
                <a:gd name="connsiteY21" fmla="*/ 37681 h 811120"/>
                <a:gd name="connsiteX22" fmla="*/ 1760973 w 1760973"/>
                <a:gd name="connsiteY22" fmla="*/ 0 h 811120"/>
                <a:gd name="connsiteX0" fmla="*/ 0 w 1760973"/>
                <a:gd name="connsiteY0" fmla="*/ 655655 h 811120"/>
                <a:gd name="connsiteX1" fmla="*/ 102995 w 1760973"/>
                <a:gd name="connsiteY1" fmla="*/ 705897 h 811120"/>
                <a:gd name="connsiteX2" fmla="*/ 270191 w 1760973"/>
                <a:gd name="connsiteY2" fmla="*/ 730733 h 811120"/>
                <a:gd name="connsiteX3" fmla="*/ 398308 w 1760973"/>
                <a:gd name="connsiteY3" fmla="*/ 744430 h 811120"/>
                <a:gd name="connsiteX4" fmla="*/ 482320 w 1760973"/>
                <a:gd name="connsiteY4" fmla="*/ 758082 h 811120"/>
                <a:gd name="connsiteX5" fmla="*/ 647288 w 1760973"/>
                <a:gd name="connsiteY5" fmla="*/ 811120 h 811120"/>
                <a:gd name="connsiteX6" fmla="*/ 1158072 w 1760973"/>
                <a:gd name="connsiteY6" fmla="*/ 640298 h 811120"/>
                <a:gd name="connsiteX7" fmla="*/ 1198265 w 1760973"/>
                <a:gd name="connsiteY7" fmla="*/ 638070 h 811120"/>
                <a:gd name="connsiteX8" fmla="*/ 1240971 w 1760973"/>
                <a:gd name="connsiteY8" fmla="*/ 547635 h 811120"/>
                <a:gd name="connsiteX9" fmla="*/ 1276140 w 1760973"/>
                <a:gd name="connsiteY9" fmla="*/ 479809 h 811120"/>
                <a:gd name="connsiteX10" fmla="*/ 1316334 w 1760973"/>
                <a:gd name="connsiteY10" fmla="*/ 427055 h 811120"/>
                <a:gd name="connsiteX11" fmla="*/ 1359039 w 1760973"/>
                <a:gd name="connsiteY11" fmla="*/ 379325 h 811120"/>
                <a:gd name="connsiteX12" fmla="*/ 1391696 w 1760973"/>
                <a:gd name="connsiteY12" fmla="*/ 346668 h 811120"/>
                <a:gd name="connsiteX13" fmla="*/ 1421841 w 1760973"/>
                <a:gd name="connsiteY13" fmla="*/ 316523 h 811120"/>
                <a:gd name="connsiteX14" fmla="*/ 1464547 w 1760973"/>
                <a:gd name="connsiteY14" fmla="*/ 276330 h 811120"/>
                <a:gd name="connsiteX15" fmla="*/ 1499716 w 1760973"/>
                <a:gd name="connsiteY15" fmla="*/ 241160 h 811120"/>
                <a:gd name="connsiteX16" fmla="*/ 1534885 w 1760973"/>
                <a:gd name="connsiteY16" fmla="*/ 205991 h 811120"/>
                <a:gd name="connsiteX17" fmla="*/ 1577591 w 1760973"/>
                <a:gd name="connsiteY17" fmla="*/ 170822 h 811120"/>
                <a:gd name="connsiteX18" fmla="*/ 1610248 w 1760973"/>
                <a:gd name="connsiteY18" fmla="*/ 135653 h 811120"/>
                <a:gd name="connsiteX19" fmla="*/ 1647929 w 1760973"/>
                <a:gd name="connsiteY19" fmla="*/ 100483 h 811120"/>
                <a:gd name="connsiteX20" fmla="*/ 1685611 w 1760973"/>
                <a:gd name="connsiteY20" fmla="*/ 67826 h 811120"/>
                <a:gd name="connsiteX21" fmla="*/ 1720780 w 1760973"/>
                <a:gd name="connsiteY21" fmla="*/ 37681 h 811120"/>
                <a:gd name="connsiteX22" fmla="*/ 1760973 w 1760973"/>
                <a:gd name="connsiteY22" fmla="*/ 0 h 811120"/>
                <a:gd name="connsiteX0" fmla="*/ 0 w 1760973"/>
                <a:gd name="connsiteY0" fmla="*/ 657883 h 811120"/>
                <a:gd name="connsiteX1" fmla="*/ 102995 w 1760973"/>
                <a:gd name="connsiteY1" fmla="*/ 705897 h 811120"/>
                <a:gd name="connsiteX2" fmla="*/ 270191 w 1760973"/>
                <a:gd name="connsiteY2" fmla="*/ 730733 h 811120"/>
                <a:gd name="connsiteX3" fmla="*/ 398308 w 1760973"/>
                <a:gd name="connsiteY3" fmla="*/ 744430 h 811120"/>
                <a:gd name="connsiteX4" fmla="*/ 482320 w 1760973"/>
                <a:gd name="connsiteY4" fmla="*/ 758082 h 811120"/>
                <a:gd name="connsiteX5" fmla="*/ 647288 w 1760973"/>
                <a:gd name="connsiteY5" fmla="*/ 811120 h 811120"/>
                <a:gd name="connsiteX6" fmla="*/ 1158072 w 1760973"/>
                <a:gd name="connsiteY6" fmla="*/ 640298 h 811120"/>
                <a:gd name="connsiteX7" fmla="*/ 1198265 w 1760973"/>
                <a:gd name="connsiteY7" fmla="*/ 638070 h 811120"/>
                <a:gd name="connsiteX8" fmla="*/ 1240971 w 1760973"/>
                <a:gd name="connsiteY8" fmla="*/ 547635 h 811120"/>
                <a:gd name="connsiteX9" fmla="*/ 1276140 w 1760973"/>
                <a:gd name="connsiteY9" fmla="*/ 479809 h 811120"/>
                <a:gd name="connsiteX10" fmla="*/ 1316334 w 1760973"/>
                <a:gd name="connsiteY10" fmla="*/ 427055 h 811120"/>
                <a:gd name="connsiteX11" fmla="*/ 1359039 w 1760973"/>
                <a:gd name="connsiteY11" fmla="*/ 379325 h 811120"/>
                <a:gd name="connsiteX12" fmla="*/ 1391696 w 1760973"/>
                <a:gd name="connsiteY12" fmla="*/ 346668 h 811120"/>
                <a:gd name="connsiteX13" fmla="*/ 1421841 w 1760973"/>
                <a:gd name="connsiteY13" fmla="*/ 316523 h 811120"/>
                <a:gd name="connsiteX14" fmla="*/ 1464547 w 1760973"/>
                <a:gd name="connsiteY14" fmla="*/ 276330 h 811120"/>
                <a:gd name="connsiteX15" fmla="*/ 1499716 w 1760973"/>
                <a:gd name="connsiteY15" fmla="*/ 241160 h 811120"/>
                <a:gd name="connsiteX16" fmla="*/ 1534885 w 1760973"/>
                <a:gd name="connsiteY16" fmla="*/ 205991 h 811120"/>
                <a:gd name="connsiteX17" fmla="*/ 1577591 w 1760973"/>
                <a:gd name="connsiteY17" fmla="*/ 170822 h 811120"/>
                <a:gd name="connsiteX18" fmla="*/ 1610248 w 1760973"/>
                <a:gd name="connsiteY18" fmla="*/ 135653 h 811120"/>
                <a:gd name="connsiteX19" fmla="*/ 1647929 w 1760973"/>
                <a:gd name="connsiteY19" fmla="*/ 100483 h 811120"/>
                <a:gd name="connsiteX20" fmla="*/ 1685611 w 1760973"/>
                <a:gd name="connsiteY20" fmla="*/ 67826 h 811120"/>
                <a:gd name="connsiteX21" fmla="*/ 1720780 w 1760973"/>
                <a:gd name="connsiteY21" fmla="*/ 37681 h 811120"/>
                <a:gd name="connsiteX22" fmla="*/ 1760973 w 1760973"/>
                <a:gd name="connsiteY22" fmla="*/ 0 h 811120"/>
                <a:gd name="connsiteX0" fmla="*/ 0 w 1760973"/>
                <a:gd name="connsiteY0" fmla="*/ 657883 h 811120"/>
                <a:gd name="connsiteX1" fmla="*/ 92969 w 1760973"/>
                <a:gd name="connsiteY1" fmla="*/ 702556 h 811120"/>
                <a:gd name="connsiteX2" fmla="*/ 270191 w 1760973"/>
                <a:gd name="connsiteY2" fmla="*/ 730733 h 811120"/>
                <a:gd name="connsiteX3" fmla="*/ 398308 w 1760973"/>
                <a:gd name="connsiteY3" fmla="*/ 744430 h 811120"/>
                <a:gd name="connsiteX4" fmla="*/ 482320 w 1760973"/>
                <a:gd name="connsiteY4" fmla="*/ 758082 h 811120"/>
                <a:gd name="connsiteX5" fmla="*/ 647288 w 1760973"/>
                <a:gd name="connsiteY5" fmla="*/ 811120 h 811120"/>
                <a:gd name="connsiteX6" fmla="*/ 1158072 w 1760973"/>
                <a:gd name="connsiteY6" fmla="*/ 640298 h 811120"/>
                <a:gd name="connsiteX7" fmla="*/ 1198265 w 1760973"/>
                <a:gd name="connsiteY7" fmla="*/ 638070 h 811120"/>
                <a:gd name="connsiteX8" fmla="*/ 1240971 w 1760973"/>
                <a:gd name="connsiteY8" fmla="*/ 547635 h 811120"/>
                <a:gd name="connsiteX9" fmla="*/ 1276140 w 1760973"/>
                <a:gd name="connsiteY9" fmla="*/ 479809 h 811120"/>
                <a:gd name="connsiteX10" fmla="*/ 1316334 w 1760973"/>
                <a:gd name="connsiteY10" fmla="*/ 427055 h 811120"/>
                <a:gd name="connsiteX11" fmla="*/ 1359039 w 1760973"/>
                <a:gd name="connsiteY11" fmla="*/ 379325 h 811120"/>
                <a:gd name="connsiteX12" fmla="*/ 1391696 w 1760973"/>
                <a:gd name="connsiteY12" fmla="*/ 346668 h 811120"/>
                <a:gd name="connsiteX13" fmla="*/ 1421841 w 1760973"/>
                <a:gd name="connsiteY13" fmla="*/ 316523 h 811120"/>
                <a:gd name="connsiteX14" fmla="*/ 1464547 w 1760973"/>
                <a:gd name="connsiteY14" fmla="*/ 276330 h 811120"/>
                <a:gd name="connsiteX15" fmla="*/ 1499716 w 1760973"/>
                <a:gd name="connsiteY15" fmla="*/ 241160 h 811120"/>
                <a:gd name="connsiteX16" fmla="*/ 1534885 w 1760973"/>
                <a:gd name="connsiteY16" fmla="*/ 205991 h 811120"/>
                <a:gd name="connsiteX17" fmla="*/ 1577591 w 1760973"/>
                <a:gd name="connsiteY17" fmla="*/ 170822 h 811120"/>
                <a:gd name="connsiteX18" fmla="*/ 1610248 w 1760973"/>
                <a:gd name="connsiteY18" fmla="*/ 135653 h 811120"/>
                <a:gd name="connsiteX19" fmla="*/ 1647929 w 1760973"/>
                <a:gd name="connsiteY19" fmla="*/ 100483 h 811120"/>
                <a:gd name="connsiteX20" fmla="*/ 1685611 w 1760973"/>
                <a:gd name="connsiteY20" fmla="*/ 67826 h 811120"/>
                <a:gd name="connsiteX21" fmla="*/ 1720780 w 1760973"/>
                <a:gd name="connsiteY21" fmla="*/ 37681 h 811120"/>
                <a:gd name="connsiteX22" fmla="*/ 1760973 w 1760973"/>
                <a:gd name="connsiteY22" fmla="*/ 0 h 811120"/>
                <a:gd name="connsiteX0" fmla="*/ 0 w 1760973"/>
                <a:gd name="connsiteY0" fmla="*/ 657883 h 811120"/>
                <a:gd name="connsiteX1" fmla="*/ 92969 w 1760973"/>
                <a:gd name="connsiteY1" fmla="*/ 702556 h 811120"/>
                <a:gd name="connsiteX2" fmla="*/ 270191 w 1760973"/>
                <a:gd name="connsiteY2" fmla="*/ 730733 h 811120"/>
                <a:gd name="connsiteX3" fmla="*/ 398308 w 1760973"/>
                <a:gd name="connsiteY3" fmla="*/ 744430 h 811120"/>
                <a:gd name="connsiteX4" fmla="*/ 481206 w 1760973"/>
                <a:gd name="connsiteY4" fmla="*/ 760310 h 811120"/>
                <a:gd name="connsiteX5" fmla="*/ 647288 w 1760973"/>
                <a:gd name="connsiteY5" fmla="*/ 811120 h 811120"/>
                <a:gd name="connsiteX6" fmla="*/ 1158072 w 1760973"/>
                <a:gd name="connsiteY6" fmla="*/ 640298 h 811120"/>
                <a:gd name="connsiteX7" fmla="*/ 1198265 w 1760973"/>
                <a:gd name="connsiteY7" fmla="*/ 638070 h 811120"/>
                <a:gd name="connsiteX8" fmla="*/ 1240971 w 1760973"/>
                <a:gd name="connsiteY8" fmla="*/ 547635 h 811120"/>
                <a:gd name="connsiteX9" fmla="*/ 1276140 w 1760973"/>
                <a:gd name="connsiteY9" fmla="*/ 479809 h 811120"/>
                <a:gd name="connsiteX10" fmla="*/ 1316334 w 1760973"/>
                <a:gd name="connsiteY10" fmla="*/ 427055 h 811120"/>
                <a:gd name="connsiteX11" fmla="*/ 1359039 w 1760973"/>
                <a:gd name="connsiteY11" fmla="*/ 379325 h 811120"/>
                <a:gd name="connsiteX12" fmla="*/ 1391696 w 1760973"/>
                <a:gd name="connsiteY12" fmla="*/ 346668 h 811120"/>
                <a:gd name="connsiteX13" fmla="*/ 1421841 w 1760973"/>
                <a:gd name="connsiteY13" fmla="*/ 316523 h 811120"/>
                <a:gd name="connsiteX14" fmla="*/ 1464547 w 1760973"/>
                <a:gd name="connsiteY14" fmla="*/ 276330 h 811120"/>
                <a:gd name="connsiteX15" fmla="*/ 1499716 w 1760973"/>
                <a:gd name="connsiteY15" fmla="*/ 241160 h 811120"/>
                <a:gd name="connsiteX16" fmla="*/ 1534885 w 1760973"/>
                <a:gd name="connsiteY16" fmla="*/ 205991 h 811120"/>
                <a:gd name="connsiteX17" fmla="*/ 1577591 w 1760973"/>
                <a:gd name="connsiteY17" fmla="*/ 170822 h 811120"/>
                <a:gd name="connsiteX18" fmla="*/ 1610248 w 1760973"/>
                <a:gd name="connsiteY18" fmla="*/ 135653 h 811120"/>
                <a:gd name="connsiteX19" fmla="*/ 1647929 w 1760973"/>
                <a:gd name="connsiteY19" fmla="*/ 100483 h 811120"/>
                <a:gd name="connsiteX20" fmla="*/ 1685611 w 1760973"/>
                <a:gd name="connsiteY20" fmla="*/ 67826 h 811120"/>
                <a:gd name="connsiteX21" fmla="*/ 1720780 w 1760973"/>
                <a:gd name="connsiteY21" fmla="*/ 37681 h 811120"/>
                <a:gd name="connsiteX22" fmla="*/ 1760973 w 1760973"/>
                <a:gd name="connsiteY22" fmla="*/ 0 h 811120"/>
                <a:gd name="connsiteX0" fmla="*/ 0 w 1760973"/>
                <a:gd name="connsiteY0" fmla="*/ 657883 h 811120"/>
                <a:gd name="connsiteX1" fmla="*/ 92969 w 1760973"/>
                <a:gd name="connsiteY1" fmla="*/ 702556 h 811120"/>
                <a:gd name="connsiteX2" fmla="*/ 270191 w 1760973"/>
                <a:gd name="connsiteY2" fmla="*/ 730733 h 811120"/>
                <a:gd name="connsiteX3" fmla="*/ 397194 w 1760973"/>
                <a:gd name="connsiteY3" fmla="*/ 745544 h 811120"/>
                <a:gd name="connsiteX4" fmla="*/ 481206 w 1760973"/>
                <a:gd name="connsiteY4" fmla="*/ 760310 h 811120"/>
                <a:gd name="connsiteX5" fmla="*/ 647288 w 1760973"/>
                <a:gd name="connsiteY5" fmla="*/ 811120 h 811120"/>
                <a:gd name="connsiteX6" fmla="*/ 1158072 w 1760973"/>
                <a:gd name="connsiteY6" fmla="*/ 640298 h 811120"/>
                <a:gd name="connsiteX7" fmla="*/ 1198265 w 1760973"/>
                <a:gd name="connsiteY7" fmla="*/ 638070 h 811120"/>
                <a:gd name="connsiteX8" fmla="*/ 1240971 w 1760973"/>
                <a:gd name="connsiteY8" fmla="*/ 547635 h 811120"/>
                <a:gd name="connsiteX9" fmla="*/ 1276140 w 1760973"/>
                <a:gd name="connsiteY9" fmla="*/ 479809 h 811120"/>
                <a:gd name="connsiteX10" fmla="*/ 1316334 w 1760973"/>
                <a:gd name="connsiteY10" fmla="*/ 427055 h 811120"/>
                <a:gd name="connsiteX11" fmla="*/ 1359039 w 1760973"/>
                <a:gd name="connsiteY11" fmla="*/ 379325 h 811120"/>
                <a:gd name="connsiteX12" fmla="*/ 1391696 w 1760973"/>
                <a:gd name="connsiteY12" fmla="*/ 346668 h 811120"/>
                <a:gd name="connsiteX13" fmla="*/ 1421841 w 1760973"/>
                <a:gd name="connsiteY13" fmla="*/ 316523 h 811120"/>
                <a:gd name="connsiteX14" fmla="*/ 1464547 w 1760973"/>
                <a:gd name="connsiteY14" fmla="*/ 276330 h 811120"/>
                <a:gd name="connsiteX15" fmla="*/ 1499716 w 1760973"/>
                <a:gd name="connsiteY15" fmla="*/ 241160 h 811120"/>
                <a:gd name="connsiteX16" fmla="*/ 1534885 w 1760973"/>
                <a:gd name="connsiteY16" fmla="*/ 205991 h 811120"/>
                <a:gd name="connsiteX17" fmla="*/ 1577591 w 1760973"/>
                <a:gd name="connsiteY17" fmla="*/ 170822 h 811120"/>
                <a:gd name="connsiteX18" fmla="*/ 1610248 w 1760973"/>
                <a:gd name="connsiteY18" fmla="*/ 135653 h 811120"/>
                <a:gd name="connsiteX19" fmla="*/ 1647929 w 1760973"/>
                <a:gd name="connsiteY19" fmla="*/ 100483 h 811120"/>
                <a:gd name="connsiteX20" fmla="*/ 1685611 w 1760973"/>
                <a:gd name="connsiteY20" fmla="*/ 67826 h 811120"/>
                <a:gd name="connsiteX21" fmla="*/ 1720780 w 1760973"/>
                <a:gd name="connsiteY21" fmla="*/ 37681 h 811120"/>
                <a:gd name="connsiteX22" fmla="*/ 1760973 w 1760973"/>
                <a:gd name="connsiteY22" fmla="*/ 0 h 811120"/>
                <a:gd name="connsiteX0" fmla="*/ 0 w 1760973"/>
                <a:gd name="connsiteY0" fmla="*/ 657883 h 811120"/>
                <a:gd name="connsiteX1" fmla="*/ 92969 w 1760973"/>
                <a:gd name="connsiteY1" fmla="*/ 702556 h 811120"/>
                <a:gd name="connsiteX2" fmla="*/ 270191 w 1760973"/>
                <a:gd name="connsiteY2" fmla="*/ 730733 h 811120"/>
                <a:gd name="connsiteX3" fmla="*/ 397194 w 1760973"/>
                <a:gd name="connsiteY3" fmla="*/ 745544 h 811120"/>
                <a:gd name="connsiteX4" fmla="*/ 481206 w 1760973"/>
                <a:gd name="connsiteY4" fmla="*/ 760310 h 811120"/>
                <a:gd name="connsiteX5" fmla="*/ 647288 w 1760973"/>
                <a:gd name="connsiteY5" fmla="*/ 811120 h 811120"/>
                <a:gd name="connsiteX6" fmla="*/ 1158072 w 1760973"/>
                <a:gd name="connsiteY6" fmla="*/ 640298 h 811120"/>
                <a:gd name="connsiteX7" fmla="*/ 1199379 w 1760973"/>
                <a:gd name="connsiteY7" fmla="*/ 638070 h 811120"/>
                <a:gd name="connsiteX8" fmla="*/ 1240971 w 1760973"/>
                <a:gd name="connsiteY8" fmla="*/ 547635 h 811120"/>
                <a:gd name="connsiteX9" fmla="*/ 1276140 w 1760973"/>
                <a:gd name="connsiteY9" fmla="*/ 479809 h 811120"/>
                <a:gd name="connsiteX10" fmla="*/ 1316334 w 1760973"/>
                <a:gd name="connsiteY10" fmla="*/ 427055 h 811120"/>
                <a:gd name="connsiteX11" fmla="*/ 1359039 w 1760973"/>
                <a:gd name="connsiteY11" fmla="*/ 379325 h 811120"/>
                <a:gd name="connsiteX12" fmla="*/ 1391696 w 1760973"/>
                <a:gd name="connsiteY12" fmla="*/ 346668 h 811120"/>
                <a:gd name="connsiteX13" fmla="*/ 1421841 w 1760973"/>
                <a:gd name="connsiteY13" fmla="*/ 316523 h 811120"/>
                <a:gd name="connsiteX14" fmla="*/ 1464547 w 1760973"/>
                <a:gd name="connsiteY14" fmla="*/ 276330 h 811120"/>
                <a:gd name="connsiteX15" fmla="*/ 1499716 w 1760973"/>
                <a:gd name="connsiteY15" fmla="*/ 241160 h 811120"/>
                <a:gd name="connsiteX16" fmla="*/ 1534885 w 1760973"/>
                <a:gd name="connsiteY16" fmla="*/ 205991 h 811120"/>
                <a:gd name="connsiteX17" fmla="*/ 1577591 w 1760973"/>
                <a:gd name="connsiteY17" fmla="*/ 170822 h 811120"/>
                <a:gd name="connsiteX18" fmla="*/ 1610248 w 1760973"/>
                <a:gd name="connsiteY18" fmla="*/ 135653 h 811120"/>
                <a:gd name="connsiteX19" fmla="*/ 1647929 w 1760973"/>
                <a:gd name="connsiteY19" fmla="*/ 100483 h 811120"/>
                <a:gd name="connsiteX20" fmla="*/ 1685611 w 1760973"/>
                <a:gd name="connsiteY20" fmla="*/ 67826 h 811120"/>
                <a:gd name="connsiteX21" fmla="*/ 1720780 w 1760973"/>
                <a:gd name="connsiteY21" fmla="*/ 37681 h 811120"/>
                <a:gd name="connsiteX22" fmla="*/ 1760973 w 1760973"/>
                <a:gd name="connsiteY22" fmla="*/ 0 h 811120"/>
                <a:gd name="connsiteX0" fmla="*/ 0 w 1760973"/>
                <a:gd name="connsiteY0" fmla="*/ 657883 h 811120"/>
                <a:gd name="connsiteX1" fmla="*/ 92969 w 1760973"/>
                <a:gd name="connsiteY1" fmla="*/ 702556 h 811120"/>
                <a:gd name="connsiteX2" fmla="*/ 270191 w 1760973"/>
                <a:gd name="connsiteY2" fmla="*/ 730733 h 811120"/>
                <a:gd name="connsiteX3" fmla="*/ 397194 w 1760973"/>
                <a:gd name="connsiteY3" fmla="*/ 745544 h 811120"/>
                <a:gd name="connsiteX4" fmla="*/ 481206 w 1760973"/>
                <a:gd name="connsiteY4" fmla="*/ 760310 h 811120"/>
                <a:gd name="connsiteX5" fmla="*/ 647288 w 1760973"/>
                <a:gd name="connsiteY5" fmla="*/ 811120 h 811120"/>
                <a:gd name="connsiteX6" fmla="*/ 1158072 w 1760973"/>
                <a:gd name="connsiteY6" fmla="*/ 640298 h 811120"/>
                <a:gd name="connsiteX7" fmla="*/ 1201607 w 1760973"/>
                <a:gd name="connsiteY7" fmla="*/ 638070 h 811120"/>
                <a:gd name="connsiteX8" fmla="*/ 1240971 w 1760973"/>
                <a:gd name="connsiteY8" fmla="*/ 547635 h 811120"/>
                <a:gd name="connsiteX9" fmla="*/ 1276140 w 1760973"/>
                <a:gd name="connsiteY9" fmla="*/ 479809 h 811120"/>
                <a:gd name="connsiteX10" fmla="*/ 1316334 w 1760973"/>
                <a:gd name="connsiteY10" fmla="*/ 427055 h 811120"/>
                <a:gd name="connsiteX11" fmla="*/ 1359039 w 1760973"/>
                <a:gd name="connsiteY11" fmla="*/ 379325 h 811120"/>
                <a:gd name="connsiteX12" fmla="*/ 1391696 w 1760973"/>
                <a:gd name="connsiteY12" fmla="*/ 346668 h 811120"/>
                <a:gd name="connsiteX13" fmla="*/ 1421841 w 1760973"/>
                <a:gd name="connsiteY13" fmla="*/ 316523 h 811120"/>
                <a:gd name="connsiteX14" fmla="*/ 1464547 w 1760973"/>
                <a:gd name="connsiteY14" fmla="*/ 276330 h 811120"/>
                <a:gd name="connsiteX15" fmla="*/ 1499716 w 1760973"/>
                <a:gd name="connsiteY15" fmla="*/ 241160 h 811120"/>
                <a:gd name="connsiteX16" fmla="*/ 1534885 w 1760973"/>
                <a:gd name="connsiteY16" fmla="*/ 205991 h 811120"/>
                <a:gd name="connsiteX17" fmla="*/ 1577591 w 1760973"/>
                <a:gd name="connsiteY17" fmla="*/ 170822 h 811120"/>
                <a:gd name="connsiteX18" fmla="*/ 1610248 w 1760973"/>
                <a:gd name="connsiteY18" fmla="*/ 135653 h 811120"/>
                <a:gd name="connsiteX19" fmla="*/ 1647929 w 1760973"/>
                <a:gd name="connsiteY19" fmla="*/ 100483 h 811120"/>
                <a:gd name="connsiteX20" fmla="*/ 1685611 w 1760973"/>
                <a:gd name="connsiteY20" fmla="*/ 67826 h 811120"/>
                <a:gd name="connsiteX21" fmla="*/ 1720780 w 1760973"/>
                <a:gd name="connsiteY21" fmla="*/ 37681 h 811120"/>
                <a:gd name="connsiteX22" fmla="*/ 1760973 w 1760973"/>
                <a:gd name="connsiteY22" fmla="*/ 0 h 811120"/>
                <a:gd name="connsiteX0" fmla="*/ 0 w 1810953"/>
                <a:gd name="connsiteY0" fmla="*/ 638843 h 811120"/>
                <a:gd name="connsiteX1" fmla="*/ 142949 w 1810953"/>
                <a:gd name="connsiteY1" fmla="*/ 702556 h 811120"/>
                <a:gd name="connsiteX2" fmla="*/ 320171 w 1810953"/>
                <a:gd name="connsiteY2" fmla="*/ 730733 h 811120"/>
                <a:gd name="connsiteX3" fmla="*/ 447174 w 1810953"/>
                <a:gd name="connsiteY3" fmla="*/ 745544 h 811120"/>
                <a:gd name="connsiteX4" fmla="*/ 531186 w 1810953"/>
                <a:gd name="connsiteY4" fmla="*/ 760310 h 811120"/>
                <a:gd name="connsiteX5" fmla="*/ 697268 w 1810953"/>
                <a:gd name="connsiteY5" fmla="*/ 811120 h 811120"/>
                <a:gd name="connsiteX6" fmla="*/ 1208052 w 1810953"/>
                <a:gd name="connsiteY6" fmla="*/ 640298 h 811120"/>
                <a:gd name="connsiteX7" fmla="*/ 1251587 w 1810953"/>
                <a:gd name="connsiteY7" fmla="*/ 638070 h 811120"/>
                <a:gd name="connsiteX8" fmla="*/ 1290951 w 1810953"/>
                <a:gd name="connsiteY8" fmla="*/ 547635 h 811120"/>
                <a:gd name="connsiteX9" fmla="*/ 1326120 w 1810953"/>
                <a:gd name="connsiteY9" fmla="*/ 479809 h 811120"/>
                <a:gd name="connsiteX10" fmla="*/ 1366314 w 1810953"/>
                <a:gd name="connsiteY10" fmla="*/ 427055 h 811120"/>
                <a:gd name="connsiteX11" fmla="*/ 1409019 w 1810953"/>
                <a:gd name="connsiteY11" fmla="*/ 379325 h 811120"/>
                <a:gd name="connsiteX12" fmla="*/ 1441676 w 1810953"/>
                <a:gd name="connsiteY12" fmla="*/ 346668 h 811120"/>
                <a:gd name="connsiteX13" fmla="*/ 1471821 w 1810953"/>
                <a:gd name="connsiteY13" fmla="*/ 316523 h 811120"/>
                <a:gd name="connsiteX14" fmla="*/ 1514527 w 1810953"/>
                <a:gd name="connsiteY14" fmla="*/ 276330 h 811120"/>
                <a:gd name="connsiteX15" fmla="*/ 1549696 w 1810953"/>
                <a:gd name="connsiteY15" fmla="*/ 241160 h 811120"/>
                <a:gd name="connsiteX16" fmla="*/ 1584865 w 1810953"/>
                <a:gd name="connsiteY16" fmla="*/ 205991 h 811120"/>
                <a:gd name="connsiteX17" fmla="*/ 1627571 w 1810953"/>
                <a:gd name="connsiteY17" fmla="*/ 170822 h 811120"/>
                <a:gd name="connsiteX18" fmla="*/ 1660228 w 1810953"/>
                <a:gd name="connsiteY18" fmla="*/ 135653 h 811120"/>
                <a:gd name="connsiteX19" fmla="*/ 1697909 w 1810953"/>
                <a:gd name="connsiteY19" fmla="*/ 100483 h 811120"/>
                <a:gd name="connsiteX20" fmla="*/ 1735591 w 1810953"/>
                <a:gd name="connsiteY20" fmla="*/ 67826 h 811120"/>
                <a:gd name="connsiteX21" fmla="*/ 1770760 w 1810953"/>
                <a:gd name="connsiteY21" fmla="*/ 37681 h 811120"/>
                <a:gd name="connsiteX22" fmla="*/ 1810953 w 1810953"/>
                <a:gd name="connsiteY22" fmla="*/ 0 h 811120"/>
                <a:gd name="connsiteX0" fmla="*/ 0 w 1844273"/>
                <a:gd name="connsiteY0" fmla="*/ 629323 h 811120"/>
                <a:gd name="connsiteX1" fmla="*/ 176269 w 1844273"/>
                <a:gd name="connsiteY1" fmla="*/ 702556 h 811120"/>
                <a:gd name="connsiteX2" fmla="*/ 353491 w 1844273"/>
                <a:gd name="connsiteY2" fmla="*/ 730733 h 811120"/>
                <a:gd name="connsiteX3" fmla="*/ 480494 w 1844273"/>
                <a:gd name="connsiteY3" fmla="*/ 745544 h 811120"/>
                <a:gd name="connsiteX4" fmla="*/ 564506 w 1844273"/>
                <a:gd name="connsiteY4" fmla="*/ 760310 h 811120"/>
                <a:gd name="connsiteX5" fmla="*/ 730588 w 1844273"/>
                <a:gd name="connsiteY5" fmla="*/ 811120 h 811120"/>
                <a:gd name="connsiteX6" fmla="*/ 1241372 w 1844273"/>
                <a:gd name="connsiteY6" fmla="*/ 640298 h 811120"/>
                <a:gd name="connsiteX7" fmla="*/ 1284907 w 1844273"/>
                <a:gd name="connsiteY7" fmla="*/ 638070 h 811120"/>
                <a:gd name="connsiteX8" fmla="*/ 1324271 w 1844273"/>
                <a:gd name="connsiteY8" fmla="*/ 547635 h 811120"/>
                <a:gd name="connsiteX9" fmla="*/ 1359440 w 1844273"/>
                <a:gd name="connsiteY9" fmla="*/ 479809 h 811120"/>
                <a:gd name="connsiteX10" fmla="*/ 1399634 w 1844273"/>
                <a:gd name="connsiteY10" fmla="*/ 427055 h 811120"/>
                <a:gd name="connsiteX11" fmla="*/ 1442339 w 1844273"/>
                <a:gd name="connsiteY11" fmla="*/ 379325 h 811120"/>
                <a:gd name="connsiteX12" fmla="*/ 1474996 w 1844273"/>
                <a:gd name="connsiteY12" fmla="*/ 346668 h 811120"/>
                <a:gd name="connsiteX13" fmla="*/ 1505141 w 1844273"/>
                <a:gd name="connsiteY13" fmla="*/ 316523 h 811120"/>
                <a:gd name="connsiteX14" fmla="*/ 1547847 w 1844273"/>
                <a:gd name="connsiteY14" fmla="*/ 276330 h 811120"/>
                <a:gd name="connsiteX15" fmla="*/ 1583016 w 1844273"/>
                <a:gd name="connsiteY15" fmla="*/ 241160 h 811120"/>
                <a:gd name="connsiteX16" fmla="*/ 1618185 w 1844273"/>
                <a:gd name="connsiteY16" fmla="*/ 205991 h 811120"/>
                <a:gd name="connsiteX17" fmla="*/ 1660891 w 1844273"/>
                <a:gd name="connsiteY17" fmla="*/ 170822 h 811120"/>
                <a:gd name="connsiteX18" fmla="*/ 1693548 w 1844273"/>
                <a:gd name="connsiteY18" fmla="*/ 135653 h 811120"/>
                <a:gd name="connsiteX19" fmla="*/ 1731229 w 1844273"/>
                <a:gd name="connsiteY19" fmla="*/ 100483 h 811120"/>
                <a:gd name="connsiteX20" fmla="*/ 1768911 w 1844273"/>
                <a:gd name="connsiteY20" fmla="*/ 67826 h 811120"/>
                <a:gd name="connsiteX21" fmla="*/ 1804080 w 1844273"/>
                <a:gd name="connsiteY21" fmla="*/ 37681 h 811120"/>
                <a:gd name="connsiteX22" fmla="*/ 1844273 w 1844273"/>
                <a:gd name="connsiteY22" fmla="*/ 0 h 81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44273" h="811120">
                  <a:moveTo>
                    <a:pt x="0" y="629323"/>
                  </a:moveTo>
                  <a:lnTo>
                    <a:pt x="176269" y="702556"/>
                  </a:lnTo>
                  <a:lnTo>
                    <a:pt x="353491" y="730733"/>
                  </a:lnTo>
                  <a:lnTo>
                    <a:pt x="480494" y="745544"/>
                  </a:lnTo>
                  <a:lnTo>
                    <a:pt x="564506" y="760310"/>
                  </a:lnTo>
                  <a:lnTo>
                    <a:pt x="730588" y="811120"/>
                  </a:lnTo>
                  <a:lnTo>
                    <a:pt x="1241372" y="640298"/>
                  </a:lnTo>
                  <a:lnTo>
                    <a:pt x="1284907" y="638070"/>
                  </a:lnTo>
                  <a:lnTo>
                    <a:pt x="1324271" y="547635"/>
                  </a:lnTo>
                  <a:lnTo>
                    <a:pt x="1359440" y="479809"/>
                  </a:lnTo>
                  <a:lnTo>
                    <a:pt x="1399634" y="427055"/>
                  </a:lnTo>
                  <a:lnTo>
                    <a:pt x="1442339" y="379325"/>
                  </a:lnTo>
                  <a:lnTo>
                    <a:pt x="1474996" y="346668"/>
                  </a:lnTo>
                  <a:lnTo>
                    <a:pt x="1505141" y="316523"/>
                  </a:lnTo>
                  <a:lnTo>
                    <a:pt x="1547847" y="276330"/>
                  </a:lnTo>
                  <a:lnTo>
                    <a:pt x="1583016" y="241160"/>
                  </a:lnTo>
                  <a:lnTo>
                    <a:pt x="1618185" y="205991"/>
                  </a:lnTo>
                  <a:lnTo>
                    <a:pt x="1660891" y="170822"/>
                  </a:lnTo>
                  <a:lnTo>
                    <a:pt x="1693548" y="135653"/>
                  </a:lnTo>
                  <a:lnTo>
                    <a:pt x="1731229" y="100483"/>
                  </a:lnTo>
                  <a:lnTo>
                    <a:pt x="1768911" y="67826"/>
                  </a:lnTo>
                  <a:lnTo>
                    <a:pt x="1804080" y="37681"/>
                  </a:lnTo>
                  <a:lnTo>
                    <a:pt x="1844273" y="0"/>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8" name="Diamond 937">
              <a:extLst>
                <a:ext uri="{FF2B5EF4-FFF2-40B4-BE49-F238E27FC236}">
                  <a16:creationId xmlns:a16="http://schemas.microsoft.com/office/drawing/2014/main" id="{374C1C15-2BFA-4BEB-A51F-5C0FBC22B1A6}"/>
                </a:ext>
              </a:extLst>
            </p:cNvPr>
            <p:cNvSpPr/>
            <p:nvPr/>
          </p:nvSpPr>
          <p:spPr>
            <a:xfrm>
              <a:off x="4922023" y="4520819"/>
              <a:ext cx="111996" cy="109240"/>
            </a:xfrm>
            <a:prstGeom prst="diamond">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cxnSp>
          <p:nvCxnSpPr>
            <p:cNvPr id="940" name="Straight Connector 939">
              <a:extLst>
                <a:ext uri="{FF2B5EF4-FFF2-40B4-BE49-F238E27FC236}">
                  <a16:creationId xmlns:a16="http://schemas.microsoft.com/office/drawing/2014/main" id="{41BA585B-375E-48DC-819D-1994C7E2EC98}"/>
                </a:ext>
              </a:extLst>
            </p:cNvPr>
            <p:cNvCxnSpPr>
              <a:cxnSpLocks/>
            </p:cNvCxnSpPr>
            <p:nvPr/>
          </p:nvCxnSpPr>
          <p:spPr>
            <a:xfrm>
              <a:off x="1793372" y="4573288"/>
              <a:ext cx="4104348"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41" name="Parallelogram 940">
              <a:extLst>
                <a:ext uri="{FF2B5EF4-FFF2-40B4-BE49-F238E27FC236}">
                  <a16:creationId xmlns:a16="http://schemas.microsoft.com/office/drawing/2014/main" id="{2DB91A69-F4E4-42B8-A0F0-3E0D7F97D707}"/>
                </a:ext>
              </a:extLst>
            </p:cNvPr>
            <p:cNvSpPr/>
            <p:nvPr/>
          </p:nvSpPr>
          <p:spPr>
            <a:xfrm>
              <a:off x="1820152" y="5027911"/>
              <a:ext cx="238125" cy="138827"/>
            </a:xfrm>
            <a:prstGeom prst="parallelogram">
              <a:avLst>
                <a:gd name="adj" fmla="val 114194"/>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p>
          </p:txBody>
        </p:sp>
        <p:cxnSp>
          <p:nvCxnSpPr>
            <p:cNvPr id="942" name="Straight Connector 941">
              <a:extLst>
                <a:ext uri="{FF2B5EF4-FFF2-40B4-BE49-F238E27FC236}">
                  <a16:creationId xmlns:a16="http://schemas.microsoft.com/office/drawing/2014/main" id="{904CD5F2-98A8-4020-874F-F0A634E0C1BB}"/>
                </a:ext>
              </a:extLst>
            </p:cNvPr>
            <p:cNvCxnSpPr/>
            <p:nvPr/>
          </p:nvCxnSpPr>
          <p:spPr>
            <a:xfrm flipV="1">
              <a:off x="1822547" y="5027211"/>
              <a:ext cx="146265" cy="1298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3" name="Straight Connector 942">
              <a:extLst>
                <a:ext uri="{FF2B5EF4-FFF2-40B4-BE49-F238E27FC236}">
                  <a16:creationId xmlns:a16="http://schemas.microsoft.com/office/drawing/2014/main" id="{0B2A88D1-C4CD-4AC8-8BFA-E30A92E66806}"/>
                </a:ext>
              </a:extLst>
            </p:cNvPr>
            <p:cNvCxnSpPr/>
            <p:nvPr/>
          </p:nvCxnSpPr>
          <p:spPr>
            <a:xfrm flipV="1">
              <a:off x="1924010" y="5029782"/>
              <a:ext cx="146265" cy="1298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44" name="Rectangle 943">
              <a:extLst>
                <a:ext uri="{FF2B5EF4-FFF2-40B4-BE49-F238E27FC236}">
                  <a16:creationId xmlns:a16="http://schemas.microsoft.com/office/drawing/2014/main" id="{E78ED723-477A-462E-AB78-14FCD90F9C0E}"/>
                </a:ext>
              </a:extLst>
            </p:cNvPr>
            <p:cNvSpPr/>
            <p:nvPr/>
          </p:nvSpPr>
          <p:spPr>
            <a:xfrm>
              <a:off x="5352097" y="3461757"/>
              <a:ext cx="726804" cy="16004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57" name="Group 956">
              <a:extLst>
                <a:ext uri="{FF2B5EF4-FFF2-40B4-BE49-F238E27FC236}">
                  <a16:creationId xmlns:a16="http://schemas.microsoft.com/office/drawing/2014/main" id="{5CE1F46F-CCE7-4907-A1C0-D207F3217BA5}"/>
                </a:ext>
              </a:extLst>
            </p:cNvPr>
            <p:cNvGrpSpPr/>
            <p:nvPr/>
          </p:nvGrpSpPr>
          <p:grpSpPr>
            <a:xfrm>
              <a:off x="4447015" y="4004535"/>
              <a:ext cx="1067507" cy="500340"/>
              <a:chOff x="4438549" y="4004535"/>
              <a:chExt cx="1067507" cy="500340"/>
            </a:xfrm>
          </p:grpSpPr>
          <p:cxnSp>
            <p:nvCxnSpPr>
              <p:cNvPr id="959" name="Straight Arrow Connector 958">
                <a:extLst>
                  <a:ext uri="{FF2B5EF4-FFF2-40B4-BE49-F238E27FC236}">
                    <a16:creationId xmlns:a16="http://schemas.microsoft.com/office/drawing/2014/main" id="{DB16783A-095E-4D59-BD85-49CA445D94E2}"/>
                  </a:ext>
                </a:extLst>
              </p:cNvPr>
              <p:cNvCxnSpPr>
                <a:cxnSpLocks/>
              </p:cNvCxnSpPr>
              <p:nvPr/>
            </p:nvCxnSpPr>
            <p:spPr>
              <a:xfrm>
                <a:off x="4971667" y="4252875"/>
                <a:ext cx="1270" cy="252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8" name="TextBox 957">
                <a:extLst>
                  <a:ext uri="{FF2B5EF4-FFF2-40B4-BE49-F238E27FC236}">
                    <a16:creationId xmlns:a16="http://schemas.microsoft.com/office/drawing/2014/main" id="{183D51EA-8491-412D-9F66-10E9632D3B1E}"/>
                  </a:ext>
                </a:extLst>
              </p:cNvPr>
              <p:cNvSpPr txBox="1"/>
              <p:nvPr/>
            </p:nvSpPr>
            <p:spPr>
              <a:xfrm>
                <a:off x="4438549" y="4004535"/>
                <a:ext cx="1067507" cy="307777"/>
              </a:xfrm>
              <a:prstGeom prst="rect">
                <a:avLst/>
              </a:prstGeom>
            </p:spPr>
            <p:txBody>
              <a:bodyPr vert="horz" wrap="square" lIns="91440" tIns="45720" rIns="91440" bIns="45720" rtlCol="0">
                <a:spAutoFit/>
              </a:bodyPr>
              <a:lstStyle/>
              <a:p>
                <a:pPr algn="ctr">
                  <a:spcBef>
                    <a:spcPts val="600"/>
                  </a:spcBef>
                </a:pPr>
                <a:r>
                  <a:rPr lang="en-GB" sz="1400">
                    <a:latin typeface="+mn-lt"/>
                  </a:rPr>
                  <a:t>Reference</a:t>
                </a:r>
              </a:p>
            </p:txBody>
          </p:sp>
        </p:grpSp>
      </p:grpSp>
      <p:sp>
        <p:nvSpPr>
          <p:cNvPr id="5" name="Footer Placeholder 4">
            <a:extLst>
              <a:ext uri="{FF2B5EF4-FFF2-40B4-BE49-F238E27FC236}">
                <a16:creationId xmlns:a16="http://schemas.microsoft.com/office/drawing/2014/main" id="{7C4413C2-B8C1-40DA-A7BB-41AAF3377F44}"/>
              </a:ext>
            </a:extLst>
          </p:cNvPr>
          <p:cNvSpPr>
            <a:spLocks noGrp="1"/>
          </p:cNvSpPr>
          <p:nvPr>
            <p:ph type="ftr" sz="quarter" idx="14"/>
          </p:nvPr>
        </p:nvSpPr>
        <p:spPr>
          <a:xfrm>
            <a:off x="932596" y="6092825"/>
            <a:ext cx="10477083" cy="506124"/>
          </a:xfrm>
        </p:spPr>
        <p:txBody>
          <a:bodyPr/>
          <a:lstStyle/>
          <a:p>
            <a:r>
              <a:rPr lang="en-US"/>
              <a:t>*</a:t>
            </a:r>
            <a:r>
              <a:rPr lang="en-GB">
                <a:solidFill>
                  <a:srgbClr val="53585A"/>
                </a:solidFill>
              </a:rPr>
              <a:t>Adjusted</a:t>
            </a:r>
            <a:r>
              <a:rPr lang="en-GB"/>
              <a:t> for age, sex, race or ethnic origin, smoking, SBP, antihypertensive drugs, diabetes, total and HDL cholesterol concentrations, and albuminuria (UACR or dipstick) or eGFR, as appropriate; </a:t>
            </a:r>
            <a:br>
              <a:rPr lang="en-GB"/>
            </a:br>
            <a:r>
              <a:rPr lang="en-GB" baseline="30000"/>
              <a:t>#</a:t>
            </a:r>
            <a:r>
              <a:rPr lang="en-US"/>
              <a:t>figure adapted from </a:t>
            </a:r>
            <a:r>
              <a:rPr lang="en-US">
                <a:solidFill>
                  <a:srgbClr val="53585A"/>
                </a:solidFill>
              </a:rPr>
              <a:t>Matsushita K, </a:t>
            </a:r>
            <a:r>
              <a:rPr lang="en-US" i="1">
                <a:solidFill>
                  <a:srgbClr val="53585A"/>
                </a:solidFill>
              </a:rPr>
              <a:t>et al. </a:t>
            </a:r>
            <a:r>
              <a:rPr lang="en-US">
                <a:solidFill>
                  <a:srgbClr val="53585A"/>
                </a:solidFill>
              </a:rPr>
              <a:t>2015</a:t>
            </a:r>
          </a:p>
          <a:p>
            <a:r>
              <a:rPr lang="en-US"/>
              <a:t>CKD, chronic kidney disease; CV, cardiovascular; eGFR, estimated glomerular filtration rate; HR, hazard ratio; SBP, systolic blood pressure; T2D, type 2 diabetes; UACR, urine albumin-to-creatinine ratio</a:t>
            </a:r>
          </a:p>
          <a:p>
            <a:r>
              <a:rPr lang="en-US"/>
              <a:t>1. KDIGO 2012. </a:t>
            </a:r>
            <a:r>
              <a:rPr lang="en-US" i="1"/>
              <a:t>Kidney Int </a:t>
            </a:r>
            <a:r>
              <a:rPr lang="en-US"/>
              <a:t>2013;3:1–150; 2. </a:t>
            </a:r>
            <a:r>
              <a:rPr lang="en-US">
                <a:solidFill>
                  <a:srgbClr val="53585A"/>
                </a:solidFill>
              </a:rPr>
              <a:t>Matsushita K, </a:t>
            </a:r>
            <a:r>
              <a:rPr lang="en-US" i="1">
                <a:solidFill>
                  <a:srgbClr val="53585A"/>
                </a:solidFill>
              </a:rPr>
              <a:t>et al. Lancet Diabetes Endocrinol</a:t>
            </a:r>
            <a:r>
              <a:rPr lang="en-US">
                <a:solidFill>
                  <a:srgbClr val="53585A"/>
                </a:solidFill>
              </a:rPr>
              <a:t> 2015;3:514–525</a:t>
            </a:r>
            <a:endParaRPr lang="en-US">
              <a:highlight>
                <a:srgbClr val="FFFF00"/>
              </a:highlight>
            </a:endParaRPr>
          </a:p>
        </p:txBody>
      </p:sp>
      <p:sp>
        <p:nvSpPr>
          <p:cNvPr id="273" name="Slide Number Placeholder 2">
            <a:extLst>
              <a:ext uri="{FF2B5EF4-FFF2-40B4-BE49-F238E27FC236}">
                <a16:creationId xmlns:a16="http://schemas.microsoft.com/office/drawing/2014/main" id="{CDB92D5D-B531-4196-B174-ED3A4412B039}"/>
              </a:ext>
            </a:extLst>
          </p:cNvPr>
          <p:cNvSpPr>
            <a:spLocks noGrp="1"/>
          </p:cNvSpPr>
          <p:nvPr>
            <p:ph type="sldNum" sz="quarter" idx="15"/>
          </p:nvPr>
        </p:nvSpPr>
        <p:spPr>
          <a:xfrm>
            <a:off x="623888" y="6233822"/>
            <a:ext cx="308708" cy="365125"/>
          </a:xfrm>
        </p:spPr>
        <p:txBody>
          <a:bodyPr/>
          <a:lstStyle/>
          <a:p>
            <a:fld id="{7AF8E309-D608-654D-B811-6A2C46C88181}" type="slidenum">
              <a:rPr lang="en-US" smtClean="0"/>
              <a:pPr/>
              <a:t>3</a:t>
            </a:fld>
            <a:endParaRPr lang="en-US"/>
          </a:p>
        </p:txBody>
      </p:sp>
    </p:spTree>
    <p:custDataLst>
      <p:tags r:id="rId1"/>
    </p:custDataLst>
    <p:extLst>
      <p:ext uri="{BB962C8B-B14F-4D97-AF65-F5344CB8AC3E}">
        <p14:creationId xmlns:p14="http://schemas.microsoft.com/office/powerpoint/2010/main" val="4274204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072842-38D2-443D-A937-2683ADD9CC6D}"/>
              </a:ext>
            </a:extLst>
          </p:cNvPr>
          <p:cNvSpPr>
            <a:spLocks noGrp="1"/>
          </p:cNvSpPr>
          <p:nvPr>
            <p:ph type="title"/>
          </p:nvPr>
        </p:nvSpPr>
        <p:spPr/>
        <p:txBody>
          <a:bodyPr/>
          <a:lstStyle/>
          <a:p>
            <a:r>
              <a:rPr lang="en-US"/>
              <a:t>Finerenone indication</a:t>
            </a:r>
            <a:br>
              <a:rPr lang="en-US"/>
            </a:br>
            <a:r>
              <a:rPr lang="en-US"/>
              <a:t>in Switzerland</a:t>
            </a:r>
          </a:p>
        </p:txBody>
      </p:sp>
      <p:sp>
        <p:nvSpPr>
          <p:cNvPr id="5" name="Slide Number Placeholder 4">
            <a:extLst>
              <a:ext uri="{FF2B5EF4-FFF2-40B4-BE49-F238E27FC236}">
                <a16:creationId xmlns:a16="http://schemas.microsoft.com/office/drawing/2014/main" id="{A2E67B54-516F-4E24-81D7-A13557507FCD}"/>
              </a:ext>
            </a:extLst>
          </p:cNvPr>
          <p:cNvSpPr>
            <a:spLocks noGrp="1"/>
          </p:cNvSpPr>
          <p:nvPr>
            <p:ph type="sldNum" sz="quarter" idx="11"/>
          </p:nvPr>
        </p:nvSpPr>
        <p:spPr/>
        <p:txBody>
          <a:bodyPr/>
          <a:lstStyle/>
          <a:p>
            <a:fld id="{7AF8E309-D608-654D-B811-6A2C46C88181}" type="slidenum">
              <a:rPr lang="en-US" smtClean="0"/>
              <a:pPr/>
              <a:t>30</a:t>
            </a:fld>
            <a:endParaRPr lang="en-US"/>
          </a:p>
        </p:txBody>
      </p:sp>
    </p:spTree>
    <p:extLst>
      <p:ext uri="{BB962C8B-B14F-4D97-AF65-F5344CB8AC3E}">
        <p14:creationId xmlns:p14="http://schemas.microsoft.com/office/powerpoint/2010/main" val="2157852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C92A5-4428-4432-971C-7818E0154671}"/>
              </a:ext>
            </a:extLst>
          </p:cNvPr>
          <p:cNvSpPr>
            <a:spLocks noGrp="1"/>
          </p:cNvSpPr>
          <p:nvPr>
            <p:ph type="title"/>
          </p:nvPr>
        </p:nvSpPr>
        <p:spPr/>
        <p:txBody>
          <a:bodyPr/>
          <a:lstStyle/>
          <a:p>
            <a:br>
              <a:rPr lang="de-CH" sz="2800"/>
            </a:br>
            <a:r>
              <a:rPr lang="de-CH" sz="2800"/>
              <a:t>Finerenone (</a:t>
            </a:r>
            <a:r>
              <a:rPr lang="de-CH" sz="2800" err="1"/>
              <a:t>Kerendia</a:t>
            </a:r>
            <a:r>
              <a:rPr lang="de-CH" sz="2800" baseline="30000"/>
              <a:t>®</a:t>
            </a:r>
            <a:r>
              <a:rPr lang="de-CH" sz="2800"/>
              <a:t>) - </a:t>
            </a:r>
            <a:r>
              <a:rPr lang="de-CH" sz="2800" err="1"/>
              <a:t>Indication</a:t>
            </a:r>
            <a:endParaRPr lang="en-GB"/>
          </a:p>
        </p:txBody>
      </p:sp>
      <p:sp>
        <p:nvSpPr>
          <p:cNvPr id="4" name="Footer Placeholder 3">
            <a:extLst>
              <a:ext uri="{FF2B5EF4-FFF2-40B4-BE49-F238E27FC236}">
                <a16:creationId xmlns:a16="http://schemas.microsoft.com/office/drawing/2014/main" id="{30FACEF3-67C5-40D8-9FCB-14495BB7C758}"/>
              </a:ext>
            </a:extLst>
          </p:cNvPr>
          <p:cNvSpPr>
            <a:spLocks noGrp="1"/>
          </p:cNvSpPr>
          <p:nvPr>
            <p:ph type="ftr" sz="quarter" idx="10"/>
          </p:nvPr>
        </p:nvSpPr>
        <p:spPr/>
        <p:txBody>
          <a:bodyPr/>
          <a:lstStyle/>
          <a:p>
            <a:r>
              <a:rPr kumimoji="0" lang="en-US" sz="900" b="0" i="0" u="none" strike="noStrike" kern="1200" cap="none" spc="0" normalizeH="0" baseline="0" noProof="0" err="1">
                <a:ln>
                  <a:noFill/>
                </a:ln>
                <a:solidFill>
                  <a:srgbClr val="53585A"/>
                </a:solidFill>
                <a:effectLst/>
                <a:uLnTx/>
                <a:uFillTx/>
                <a:latin typeface="Arial" panose="020B0604020202020204"/>
                <a:ea typeface="MS PGothic" charset="0"/>
              </a:rPr>
              <a:t>Kerendia</a:t>
            </a:r>
            <a:r>
              <a:rPr kumimoji="0" lang="en-US" sz="900" b="0" i="0" u="none" strike="noStrike" kern="1200" cap="none" spc="0" normalizeH="0" baseline="0" noProof="0">
                <a:ln>
                  <a:noFill/>
                </a:ln>
                <a:solidFill>
                  <a:srgbClr val="53585A"/>
                </a:solidFill>
                <a:effectLst/>
                <a:uLnTx/>
                <a:uFillTx/>
                <a:latin typeface="Arial" panose="020B0604020202020204"/>
                <a:ea typeface="MS PGothic" charset="0"/>
              </a:rPr>
              <a:t> professional information www.swissmedicinfo.ch</a:t>
            </a:r>
          </a:p>
        </p:txBody>
      </p:sp>
      <p:sp>
        <p:nvSpPr>
          <p:cNvPr id="3" name="Slide Number Placeholder 2">
            <a:extLst>
              <a:ext uri="{FF2B5EF4-FFF2-40B4-BE49-F238E27FC236}">
                <a16:creationId xmlns:a16="http://schemas.microsoft.com/office/drawing/2014/main" id="{2DBF1F4F-407F-4FB6-82BA-6F8074971AC5}"/>
              </a:ext>
            </a:extLst>
          </p:cNvPr>
          <p:cNvSpPr>
            <a:spLocks noGrp="1"/>
          </p:cNvSpPr>
          <p:nvPr>
            <p:ph type="sldNum" sz="quarter" idx="11"/>
          </p:nvPr>
        </p:nvSpPr>
        <p:spPr/>
        <p:txBody>
          <a:bodyPr/>
          <a:lstStyle/>
          <a:p>
            <a:fld id="{7AF8E309-D608-654D-B811-6A2C46C88181}" type="slidenum">
              <a:rPr lang="en-GB" smtClean="0"/>
              <a:pPr/>
              <a:t>31</a:t>
            </a:fld>
            <a:endParaRPr lang="en-GB"/>
          </a:p>
        </p:txBody>
      </p:sp>
      <p:sp>
        <p:nvSpPr>
          <p:cNvPr id="12" name="Rectangle: Rounded Corners 11">
            <a:extLst>
              <a:ext uri="{FF2B5EF4-FFF2-40B4-BE49-F238E27FC236}">
                <a16:creationId xmlns:a16="http://schemas.microsoft.com/office/drawing/2014/main" id="{EC55F9ED-9181-4577-80EA-DF496C633461}"/>
              </a:ext>
            </a:extLst>
          </p:cNvPr>
          <p:cNvSpPr/>
          <p:nvPr/>
        </p:nvSpPr>
        <p:spPr>
          <a:xfrm>
            <a:off x="1735095" y="1685261"/>
            <a:ext cx="9159131" cy="2788258"/>
          </a:xfrm>
          <a:prstGeom prst="roundRect">
            <a:avLst/>
          </a:prstGeom>
          <a:solidFill>
            <a:schemeClr val="accent3">
              <a:lumMod val="10000"/>
              <a:lumOff val="9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spcBef>
                <a:spcPts val="300"/>
              </a:spcBef>
              <a:spcAft>
                <a:spcPts val="400"/>
              </a:spcAft>
              <a:tabLst>
                <a:tab pos="571500" algn="l"/>
                <a:tab pos="1600200" algn="ctr"/>
                <a:tab pos="3200400" algn="l"/>
                <a:tab pos="3429000" algn="ctr"/>
                <a:tab pos="1600200" algn="ctr"/>
                <a:tab pos="3200400" algn="l"/>
              </a:tabLst>
            </a:pPr>
            <a:r>
              <a:rPr lang="en-GB" sz="3200">
                <a:solidFill>
                  <a:schemeClr val="tx1"/>
                </a:solidFill>
              </a:rPr>
              <a:t>Kerendia is indicated </a:t>
            </a:r>
            <a:r>
              <a:rPr lang="en-US" sz="3200">
                <a:solidFill>
                  <a:schemeClr val="tx1"/>
                </a:solidFill>
              </a:rPr>
              <a:t>to delay the progression of chronic kidney disease in adult patients with type 2 diabetes mellitus</a:t>
            </a:r>
            <a:endParaRPr lang="en-GB" sz="3200">
              <a:solidFill>
                <a:schemeClr val="tx1"/>
              </a:solidFill>
            </a:endParaRPr>
          </a:p>
        </p:txBody>
      </p:sp>
      <p:cxnSp>
        <p:nvCxnSpPr>
          <p:cNvPr id="14" name="Straight Connector 13">
            <a:extLst>
              <a:ext uri="{FF2B5EF4-FFF2-40B4-BE49-F238E27FC236}">
                <a16:creationId xmlns:a16="http://schemas.microsoft.com/office/drawing/2014/main" id="{BB3CE71E-4339-4D72-851A-A6923774FCB0}"/>
              </a:ext>
            </a:extLst>
          </p:cNvPr>
          <p:cNvCxnSpPr>
            <a:cxnSpLocks/>
          </p:cNvCxnSpPr>
          <p:nvPr/>
        </p:nvCxnSpPr>
        <p:spPr>
          <a:xfrm>
            <a:off x="1571508" y="1685261"/>
            <a:ext cx="0" cy="281160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1911" y="2153884"/>
            <a:ext cx="1734152" cy="1715068"/>
          </a:xfrm>
          <a:prstGeom prst="ellipse">
            <a:avLst/>
          </a:prstGeom>
          <a:solidFill>
            <a:schemeClr val="accent2"/>
          </a:solidFill>
          <a:ln w="57150">
            <a:solidFill>
              <a:schemeClr val="accent3"/>
            </a:solidFill>
          </a:ln>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val="0"/>
              </a:ext>
            </a:extLst>
          </a:blip>
          <a:srcRect l="-17687" t="-21021" r="-17223" b="-13890"/>
          <a:stretch/>
        </p:blipFill>
        <p:spPr>
          <a:xfrm>
            <a:off x="2014539" y="3314759"/>
            <a:ext cx="796944" cy="788174"/>
          </a:xfrm>
          <a:prstGeom prst="ellipse">
            <a:avLst/>
          </a:prstGeom>
          <a:solidFill>
            <a:schemeClr val="accent3"/>
          </a:solidFill>
        </p:spPr>
      </p:pic>
      <p:sp>
        <p:nvSpPr>
          <p:cNvPr id="7" name="Textfeld 6">
            <a:extLst>
              <a:ext uri="{FF2B5EF4-FFF2-40B4-BE49-F238E27FC236}">
                <a16:creationId xmlns:a16="http://schemas.microsoft.com/office/drawing/2014/main" id="{F204CAFC-9862-3B61-5317-2203909178EF}"/>
              </a:ext>
            </a:extLst>
          </p:cNvPr>
          <p:cNvSpPr txBox="1"/>
          <p:nvPr/>
        </p:nvSpPr>
        <p:spPr>
          <a:xfrm>
            <a:off x="2196032" y="4937124"/>
            <a:ext cx="5102803" cy="923330"/>
          </a:xfrm>
          <a:prstGeom prst="rect">
            <a:avLst/>
          </a:prstGeom>
        </p:spPr>
        <p:txBody>
          <a:bodyPr vert="horz" wrap="square" lIns="91440" tIns="45720" rIns="91440" bIns="45720"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53585A"/>
                </a:solidFill>
                <a:effectLst/>
                <a:uLnTx/>
                <a:uFillTx/>
                <a:latin typeface="+mj-lt"/>
                <a:ea typeface="Calibri" panose="020F0502020204030204" pitchFamily="34" charset="0"/>
              </a:rPr>
              <a:t>For study outcomes regarding the effects on cardiovascular events see section «Clinical efficacy» in the professional information.</a:t>
            </a:r>
          </a:p>
        </p:txBody>
      </p:sp>
      <p:pic>
        <p:nvPicPr>
          <p:cNvPr id="5" name="Grafik 4" descr="Ein Bild, das Text, Visitenkarte enthält.&#10;&#10;Automatisch generierte Beschreibung">
            <a:extLst>
              <a:ext uri="{FF2B5EF4-FFF2-40B4-BE49-F238E27FC236}">
                <a16:creationId xmlns:a16="http://schemas.microsoft.com/office/drawing/2014/main" id="{64F4E991-814D-86B4-508A-C92DDA830313}"/>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9327660" y="4521471"/>
            <a:ext cx="2028825" cy="1431543"/>
          </a:xfrm>
          <a:prstGeom prst="rect">
            <a:avLst/>
          </a:prstGeom>
        </p:spPr>
      </p:pic>
      <p:pic>
        <p:nvPicPr>
          <p:cNvPr id="8" name="Grafik 7" descr="Ein Bild, das Text, Visitenkarte, Screenshot enthält.&#10;&#10;Automatisch generierte Beschreibung">
            <a:extLst>
              <a:ext uri="{FF2B5EF4-FFF2-40B4-BE49-F238E27FC236}">
                <a16:creationId xmlns:a16="http://schemas.microsoft.com/office/drawing/2014/main" id="{1087A411-2656-F858-47ED-51D189A5641F}"/>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7298835" y="4906962"/>
            <a:ext cx="2028825" cy="1509422"/>
          </a:xfrm>
          <a:prstGeom prst="rect">
            <a:avLst/>
          </a:prstGeom>
        </p:spPr>
      </p:pic>
      <p:cxnSp>
        <p:nvCxnSpPr>
          <p:cNvPr id="11" name="Straight Connector 13">
            <a:extLst>
              <a:ext uri="{FF2B5EF4-FFF2-40B4-BE49-F238E27FC236}">
                <a16:creationId xmlns:a16="http://schemas.microsoft.com/office/drawing/2014/main" id="{2F9AE941-4961-7AE5-942A-35D61356BFCD}"/>
              </a:ext>
            </a:extLst>
          </p:cNvPr>
          <p:cNvCxnSpPr>
            <a:cxnSpLocks/>
          </p:cNvCxnSpPr>
          <p:nvPr/>
        </p:nvCxnSpPr>
        <p:spPr>
          <a:xfrm>
            <a:off x="1571508" y="4114136"/>
            <a:ext cx="0" cy="1173413"/>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3" name="Picture 23">
            <a:extLst>
              <a:ext uri="{FF2B5EF4-FFF2-40B4-BE49-F238E27FC236}">
                <a16:creationId xmlns:a16="http://schemas.microsoft.com/office/drawing/2014/main" id="{CB6F3C07-6BC7-2B7E-C19E-A74F2151508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t="550" b="550"/>
          <a:stretch/>
        </p:blipFill>
        <p:spPr>
          <a:xfrm>
            <a:off x="1077887" y="4918650"/>
            <a:ext cx="987241" cy="976376"/>
          </a:xfrm>
          <a:prstGeom prst="ellipse">
            <a:avLst/>
          </a:prstGeom>
          <a:solidFill>
            <a:schemeClr val="accent2"/>
          </a:solidFill>
          <a:ln w="57150">
            <a:solidFill>
              <a:schemeClr val="accent3"/>
            </a:solidFill>
          </a:ln>
        </p:spPr>
      </p:pic>
    </p:spTree>
    <p:extLst>
      <p:ext uri="{BB962C8B-B14F-4D97-AF65-F5344CB8AC3E}">
        <p14:creationId xmlns:p14="http://schemas.microsoft.com/office/powerpoint/2010/main" val="369044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36915CA-7973-4FD2-9463-D74E79C2046C}"/>
              </a:ext>
            </a:extLst>
          </p:cNvPr>
          <p:cNvSpPr>
            <a:spLocks noGrp="1"/>
          </p:cNvSpPr>
          <p:nvPr>
            <p:ph type="sldNum" sz="quarter" idx="15"/>
          </p:nvPr>
        </p:nvSpPr>
        <p:spPr/>
        <p:txBody>
          <a:bodyPr/>
          <a:lstStyle/>
          <a:p>
            <a:pPr marL="0" marR="0" lvl="0" indent="0" algn="l" defTabSz="609585" rtl="0" eaLnBrk="0" fontAlgn="base" latinLnBrk="0" hangingPunct="0">
              <a:lnSpc>
                <a:spcPct val="100000"/>
              </a:lnSpc>
              <a:spcBef>
                <a:spcPct val="0"/>
              </a:spcBef>
              <a:spcAft>
                <a:spcPct val="0"/>
              </a:spcAft>
              <a:buClrTx/>
              <a:buSzTx/>
              <a:buFontTx/>
              <a:buNone/>
              <a:tabLst/>
              <a:defRPr/>
            </a:pPr>
            <a:fld id="{7AF8E309-D608-654D-B811-6A2C46C88181}" type="slidenum">
              <a:rPr kumimoji="0" lang="en-US" sz="900" b="0" i="0" u="none" strike="noStrike" kern="1200" cap="none" spc="0" normalizeH="0" baseline="0" noProof="0" smtClean="0">
                <a:ln>
                  <a:noFill/>
                </a:ln>
                <a:solidFill>
                  <a:srgbClr val="66B512"/>
                </a:solidFill>
                <a:effectLst/>
                <a:uLnTx/>
                <a:uFillTx/>
                <a:latin typeface="Arial" panose="020B0604020202020204"/>
                <a:ea typeface="MS PGothic" charset="0"/>
              </a:rPr>
              <a:pPr marL="0" marR="0" lvl="0" indent="0" algn="l" defTabSz="609585" rtl="0" eaLnBrk="0" fontAlgn="base" latinLnBrk="0" hangingPunct="0">
                <a:lnSpc>
                  <a:spcPct val="100000"/>
                </a:lnSpc>
                <a:spcBef>
                  <a:spcPct val="0"/>
                </a:spcBef>
                <a:spcAft>
                  <a:spcPct val="0"/>
                </a:spcAft>
                <a:buClrTx/>
                <a:buSzTx/>
                <a:buFontTx/>
                <a:buNone/>
                <a:tabLst/>
                <a:defRPr/>
              </a:pPr>
              <a:t>32</a:t>
            </a:fld>
            <a:endParaRPr kumimoji="0" lang="en-US" sz="900" b="0" i="0" u="none" strike="noStrike" kern="1200" cap="none" spc="0" normalizeH="0" baseline="0" noProof="0">
              <a:ln>
                <a:noFill/>
              </a:ln>
              <a:solidFill>
                <a:srgbClr val="66B512"/>
              </a:solidFill>
              <a:effectLst/>
              <a:uLnTx/>
              <a:uFillTx/>
              <a:latin typeface="Arial" panose="020B0604020202020204"/>
              <a:ea typeface="MS PGothic" charset="0"/>
            </a:endParaRPr>
          </a:p>
        </p:txBody>
      </p:sp>
      <p:sp>
        <p:nvSpPr>
          <p:cNvPr id="7" name="Titel 6">
            <a:extLst>
              <a:ext uri="{FF2B5EF4-FFF2-40B4-BE49-F238E27FC236}">
                <a16:creationId xmlns:a16="http://schemas.microsoft.com/office/drawing/2014/main" id="{7C7DCB80-1FD8-133F-3BA8-064DDB9347BB}"/>
              </a:ext>
            </a:extLst>
          </p:cNvPr>
          <p:cNvSpPr>
            <a:spLocks noGrp="1"/>
          </p:cNvSpPr>
          <p:nvPr>
            <p:ph type="title"/>
          </p:nvPr>
        </p:nvSpPr>
        <p:spPr/>
        <p:txBody>
          <a:bodyPr>
            <a:normAutofit/>
          </a:bodyPr>
          <a:lstStyle/>
          <a:p>
            <a:br>
              <a:rPr lang="de-DE" sz="2400" dirty="0"/>
            </a:br>
            <a:r>
              <a:rPr lang="de-CH" sz="2400" dirty="0"/>
              <a:t>Finerenone (</a:t>
            </a:r>
            <a:r>
              <a:rPr lang="de-CH" sz="2400" dirty="0" err="1"/>
              <a:t>Kerendia</a:t>
            </a:r>
            <a:r>
              <a:rPr lang="de-CH" sz="2400" baseline="30000" dirty="0"/>
              <a:t>®</a:t>
            </a:r>
            <a:r>
              <a:rPr lang="de-CH" sz="2400" dirty="0"/>
              <a:t>) </a:t>
            </a:r>
            <a:r>
              <a:rPr lang="de-DE" sz="2400" dirty="0"/>
              <a:t>- </a:t>
            </a:r>
            <a:r>
              <a:rPr lang="de-DE" sz="2400" dirty="0" err="1"/>
              <a:t>Limitatio</a:t>
            </a:r>
            <a:endParaRPr lang="de-CH" sz="2400" dirty="0"/>
          </a:p>
        </p:txBody>
      </p:sp>
      <p:graphicFrame>
        <p:nvGraphicFramePr>
          <p:cNvPr id="17" name="Tabelle 18">
            <a:extLst>
              <a:ext uri="{FF2B5EF4-FFF2-40B4-BE49-F238E27FC236}">
                <a16:creationId xmlns:a16="http://schemas.microsoft.com/office/drawing/2014/main" id="{852C1456-782A-C82C-57E1-2B64A6C8EA0F}"/>
              </a:ext>
            </a:extLst>
          </p:cNvPr>
          <p:cNvGraphicFramePr>
            <a:graphicFrameLocks noGrp="1"/>
          </p:cNvGraphicFramePr>
          <p:nvPr>
            <p:extLst>
              <p:ext uri="{D42A27DB-BD31-4B8C-83A1-F6EECF244321}">
                <p14:modId xmlns:p14="http://schemas.microsoft.com/office/powerpoint/2010/main" val="4108389175"/>
              </p:ext>
            </p:extLst>
          </p:nvPr>
        </p:nvGraphicFramePr>
        <p:xfrm>
          <a:off x="1187318" y="3185494"/>
          <a:ext cx="4441456" cy="2487233"/>
        </p:xfrm>
        <a:graphic>
          <a:graphicData uri="http://schemas.openxmlformats.org/drawingml/2006/table">
            <a:tbl>
              <a:tblPr firstRow="1" bandRow="1">
                <a:tableStyleId>{5C22544A-7EE6-4342-B048-85BDC9FD1C3A}</a:tableStyleId>
              </a:tblPr>
              <a:tblGrid>
                <a:gridCol w="552527">
                  <a:extLst>
                    <a:ext uri="{9D8B030D-6E8A-4147-A177-3AD203B41FA5}">
                      <a16:colId xmlns:a16="http://schemas.microsoft.com/office/drawing/2014/main" val="2890492265"/>
                    </a:ext>
                  </a:extLst>
                </a:gridCol>
                <a:gridCol w="648929">
                  <a:extLst>
                    <a:ext uri="{9D8B030D-6E8A-4147-A177-3AD203B41FA5}">
                      <a16:colId xmlns:a16="http://schemas.microsoft.com/office/drawing/2014/main" val="4094814678"/>
                    </a:ext>
                  </a:extLst>
                </a:gridCol>
                <a:gridCol w="1080000">
                  <a:extLst>
                    <a:ext uri="{9D8B030D-6E8A-4147-A177-3AD203B41FA5}">
                      <a16:colId xmlns:a16="http://schemas.microsoft.com/office/drawing/2014/main" val="2224199720"/>
                    </a:ext>
                  </a:extLst>
                </a:gridCol>
                <a:gridCol w="1080000">
                  <a:extLst>
                    <a:ext uri="{9D8B030D-6E8A-4147-A177-3AD203B41FA5}">
                      <a16:colId xmlns:a16="http://schemas.microsoft.com/office/drawing/2014/main" val="2550868671"/>
                    </a:ext>
                  </a:extLst>
                </a:gridCol>
                <a:gridCol w="1080000">
                  <a:extLst>
                    <a:ext uri="{9D8B030D-6E8A-4147-A177-3AD203B41FA5}">
                      <a16:colId xmlns:a16="http://schemas.microsoft.com/office/drawing/2014/main" val="2267836177"/>
                    </a:ext>
                  </a:extLst>
                </a:gridCol>
              </a:tblGrid>
              <a:tr h="491033">
                <a:tc>
                  <a:txBody>
                    <a:bodyPr/>
                    <a:lstStyle/>
                    <a:p>
                      <a:endParaRPr lang="de-CH"/>
                    </a:p>
                  </a:txBody>
                  <a:tcPr marT="54000" marB="0">
                    <a:noFill/>
                  </a:tcPr>
                </a:tc>
                <a:tc>
                  <a:txBody>
                    <a:bodyPr/>
                    <a:lstStyle/>
                    <a:p>
                      <a:endParaRPr lang="de-CH"/>
                    </a:p>
                  </a:txBody>
                  <a:tcPr marT="54000" marB="0">
                    <a:noFill/>
                  </a:tcPr>
                </a:tc>
                <a:tc>
                  <a:txBody>
                    <a:bodyPr/>
                    <a:lstStyle/>
                    <a:p>
                      <a:pPr algn="ctr"/>
                      <a:r>
                        <a:rPr lang="de-DE" sz="1200"/>
                        <a:t>A1</a:t>
                      </a:r>
                    </a:p>
                    <a:p>
                      <a:pPr algn="ctr"/>
                      <a:r>
                        <a:rPr lang="de-CH" sz="800" b="0" kern="1200">
                          <a:solidFill>
                            <a:schemeClr val="lt1"/>
                          </a:solidFill>
                          <a:latin typeface="+mn-lt"/>
                          <a:ea typeface="+mn-ea"/>
                          <a:cs typeface="+mn-cs"/>
                        </a:rPr>
                        <a:t>Normal to </a:t>
                      </a:r>
                    </a:p>
                    <a:p>
                      <a:pPr algn="ctr"/>
                      <a:r>
                        <a:rPr lang="de-CH" sz="800" b="0" kern="1200">
                          <a:solidFill>
                            <a:schemeClr val="lt1"/>
                          </a:solidFill>
                          <a:latin typeface="+mn-lt"/>
                          <a:ea typeface="+mn-ea"/>
                          <a:cs typeface="+mn-cs"/>
                        </a:rPr>
                        <a:t>mildly increased</a:t>
                      </a:r>
                    </a:p>
                  </a:txBody>
                  <a:tcPr marT="54000" marB="0">
                    <a:lnB w="12700" cap="flat" cmpd="sng" algn="ctr">
                      <a:solidFill>
                        <a:schemeClr val="bg1"/>
                      </a:solidFill>
                      <a:prstDash val="solid"/>
                      <a:round/>
                      <a:headEnd type="none" w="med" len="med"/>
                      <a:tailEnd type="none" w="med" len="med"/>
                    </a:lnB>
                    <a:solidFill>
                      <a:srgbClr val="003455"/>
                    </a:solidFill>
                  </a:tcPr>
                </a:tc>
                <a:tc>
                  <a:txBody>
                    <a:bodyPr/>
                    <a:lstStyle/>
                    <a:p>
                      <a:pPr algn="ctr"/>
                      <a:r>
                        <a:rPr lang="de-DE" sz="1200"/>
                        <a:t>A2</a:t>
                      </a:r>
                    </a:p>
                    <a:p>
                      <a:pPr algn="ctr"/>
                      <a:r>
                        <a:rPr lang="de-CH" sz="800" b="0" kern="1200">
                          <a:solidFill>
                            <a:schemeClr val="lt1"/>
                          </a:solidFill>
                          <a:latin typeface="+mn-lt"/>
                          <a:ea typeface="+mn-ea"/>
                          <a:cs typeface="+mn-cs"/>
                        </a:rPr>
                        <a:t>Moderately</a:t>
                      </a:r>
                    </a:p>
                    <a:p>
                      <a:pPr algn="ctr"/>
                      <a:r>
                        <a:rPr lang="de-CH" sz="800" b="0" kern="1200">
                          <a:solidFill>
                            <a:schemeClr val="lt1"/>
                          </a:solidFill>
                          <a:latin typeface="+mn-lt"/>
                          <a:ea typeface="+mn-ea"/>
                          <a:cs typeface="+mn-cs"/>
                        </a:rPr>
                        <a:t>increased</a:t>
                      </a:r>
                    </a:p>
                  </a:txBody>
                  <a:tcPr marT="54000" marB="0">
                    <a:lnB w="12700" cap="flat" cmpd="sng" algn="ctr">
                      <a:solidFill>
                        <a:schemeClr val="bg1"/>
                      </a:solidFill>
                      <a:prstDash val="solid"/>
                      <a:round/>
                      <a:headEnd type="none" w="med" len="med"/>
                      <a:tailEnd type="none" w="med" len="med"/>
                    </a:lnB>
                    <a:solidFill>
                      <a:srgbClr val="003455"/>
                    </a:solidFill>
                  </a:tcPr>
                </a:tc>
                <a:tc>
                  <a:txBody>
                    <a:bodyPr/>
                    <a:lstStyle/>
                    <a:p>
                      <a:pPr algn="ctr"/>
                      <a:r>
                        <a:rPr lang="de-DE" sz="1200"/>
                        <a:t>A3</a:t>
                      </a:r>
                    </a:p>
                    <a:p>
                      <a:pPr algn="ctr"/>
                      <a:r>
                        <a:rPr lang="de-CH" sz="800" b="0" kern="1200">
                          <a:solidFill>
                            <a:schemeClr val="lt1"/>
                          </a:solidFill>
                          <a:latin typeface="+mn-lt"/>
                          <a:ea typeface="+mn-ea"/>
                          <a:cs typeface="+mn-cs"/>
                        </a:rPr>
                        <a:t>Severely</a:t>
                      </a:r>
                    </a:p>
                    <a:p>
                      <a:pPr algn="ctr"/>
                      <a:r>
                        <a:rPr lang="de-CH" sz="800" b="0" kern="1200">
                          <a:solidFill>
                            <a:schemeClr val="lt1"/>
                          </a:solidFill>
                          <a:latin typeface="+mn-lt"/>
                          <a:ea typeface="+mn-ea"/>
                          <a:cs typeface="+mn-cs"/>
                        </a:rPr>
                        <a:t>increased</a:t>
                      </a:r>
                    </a:p>
                  </a:txBody>
                  <a:tcPr marT="54000" marB="0">
                    <a:lnB w="12700" cap="flat" cmpd="sng" algn="ctr">
                      <a:solidFill>
                        <a:schemeClr val="bg1"/>
                      </a:solidFill>
                      <a:prstDash val="solid"/>
                      <a:round/>
                      <a:headEnd type="none" w="med" len="med"/>
                      <a:tailEnd type="none" w="med" len="med"/>
                    </a:lnB>
                    <a:solidFill>
                      <a:srgbClr val="003455"/>
                    </a:solidFill>
                  </a:tcPr>
                </a:tc>
                <a:extLst>
                  <a:ext uri="{0D108BD9-81ED-4DB2-BD59-A6C34878D82A}">
                    <a16:rowId xmlns:a16="http://schemas.microsoft.com/office/drawing/2014/main" val="4258093327"/>
                  </a:ext>
                </a:extLst>
              </a:tr>
              <a:tr h="396000">
                <a:tc>
                  <a:txBody>
                    <a:bodyPr/>
                    <a:lstStyle/>
                    <a:p>
                      <a:endParaRPr lang="de-CH"/>
                    </a:p>
                  </a:txBody>
                  <a:tcPr marT="0" marB="0">
                    <a:noFill/>
                  </a:tcPr>
                </a:tc>
                <a:tc>
                  <a:txBody>
                    <a:bodyPr/>
                    <a:lstStyle/>
                    <a:p>
                      <a:endParaRPr lang="de-CH"/>
                    </a:p>
                  </a:txBody>
                  <a:tcPr marT="0" marB="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a:solidFill>
                            <a:schemeClr val="bg1"/>
                          </a:solidFill>
                        </a:rPr>
                        <a:t>&lt; 30 mg/g</a:t>
                      </a:r>
                      <a:endParaRPr lang="de-CH" sz="1100">
                        <a:solidFill>
                          <a:schemeClr val="bg1"/>
                        </a:solidFill>
                      </a:endParaRPr>
                    </a:p>
                    <a:p>
                      <a:pPr algn="ctr"/>
                      <a:r>
                        <a:rPr lang="de-DE" sz="1100">
                          <a:solidFill>
                            <a:schemeClr val="bg1"/>
                          </a:solidFill>
                        </a:rPr>
                        <a:t>&lt; 3 mg/mmol</a:t>
                      </a:r>
                    </a:p>
                  </a:txBody>
                  <a:tcPr marT="0" marB="0" anchor="ctr">
                    <a:lnT w="12700" cap="flat" cmpd="sng" algn="ctr">
                      <a:solidFill>
                        <a:schemeClr val="bg1"/>
                      </a:solidFill>
                      <a:prstDash val="solid"/>
                      <a:round/>
                      <a:headEnd type="none" w="med" len="med"/>
                      <a:tailEnd type="none" w="med" len="med"/>
                    </a:lnT>
                    <a:solidFill>
                      <a:srgbClr val="00345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a:solidFill>
                            <a:schemeClr val="bg1"/>
                          </a:solidFill>
                        </a:rPr>
                        <a:t>30-300 mg/g</a:t>
                      </a:r>
                      <a:endParaRPr lang="de-CH" sz="1100">
                        <a:solidFill>
                          <a:schemeClr val="bg1"/>
                        </a:solidFill>
                      </a:endParaRPr>
                    </a:p>
                    <a:p>
                      <a:pPr algn="ctr"/>
                      <a:r>
                        <a:rPr lang="de-DE" sz="1100">
                          <a:solidFill>
                            <a:schemeClr val="bg1"/>
                          </a:solidFill>
                        </a:rPr>
                        <a:t>3-30 mg/mmol</a:t>
                      </a:r>
                    </a:p>
                  </a:txBody>
                  <a:tcPr marT="0" marB="0" anchor="ctr">
                    <a:lnT w="12700" cap="flat" cmpd="sng" algn="ctr">
                      <a:solidFill>
                        <a:schemeClr val="bg1"/>
                      </a:solidFill>
                      <a:prstDash val="solid"/>
                      <a:round/>
                      <a:headEnd type="none" w="med" len="med"/>
                      <a:tailEnd type="none" w="med" len="med"/>
                    </a:lnT>
                    <a:solidFill>
                      <a:srgbClr val="00345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a:solidFill>
                            <a:schemeClr val="bg1"/>
                          </a:solidFill>
                        </a:rPr>
                        <a:t>&gt; 300 mg/g</a:t>
                      </a:r>
                      <a:endParaRPr lang="de-CH" sz="1100">
                        <a:solidFill>
                          <a:schemeClr val="bg1"/>
                        </a:solidFill>
                      </a:endParaRPr>
                    </a:p>
                    <a:p>
                      <a:pPr algn="ctr"/>
                      <a:r>
                        <a:rPr lang="de-DE" sz="1100">
                          <a:solidFill>
                            <a:schemeClr val="bg1"/>
                          </a:solidFill>
                        </a:rPr>
                        <a:t>&gt; 30 mg/mmol</a:t>
                      </a:r>
                    </a:p>
                  </a:txBody>
                  <a:tcPr marT="0" marB="0" anchor="ctr">
                    <a:lnT w="12700" cap="flat" cmpd="sng" algn="ctr">
                      <a:solidFill>
                        <a:schemeClr val="bg1"/>
                      </a:solidFill>
                      <a:prstDash val="solid"/>
                      <a:round/>
                      <a:headEnd type="none" w="med" len="med"/>
                      <a:tailEnd type="none" w="med" len="med"/>
                    </a:lnT>
                    <a:solidFill>
                      <a:srgbClr val="003455"/>
                    </a:solidFill>
                  </a:tcPr>
                </a:tc>
                <a:extLst>
                  <a:ext uri="{0D108BD9-81ED-4DB2-BD59-A6C34878D82A}">
                    <a16:rowId xmlns:a16="http://schemas.microsoft.com/office/drawing/2014/main" val="337109023"/>
                  </a:ext>
                </a:extLst>
              </a:tr>
              <a:tr h="288000">
                <a:tc>
                  <a:txBody>
                    <a:bodyPr/>
                    <a:lstStyle/>
                    <a:p>
                      <a:pPr algn="ctr"/>
                      <a:r>
                        <a:rPr lang="de-DE" sz="1400">
                          <a:solidFill>
                            <a:schemeClr val="bg1"/>
                          </a:solidFill>
                        </a:rPr>
                        <a:t>G1</a:t>
                      </a:r>
                      <a:endParaRPr lang="de-CH" sz="1400">
                        <a:solidFill>
                          <a:schemeClr val="bg1"/>
                        </a:solidFill>
                      </a:endParaRPr>
                    </a:p>
                  </a:txBody>
                  <a:tcPr marL="36000" marR="36000" marT="0" marB="0" anchor="ctr">
                    <a:solidFill>
                      <a:srgbClr val="003455"/>
                    </a:solidFill>
                  </a:tcPr>
                </a:tc>
                <a:tc>
                  <a:txBody>
                    <a:bodyPr/>
                    <a:lstStyle/>
                    <a:p>
                      <a:pPr algn="ctr"/>
                      <a:r>
                        <a:rPr lang="de-CH" sz="1400">
                          <a:solidFill>
                            <a:schemeClr val="bg1"/>
                          </a:solidFill>
                        </a:rPr>
                        <a:t>≥ 90</a:t>
                      </a:r>
                    </a:p>
                  </a:txBody>
                  <a:tcPr marL="36000" marR="36000" marT="0" marB="36000" anchor="ctr">
                    <a:solidFill>
                      <a:srgbClr val="003455"/>
                    </a:solidFill>
                  </a:tcPr>
                </a:tc>
                <a:tc>
                  <a:txBody>
                    <a:bodyPr/>
                    <a:lstStyle/>
                    <a:p>
                      <a:endParaRPr lang="de-CH"/>
                    </a:p>
                  </a:txBody>
                  <a:tcPr marT="0" anchor="ctr">
                    <a:solidFill>
                      <a:srgbClr val="A3D371"/>
                    </a:solidFill>
                  </a:tcPr>
                </a:tc>
                <a:tc>
                  <a:txBody>
                    <a:bodyPr/>
                    <a:lstStyle/>
                    <a:p>
                      <a:endParaRPr lang="de-CH"/>
                    </a:p>
                  </a:txBody>
                  <a:tcPr marT="0" anchor="ctr">
                    <a:solidFill>
                      <a:srgbClr val="FFFF66"/>
                    </a:solidFill>
                  </a:tcPr>
                </a:tc>
                <a:tc>
                  <a:txBody>
                    <a:bodyPr/>
                    <a:lstStyle/>
                    <a:p>
                      <a:endParaRPr lang="de-CH"/>
                    </a:p>
                  </a:txBody>
                  <a:tcPr marT="0" anchor="ctr">
                    <a:solidFill>
                      <a:srgbClr val="FFB367"/>
                    </a:solidFill>
                  </a:tcPr>
                </a:tc>
                <a:extLst>
                  <a:ext uri="{0D108BD9-81ED-4DB2-BD59-A6C34878D82A}">
                    <a16:rowId xmlns:a16="http://schemas.microsoft.com/office/drawing/2014/main" val="627055163"/>
                  </a:ext>
                </a:extLst>
              </a:tr>
              <a:tr h="288000">
                <a:tc>
                  <a:txBody>
                    <a:bodyPr/>
                    <a:lstStyle/>
                    <a:p>
                      <a:pPr algn="ctr"/>
                      <a:r>
                        <a:rPr lang="de-DE" sz="1400">
                          <a:solidFill>
                            <a:schemeClr val="bg1"/>
                          </a:solidFill>
                        </a:rPr>
                        <a:t>G2</a:t>
                      </a:r>
                      <a:endParaRPr lang="de-CH" sz="1400">
                        <a:solidFill>
                          <a:schemeClr val="bg1"/>
                        </a:solidFill>
                      </a:endParaRPr>
                    </a:p>
                  </a:txBody>
                  <a:tcPr marL="36000" marR="36000" marT="0" marB="36000" anchor="ctr">
                    <a:solidFill>
                      <a:srgbClr val="003455"/>
                    </a:solidFill>
                  </a:tcPr>
                </a:tc>
                <a:tc>
                  <a:txBody>
                    <a:bodyPr/>
                    <a:lstStyle/>
                    <a:p>
                      <a:pPr algn="ctr"/>
                      <a:r>
                        <a:rPr lang="de-DE" sz="1400">
                          <a:solidFill>
                            <a:schemeClr val="bg1"/>
                          </a:solidFill>
                        </a:rPr>
                        <a:t>60-89</a:t>
                      </a:r>
                      <a:endParaRPr lang="de-CH" sz="1400">
                        <a:solidFill>
                          <a:schemeClr val="bg1"/>
                        </a:solidFill>
                      </a:endParaRPr>
                    </a:p>
                  </a:txBody>
                  <a:tcPr marT="0" anchor="ctr">
                    <a:solidFill>
                      <a:srgbClr val="003455"/>
                    </a:solidFill>
                  </a:tcPr>
                </a:tc>
                <a:tc>
                  <a:txBody>
                    <a:bodyPr/>
                    <a:lstStyle/>
                    <a:p>
                      <a:endParaRPr lang="de-CH"/>
                    </a:p>
                  </a:txBody>
                  <a:tcPr marT="0">
                    <a:solidFill>
                      <a:srgbClr val="A3D371"/>
                    </a:solidFill>
                  </a:tcPr>
                </a:tc>
                <a:tc>
                  <a:txBody>
                    <a:bodyPr/>
                    <a:lstStyle/>
                    <a:p>
                      <a:endParaRPr lang="de-CH"/>
                    </a:p>
                  </a:txBody>
                  <a:tcPr marT="0">
                    <a:solidFill>
                      <a:srgbClr val="FFFF66"/>
                    </a:solidFill>
                  </a:tcPr>
                </a:tc>
                <a:tc>
                  <a:txBody>
                    <a:bodyPr/>
                    <a:lstStyle/>
                    <a:p>
                      <a:endParaRPr lang="de-CH"/>
                    </a:p>
                  </a:txBody>
                  <a:tcPr marT="0">
                    <a:solidFill>
                      <a:srgbClr val="FFB367"/>
                    </a:solidFill>
                  </a:tcPr>
                </a:tc>
                <a:extLst>
                  <a:ext uri="{0D108BD9-81ED-4DB2-BD59-A6C34878D82A}">
                    <a16:rowId xmlns:a16="http://schemas.microsoft.com/office/drawing/2014/main" val="3918568909"/>
                  </a:ext>
                </a:extLst>
              </a:tr>
              <a:tr h="288000">
                <a:tc>
                  <a:txBody>
                    <a:bodyPr/>
                    <a:lstStyle/>
                    <a:p>
                      <a:pPr algn="ctr"/>
                      <a:r>
                        <a:rPr lang="de-DE" sz="1400">
                          <a:solidFill>
                            <a:schemeClr val="bg1"/>
                          </a:solidFill>
                        </a:rPr>
                        <a:t>G3a</a:t>
                      </a:r>
                      <a:endParaRPr lang="de-CH" sz="1400">
                        <a:solidFill>
                          <a:schemeClr val="bg1"/>
                        </a:solidFill>
                      </a:endParaRPr>
                    </a:p>
                  </a:txBody>
                  <a:tcPr marT="0" anchor="ctr">
                    <a:solidFill>
                      <a:srgbClr val="003455"/>
                    </a:solidFill>
                  </a:tcPr>
                </a:tc>
                <a:tc>
                  <a:txBody>
                    <a:bodyPr/>
                    <a:lstStyle/>
                    <a:p>
                      <a:pPr algn="ctr"/>
                      <a:r>
                        <a:rPr lang="de-DE" sz="1400">
                          <a:solidFill>
                            <a:schemeClr val="bg1"/>
                          </a:solidFill>
                        </a:rPr>
                        <a:t>45-60</a:t>
                      </a:r>
                      <a:endParaRPr lang="de-CH" sz="1400">
                        <a:solidFill>
                          <a:schemeClr val="bg1"/>
                        </a:solidFill>
                      </a:endParaRPr>
                    </a:p>
                  </a:txBody>
                  <a:tcPr marT="0" anchor="ctr">
                    <a:solidFill>
                      <a:srgbClr val="003455"/>
                    </a:solidFill>
                  </a:tcPr>
                </a:tc>
                <a:tc>
                  <a:txBody>
                    <a:bodyPr/>
                    <a:lstStyle/>
                    <a:p>
                      <a:endParaRPr lang="de-CH"/>
                    </a:p>
                  </a:txBody>
                  <a:tcPr marT="0">
                    <a:solidFill>
                      <a:srgbClr val="FFFF66"/>
                    </a:solidFill>
                  </a:tcPr>
                </a:tc>
                <a:tc>
                  <a:txBody>
                    <a:bodyPr/>
                    <a:lstStyle/>
                    <a:p>
                      <a:endParaRPr lang="de-CH"/>
                    </a:p>
                  </a:txBody>
                  <a:tcPr marT="0">
                    <a:solidFill>
                      <a:srgbClr val="FFB367"/>
                    </a:solidFill>
                  </a:tcPr>
                </a:tc>
                <a:tc>
                  <a:txBody>
                    <a:bodyPr/>
                    <a:lstStyle/>
                    <a:p>
                      <a:endParaRPr lang="de-CH"/>
                    </a:p>
                  </a:txBody>
                  <a:tcPr marT="0">
                    <a:solidFill>
                      <a:srgbClr val="FE6666"/>
                    </a:solidFill>
                  </a:tcPr>
                </a:tc>
                <a:extLst>
                  <a:ext uri="{0D108BD9-81ED-4DB2-BD59-A6C34878D82A}">
                    <a16:rowId xmlns:a16="http://schemas.microsoft.com/office/drawing/2014/main" val="344784534"/>
                  </a:ext>
                </a:extLst>
              </a:tr>
              <a:tr h="288000">
                <a:tc>
                  <a:txBody>
                    <a:bodyPr/>
                    <a:lstStyle/>
                    <a:p>
                      <a:pPr algn="ctr"/>
                      <a:r>
                        <a:rPr lang="de-DE" sz="1400">
                          <a:solidFill>
                            <a:schemeClr val="bg1"/>
                          </a:solidFill>
                        </a:rPr>
                        <a:t>G3b</a:t>
                      </a:r>
                      <a:endParaRPr lang="de-CH" sz="1400">
                        <a:solidFill>
                          <a:schemeClr val="bg1"/>
                        </a:solidFill>
                      </a:endParaRPr>
                    </a:p>
                  </a:txBody>
                  <a:tcPr marT="0" anchor="ctr">
                    <a:solidFill>
                      <a:srgbClr val="003455"/>
                    </a:solidFill>
                  </a:tcPr>
                </a:tc>
                <a:tc>
                  <a:txBody>
                    <a:bodyPr/>
                    <a:lstStyle/>
                    <a:p>
                      <a:pPr algn="ctr"/>
                      <a:r>
                        <a:rPr lang="de-DE" sz="1400">
                          <a:solidFill>
                            <a:schemeClr val="bg1"/>
                          </a:solidFill>
                        </a:rPr>
                        <a:t>30-44</a:t>
                      </a:r>
                      <a:endParaRPr lang="de-CH" sz="1400">
                        <a:solidFill>
                          <a:schemeClr val="bg1"/>
                        </a:solidFill>
                      </a:endParaRPr>
                    </a:p>
                  </a:txBody>
                  <a:tcPr marT="0" anchor="ctr">
                    <a:solidFill>
                      <a:srgbClr val="003455"/>
                    </a:solidFill>
                  </a:tcPr>
                </a:tc>
                <a:tc>
                  <a:txBody>
                    <a:bodyPr/>
                    <a:lstStyle/>
                    <a:p>
                      <a:endParaRPr lang="de-CH"/>
                    </a:p>
                  </a:txBody>
                  <a:tcPr marT="0">
                    <a:solidFill>
                      <a:srgbClr val="FFB367"/>
                    </a:solidFill>
                  </a:tcPr>
                </a:tc>
                <a:tc>
                  <a:txBody>
                    <a:bodyPr/>
                    <a:lstStyle/>
                    <a:p>
                      <a:endParaRPr lang="de-CH"/>
                    </a:p>
                  </a:txBody>
                  <a:tcPr marT="0">
                    <a:solidFill>
                      <a:srgbClr val="FE6666"/>
                    </a:solidFill>
                  </a:tcPr>
                </a:tc>
                <a:tc>
                  <a:txBody>
                    <a:bodyPr/>
                    <a:lstStyle/>
                    <a:p>
                      <a:endParaRPr lang="de-CH"/>
                    </a:p>
                  </a:txBody>
                  <a:tcPr marT="0">
                    <a:solidFill>
                      <a:srgbClr val="FE6666"/>
                    </a:solidFill>
                  </a:tcPr>
                </a:tc>
                <a:extLst>
                  <a:ext uri="{0D108BD9-81ED-4DB2-BD59-A6C34878D82A}">
                    <a16:rowId xmlns:a16="http://schemas.microsoft.com/office/drawing/2014/main" val="1977859775"/>
                  </a:ext>
                </a:extLst>
              </a:tr>
              <a:tr h="288000">
                <a:tc>
                  <a:txBody>
                    <a:bodyPr/>
                    <a:lstStyle/>
                    <a:p>
                      <a:pPr algn="ctr"/>
                      <a:r>
                        <a:rPr lang="de-DE" sz="1400">
                          <a:solidFill>
                            <a:schemeClr val="bg1"/>
                          </a:solidFill>
                        </a:rPr>
                        <a:t>G4</a:t>
                      </a:r>
                      <a:endParaRPr lang="de-CH" sz="1400">
                        <a:solidFill>
                          <a:schemeClr val="bg1"/>
                        </a:solidFill>
                      </a:endParaRPr>
                    </a:p>
                  </a:txBody>
                  <a:tcPr marT="0" anchor="ctr">
                    <a:solidFill>
                      <a:srgbClr val="003455"/>
                    </a:solidFill>
                  </a:tcPr>
                </a:tc>
                <a:tc>
                  <a:txBody>
                    <a:bodyPr/>
                    <a:lstStyle/>
                    <a:p>
                      <a:pPr algn="ctr"/>
                      <a:r>
                        <a:rPr lang="de-DE" sz="1400">
                          <a:solidFill>
                            <a:schemeClr val="bg1"/>
                          </a:solidFill>
                        </a:rPr>
                        <a:t>15-29</a:t>
                      </a:r>
                      <a:endParaRPr lang="de-CH" sz="1400">
                        <a:solidFill>
                          <a:schemeClr val="bg1"/>
                        </a:solidFill>
                      </a:endParaRPr>
                    </a:p>
                  </a:txBody>
                  <a:tcPr marT="0" anchor="ctr">
                    <a:solidFill>
                      <a:srgbClr val="003455"/>
                    </a:solidFill>
                  </a:tcPr>
                </a:tc>
                <a:tc>
                  <a:txBody>
                    <a:bodyPr/>
                    <a:lstStyle/>
                    <a:p>
                      <a:endParaRPr lang="de-CH"/>
                    </a:p>
                  </a:txBody>
                  <a:tcPr marT="0">
                    <a:solidFill>
                      <a:srgbClr val="FE6666"/>
                    </a:solidFill>
                  </a:tcPr>
                </a:tc>
                <a:tc>
                  <a:txBody>
                    <a:bodyPr/>
                    <a:lstStyle/>
                    <a:p>
                      <a:endParaRPr lang="de-CH"/>
                    </a:p>
                  </a:txBody>
                  <a:tcPr marT="0">
                    <a:solidFill>
                      <a:srgbClr val="FE6666"/>
                    </a:solidFill>
                  </a:tcPr>
                </a:tc>
                <a:tc>
                  <a:txBody>
                    <a:bodyPr/>
                    <a:lstStyle/>
                    <a:p>
                      <a:endParaRPr lang="de-CH"/>
                    </a:p>
                  </a:txBody>
                  <a:tcPr marT="0">
                    <a:solidFill>
                      <a:srgbClr val="FE6666"/>
                    </a:solidFill>
                  </a:tcPr>
                </a:tc>
                <a:extLst>
                  <a:ext uri="{0D108BD9-81ED-4DB2-BD59-A6C34878D82A}">
                    <a16:rowId xmlns:a16="http://schemas.microsoft.com/office/drawing/2014/main" val="2843561921"/>
                  </a:ext>
                </a:extLst>
              </a:tr>
            </a:tbl>
          </a:graphicData>
        </a:graphic>
      </p:graphicFrame>
      <p:grpSp>
        <p:nvGrpSpPr>
          <p:cNvPr id="11" name="Gruppieren 10">
            <a:extLst>
              <a:ext uri="{FF2B5EF4-FFF2-40B4-BE49-F238E27FC236}">
                <a16:creationId xmlns:a16="http://schemas.microsoft.com/office/drawing/2014/main" id="{C7B28E64-8166-2223-65CF-E329D64876CD}"/>
              </a:ext>
            </a:extLst>
          </p:cNvPr>
          <p:cNvGrpSpPr/>
          <p:nvPr/>
        </p:nvGrpSpPr>
        <p:grpSpPr>
          <a:xfrm>
            <a:off x="710974" y="2648496"/>
            <a:ext cx="4918182" cy="2869654"/>
            <a:chOff x="710974" y="2648496"/>
            <a:chExt cx="4918182" cy="2869654"/>
          </a:xfrm>
        </p:grpSpPr>
        <p:grpSp>
          <p:nvGrpSpPr>
            <p:cNvPr id="23" name="Gruppieren 22">
              <a:extLst>
                <a:ext uri="{FF2B5EF4-FFF2-40B4-BE49-F238E27FC236}">
                  <a16:creationId xmlns:a16="http://schemas.microsoft.com/office/drawing/2014/main" id="{EDB692E1-25F7-1BC2-C7CC-477C3973625E}"/>
                </a:ext>
              </a:extLst>
            </p:cNvPr>
            <p:cNvGrpSpPr/>
            <p:nvPr/>
          </p:nvGrpSpPr>
          <p:grpSpPr>
            <a:xfrm>
              <a:off x="710974" y="2648496"/>
              <a:ext cx="4918182" cy="2869654"/>
              <a:chOff x="686406" y="1957532"/>
              <a:chExt cx="4742121" cy="2869654"/>
            </a:xfrm>
          </p:grpSpPr>
          <p:grpSp>
            <p:nvGrpSpPr>
              <p:cNvPr id="28" name="Gruppieren 27">
                <a:extLst>
                  <a:ext uri="{FF2B5EF4-FFF2-40B4-BE49-F238E27FC236}">
                    <a16:creationId xmlns:a16="http://schemas.microsoft.com/office/drawing/2014/main" id="{633EB813-16EC-95E7-49B0-4E17F9B55D3D}"/>
                  </a:ext>
                </a:extLst>
              </p:cNvPr>
              <p:cNvGrpSpPr/>
              <p:nvPr/>
            </p:nvGrpSpPr>
            <p:grpSpPr>
              <a:xfrm>
                <a:off x="686406" y="1957532"/>
                <a:ext cx="4242706" cy="2869654"/>
                <a:chOff x="686406" y="1957532"/>
                <a:chExt cx="4242706" cy="2869654"/>
              </a:xfrm>
            </p:grpSpPr>
            <p:sp>
              <p:nvSpPr>
                <p:cNvPr id="32" name="Textfeld 31">
                  <a:extLst>
                    <a:ext uri="{FF2B5EF4-FFF2-40B4-BE49-F238E27FC236}">
                      <a16:creationId xmlns:a16="http://schemas.microsoft.com/office/drawing/2014/main" id="{3F1E7607-3691-5C43-D742-39B762068D62}"/>
                    </a:ext>
                  </a:extLst>
                </p:cNvPr>
                <p:cNvSpPr txBox="1"/>
                <p:nvPr/>
              </p:nvSpPr>
              <p:spPr>
                <a:xfrm>
                  <a:off x="2806398" y="1957532"/>
                  <a:ext cx="2122714" cy="380557"/>
                </a:xfrm>
                <a:prstGeom prst="rect">
                  <a:avLst/>
                </a:prstGeom>
              </p:spPr>
              <p:txBody>
                <a:bodyPr vert="horz" wrap="square" lIns="91440" tIns="45720" rIns="91440" bIns="45720" rtlCol="0">
                  <a:noAutofit/>
                </a:bodyPr>
                <a:lstStyle/>
                <a:p>
                  <a:pPr algn="ctr"/>
                  <a:r>
                    <a:rPr lang="de-DE" sz="1100" err="1">
                      <a:latin typeface="+mn-lt"/>
                    </a:rPr>
                    <a:t>Albuminuria</a:t>
                  </a:r>
                  <a:endParaRPr lang="de-DE" sz="1100">
                    <a:latin typeface="+mn-lt"/>
                  </a:endParaRPr>
                </a:p>
                <a:p>
                  <a:pPr algn="ctr"/>
                  <a:r>
                    <a:rPr lang="de-DE" sz="1100"/>
                    <a:t>(ACR, </a:t>
                  </a:r>
                  <a:r>
                    <a:rPr lang="de-DE" sz="1100" err="1"/>
                    <a:t>albumin</a:t>
                  </a:r>
                  <a:r>
                    <a:rPr lang="de-DE" sz="1100"/>
                    <a:t>/creatinine)</a:t>
                  </a:r>
                  <a:endParaRPr lang="de-CH" sz="1100">
                    <a:latin typeface="+mn-lt"/>
                  </a:endParaRPr>
                </a:p>
              </p:txBody>
            </p:sp>
            <p:sp>
              <p:nvSpPr>
                <p:cNvPr id="33" name="Textfeld 32">
                  <a:extLst>
                    <a:ext uri="{FF2B5EF4-FFF2-40B4-BE49-F238E27FC236}">
                      <a16:creationId xmlns:a16="http://schemas.microsoft.com/office/drawing/2014/main" id="{872BC17B-A4AF-CBD3-C1B5-344CDEEB40EF}"/>
                    </a:ext>
                  </a:extLst>
                </p:cNvPr>
                <p:cNvSpPr txBox="1"/>
                <p:nvPr/>
              </p:nvSpPr>
              <p:spPr>
                <a:xfrm rot="16200000">
                  <a:off x="143382" y="3903604"/>
                  <a:ext cx="1466606" cy="380557"/>
                </a:xfrm>
                <a:prstGeom prst="rect">
                  <a:avLst/>
                </a:prstGeom>
              </p:spPr>
              <p:txBody>
                <a:bodyPr vert="horz" wrap="square" lIns="91440" tIns="45720" rIns="91440" bIns="45720" rtlCol="0">
                  <a:noAutofit/>
                </a:bodyPr>
                <a:lstStyle/>
                <a:p>
                  <a:pPr algn="ctr"/>
                  <a:r>
                    <a:rPr lang="de-DE" sz="1100">
                      <a:latin typeface="+mn-lt"/>
                    </a:rPr>
                    <a:t>GFR </a:t>
                  </a:r>
                  <a:r>
                    <a:rPr lang="de-DE" sz="1100" err="1">
                      <a:latin typeface="+mn-lt"/>
                    </a:rPr>
                    <a:t>categories</a:t>
                  </a:r>
                  <a:endParaRPr lang="de-DE" sz="1100">
                    <a:latin typeface="+mn-lt"/>
                  </a:endParaRPr>
                </a:p>
                <a:p>
                  <a:pPr algn="ctr"/>
                  <a:r>
                    <a:rPr lang="de-DE" sz="1100"/>
                    <a:t>(ml/min/1.73 m</a:t>
                  </a:r>
                  <a:r>
                    <a:rPr lang="de-DE" sz="1100" baseline="30000"/>
                    <a:t>2</a:t>
                  </a:r>
                  <a:r>
                    <a:rPr lang="de-DE" sz="1100"/>
                    <a:t>)</a:t>
                  </a:r>
                  <a:endParaRPr lang="de-CH" sz="1100">
                    <a:latin typeface="+mn-lt"/>
                  </a:endParaRPr>
                </a:p>
              </p:txBody>
            </p:sp>
            <p:sp>
              <p:nvSpPr>
                <p:cNvPr id="34" name="Textfeld 33">
                  <a:extLst>
                    <a:ext uri="{FF2B5EF4-FFF2-40B4-BE49-F238E27FC236}">
                      <a16:creationId xmlns:a16="http://schemas.microsoft.com/office/drawing/2014/main" id="{D85853FE-A168-F810-FC06-B69DA22C09EB}"/>
                    </a:ext>
                  </a:extLst>
                </p:cNvPr>
                <p:cNvSpPr txBox="1"/>
                <p:nvPr/>
              </p:nvSpPr>
              <p:spPr>
                <a:xfrm>
                  <a:off x="1066963" y="2687878"/>
                  <a:ext cx="1168819" cy="380557"/>
                </a:xfrm>
                <a:prstGeom prst="rect">
                  <a:avLst/>
                </a:prstGeom>
              </p:spPr>
              <p:txBody>
                <a:bodyPr vert="horz" wrap="square" lIns="91440" tIns="45720" rIns="91440" bIns="45720" rtlCol="0">
                  <a:noAutofit/>
                </a:bodyPr>
                <a:lstStyle/>
                <a:p>
                  <a:pPr algn="ctr"/>
                  <a:r>
                    <a:rPr lang="de-DE" sz="1100" b="1">
                      <a:latin typeface="+mn-lt"/>
                    </a:rPr>
                    <a:t>CKD</a:t>
                  </a:r>
                  <a:r>
                    <a:rPr lang="de-DE" sz="1100" b="1"/>
                    <a:t> </a:t>
                  </a:r>
                  <a:r>
                    <a:rPr lang="de-DE" sz="1100" b="1" err="1"/>
                    <a:t>stage</a:t>
                  </a:r>
                  <a:endParaRPr lang="de-DE" sz="1100" b="1">
                    <a:latin typeface="+mn-lt"/>
                  </a:endParaRPr>
                </a:p>
                <a:p>
                  <a:pPr algn="ctr"/>
                  <a:r>
                    <a:rPr lang="de-DE" sz="800" b="1">
                      <a:latin typeface="+mn-lt"/>
                    </a:rPr>
                    <a:t>(KDIGO 2012</a:t>
                  </a:r>
                  <a:r>
                    <a:rPr lang="de-DE" sz="800" b="1"/>
                    <a:t>)</a:t>
                  </a:r>
                  <a:endParaRPr lang="de-CH" sz="800" b="1">
                    <a:latin typeface="+mn-lt"/>
                  </a:endParaRPr>
                </a:p>
              </p:txBody>
            </p:sp>
          </p:grpSp>
          <p:grpSp>
            <p:nvGrpSpPr>
              <p:cNvPr id="29" name="Gruppieren 28">
                <a:extLst>
                  <a:ext uri="{FF2B5EF4-FFF2-40B4-BE49-F238E27FC236}">
                    <a16:creationId xmlns:a16="http://schemas.microsoft.com/office/drawing/2014/main" id="{B43BD417-8560-9EA0-7E09-E197BAF9F36B}"/>
                  </a:ext>
                </a:extLst>
              </p:cNvPr>
              <p:cNvGrpSpPr/>
              <p:nvPr/>
            </p:nvGrpSpPr>
            <p:grpSpPr>
              <a:xfrm>
                <a:off x="3350871" y="3836710"/>
                <a:ext cx="2077656" cy="953404"/>
                <a:chOff x="3350871" y="3836710"/>
                <a:chExt cx="2077656" cy="953404"/>
              </a:xfrm>
            </p:grpSpPr>
            <p:sp>
              <p:nvSpPr>
                <p:cNvPr id="30" name="Rechteck 29">
                  <a:extLst>
                    <a:ext uri="{FF2B5EF4-FFF2-40B4-BE49-F238E27FC236}">
                      <a16:creationId xmlns:a16="http://schemas.microsoft.com/office/drawing/2014/main" id="{8CF42094-EAA1-BAF8-93F7-00268E27BBDE}"/>
                    </a:ext>
                  </a:extLst>
                </p:cNvPr>
                <p:cNvSpPr/>
                <p:nvPr/>
              </p:nvSpPr>
              <p:spPr>
                <a:xfrm>
                  <a:off x="3350871" y="4030883"/>
                  <a:ext cx="1102488" cy="759229"/>
                </a:xfrm>
                <a:prstGeom prst="rect">
                  <a:avLst/>
                </a:prstGeom>
                <a:solidFill>
                  <a:srgbClr val="008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1" name="Rechteck 30">
                  <a:extLst>
                    <a:ext uri="{FF2B5EF4-FFF2-40B4-BE49-F238E27FC236}">
                      <a16:creationId xmlns:a16="http://schemas.microsoft.com/office/drawing/2014/main" id="{9AE155BD-952A-627F-FFE7-DF43AE33016D}"/>
                    </a:ext>
                  </a:extLst>
                </p:cNvPr>
                <p:cNvSpPr/>
                <p:nvPr/>
              </p:nvSpPr>
              <p:spPr>
                <a:xfrm>
                  <a:off x="4398379" y="3836710"/>
                  <a:ext cx="1030148" cy="953404"/>
                </a:xfrm>
                <a:prstGeom prst="rect">
                  <a:avLst/>
                </a:prstGeom>
                <a:solidFill>
                  <a:srgbClr val="008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sp>
          <p:nvSpPr>
            <p:cNvPr id="2" name="Rectangle 4">
              <a:extLst>
                <a:ext uri="{FF2B5EF4-FFF2-40B4-BE49-F238E27FC236}">
                  <a16:creationId xmlns:a16="http://schemas.microsoft.com/office/drawing/2014/main" id="{CB71DC77-3DB6-899D-8C45-BABFB6B85CED}"/>
                </a:ext>
              </a:extLst>
            </p:cNvPr>
            <p:cNvSpPr/>
            <p:nvPr/>
          </p:nvSpPr>
          <p:spPr>
            <a:xfrm>
              <a:off x="4551464" y="4712293"/>
              <a:ext cx="1058260" cy="757782"/>
            </a:xfrm>
            <a:prstGeom prst="rect">
              <a:avLst/>
            </a:prstGeom>
            <a:pattFill prst="ltDnDiag">
              <a:fgClr>
                <a:schemeClr val="bg1"/>
              </a:fgClr>
              <a:bgClr>
                <a:srgbClr val="0091DF"/>
              </a:bgClr>
            </a:pattFill>
            <a:ln>
              <a:solidFill>
                <a:schemeClr val="accent1"/>
              </a:solidFill>
              <a:prstDash val="solid"/>
              <a:extLst>
                <a:ext uri="{C807C97D-BFC1-408E-A445-0C87EB9F89A2}">
                  <ask:lineSketchStyleProps xmlns:ask="http://schemas.microsoft.com/office/drawing/2018/sketchyshapes" sd="1219033472">
                    <a:custGeom>
                      <a:avLst/>
                      <a:gdLst>
                        <a:gd name="connsiteX0" fmla="*/ 0 w 1068393"/>
                        <a:gd name="connsiteY0" fmla="*/ 0 h 765096"/>
                        <a:gd name="connsiteX1" fmla="*/ 555564 w 1068393"/>
                        <a:gd name="connsiteY1" fmla="*/ 0 h 765096"/>
                        <a:gd name="connsiteX2" fmla="*/ 1068393 w 1068393"/>
                        <a:gd name="connsiteY2" fmla="*/ 0 h 765096"/>
                        <a:gd name="connsiteX3" fmla="*/ 1068393 w 1068393"/>
                        <a:gd name="connsiteY3" fmla="*/ 359595 h 765096"/>
                        <a:gd name="connsiteX4" fmla="*/ 1068393 w 1068393"/>
                        <a:gd name="connsiteY4" fmla="*/ 765096 h 765096"/>
                        <a:gd name="connsiteX5" fmla="*/ 555564 w 1068393"/>
                        <a:gd name="connsiteY5" fmla="*/ 765096 h 765096"/>
                        <a:gd name="connsiteX6" fmla="*/ 0 w 1068393"/>
                        <a:gd name="connsiteY6" fmla="*/ 765096 h 765096"/>
                        <a:gd name="connsiteX7" fmla="*/ 0 w 1068393"/>
                        <a:gd name="connsiteY7" fmla="*/ 390199 h 765096"/>
                        <a:gd name="connsiteX8" fmla="*/ 0 w 1068393"/>
                        <a:gd name="connsiteY8" fmla="*/ 0 h 76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393" h="765096" fill="none" extrusionOk="0">
                          <a:moveTo>
                            <a:pt x="0" y="0"/>
                          </a:moveTo>
                          <a:cubicBezTo>
                            <a:pt x="257804" y="-6514"/>
                            <a:pt x="332889" y="30414"/>
                            <a:pt x="555564" y="0"/>
                          </a:cubicBezTo>
                          <a:cubicBezTo>
                            <a:pt x="778239" y="-30414"/>
                            <a:pt x="889716" y="58836"/>
                            <a:pt x="1068393" y="0"/>
                          </a:cubicBezTo>
                          <a:cubicBezTo>
                            <a:pt x="1099919" y="107177"/>
                            <a:pt x="1043559" y="231373"/>
                            <a:pt x="1068393" y="359595"/>
                          </a:cubicBezTo>
                          <a:cubicBezTo>
                            <a:pt x="1093227" y="487817"/>
                            <a:pt x="1020942" y="643397"/>
                            <a:pt x="1068393" y="765096"/>
                          </a:cubicBezTo>
                          <a:cubicBezTo>
                            <a:pt x="931637" y="825066"/>
                            <a:pt x="767673" y="749329"/>
                            <a:pt x="555564" y="765096"/>
                          </a:cubicBezTo>
                          <a:cubicBezTo>
                            <a:pt x="343455" y="780863"/>
                            <a:pt x="128652" y="749351"/>
                            <a:pt x="0" y="765096"/>
                          </a:cubicBezTo>
                          <a:cubicBezTo>
                            <a:pt x="-8486" y="596307"/>
                            <a:pt x="1587" y="496868"/>
                            <a:pt x="0" y="390199"/>
                          </a:cubicBezTo>
                          <a:cubicBezTo>
                            <a:pt x="-1587" y="283530"/>
                            <a:pt x="8459" y="88785"/>
                            <a:pt x="0" y="0"/>
                          </a:cubicBezTo>
                          <a:close/>
                        </a:path>
                        <a:path w="1068393" h="765096" stroke="0" extrusionOk="0">
                          <a:moveTo>
                            <a:pt x="0" y="0"/>
                          </a:moveTo>
                          <a:cubicBezTo>
                            <a:pt x="209222" y="-13157"/>
                            <a:pt x="314079" y="35463"/>
                            <a:pt x="523513" y="0"/>
                          </a:cubicBezTo>
                          <a:cubicBezTo>
                            <a:pt x="732947" y="-35463"/>
                            <a:pt x="851331" y="2057"/>
                            <a:pt x="1068393" y="0"/>
                          </a:cubicBezTo>
                          <a:cubicBezTo>
                            <a:pt x="1089334" y="173626"/>
                            <a:pt x="1035074" y="273253"/>
                            <a:pt x="1068393" y="397850"/>
                          </a:cubicBezTo>
                          <a:cubicBezTo>
                            <a:pt x="1101712" y="522447"/>
                            <a:pt x="1046069" y="623997"/>
                            <a:pt x="1068393" y="765096"/>
                          </a:cubicBezTo>
                          <a:cubicBezTo>
                            <a:pt x="832172" y="810571"/>
                            <a:pt x="708879" y="742633"/>
                            <a:pt x="555564" y="765096"/>
                          </a:cubicBezTo>
                          <a:cubicBezTo>
                            <a:pt x="402249" y="787559"/>
                            <a:pt x="113502" y="720647"/>
                            <a:pt x="0" y="765096"/>
                          </a:cubicBezTo>
                          <a:cubicBezTo>
                            <a:pt x="-8059" y="652498"/>
                            <a:pt x="11440" y="523040"/>
                            <a:pt x="0" y="397850"/>
                          </a:cubicBezTo>
                          <a:cubicBezTo>
                            <a:pt x="-11440" y="272660"/>
                            <a:pt x="20365" y="125981"/>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feld 26">
              <a:extLst>
                <a:ext uri="{FF2B5EF4-FFF2-40B4-BE49-F238E27FC236}">
                  <a16:creationId xmlns:a16="http://schemas.microsoft.com/office/drawing/2014/main" id="{2348013A-4C6B-5527-454C-8C53CC502F11}"/>
                </a:ext>
              </a:extLst>
            </p:cNvPr>
            <p:cNvSpPr txBox="1"/>
            <p:nvPr/>
          </p:nvSpPr>
          <p:spPr>
            <a:xfrm>
              <a:off x="3640689" y="4845991"/>
              <a:ext cx="1964534" cy="612933"/>
            </a:xfrm>
            <a:prstGeom prst="rect">
              <a:avLst/>
            </a:prstGeom>
          </p:spPr>
          <p:txBody>
            <a:bodyPr vert="horz" wrap="square" lIns="91440" tIns="45720" rIns="91440" bIns="45720" rtlCol="0">
              <a:noAutofit/>
            </a:bodyPr>
            <a:lstStyle/>
            <a:p>
              <a:pPr algn="l">
                <a:spcBef>
                  <a:spcPts val="600"/>
                </a:spcBef>
              </a:pPr>
              <a:r>
                <a:rPr lang="it-IT" sz="1100" b="1" dirty="0">
                  <a:solidFill>
                    <a:schemeClr val="bg1"/>
                  </a:solidFill>
                  <a:effectLst>
                    <a:outerShdw blurRad="38100" dist="38100" dir="2700000" algn="tl">
                      <a:srgbClr val="000000">
                        <a:alpha val="43137"/>
                      </a:srgbClr>
                    </a:outerShdw>
                  </a:effectLst>
                  <a:latin typeface="+mn-lt"/>
                </a:rPr>
                <a:t>Scope </a:t>
              </a:r>
              <a:r>
                <a:rPr lang="it-IT" sz="1100" b="1" dirty="0">
                  <a:solidFill>
                    <a:schemeClr val="bg1"/>
                  </a:solidFill>
                  <a:effectLst>
                    <a:outerShdw blurRad="38100" dist="38100" dir="2700000" algn="tl">
                      <a:srgbClr val="000000">
                        <a:alpha val="43137"/>
                      </a:srgbClr>
                    </a:outerShdw>
                  </a:effectLst>
                </a:rPr>
                <a:t>of </a:t>
              </a:r>
              <a:r>
                <a:rPr lang="it-IT" sz="1100" b="1" dirty="0">
                  <a:solidFill>
                    <a:schemeClr val="bg1"/>
                  </a:solidFill>
                  <a:effectLst>
                    <a:outerShdw blurRad="38100" dist="38100" dir="2700000" algn="tl">
                      <a:srgbClr val="000000">
                        <a:alpha val="43137"/>
                      </a:srgbClr>
                    </a:outerShdw>
                  </a:effectLst>
                  <a:latin typeface="+mn-lt"/>
                </a:rPr>
                <a:t>Kerendia</a:t>
              </a:r>
              <a:r>
                <a:rPr lang="it-IT" sz="1100" b="1" baseline="30000" dirty="0">
                  <a:solidFill>
                    <a:schemeClr val="bg1"/>
                  </a:solidFill>
                  <a:effectLst>
                    <a:outerShdw blurRad="38100" dist="38100" dir="2700000" algn="tl">
                      <a:srgbClr val="000000">
                        <a:alpha val="43137"/>
                      </a:srgbClr>
                    </a:outerShdw>
                  </a:effectLst>
                  <a:latin typeface="+mn-lt"/>
                </a:rPr>
                <a:t>®</a:t>
              </a:r>
              <a:r>
                <a:rPr lang="it-IT" sz="1100" b="1" dirty="0">
                  <a:solidFill>
                    <a:schemeClr val="bg1"/>
                  </a:solidFill>
                  <a:effectLst>
                    <a:outerShdw blurRad="38100" dist="38100" dir="2700000" algn="tl">
                      <a:srgbClr val="000000">
                        <a:alpha val="43137"/>
                      </a:srgbClr>
                    </a:outerShdw>
                  </a:effectLst>
                  <a:latin typeface="+mn-lt"/>
                </a:rPr>
                <a:t> </a:t>
              </a:r>
              <a:r>
                <a:rPr lang="it-IT" sz="1100" b="1" dirty="0" err="1">
                  <a:solidFill>
                    <a:schemeClr val="bg1"/>
                  </a:solidFill>
                  <a:effectLst>
                    <a:outerShdw blurRad="38100" dist="38100" dir="2700000" algn="tl">
                      <a:srgbClr val="000000">
                        <a:alpha val="43137"/>
                      </a:srgbClr>
                    </a:outerShdw>
                  </a:effectLst>
                  <a:latin typeface="+mn-lt"/>
                </a:rPr>
                <a:t>according</a:t>
              </a:r>
              <a:r>
                <a:rPr lang="it-IT" sz="1100" b="1" dirty="0">
                  <a:solidFill>
                    <a:schemeClr val="bg1"/>
                  </a:solidFill>
                  <a:effectLst>
                    <a:outerShdw blurRad="38100" dist="38100" dir="2700000" algn="tl">
                      <a:srgbClr val="000000">
                        <a:alpha val="43137"/>
                      </a:srgbClr>
                    </a:outerShdw>
                  </a:effectLst>
                  <a:latin typeface="+mn-lt"/>
                </a:rPr>
                <a:t> to </a:t>
              </a:r>
              <a:r>
                <a:rPr lang="it-IT" sz="1100" b="1" dirty="0" err="1">
                  <a:solidFill>
                    <a:schemeClr val="bg1"/>
                  </a:solidFill>
                  <a:effectLst>
                    <a:outerShdw blurRad="38100" dist="38100" dir="2700000" algn="tl">
                      <a:srgbClr val="000000">
                        <a:alpha val="43137"/>
                      </a:srgbClr>
                    </a:outerShdw>
                  </a:effectLst>
                  <a:latin typeface="+mn-lt"/>
                </a:rPr>
                <a:t>limitation</a:t>
              </a:r>
              <a:endParaRPr lang="de-CH" sz="1100" b="1" dirty="0">
                <a:solidFill>
                  <a:schemeClr val="bg1"/>
                </a:solidFill>
                <a:effectLst>
                  <a:outerShdw blurRad="38100" dist="38100" dir="2700000" algn="tl">
                    <a:srgbClr val="000000">
                      <a:alpha val="43137"/>
                    </a:srgbClr>
                  </a:outerShdw>
                </a:effectLst>
                <a:latin typeface="+mn-lt"/>
              </a:endParaRPr>
            </a:p>
          </p:txBody>
        </p:sp>
      </p:grpSp>
      <p:sp>
        <p:nvSpPr>
          <p:cNvPr id="3" name="Textfeld 2">
            <a:extLst>
              <a:ext uri="{FF2B5EF4-FFF2-40B4-BE49-F238E27FC236}">
                <a16:creationId xmlns:a16="http://schemas.microsoft.com/office/drawing/2014/main" id="{4AF11AE6-5361-0DE5-9FB4-FF1C6A9FB9CD}"/>
              </a:ext>
            </a:extLst>
          </p:cNvPr>
          <p:cNvSpPr txBox="1"/>
          <p:nvPr/>
        </p:nvSpPr>
        <p:spPr>
          <a:xfrm>
            <a:off x="5892027" y="1017917"/>
            <a:ext cx="5822303" cy="5274544"/>
          </a:xfrm>
          <a:prstGeom prst="rect">
            <a:avLst/>
          </a:prstGeom>
          <a:solidFill>
            <a:schemeClr val="accent6">
              <a:lumMod val="20000"/>
              <a:lumOff val="80000"/>
            </a:schemeClr>
          </a:solidFill>
        </p:spPr>
        <p:txBody>
          <a:bodyPr vert="horz" wrap="square" lIns="91440" tIns="90000" rIns="91440" bIns="90000" rtlCol="0">
            <a:noAutofit/>
          </a:bodyPr>
          <a:lstStyle/>
          <a:p>
            <a:pPr algn="just">
              <a:lnSpc>
                <a:spcPct val="107000"/>
              </a:lnSpc>
              <a:spcAft>
                <a:spcPts val="800"/>
              </a:spcAft>
            </a:pPr>
            <a:r>
              <a:rPr lang="en-US" sz="1400" dirty="0" err="1">
                <a:solidFill>
                  <a:srgbClr val="63666A"/>
                </a:solidFill>
                <a:latin typeface="Arial" panose="020B0604020202020204" pitchFamily="34" charset="0"/>
                <a:cs typeface="Times New Roman" panose="02020603050405020304" pitchFamily="18" charset="0"/>
              </a:rPr>
              <a:t>Kerendia</a:t>
            </a:r>
            <a:r>
              <a:rPr lang="en-US" sz="1400" dirty="0">
                <a:solidFill>
                  <a:srgbClr val="63666A"/>
                </a:solidFill>
                <a:latin typeface="Arial" panose="020B0604020202020204" pitchFamily="34" charset="0"/>
                <a:cs typeface="Times New Roman" panose="02020603050405020304" pitchFamily="18" charset="0"/>
              </a:rPr>
              <a:t>® is reimbursed for the delay of the progression of chronic kidney disease in adult patients with T2D</a:t>
            </a:r>
          </a:p>
          <a:p>
            <a:pPr algn="just">
              <a:lnSpc>
                <a:spcPct val="107000"/>
              </a:lnSpc>
              <a:spcAft>
                <a:spcPts val="800"/>
              </a:spcAft>
            </a:pPr>
            <a:r>
              <a:rPr lang="en-US" sz="1400" dirty="0">
                <a:solidFill>
                  <a:srgbClr val="63666A"/>
                </a:solidFill>
                <a:latin typeface="Arial" panose="020B0604020202020204" pitchFamily="34" charset="0"/>
                <a:cs typeface="Times New Roman" panose="02020603050405020304" pitchFamily="18" charset="0"/>
              </a:rPr>
              <a:t>Criteria for treatment initiation:</a:t>
            </a:r>
            <a:endParaRPr lang="de-CH" sz="1400" dirty="0">
              <a:solidFill>
                <a:srgbClr val="63666A"/>
              </a:solidFill>
              <a:latin typeface="Arial" panose="020B0604020202020204" pitchFamily="34" charset="0"/>
              <a:cs typeface="Times New Roman" panose="02020603050405020304" pitchFamily="18" charset="0"/>
            </a:endParaRPr>
          </a:p>
          <a:p>
            <a:pPr marL="342900" lvl="0" indent="-342900" algn="just">
              <a:lnSpc>
                <a:spcPct val="107000"/>
              </a:lnSpc>
              <a:spcBef>
                <a:spcPts val="600"/>
              </a:spcBef>
              <a:buFont typeface="Symbol" panose="05050102010706020507" pitchFamily="18" charset="2"/>
              <a:buChar char=""/>
            </a:pPr>
            <a:r>
              <a:rPr lang="de-DE" sz="1400" dirty="0">
                <a:solidFill>
                  <a:srgbClr val="63666A"/>
                </a:solidFill>
                <a:effectLst/>
                <a:latin typeface="Arial" panose="020B0604020202020204" pitchFamily="34" charset="0"/>
                <a:ea typeface="Calibri" panose="020F0502020204030204" pitchFamily="34" charset="0"/>
                <a:cs typeface="Times New Roman" panose="02020603050405020304" pitchFamily="18" charset="0"/>
              </a:rPr>
              <a:t>Serum </a:t>
            </a:r>
            <a:r>
              <a:rPr lang="de-DE" sz="1400" dirty="0" err="1">
                <a:solidFill>
                  <a:srgbClr val="63666A"/>
                </a:solidFill>
                <a:effectLst/>
                <a:latin typeface="Arial" panose="020B0604020202020204" pitchFamily="34" charset="0"/>
                <a:ea typeface="Calibri" panose="020F0502020204030204" pitchFamily="34" charset="0"/>
                <a:cs typeface="Times New Roman" panose="02020603050405020304" pitchFamily="18" charset="0"/>
              </a:rPr>
              <a:t>potassium</a:t>
            </a:r>
            <a:r>
              <a:rPr lang="de-DE" sz="1400" dirty="0">
                <a:solidFill>
                  <a:srgbClr val="63666A"/>
                </a:solidFill>
                <a:effectLst/>
                <a:latin typeface="Arial" panose="020B0604020202020204" pitchFamily="34" charset="0"/>
                <a:ea typeface="Calibri" panose="020F0502020204030204" pitchFamily="34" charset="0"/>
                <a:cs typeface="Times New Roman" panose="02020603050405020304" pitchFamily="18" charset="0"/>
              </a:rPr>
              <a:t> </a:t>
            </a:r>
            <a:r>
              <a:rPr lang="de-DE" sz="1400" dirty="0" err="1">
                <a:solidFill>
                  <a:srgbClr val="63666A"/>
                </a:solidFill>
                <a:effectLst/>
                <a:latin typeface="Arial" panose="020B0604020202020204" pitchFamily="34" charset="0"/>
                <a:ea typeface="Calibri" panose="020F0502020204030204" pitchFamily="34" charset="0"/>
                <a:cs typeface="Times New Roman" panose="02020603050405020304" pitchFamily="18" charset="0"/>
              </a:rPr>
              <a:t>level</a:t>
            </a:r>
            <a:r>
              <a:rPr lang="de-DE" sz="1400" dirty="0">
                <a:solidFill>
                  <a:srgbClr val="63666A"/>
                </a:solidFill>
                <a:effectLst/>
                <a:latin typeface="Arial" panose="020B0604020202020204" pitchFamily="34" charset="0"/>
                <a:ea typeface="Calibri" panose="020F0502020204030204" pitchFamily="34" charset="0"/>
                <a:cs typeface="Times New Roman" panose="02020603050405020304" pitchFamily="18" charset="0"/>
              </a:rPr>
              <a:t> ≤ 5 mmol/l</a:t>
            </a:r>
            <a:endParaRPr lang="de-CH"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Bef>
                <a:spcPts val="600"/>
              </a:spcBef>
              <a:buFont typeface="Symbol" panose="05050102010706020507" pitchFamily="18" charset="2"/>
              <a:buChar char=""/>
            </a:pPr>
            <a:r>
              <a:rPr lang="en-US" sz="1400" dirty="0">
                <a:solidFill>
                  <a:srgbClr val="63666A"/>
                </a:solidFill>
                <a:latin typeface="Arial" panose="020B0604020202020204" pitchFamily="34" charset="0"/>
                <a:cs typeface="Times New Roman" panose="02020603050405020304" pitchFamily="18" charset="0"/>
              </a:rPr>
              <a:t>Prior treatment with a maximum tolerated approved dose of an ACE inhibitor or an ARB</a:t>
            </a:r>
            <a:endParaRPr lang="de-CH" sz="1400" dirty="0">
              <a:solidFill>
                <a:srgbClr val="63666A"/>
              </a:solidFill>
              <a:latin typeface="Arial" panose="020B0604020202020204" pitchFamily="34" charset="0"/>
              <a:cs typeface="Times New Roman" panose="02020603050405020304" pitchFamily="18" charset="0"/>
            </a:endParaRPr>
          </a:p>
          <a:p>
            <a:pPr marL="342900" indent="-342900" algn="just">
              <a:lnSpc>
                <a:spcPct val="107000"/>
              </a:lnSpc>
              <a:spcBef>
                <a:spcPts val="600"/>
              </a:spcBef>
              <a:buFont typeface="Symbol" panose="05050102010706020507" pitchFamily="18" charset="2"/>
              <a:buChar char=""/>
            </a:pPr>
            <a:r>
              <a:rPr lang="en-US" sz="1400" dirty="0">
                <a:solidFill>
                  <a:srgbClr val="63666A"/>
                </a:solidFill>
                <a:latin typeface="Arial" panose="020B0604020202020204" pitchFamily="34" charset="0"/>
                <a:cs typeface="Times New Roman" panose="02020603050405020304" pitchFamily="18" charset="0"/>
              </a:rPr>
              <a:t>Chronic kidney disease for at least 3 months</a:t>
            </a:r>
            <a:endParaRPr lang="de-CH" sz="1400" dirty="0">
              <a:solidFill>
                <a:srgbClr val="63666A"/>
              </a:solidFill>
              <a:latin typeface="Arial" panose="020B0604020202020204" pitchFamily="34" charset="0"/>
              <a:cs typeface="Times New Roman" panose="02020603050405020304" pitchFamily="18" charset="0"/>
            </a:endParaRPr>
          </a:p>
          <a:p>
            <a:pPr marL="742950" lvl="1" indent="-285750" algn="just">
              <a:lnSpc>
                <a:spcPct val="107000"/>
              </a:lnSpc>
              <a:spcBef>
                <a:spcPts val="600"/>
              </a:spcBef>
              <a:spcAft>
                <a:spcPts val="800"/>
              </a:spcAft>
              <a:buFont typeface="+mj-lt"/>
              <a:buAutoNum type="alphaLcParenR"/>
            </a:pPr>
            <a:r>
              <a:rPr lang="de-DE" sz="1400" dirty="0" err="1">
                <a:solidFill>
                  <a:srgbClr val="63666A"/>
                </a:solidFill>
                <a:latin typeface="Arial" panose="020B0604020202020204" pitchFamily="34" charset="0"/>
                <a:cs typeface="Times New Roman" panose="02020603050405020304" pitchFamily="18" charset="0"/>
              </a:rPr>
              <a:t>eGFR</a:t>
            </a:r>
            <a:r>
              <a:rPr lang="de-DE" sz="1400" dirty="0">
                <a:solidFill>
                  <a:srgbClr val="63666A"/>
                </a:solidFill>
                <a:latin typeface="Arial" panose="020B0604020202020204" pitchFamily="34" charset="0"/>
                <a:cs typeface="Times New Roman" panose="02020603050405020304" pitchFamily="18" charset="0"/>
              </a:rPr>
              <a:t> of 25-59 ml/min/1.73 m</a:t>
            </a:r>
            <a:r>
              <a:rPr lang="de-DE" sz="1400" baseline="30000" dirty="0">
                <a:solidFill>
                  <a:srgbClr val="63666A"/>
                </a:solidFill>
                <a:latin typeface="Arial" panose="020B0604020202020204" pitchFamily="34" charset="0"/>
                <a:cs typeface="Times New Roman" panose="02020603050405020304" pitchFamily="18" charset="0"/>
              </a:rPr>
              <a:t>2</a:t>
            </a:r>
            <a:r>
              <a:rPr lang="de-DE" sz="1400" dirty="0">
                <a:solidFill>
                  <a:srgbClr val="63666A"/>
                </a:solidFill>
                <a:latin typeface="Arial" panose="020B0604020202020204" pitchFamily="34" charset="0"/>
                <a:cs typeface="Times New Roman" panose="02020603050405020304" pitchFamily="18" charset="0"/>
              </a:rPr>
              <a:t> and </a:t>
            </a:r>
            <a:r>
              <a:rPr lang="en-US" sz="1400" dirty="0">
                <a:solidFill>
                  <a:srgbClr val="63666A"/>
                </a:solidFill>
                <a:latin typeface="Arial" panose="020B0604020202020204" pitchFamily="34" charset="0"/>
                <a:cs typeface="Times New Roman" panose="02020603050405020304" pitchFamily="18" charset="0"/>
              </a:rPr>
              <a:t>urinary </a:t>
            </a:r>
            <a:r>
              <a:rPr lang="de-DE" sz="1400" dirty="0">
                <a:solidFill>
                  <a:srgbClr val="63666A"/>
                </a:solidFill>
                <a:latin typeface="Arial" panose="020B0604020202020204" pitchFamily="34" charset="0"/>
                <a:cs typeface="Times New Roman" panose="02020603050405020304" pitchFamily="18" charset="0"/>
              </a:rPr>
              <a:t>ACR of &gt; 30 mg/g (&gt; 3 mg/mmol, A2 und A3)</a:t>
            </a:r>
          </a:p>
          <a:p>
            <a:pPr lvl="2" algn="just">
              <a:lnSpc>
                <a:spcPct val="107000"/>
              </a:lnSpc>
              <a:spcBef>
                <a:spcPts val="600"/>
              </a:spcBef>
              <a:spcAft>
                <a:spcPts val="800"/>
              </a:spcAft>
            </a:pPr>
            <a:r>
              <a:rPr lang="de-DE" sz="1400" dirty="0" err="1">
                <a:solidFill>
                  <a:srgbClr val="63666A"/>
                </a:solidFill>
                <a:latin typeface="Arial" panose="020B0604020202020204" pitchFamily="34" charset="0"/>
                <a:cs typeface="Times New Roman" panose="02020603050405020304" pitchFamily="18" charset="0"/>
              </a:rPr>
              <a:t>or</a:t>
            </a:r>
            <a:endParaRPr lang="de-DE" sz="1400" dirty="0">
              <a:solidFill>
                <a:srgbClr val="63666A"/>
              </a:solidFill>
              <a:latin typeface="Arial" panose="020B0604020202020204" pitchFamily="34" charset="0"/>
              <a:cs typeface="Times New Roman" panose="02020603050405020304" pitchFamily="18" charset="0"/>
            </a:endParaRPr>
          </a:p>
          <a:p>
            <a:pPr marL="742950" lvl="1" indent="-285750" algn="just">
              <a:lnSpc>
                <a:spcPct val="107000"/>
              </a:lnSpc>
              <a:spcBef>
                <a:spcPts val="600"/>
              </a:spcBef>
              <a:spcAft>
                <a:spcPts val="800"/>
              </a:spcAft>
              <a:buFont typeface="+mj-lt"/>
              <a:buAutoNum type="alphaLcParenR"/>
            </a:pPr>
            <a:r>
              <a:rPr lang="de-DE" sz="1400" dirty="0" err="1">
                <a:solidFill>
                  <a:srgbClr val="63666A"/>
                </a:solidFill>
                <a:latin typeface="Arial" panose="020B0604020202020204" pitchFamily="34" charset="0"/>
                <a:cs typeface="Times New Roman" panose="02020603050405020304" pitchFamily="18" charset="0"/>
              </a:rPr>
              <a:t>eGFR</a:t>
            </a:r>
            <a:r>
              <a:rPr lang="de-DE" sz="1400" dirty="0">
                <a:solidFill>
                  <a:srgbClr val="63666A"/>
                </a:solidFill>
                <a:latin typeface="Arial" panose="020B0604020202020204" pitchFamily="34" charset="0"/>
                <a:cs typeface="Times New Roman" panose="02020603050405020304" pitchFamily="18" charset="0"/>
              </a:rPr>
              <a:t> of 25-75 ml/min/1.73 m</a:t>
            </a:r>
            <a:r>
              <a:rPr lang="de-DE" sz="1400" baseline="30000" dirty="0">
                <a:solidFill>
                  <a:srgbClr val="63666A"/>
                </a:solidFill>
                <a:latin typeface="Arial" panose="020B0604020202020204" pitchFamily="34" charset="0"/>
                <a:cs typeface="Times New Roman" panose="02020603050405020304" pitchFamily="18" charset="0"/>
              </a:rPr>
              <a:t>2</a:t>
            </a:r>
            <a:r>
              <a:rPr lang="de-DE" sz="1400" dirty="0">
                <a:solidFill>
                  <a:srgbClr val="63666A"/>
                </a:solidFill>
                <a:latin typeface="Arial" panose="020B0604020202020204" pitchFamily="34" charset="0"/>
                <a:cs typeface="Times New Roman" panose="02020603050405020304" pitchFamily="18" charset="0"/>
              </a:rPr>
              <a:t> and </a:t>
            </a:r>
            <a:r>
              <a:rPr lang="en-US" sz="1400" dirty="0">
                <a:solidFill>
                  <a:srgbClr val="63666A"/>
                </a:solidFill>
                <a:latin typeface="Arial" panose="020B0604020202020204" pitchFamily="34" charset="0"/>
                <a:cs typeface="Times New Roman" panose="02020603050405020304" pitchFamily="18" charset="0"/>
              </a:rPr>
              <a:t>urinary </a:t>
            </a:r>
            <a:r>
              <a:rPr lang="de-DE" sz="1400" dirty="0">
                <a:solidFill>
                  <a:srgbClr val="63666A"/>
                </a:solidFill>
                <a:latin typeface="Arial" panose="020B0604020202020204" pitchFamily="34" charset="0"/>
                <a:cs typeface="Times New Roman" panose="02020603050405020304" pitchFamily="18" charset="0"/>
              </a:rPr>
              <a:t>ACR of &gt; 300 mg/g (&gt; 30 mg/mmol, A3)</a:t>
            </a:r>
          </a:p>
        </p:txBody>
      </p:sp>
      <p:sp>
        <p:nvSpPr>
          <p:cNvPr id="4" name="Textfeld 2">
            <a:extLst>
              <a:ext uri="{FF2B5EF4-FFF2-40B4-BE49-F238E27FC236}">
                <a16:creationId xmlns:a16="http://schemas.microsoft.com/office/drawing/2014/main" id="{75C141E9-3D8D-B97E-7FA1-287AE42510C1}"/>
              </a:ext>
            </a:extLst>
          </p:cNvPr>
          <p:cNvSpPr txBox="1"/>
          <p:nvPr/>
        </p:nvSpPr>
        <p:spPr>
          <a:xfrm>
            <a:off x="1127251" y="5700910"/>
            <a:ext cx="4417905" cy="186857"/>
          </a:xfrm>
          <a:prstGeom prst="rect">
            <a:avLst/>
          </a:prstGeom>
        </p:spPr>
        <p:txBody>
          <a:bodyPr vert="horz" wrap="square" lIns="91440" tIns="45720" rIns="91440" bIns="45720" rtlCol="0" anchor="ctr">
            <a:noAutofit/>
          </a:bodyPr>
          <a:lstStyle/>
          <a:p>
            <a:pPr algn="l">
              <a:spcBef>
                <a:spcPts val="600"/>
              </a:spcBef>
            </a:pPr>
            <a:r>
              <a:rPr lang="en-US" sz="800">
                <a:latin typeface="+mn-lt"/>
              </a:rPr>
              <a:t>Shaded area: in combination with SGLT2 inhibitors. Adapted to KDIGO 2012</a:t>
            </a:r>
            <a:endParaRPr lang="de-CH" sz="800">
              <a:latin typeface="+mn-lt"/>
            </a:endParaRPr>
          </a:p>
        </p:txBody>
      </p:sp>
      <p:sp>
        <p:nvSpPr>
          <p:cNvPr id="5" name="Textplatzhalter 1">
            <a:extLst>
              <a:ext uri="{FF2B5EF4-FFF2-40B4-BE49-F238E27FC236}">
                <a16:creationId xmlns:a16="http://schemas.microsoft.com/office/drawing/2014/main" id="{732981A4-0AD2-EBCA-C344-317AEA6D0930}"/>
              </a:ext>
            </a:extLst>
          </p:cNvPr>
          <p:cNvSpPr txBox="1">
            <a:spLocks/>
          </p:cNvSpPr>
          <p:nvPr/>
        </p:nvSpPr>
        <p:spPr>
          <a:xfrm>
            <a:off x="625188" y="1440000"/>
            <a:ext cx="10908000" cy="432000"/>
          </a:xfrm>
          <a:prstGeom prst="rect">
            <a:avLst/>
          </a:prstGeom>
        </p:spPr>
        <p:txBody>
          <a:bodyPr/>
          <a:lstStyle>
            <a:lvl1pPr marL="266700" indent="-266700" algn="l" defTabSz="914400" rtl="0" eaLnBrk="1" latinLnBrk="0" hangingPunct="1">
              <a:lnSpc>
                <a:spcPct val="100000"/>
              </a:lnSpc>
              <a:spcBef>
                <a:spcPts val="1000"/>
              </a:spcBef>
              <a:buClr>
                <a:schemeClr val="accent3"/>
              </a:buClr>
              <a:buFont typeface="Arial" panose="020B0604020202020204" pitchFamily="34" charset="0"/>
              <a:buChar char="•"/>
              <a:tabLst/>
              <a:defRPr lang="en-US" sz="1600" kern="1200" dirty="0">
                <a:solidFill>
                  <a:schemeClr val="tx1"/>
                </a:solidFill>
                <a:latin typeface="+mn-lt"/>
                <a:ea typeface="+mn-ea"/>
                <a:cs typeface="+mn-cs"/>
              </a:defRPr>
            </a:lvl1pPr>
            <a:lvl2pPr marL="533400" indent="-249238" algn="l" defTabSz="914400" rtl="0" eaLnBrk="1" latinLnBrk="0" hangingPunct="1">
              <a:lnSpc>
                <a:spcPct val="100000"/>
              </a:lnSpc>
              <a:spcBef>
                <a:spcPts val="600"/>
              </a:spcBef>
              <a:buClr>
                <a:schemeClr val="accent1"/>
              </a:buClr>
              <a:buFont typeface="System Font"/>
              <a:buChar char="–"/>
              <a:tabLst/>
              <a:defRPr lang="en-US" sz="1600" kern="1200" dirty="0">
                <a:solidFill>
                  <a:schemeClr val="tx1"/>
                </a:solidFill>
                <a:latin typeface="+mn-lt"/>
                <a:ea typeface="+mn-ea"/>
                <a:cs typeface="+mn-cs"/>
              </a:defRPr>
            </a:lvl2pPr>
            <a:lvl3pPr marL="800100" indent="-266700" algn="l" defTabSz="914400" rtl="0" eaLnBrk="1" latinLnBrk="0" hangingPunct="1">
              <a:lnSpc>
                <a:spcPct val="100000"/>
              </a:lnSpc>
              <a:spcBef>
                <a:spcPts val="600"/>
              </a:spcBef>
              <a:buClr>
                <a:schemeClr val="accent2"/>
              </a:buClr>
              <a:buFont typeface="Arial" panose="020B0604020202020204" pitchFamily="34" charset="0"/>
              <a:buChar char="•"/>
              <a:tabLst/>
              <a:defRPr lang="en-US" sz="1400" kern="1200" dirty="0">
                <a:solidFill>
                  <a:schemeClr val="tx1"/>
                </a:solidFill>
                <a:latin typeface="+mn-lt"/>
                <a:ea typeface="+mn-ea"/>
                <a:cs typeface="+mn-cs"/>
              </a:defRPr>
            </a:lvl3pPr>
            <a:lvl4pPr marL="1016000" indent="-215900" algn="l" defTabSz="914400" rtl="0" eaLnBrk="1" latinLnBrk="0" hangingPunct="1">
              <a:lnSpc>
                <a:spcPct val="100000"/>
              </a:lnSpc>
              <a:spcBef>
                <a:spcPts val="600"/>
              </a:spcBef>
              <a:buClr>
                <a:schemeClr val="accent6"/>
              </a:buClr>
              <a:buFont typeface="System Font"/>
              <a:buChar char="–"/>
              <a:tabLst/>
              <a:defRPr lang="en-US" sz="1200" kern="1200" dirty="0">
                <a:solidFill>
                  <a:schemeClr val="tx1"/>
                </a:solidFill>
                <a:latin typeface="+mn-lt"/>
                <a:ea typeface="+mn-ea"/>
                <a:cs typeface="+mn-cs"/>
              </a:defRPr>
            </a:lvl4pPr>
            <a:lvl5pPr marL="1244600" indent="-228600" algn="l" defTabSz="914400" rtl="0" eaLnBrk="1" latinLnBrk="0" hangingPunct="1">
              <a:lnSpc>
                <a:spcPct val="100000"/>
              </a:lnSpc>
              <a:spcBef>
                <a:spcPts val="600"/>
              </a:spcBef>
              <a:buClr>
                <a:schemeClr val="accent6"/>
              </a:buClr>
              <a:buFont typeface="Arial" panose="020B0604020202020204" pitchFamily="34" charset="0"/>
              <a:buChar char="•"/>
              <a:tabLst/>
              <a:defRPr lang="en-US"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sz="2000" b="1" dirty="0" err="1">
                <a:solidFill>
                  <a:schemeClr val="bg2"/>
                </a:solidFill>
              </a:rPr>
              <a:t>Reimbursed</a:t>
            </a:r>
            <a:r>
              <a:rPr lang="de-CH" sz="2000" b="1" dirty="0">
                <a:solidFill>
                  <a:schemeClr val="bg2"/>
                </a:solidFill>
              </a:rPr>
              <a:t> </a:t>
            </a:r>
            <a:r>
              <a:rPr lang="de-CH" sz="2000" b="1" dirty="0" err="1">
                <a:solidFill>
                  <a:schemeClr val="bg2"/>
                </a:solidFill>
              </a:rPr>
              <a:t>since</a:t>
            </a:r>
            <a:r>
              <a:rPr lang="de-CH" sz="2000" b="1" dirty="0">
                <a:solidFill>
                  <a:schemeClr val="bg2"/>
                </a:solidFill>
              </a:rPr>
              <a:t> June 1, 2023</a:t>
            </a:r>
            <a:endParaRPr lang="de-CH" sz="2000" b="1" baseline="30000" dirty="0">
              <a:solidFill>
                <a:schemeClr val="bg2"/>
              </a:solidFill>
            </a:endParaRPr>
          </a:p>
        </p:txBody>
      </p:sp>
      <p:sp>
        <p:nvSpPr>
          <p:cNvPr id="8" name="Fußzeilenplatzhalter 3">
            <a:extLst>
              <a:ext uri="{FF2B5EF4-FFF2-40B4-BE49-F238E27FC236}">
                <a16:creationId xmlns:a16="http://schemas.microsoft.com/office/drawing/2014/main" id="{01458B17-8741-5DAC-A1CA-F43D10FF8745}"/>
              </a:ext>
            </a:extLst>
          </p:cNvPr>
          <p:cNvSpPr txBox="1">
            <a:spLocks/>
          </p:cNvSpPr>
          <p:nvPr/>
        </p:nvSpPr>
        <p:spPr>
          <a:xfrm>
            <a:off x="932597" y="6092825"/>
            <a:ext cx="9159142" cy="506124"/>
          </a:xfrm>
          <a:prstGeom prst="rect">
            <a:avLst/>
          </a:prstGeom>
        </p:spPr>
        <p:txBody>
          <a:bodyPr vert="horz" lIns="0" tIns="45720" rIns="90000" bIns="45720" rtlCol="0" anchor="b"/>
          <a:lstStyle>
            <a:defPPr>
              <a:defRPr lang="de-DE"/>
            </a:defPPr>
            <a:lvl1pPr marL="0" algn="l"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eaLnBrk="0" fontAlgn="base" hangingPunct="0">
              <a:spcBef>
                <a:spcPct val="0"/>
              </a:spcBef>
              <a:spcAft>
                <a:spcPct val="0"/>
              </a:spcAft>
              <a:defRPr/>
            </a:pPr>
            <a:r>
              <a:rPr lang="de-DE">
                <a:solidFill>
                  <a:srgbClr val="53585A"/>
                </a:solidFill>
                <a:latin typeface="Arial" panose="020B0604020202020204"/>
                <a:ea typeface="MS PGothic" charset="0"/>
              </a:rPr>
              <a:t>Spezialitätenliste, www.spezialitaetenliste.ch</a:t>
            </a:r>
          </a:p>
        </p:txBody>
      </p:sp>
      <p:sp>
        <p:nvSpPr>
          <p:cNvPr id="9" name="Textfeld 8">
            <a:extLst>
              <a:ext uri="{FF2B5EF4-FFF2-40B4-BE49-F238E27FC236}">
                <a16:creationId xmlns:a16="http://schemas.microsoft.com/office/drawing/2014/main" id="{86900E2A-4DAF-9BCD-FAB3-54A43C40B45B}"/>
              </a:ext>
            </a:extLst>
          </p:cNvPr>
          <p:cNvSpPr txBox="1"/>
          <p:nvPr/>
        </p:nvSpPr>
        <p:spPr>
          <a:xfrm>
            <a:off x="10091739" y="6598947"/>
            <a:ext cx="914400" cy="914400"/>
          </a:xfrm>
          <a:prstGeom prst="rect">
            <a:avLst/>
          </a:prstGeom>
        </p:spPr>
        <p:txBody>
          <a:bodyPr vert="horz" wrap="none" lIns="91440" tIns="45720" rIns="91440" bIns="45720" rtlCol="0">
            <a:noAutofit/>
          </a:bodyPr>
          <a:lstStyle/>
          <a:p>
            <a:pPr algn="l">
              <a:spcBef>
                <a:spcPts val="600"/>
              </a:spcBef>
            </a:pPr>
            <a:endParaRPr lang="de-CH" sz="1350" dirty="0" err="1">
              <a:latin typeface="+mn-lt"/>
            </a:endParaRPr>
          </a:p>
        </p:txBody>
      </p:sp>
      <p:sp>
        <p:nvSpPr>
          <p:cNvPr id="10" name="Textfeld 9">
            <a:extLst>
              <a:ext uri="{FF2B5EF4-FFF2-40B4-BE49-F238E27FC236}">
                <a16:creationId xmlns:a16="http://schemas.microsoft.com/office/drawing/2014/main" id="{93E9F85C-0911-DB3F-B308-D8FD37572A51}"/>
              </a:ext>
            </a:extLst>
          </p:cNvPr>
          <p:cNvSpPr txBox="1"/>
          <p:nvPr/>
        </p:nvSpPr>
        <p:spPr>
          <a:xfrm>
            <a:off x="5891644" y="4925931"/>
            <a:ext cx="5822303" cy="1057632"/>
          </a:xfrm>
          <a:prstGeom prst="rect">
            <a:avLst/>
          </a:prstGeom>
        </p:spPr>
        <p:txBody>
          <a:bodyPr vert="horz" wrap="square" lIns="91440" tIns="45720" rIns="91440" bIns="45720" rtlCol="0">
            <a:noAutofit/>
          </a:bodyPr>
          <a:lstStyle/>
          <a:p>
            <a:pPr lvl="0" algn="just">
              <a:lnSpc>
                <a:spcPct val="107000"/>
              </a:lnSpc>
              <a:spcBef>
                <a:spcPts val="600"/>
              </a:spcBef>
              <a:spcAft>
                <a:spcPts val="800"/>
              </a:spcAft>
            </a:pPr>
            <a:r>
              <a:rPr lang="en-US" sz="1400" dirty="0">
                <a:solidFill>
                  <a:srgbClr val="63666A"/>
                </a:solidFill>
                <a:latin typeface="Arial" panose="020B0604020202020204" pitchFamily="34" charset="0"/>
                <a:cs typeface="Times New Roman" panose="02020603050405020304" pitchFamily="18" charset="0"/>
              </a:rPr>
              <a:t>Kerendia can be used independently of SGLT2 inhibitors.</a:t>
            </a:r>
          </a:p>
          <a:p>
            <a:pPr marL="342900" lvl="0" indent="-342900" algn="just">
              <a:lnSpc>
                <a:spcPct val="107000"/>
              </a:lnSpc>
              <a:spcBef>
                <a:spcPts val="600"/>
              </a:spcBef>
              <a:spcAft>
                <a:spcPts val="800"/>
              </a:spcAft>
              <a:buFont typeface="Symbol" panose="05050102010706020507" pitchFamily="18" charset="2"/>
              <a:buChar char=""/>
            </a:pPr>
            <a:r>
              <a:rPr lang="en-US" sz="1400" dirty="0">
                <a:solidFill>
                  <a:srgbClr val="63666A"/>
                </a:solidFill>
                <a:latin typeface="Arial" panose="020B0604020202020204" pitchFamily="34" charset="0"/>
                <a:cs typeface="Times New Roman" panose="02020603050405020304" pitchFamily="18" charset="0"/>
              </a:rPr>
              <a:t>In combination with SGLT2 inhibitors only in patients with eGFR of 25-59 ml/min/1.73 m</a:t>
            </a:r>
            <a:r>
              <a:rPr lang="en-US" sz="1400" baseline="30000" dirty="0">
                <a:solidFill>
                  <a:srgbClr val="63666A"/>
                </a:solidFill>
                <a:latin typeface="Arial" panose="020B0604020202020204" pitchFamily="34" charset="0"/>
                <a:cs typeface="Times New Roman" panose="02020603050405020304" pitchFamily="18" charset="0"/>
              </a:rPr>
              <a:t>2</a:t>
            </a:r>
            <a:r>
              <a:rPr lang="en-US" sz="1400" dirty="0">
                <a:solidFill>
                  <a:srgbClr val="63666A"/>
                </a:solidFill>
                <a:latin typeface="Arial" panose="020B0604020202020204" pitchFamily="34" charset="0"/>
                <a:cs typeface="Times New Roman" panose="02020603050405020304" pitchFamily="18" charset="0"/>
              </a:rPr>
              <a:t> and urinary ACR of &gt; 300 mg/g (&gt; 30 mg/mmol, A3, shaded area)</a:t>
            </a:r>
            <a:endParaRPr lang="de-DE" sz="1400" dirty="0">
              <a:solidFill>
                <a:srgbClr val="63666A"/>
              </a:solidFill>
              <a:latin typeface="Arial" panose="020B0604020202020204" pitchFamily="34" charset="0"/>
              <a:cs typeface="Times New Roman" panose="02020603050405020304" pitchFamily="18" charset="0"/>
            </a:endParaRPr>
          </a:p>
          <a:p>
            <a:pPr algn="l">
              <a:spcBef>
                <a:spcPts val="600"/>
              </a:spcBef>
            </a:pPr>
            <a:endParaRPr lang="de-CH" sz="1350" dirty="0" err="1">
              <a:latin typeface="+mn-lt"/>
            </a:endParaRPr>
          </a:p>
        </p:txBody>
      </p:sp>
    </p:spTree>
    <p:extLst>
      <p:ext uri="{BB962C8B-B14F-4D97-AF65-F5344CB8AC3E}">
        <p14:creationId xmlns:p14="http://schemas.microsoft.com/office/powerpoint/2010/main" val="262982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3D6169C-6B60-4987-91D3-396BD6532987}"/>
              </a:ext>
            </a:extLst>
          </p:cNvPr>
          <p:cNvSpPr>
            <a:spLocks noGrp="1"/>
          </p:cNvSpPr>
          <p:nvPr>
            <p:ph type="body" sz="quarter" idx="13"/>
          </p:nvPr>
        </p:nvSpPr>
        <p:spPr>
          <a:xfrm>
            <a:off x="625188" y="876578"/>
            <a:ext cx="10908000" cy="432000"/>
          </a:xfrm>
        </p:spPr>
        <p:txBody>
          <a:bodyPr/>
          <a:lstStyle/>
          <a:p>
            <a:r>
              <a:rPr lang="en-GB" sz="1900">
                <a:solidFill>
                  <a:srgbClr val="0086D7"/>
                </a:solidFill>
              </a:rPr>
              <a:t>Therapy initiation and maintenance depend on eGFR and Serum-[K</a:t>
            </a:r>
            <a:r>
              <a:rPr lang="en-GB" sz="1900" baseline="30000">
                <a:solidFill>
                  <a:srgbClr val="0086D7"/>
                </a:solidFill>
              </a:rPr>
              <a:t>+</a:t>
            </a:r>
            <a:r>
              <a:rPr lang="en-GB" sz="1900">
                <a:solidFill>
                  <a:srgbClr val="0086D7"/>
                </a:solidFill>
              </a:rPr>
              <a:t>]</a:t>
            </a:r>
            <a:r>
              <a:rPr lang="en-GB" sz="1900" baseline="30000">
                <a:solidFill>
                  <a:srgbClr val="0086D7"/>
                </a:solidFill>
              </a:rPr>
              <a:t>1</a:t>
            </a:r>
          </a:p>
        </p:txBody>
      </p:sp>
      <p:sp>
        <p:nvSpPr>
          <p:cNvPr id="3" name="Titel 2">
            <a:extLst>
              <a:ext uri="{FF2B5EF4-FFF2-40B4-BE49-F238E27FC236}">
                <a16:creationId xmlns:a16="http://schemas.microsoft.com/office/drawing/2014/main" id="{7FCEC470-FBCE-45DD-911E-FEBE3CE74C46}"/>
              </a:ext>
            </a:extLst>
          </p:cNvPr>
          <p:cNvSpPr>
            <a:spLocks noGrp="1"/>
          </p:cNvSpPr>
          <p:nvPr>
            <p:ph type="title"/>
          </p:nvPr>
        </p:nvSpPr>
        <p:spPr>
          <a:xfrm>
            <a:off x="623889" y="357622"/>
            <a:ext cx="9467850" cy="497319"/>
          </a:xfrm>
        </p:spPr>
        <p:txBody>
          <a:bodyPr>
            <a:normAutofit/>
          </a:bodyPr>
          <a:lstStyle/>
          <a:p>
            <a:r>
              <a:rPr lang="en-GB" sz="2400"/>
              <a:t>Dosing</a:t>
            </a:r>
          </a:p>
        </p:txBody>
      </p:sp>
      <p:sp>
        <p:nvSpPr>
          <p:cNvPr id="4" name="Fußzeilenplatzhalter 3">
            <a:extLst>
              <a:ext uri="{FF2B5EF4-FFF2-40B4-BE49-F238E27FC236}">
                <a16:creationId xmlns:a16="http://schemas.microsoft.com/office/drawing/2014/main" id="{59273ABC-0B03-460B-A0DF-12C3481B72BE}"/>
              </a:ext>
            </a:extLst>
          </p:cNvPr>
          <p:cNvSpPr>
            <a:spLocks noGrp="1"/>
          </p:cNvSpPr>
          <p:nvPr>
            <p:ph type="ftr" sz="quarter" idx="15"/>
          </p:nvPr>
        </p:nvSpPr>
        <p:spPr>
          <a:xfrm>
            <a:off x="932597" y="6356265"/>
            <a:ext cx="9159142" cy="24268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53585A"/>
                </a:solidFill>
                <a:effectLst/>
                <a:uLnTx/>
                <a:uFillTx/>
                <a:latin typeface="Arial" panose="020B0604020202020204"/>
                <a:ea typeface="+mn-ea"/>
                <a:cs typeface="+mn-cs"/>
              </a:rPr>
              <a:t>1. Fachinformation Kerendia</a:t>
            </a:r>
            <a:r>
              <a:rPr kumimoji="0" lang="en-GB" sz="900" b="0" i="0" u="none" strike="noStrike" kern="1200" cap="none" spc="0" normalizeH="0" baseline="30000" noProof="0">
                <a:ln>
                  <a:noFill/>
                </a:ln>
                <a:solidFill>
                  <a:srgbClr val="53585A"/>
                </a:solidFill>
                <a:effectLst/>
                <a:uLnTx/>
                <a:uFillTx/>
                <a:latin typeface="Arial" panose="020B0604020202020204"/>
                <a:ea typeface="+mn-ea"/>
                <a:cs typeface="+mn-cs"/>
              </a:rPr>
              <a:t>®</a:t>
            </a:r>
            <a:r>
              <a:rPr kumimoji="0" lang="en-GB" sz="900" b="0" i="0" u="none" strike="noStrike" kern="1200" cap="none" spc="0" normalizeH="0" baseline="0" noProof="0">
                <a:ln>
                  <a:noFill/>
                </a:ln>
                <a:solidFill>
                  <a:srgbClr val="53585A"/>
                </a:solidFill>
                <a:effectLst/>
                <a:uLnTx/>
                <a:uFillTx/>
                <a:latin typeface="Arial" panose="020B0604020202020204"/>
                <a:ea typeface="+mn-ea"/>
                <a:cs typeface="+mn-cs"/>
              </a:rPr>
              <a:t>,</a:t>
            </a:r>
            <a:r>
              <a:rPr kumimoji="0" lang="en-GB" sz="900" b="0" i="0" u="none" strike="noStrike" kern="1200" cap="none" spc="0" normalizeH="0" baseline="30000" noProof="0">
                <a:ln>
                  <a:noFill/>
                </a:ln>
                <a:solidFill>
                  <a:srgbClr val="53585A"/>
                </a:solidFill>
                <a:effectLst/>
                <a:uLnTx/>
                <a:uFillTx/>
                <a:latin typeface="Arial" panose="020B0604020202020204"/>
                <a:ea typeface="+mn-ea"/>
                <a:cs typeface="+mn-cs"/>
              </a:rPr>
              <a:t> </a:t>
            </a:r>
            <a:r>
              <a:rPr kumimoji="0" lang="en-GB" sz="900" b="0" i="0" u="none" strike="noStrike" kern="1200" cap="none" spc="0" normalizeH="0" baseline="0" noProof="0">
                <a:ln>
                  <a:noFill/>
                </a:ln>
                <a:solidFill>
                  <a:srgbClr val="53585A"/>
                </a:solidFill>
                <a:effectLst/>
                <a:uLnTx/>
                <a:uFillTx/>
                <a:latin typeface="Arial" panose="020B0604020202020204"/>
                <a:ea typeface="+mn-ea"/>
                <a:cs typeface="+mn-cs"/>
              </a:rPr>
              <a:t>www.swissmedicinfo.ch</a:t>
            </a:r>
            <a:endParaRPr kumimoji="0" lang="en-GB" sz="900" b="0" i="0" u="none" strike="noStrike" kern="1200" cap="none" spc="0" normalizeH="0" baseline="30000" noProof="0">
              <a:ln>
                <a:noFill/>
              </a:ln>
              <a:solidFill>
                <a:srgbClr val="53585A"/>
              </a:solidFill>
              <a:effectLst/>
              <a:uLnTx/>
              <a:uFillTx/>
              <a:latin typeface="Arial" panose="020B0604020202020204"/>
              <a:ea typeface="+mn-ea"/>
              <a:cs typeface="+mn-cs"/>
            </a:endParaRPr>
          </a:p>
        </p:txBody>
      </p:sp>
      <p:sp>
        <p:nvSpPr>
          <p:cNvPr id="5" name="Foliennummernplatzhalter 4">
            <a:extLst>
              <a:ext uri="{FF2B5EF4-FFF2-40B4-BE49-F238E27FC236}">
                <a16:creationId xmlns:a16="http://schemas.microsoft.com/office/drawing/2014/main" id="{7C766CAE-8E94-441A-A62D-5799D3CD8BDE}"/>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F8E309-D608-654D-B811-6A2C46C88181}" type="slidenum">
              <a:rPr kumimoji="0" lang="en-GB" sz="900" b="0" i="0" u="none" strike="noStrike" kern="1200" cap="none" spc="0" normalizeH="0" baseline="0" noProof="0" smtClean="0">
                <a:ln>
                  <a:noFill/>
                </a:ln>
                <a:solidFill>
                  <a:srgbClr val="66B512"/>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900" b="0" i="0" u="none" strike="noStrike" kern="1200" cap="none" spc="0" normalizeH="0" baseline="0" noProof="0">
              <a:ln>
                <a:noFill/>
              </a:ln>
              <a:solidFill>
                <a:srgbClr val="66B512"/>
              </a:solidFill>
              <a:effectLst/>
              <a:uLnTx/>
              <a:uFillTx/>
              <a:latin typeface="Arial" panose="020B0604020202020204"/>
              <a:ea typeface="+mn-ea"/>
              <a:cs typeface="+mn-cs"/>
            </a:endParaRPr>
          </a:p>
        </p:txBody>
      </p:sp>
      <p:grpSp>
        <p:nvGrpSpPr>
          <p:cNvPr id="24" name="Gruppieren 23">
            <a:extLst>
              <a:ext uri="{FF2B5EF4-FFF2-40B4-BE49-F238E27FC236}">
                <a16:creationId xmlns:a16="http://schemas.microsoft.com/office/drawing/2014/main" id="{5F615BF3-72FE-4F65-A0FC-A794735C833B}"/>
              </a:ext>
            </a:extLst>
          </p:cNvPr>
          <p:cNvGrpSpPr/>
          <p:nvPr/>
        </p:nvGrpSpPr>
        <p:grpSpPr>
          <a:xfrm>
            <a:off x="871756" y="1375170"/>
            <a:ext cx="9812331" cy="3828007"/>
            <a:chOff x="871756" y="1375170"/>
            <a:chExt cx="9812331" cy="3828007"/>
          </a:xfrm>
        </p:grpSpPr>
        <p:sp>
          <p:nvSpPr>
            <p:cNvPr id="6" name="Rechteck 5">
              <a:extLst>
                <a:ext uri="{FF2B5EF4-FFF2-40B4-BE49-F238E27FC236}">
                  <a16:creationId xmlns:a16="http://schemas.microsoft.com/office/drawing/2014/main" id="{5EA67FC5-2323-4495-B20C-B49C0C80721B}"/>
                </a:ext>
              </a:extLst>
            </p:cNvPr>
            <p:cNvSpPr/>
            <p:nvPr/>
          </p:nvSpPr>
          <p:spPr>
            <a:xfrm>
              <a:off x="975127" y="2908512"/>
              <a:ext cx="1478095" cy="83127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Rechteck 6">
              <a:extLst>
                <a:ext uri="{FF2B5EF4-FFF2-40B4-BE49-F238E27FC236}">
                  <a16:creationId xmlns:a16="http://schemas.microsoft.com/office/drawing/2014/main" id="{95173383-6B1C-4CBB-8F19-DF5F4C5B75F4}"/>
                </a:ext>
              </a:extLst>
            </p:cNvPr>
            <p:cNvSpPr/>
            <p:nvPr/>
          </p:nvSpPr>
          <p:spPr>
            <a:xfrm>
              <a:off x="3033338" y="3901171"/>
              <a:ext cx="1709256" cy="831273"/>
            </a:xfrm>
            <a:prstGeom prst="rect">
              <a:avLst/>
            </a:prstGeom>
            <a:solidFill>
              <a:srgbClr val="009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hteck 8">
              <a:extLst>
                <a:ext uri="{FF2B5EF4-FFF2-40B4-BE49-F238E27FC236}">
                  <a16:creationId xmlns:a16="http://schemas.microsoft.com/office/drawing/2014/main" id="{40B3BA3E-4FA2-4EF5-BE4D-27ABF5FA4E27}"/>
                </a:ext>
              </a:extLst>
            </p:cNvPr>
            <p:cNvSpPr/>
            <p:nvPr/>
          </p:nvSpPr>
          <p:spPr>
            <a:xfrm>
              <a:off x="7496954" y="2905535"/>
              <a:ext cx="3167502" cy="831273"/>
            </a:xfrm>
            <a:prstGeom prst="rect">
              <a:avLst/>
            </a:prstGeom>
            <a:gradFill flip="none" rotWithShape="1">
              <a:gsLst>
                <a:gs pos="0">
                  <a:srgbClr val="0091DF">
                    <a:shade val="30000"/>
                    <a:satMod val="115000"/>
                  </a:srgbClr>
                </a:gs>
                <a:gs pos="50000">
                  <a:srgbClr val="0091DF">
                    <a:shade val="67500"/>
                    <a:satMod val="115000"/>
                  </a:srgbClr>
                </a:gs>
                <a:gs pos="100000">
                  <a:srgbClr val="0091D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hteck 9">
              <a:extLst>
                <a:ext uri="{FF2B5EF4-FFF2-40B4-BE49-F238E27FC236}">
                  <a16:creationId xmlns:a16="http://schemas.microsoft.com/office/drawing/2014/main" id="{B9446189-1FEF-4708-B98D-5465E0C999FE}"/>
                </a:ext>
              </a:extLst>
            </p:cNvPr>
            <p:cNvSpPr/>
            <p:nvPr/>
          </p:nvSpPr>
          <p:spPr>
            <a:xfrm>
              <a:off x="7501073" y="1894571"/>
              <a:ext cx="3167502" cy="831273"/>
            </a:xfrm>
            <a:prstGeom prst="rect">
              <a:avLst/>
            </a:prstGeom>
            <a:solidFill>
              <a:srgbClr val="00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Rechteck 10">
              <a:extLst>
                <a:ext uri="{FF2B5EF4-FFF2-40B4-BE49-F238E27FC236}">
                  <a16:creationId xmlns:a16="http://schemas.microsoft.com/office/drawing/2014/main" id="{A03B7CA0-048D-42BF-A9ED-82E69B31CD36}"/>
                </a:ext>
              </a:extLst>
            </p:cNvPr>
            <p:cNvSpPr/>
            <p:nvPr/>
          </p:nvSpPr>
          <p:spPr>
            <a:xfrm>
              <a:off x="7499453" y="3896030"/>
              <a:ext cx="3167502" cy="831273"/>
            </a:xfrm>
            <a:prstGeom prst="rect">
              <a:avLst/>
            </a:prstGeom>
            <a:solidFill>
              <a:srgbClr val="009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hteck 11">
              <a:extLst>
                <a:ext uri="{FF2B5EF4-FFF2-40B4-BE49-F238E27FC236}">
                  <a16:creationId xmlns:a16="http://schemas.microsoft.com/office/drawing/2014/main" id="{AC61ECC9-E32C-4AAC-81D5-6CF8B8E8D6E5}"/>
                </a:ext>
              </a:extLst>
            </p:cNvPr>
            <p:cNvSpPr/>
            <p:nvPr/>
          </p:nvSpPr>
          <p:spPr>
            <a:xfrm>
              <a:off x="3033338" y="1894356"/>
              <a:ext cx="1709256" cy="831273"/>
            </a:xfrm>
            <a:prstGeom prst="rect">
              <a:avLst/>
            </a:prstGeom>
            <a:solidFill>
              <a:srgbClr val="00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Gleichschenkliges Dreieck 12">
              <a:extLst>
                <a:ext uri="{FF2B5EF4-FFF2-40B4-BE49-F238E27FC236}">
                  <a16:creationId xmlns:a16="http://schemas.microsoft.com/office/drawing/2014/main" id="{2767E084-08CF-47B7-BD37-F0F0AAA129A2}"/>
                </a:ext>
              </a:extLst>
            </p:cNvPr>
            <p:cNvSpPr/>
            <p:nvPr/>
          </p:nvSpPr>
          <p:spPr>
            <a:xfrm rot="5400000">
              <a:off x="3847351" y="2918710"/>
              <a:ext cx="2838088" cy="789379"/>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8" name="Grafik 17">
              <a:extLst>
                <a:ext uri="{FF2B5EF4-FFF2-40B4-BE49-F238E27FC236}">
                  <a16:creationId xmlns:a16="http://schemas.microsoft.com/office/drawing/2014/main" id="{E09A48A0-769F-49A5-9556-4A9702BAA4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6457" y="1491560"/>
              <a:ext cx="647700" cy="400050"/>
            </a:xfrm>
            <a:prstGeom prst="rect">
              <a:avLst/>
            </a:prstGeom>
          </p:spPr>
        </p:pic>
        <p:pic>
          <p:nvPicPr>
            <p:cNvPr id="20" name="Grafik 19">
              <a:extLst>
                <a:ext uri="{FF2B5EF4-FFF2-40B4-BE49-F238E27FC236}">
                  <a16:creationId xmlns:a16="http://schemas.microsoft.com/office/drawing/2014/main" id="{A47C8A63-E668-4B4D-A763-210B761E16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3641" y="4793602"/>
              <a:ext cx="628650" cy="409575"/>
            </a:xfrm>
            <a:prstGeom prst="rect">
              <a:avLst/>
            </a:prstGeom>
          </p:spPr>
        </p:pic>
        <p:sp>
          <p:nvSpPr>
            <p:cNvPr id="21" name="Textfeld 20">
              <a:extLst>
                <a:ext uri="{FF2B5EF4-FFF2-40B4-BE49-F238E27FC236}">
                  <a16:creationId xmlns:a16="http://schemas.microsoft.com/office/drawing/2014/main" id="{D90B7F60-C1A9-4A5D-A411-5D6398A8A718}"/>
                </a:ext>
              </a:extLst>
            </p:cNvPr>
            <p:cNvSpPr txBox="1"/>
            <p:nvPr/>
          </p:nvSpPr>
          <p:spPr>
            <a:xfrm>
              <a:off x="1181012" y="3108611"/>
              <a:ext cx="1066324" cy="409575"/>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350" b="0" i="0" u="none" strike="noStrike" kern="1200" cap="none" spc="0" normalizeH="0" baseline="0" noProof="0">
                  <a:ln>
                    <a:noFill/>
                  </a:ln>
                  <a:solidFill>
                    <a:srgbClr val="53585A"/>
                  </a:solidFill>
                  <a:effectLst/>
                  <a:uLnTx/>
                  <a:uFillTx/>
                  <a:latin typeface="Arial" panose="020B0604020202020204"/>
                  <a:ea typeface="+mn-ea"/>
                  <a:cs typeface="+mn-cs"/>
                </a:rPr>
                <a:t>eGFR</a:t>
              </a:r>
            </a:p>
          </p:txBody>
        </p:sp>
        <p:sp>
          <p:nvSpPr>
            <p:cNvPr id="22" name="Textfeld 21">
              <a:extLst>
                <a:ext uri="{FF2B5EF4-FFF2-40B4-BE49-F238E27FC236}">
                  <a16:creationId xmlns:a16="http://schemas.microsoft.com/office/drawing/2014/main" id="{C3B9679F-CC26-4C30-8256-F64168DEB625}"/>
                </a:ext>
              </a:extLst>
            </p:cNvPr>
            <p:cNvSpPr txBox="1"/>
            <p:nvPr/>
          </p:nvSpPr>
          <p:spPr>
            <a:xfrm>
              <a:off x="3162245" y="2100024"/>
              <a:ext cx="1451442" cy="409575"/>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350" b="1" i="0" u="none" strike="noStrike" kern="1200" cap="none" spc="0" normalizeH="0" baseline="0" noProof="0">
                  <a:ln>
                    <a:noFill/>
                  </a:ln>
                  <a:solidFill>
                    <a:srgbClr val="FFFFFF"/>
                  </a:solidFill>
                  <a:effectLst/>
                  <a:uLnTx/>
                  <a:uFillTx/>
                  <a:latin typeface="Arial" panose="020B0604020202020204"/>
                  <a:ea typeface="+mn-ea"/>
                  <a:cs typeface="+mn-cs"/>
                </a:rPr>
                <a:t>20 mg OD*</a:t>
              </a:r>
            </a:p>
          </p:txBody>
        </p:sp>
        <p:sp>
          <p:nvSpPr>
            <p:cNvPr id="23" name="Textfeld 22">
              <a:extLst>
                <a:ext uri="{FF2B5EF4-FFF2-40B4-BE49-F238E27FC236}">
                  <a16:creationId xmlns:a16="http://schemas.microsoft.com/office/drawing/2014/main" id="{0F1244CE-0437-464E-82F5-86B9ED78E9FC}"/>
                </a:ext>
              </a:extLst>
            </p:cNvPr>
            <p:cNvSpPr txBox="1"/>
            <p:nvPr/>
          </p:nvSpPr>
          <p:spPr>
            <a:xfrm>
              <a:off x="3201046" y="4112019"/>
              <a:ext cx="1451442" cy="409575"/>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350" b="1" i="0" u="none" strike="noStrike" kern="1200" cap="none" spc="0" normalizeH="0" baseline="0" noProof="0">
                  <a:ln>
                    <a:noFill/>
                  </a:ln>
                  <a:solidFill>
                    <a:srgbClr val="FFFFFF"/>
                  </a:solidFill>
                  <a:effectLst/>
                  <a:uLnTx/>
                  <a:uFillTx/>
                  <a:latin typeface="Arial" panose="020B0604020202020204"/>
                  <a:ea typeface="+mn-ea"/>
                  <a:cs typeface="+mn-cs"/>
                </a:rPr>
                <a:t>10 mg OD*</a:t>
              </a:r>
            </a:p>
          </p:txBody>
        </p:sp>
        <p:grpSp>
          <p:nvGrpSpPr>
            <p:cNvPr id="33" name="Gruppieren 32">
              <a:extLst>
                <a:ext uri="{FF2B5EF4-FFF2-40B4-BE49-F238E27FC236}">
                  <a16:creationId xmlns:a16="http://schemas.microsoft.com/office/drawing/2014/main" id="{0F8CEFE1-4C0A-4D38-B281-44B59B9F9FC6}"/>
                </a:ext>
              </a:extLst>
            </p:cNvPr>
            <p:cNvGrpSpPr/>
            <p:nvPr/>
          </p:nvGrpSpPr>
          <p:grpSpPr>
            <a:xfrm>
              <a:off x="1712119" y="2308802"/>
              <a:ext cx="1321219" cy="599710"/>
              <a:chOff x="1712119" y="2657475"/>
              <a:chExt cx="1321219" cy="599710"/>
            </a:xfrm>
          </p:grpSpPr>
          <p:cxnSp>
            <p:nvCxnSpPr>
              <p:cNvPr id="25" name="Gerader Verbinder 24">
                <a:extLst>
                  <a:ext uri="{FF2B5EF4-FFF2-40B4-BE49-F238E27FC236}">
                    <a16:creationId xmlns:a16="http://schemas.microsoft.com/office/drawing/2014/main" id="{AF37FF71-6E9E-4AF8-9593-F22B2FB568AF}"/>
                  </a:ext>
                </a:extLst>
              </p:cNvPr>
              <p:cNvCxnSpPr>
                <a:cxnSpLocks/>
                <a:stCxn id="6" idx="0"/>
              </p:cNvCxnSpPr>
              <p:nvPr/>
            </p:nvCxnSpPr>
            <p:spPr>
              <a:xfrm flipH="1" flipV="1">
                <a:off x="1712119" y="2657475"/>
                <a:ext cx="2056" cy="5997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DAE6DDAD-6C0E-4AD7-B72F-E621258FD4F2}"/>
                  </a:ext>
                </a:extLst>
              </p:cNvPr>
              <p:cNvCxnSpPr>
                <a:cxnSpLocks/>
                <a:stCxn id="12" idx="1"/>
              </p:cNvCxnSpPr>
              <p:nvPr/>
            </p:nvCxnSpPr>
            <p:spPr>
              <a:xfrm flipH="1">
                <a:off x="1712119" y="2658666"/>
                <a:ext cx="1321219"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34" name="Gruppieren 33">
              <a:extLst>
                <a:ext uri="{FF2B5EF4-FFF2-40B4-BE49-F238E27FC236}">
                  <a16:creationId xmlns:a16="http://schemas.microsoft.com/office/drawing/2014/main" id="{8047C101-D6F4-46F0-A238-CA95856369F7}"/>
                </a:ext>
              </a:extLst>
            </p:cNvPr>
            <p:cNvGrpSpPr/>
            <p:nvPr/>
          </p:nvGrpSpPr>
          <p:grpSpPr>
            <a:xfrm>
              <a:off x="1713146" y="3729545"/>
              <a:ext cx="1320192" cy="599710"/>
              <a:chOff x="1712119" y="1891665"/>
              <a:chExt cx="1320192" cy="599710"/>
            </a:xfrm>
          </p:grpSpPr>
          <p:cxnSp>
            <p:nvCxnSpPr>
              <p:cNvPr id="35" name="Gerader Verbinder 34">
                <a:extLst>
                  <a:ext uri="{FF2B5EF4-FFF2-40B4-BE49-F238E27FC236}">
                    <a16:creationId xmlns:a16="http://schemas.microsoft.com/office/drawing/2014/main" id="{4CD39DC7-0C7B-4D29-900A-17508EC6C42F}"/>
                  </a:ext>
                </a:extLst>
              </p:cNvPr>
              <p:cNvCxnSpPr>
                <a:cxnSpLocks/>
              </p:cNvCxnSpPr>
              <p:nvPr/>
            </p:nvCxnSpPr>
            <p:spPr>
              <a:xfrm flipH="1" flipV="1">
                <a:off x="1712119" y="1891665"/>
                <a:ext cx="2056" cy="5997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FBEA6A6E-A55D-4791-9514-11721ED4D998}"/>
                  </a:ext>
                </a:extLst>
              </p:cNvPr>
              <p:cNvCxnSpPr>
                <a:cxnSpLocks/>
                <a:stCxn id="7" idx="1"/>
              </p:cNvCxnSpPr>
              <p:nvPr/>
            </p:nvCxnSpPr>
            <p:spPr>
              <a:xfrm flipH="1">
                <a:off x="1714175" y="2478928"/>
                <a:ext cx="1318136" cy="8288"/>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37" name="Textfeld 36">
              <a:extLst>
                <a:ext uri="{FF2B5EF4-FFF2-40B4-BE49-F238E27FC236}">
                  <a16:creationId xmlns:a16="http://schemas.microsoft.com/office/drawing/2014/main" id="{FA580083-DEE2-494C-9AB3-31940843B065}"/>
                </a:ext>
              </a:extLst>
            </p:cNvPr>
            <p:cNvSpPr txBox="1"/>
            <p:nvPr/>
          </p:nvSpPr>
          <p:spPr>
            <a:xfrm>
              <a:off x="1628341" y="1990816"/>
              <a:ext cx="1276534" cy="409575"/>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000" b="0" i="0" u="none" strike="noStrike" kern="1200" cap="none" spc="0" normalizeH="0" baseline="0" noProof="0">
                  <a:ln>
                    <a:noFill/>
                  </a:ln>
                  <a:solidFill>
                    <a:srgbClr val="53585A"/>
                  </a:solidFill>
                  <a:effectLst/>
                  <a:uLnTx/>
                  <a:uFillTx/>
                  <a:latin typeface="Arial" panose="020B0604020202020204"/>
                  <a:ea typeface="+mn-ea"/>
                  <a:cs typeface="+mn-cs"/>
                </a:rPr>
                <a:t>≥60 ml/min/1.73 m</a:t>
              </a:r>
              <a:r>
                <a:rPr kumimoji="0" lang="en-GB" sz="1000" b="0" i="0" u="none" strike="noStrike" kern="1200" cap="none" spc="0" normalizeH="0" baseline="30000" noProof="0">
                  <a:ln>
                    <a:noFill/>
                  </a:ln>
                  <a:solidFill>
                    <a:srgbClr val="53585A"/>
                  </a:solidFill>
                  <a:effectLst/>
                  <a:uLnTx/>
                  <a:uFillTx/>
                  <a:latin typeface="Arial" panose="020B0604020202020204"/>
                  <a:ea typeface="+mn-ea"/>
                  <a:cs typeface="+mn-cs"/>
                </a:rPr>
                <a:t>2</a:t>
              </a:r>
            </a:p>
          </p:txBody>
        </p:sp>
        <p:sp>
          <p:nvSpPr>
            <p:cNvPr id="41" name="Textfeld 40">
              <a:extLst>
                <a:ext uri="{FF2B5EF4-FFF2-40B4-BE49-F238E27FC236}">
                  <a16:creationId xmlns:a16="http://schemas.microsoft.com/office/drawing/2014/main" id="{506F9865-5C78-4A6C-8ECB-4CE67B7A802F}"/>
                </a:ext>
              </a:extLst>
            </p:cNvPr>
            <p:cNvSpPr txBox="1"/>
            <p:nvPr/>
          </p:nvSpPr>
          <p:spPr>
            <a:xfrm>
              <a:off x="1628341" y="4240308"/>
              <a:ext cx="1276534" cy="409575"/>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000" b="0" i="0" u="none" strike="noStrike" kern="1200" cap="none" spc="0" normalizeH="0" baseline="0" noProof="0">
                  <a:ln>
                    <a:noFill/>
                  </a:ln>
                  <a:solidFill>
                    <a:srgbClr val="53585A"/>
                  </a:solidFill>
                  <a:effectLst/>
                  <a:uLnTx/>
                  <a:uFillTx/>
                  <a:latin typeface="Arial" panose="020B0604020202020204"/>
                  <a:ea typeface="+mn-ea"/>
                  <a:cs typeface="+mn-cs"/>
                </a:rPr>
                <a:t>&lt;60 ml/min/1.73 m</a:t>
              </a:r>
              <a:r>
                <a:rPr kumimoji="0" lang="en-GB" sz="1000" b="0" i="0" u="none" strike="noStrike" kern="1200" cap="none" spc="0" normalizeH="0" baseline="30000" noProof="0">
                  <a:ln>
                    <a:noFill/>
                  </a:ln>
                  <a:solidFill>
                    <a:srgbClr val="53585A"/>
                  </a:solidFill>
                  <a:effectLst/>
                  <a:uLnTx/>
                  <a:uFillTx/>
                  <a:latin typeface="Arial" panose="020B0604020202020204"/>
                  <a:ea typeface="+mn-ea"/>
                  <a:cs typeface="+mn-cs"/>
                </a:rPr>
                <a:t>2</a:t>
              </a:r>
            </a:p>
          </p:txBody>
        </p:sp>
        <p:sp>
          <p:nvSpPr>
            <p:cNvPr id="14" name="Rechteck 13">
              <a:extLst>
                <a:ext uri="{FF2B5EF4-FFF2-40B4-BE49-F238E27FC236}">
                  <a16:creationId xmlns:a16="http://schemas.microsoft.com/office/drawing/2014/main" id="{3BC8D791-6C6D-4B38-AE88-4887947996F3}"/>
                </a:ext>
              </a:extLst>
            </p:cNvPr>
            <p:cNvSpPr/>
            <p:nvPr/>
          </p:nvSpPr>
          <p:spPr>
            <a:xfrm>
              <a:off x="5777032" y="3896030"/>
              <a:ext cx="1583567" cy="83127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2" name="Textfeld 41">
              <a:extLst>
                <a:ext uri="{FF2B5EF4-FFF2-40B4-BE49-F238E27FC236}">
                  <a16:creationId xmlns:a16="http://schemas.microsoft.com/office/drawing/2014/main" id="{BF3629B3-13D7-41C7-B598-89A1A491BD10}"/>
                </a:ext>
              </a:extLst>
            </p:cNvPr>
            <p:cNvSpPr txBox="1"/>
            <p:nvPr/>
          </p:nvSpPr>
          <p:spPr>
            <a:xfrm>
              <a:off x="5843941" y="4100806"/>
              <a:ext cx="1276533" cy="409575"/>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350" b="1" i="0" u="none" strike="noStrike" kern="1200" cap="none" spc="0" normalizeH="0" baseline="0" noProof="0">
                  <a:ln>
                    <a:noFill/>
                  </a:ln>
                  <a:solidFill>
                    <a:srgbClr val="53585A"/>
                  </a:solidFill>
                  <a:effectLst/>
                  <a:uLnTx/>
                  <a:uFillTx/>
                  <a:latin typeface="Arial" panose="020B0604020202020204"/>
                  <a:ea typeface="+mn-ea"/>
                  <a:cs typeface="+mn-cs"/>
                </a:rPr>
                <a:t>&gt;5.5 mmol/l</a:t>
              </a:r>
            </a:p>
          </p:txBody>
        </p:sp>
        <p:sp>
          <p:nvSpPr>
            <p:cNvPr id="45" name="Textfeld 44">
              <a:extLst>
                <a:ext uri="{FF2B5EF4-FFF2-40B4-BE49-F238E27FC236}">
                  <a16:creationId xmlns:a16="http://schemas.microsoft.com/office/drawing/2014/main" id="{D223C00A-6F4D-41BB-8DB5-190EB5C25503}"/>
                </a:ext>
              </a:extLst>
            </p:cNvPr>
            <p:cNvSpPr txBox="1"/>
            <p:nvPr/>
          </p:nvSpPr>
          <p:spPr>
            <a:xfrm>
              <a:off x="7507423" y="3896030"/>
              <a:ext cx="2728777" cy="831273"/>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spcBef>
                  <a:spcPts val="600"/>
                </a:spcBef>
                <a:spcAft>
                  <a:spcPts val="0"/>
                </a:spcAft>
                <a:buClrTx/>
                <a:buSzTx/>
                <a:buFontTx/>
                <a:buNone/>
                <a:tabLst/>
                <a:defRPr/>
              </a:pPr>
              <a:r>
                <a:rPr kumimoji="0" lang="en-GB" sz="1350" b="0" i="0" u="none" strike="noStrike" kern="1200" cap="none" spc="0" normalizeH="0" baseline="0" noProof="0">
                  <a:ln>
                    <a:noFill/>
                  </a:ln>
                  <a:solidFill>
                    <a:srgbClr val="FFFFFF"/>
                  </a:solidFill>
                  <a:effectLst/>
                  <a:uLnTx/>
                  <a:uFillTx/>
                  <a:latin typeface="Arial" panose="020B0604020202020204"/>
                  <a:ea typeface="+mn-ea"/>
                  <a:cs typeface="+mn-cs"/>
                </a:rPr>
                <a:t>Withhold Kerendia</a:t>
              </a:r>
              <a:r>
                <a:rPr kumimoji="0" lang="en-GB" sz="1350" b="0" i="0" u="none" strike="noStrike" kern="1200" cap="none" spc="0" normalizeH="0" baseline="30000" noProof="0">
                  <a:ln>
                    <a:noFill/>
                  </a:ln>
                  <a:solidFill>
                    <a:srgbClr val="FFFFFF"/>
                  </a:solidFill>
                  <a:effectLst/>
                  <a:uLnTx/>
                  <a:uFillTx/>
                  <a:latin typeface="Arial" panose="020B0604020202020204"/>
                  <a:ea typeface="+mn-ea"/>
                  <a:cs typeface="+mn-cs"/>
                </a:rPr>
                <a:t>®</a:t>
              </a:r>
              <a:r>
                <a:rPr kumimoji="0" lang="en-GB" sz="1350" b="0" i="0" u="none" strike="noStrike" kern="1200" cap="none" spc="0" normalizeH="0" baseline="0" noProof="0">
                  <a:ln>
                    <a:noFill/>
                  </a:ln>
                  <a:solidFill>
                    <a:srgbClr val="FFFFFF"/>
                  </a:solidFill>
                  <a:effectLst/>
                  <a:uLnTx/>
                  <a:uFillTx/>
                  <a:latin typeface="Arial" panose="020B0604020202020204"/>
                  <a:ea typeface="+mn-ea"/>
                  <a:cs typeface="+mn-cs"/>
                </a:rPr>
                <a:t> </a:t>
              </a:r>
            </a:p>
            <a:p>
              <a:pPr marL="0" marR="0" lvl="0" indent="0" algn="l" defTabSz="914400" rtl="0" eaLnBrk="1" fontAlgn="auto" latinLnBrk="0" hangingPunct="1">
                <a:spcBef>
                  <a:spcPts val="600"/>
                </a:spcBef>
                <a:spcAft>
                  <a:spcPts val="0"/>
                </a:spcAft>
                <a:buClrTx/>
                <a:buSzTx/>
                <a:buFontTx/>
                <a:buNone/>
                <a:tabLst/>
                <a:defRPr/>
              </a:pPr>
              <a:r>
                <a:rPr kumimoji="0" lang="en-GB" sz="1350" b="0" i="0" u="none" strike="noStrike" kern="1200" cap="none" spc="0" normalizeH="0" baseline="0" noProof="0">
                  <a:ln>
                    <a:noFill/>
                  </a:ln>
                  <a:solidFill>
                    <a:srgbClr val="FFFFFF"/>
                  </a:solidFill>
                  <a:effectLst/>
                  <a:uLnTx/>
                  <a:uFillTx/>
                  <a:latin typeface="Arial" panose="020B0604020202020204"/>
                  <a:ea typeface="+mn-ea"/>
                  <a:cs typeface="+mn-cs"/>
                </a:rPr>
                <a:t>Restart at 10 mg OD when serum-[K</a:t>
              </a:r>
              <a:r>
                <a:rPr kumimoji="0" lang="en-GB" sz="1350" b="0" i="0" u="none" strike="noStrike" kern="1200" cap="none" spc="0" normalizeH="0" baseline="30000" noProof="0">
                  <a:ln>
                    <a:noFill/>
                  </a:ln>
                  <a:solidFill>
                    <a:srgbClr val="FFFFFF"/>
                  </a:solidFill>
                  <a:effectLst/>
                  <a:uLnTx/>
                  <a:uFillTx/>
                  <a:latin typeface="Arial" panose="020B0604020202020204"/>
                  <a:ea typeface="+mn-ea"/>
                  <a:cs typeface="+mn-cs"/>
                </a:rPr>
                <a:t>+</a:t>
              </a:r>
              <a:r>
                <a:rPr kumimoji="0" lang="en-GB" sz="1350" b="0" i="0" u="none" strike="noStrike" kern="1200" cap="none" spc="0" normalizeH="0" baseline="0" noProof="0">
                  <a:ln>
                    <a:noFill/>
                  </a:ln>
                  <a:solidFill>
                    <a:srgbClr val="FFFFFF"/>
                  </a:solidFill>
                  <a:effectLst/>
                  <a:uLnTx/>
                  <a:uFillTx/>
                  <a:latin typeface="Arial" panose="020B0604020202020204"/>
                  <a:ea typeface="+mn-ea"/>
                  <a:cs typeface="+mn-cs"/>
                </a:rPr>
                <a:t>] ≤ 5 mmol/l</a:t>
              </a:r>
            </a:p>
          </p:txBody>
        </p:sp>
        <p:grpSp>
          <p:nvGrpSpPr>
            <p:cNvPr id="17" name="Gruppieren 16">
              <a:extLst>
                <a:ext uri="{FF2B5EF4-FFF2-40B4-BE49-F238E27FC236}">
                  <a16:creationId xmlns:a16="http://schemas.microsoft.com/office/drawing/2014/main" id="{BA2C4BAE-CC49-4603-804D-0E3502BB295C}"/>
                </a:ext>
              </a:extLst>
            </p:cNvPr>
            <p:cNvGrpSpPr/>
            <p:nvPr/>
          </p:nvGrpSpPr>
          <p:grpSpPr>
            <a:xfrm>
              <a:off x="5791206" y="2905260"/>
              <a:ext cx="4883719" cy="831273"/>
              <a:chOff x="5791206" y="2905260"/>
              <a:chExt cx="4883719" cy="831273"/>
            </a:xfrm>
          </p:grpSpPr>
          <p:sp>
            <p:nvSpPr>
              <p:cNvPr id="15" name="Rechteck 14">
                <a:extLst>
                  <a:ext uri="{FF2B5EF4-FFF2-40B4-BE49-F238E27FC236}">
                    <a16:creationId xmlns:a16="http://schemas.microsoft.com/office/drawing/2014/main" id="{FC91D039-DD9C-463D-B5B4-698110C9F1C2}"/>
                  </a:ext>
                </a:extLst>
              </p:cNvPr>
              <p:cNvSpPr/>
              <p:nvPr/>
            </p:nvSpPr>
            <p:spPr>
              <a:xfrm>
                <a:off x="5791206" y="2905260"/>
                <a:ext cx="1583567" cy="83127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3" name="Textfeld 42">
                <a:extLst>
                  <a:ext uri="{FF2B5EF4-FFF2-40B4-BE49-F238E27FC236}">
                    <a16:creationId xmlns:a16="http://schemas.microsoft.com/office/drawing/2014/main" id="{450CE37A-E090-40AC-ADAA-16E2CFEB94A0}"/>
                  </a:ext>
                </a:extLst>
              </p:cNvPr>
              <p:cNvSpPr txBox="1"/>
              <p:nvPr/>
            </p:nvSpPr>
            <p:spPr>
              <a:xfrm>
                <a:off x="5843941" y="3104926"/>
                <a:ext cx="1478095" cy="409575"/>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350" b="1" i="0" u="none" strike="noStrike" kern="1200" cap="none" spc="0" normalizeH="0" baseline="0" noProof="0">
                    <a:ln>
                      <a:noFill/>
                    </a:ln>
                    <a:solidFill>
                      <a:srgbClr val="53585A"/>
                    </a:solidFill>
                    <a:effectLst/>
                    <a:uLnTx/>
                    <a:uFillTx/>
                    <a:latin typeface="Arial" panose="020B0604020202020204"/>
                    <a:ea typeface="+mn-ea"/>
                    <a:cs typeface="+mn-cs"/>
                  </a:rPr>
                  <a:t>&gt;4.8–5.5 mmol/l</a:t>
                </a:r>
              </a:p>
            </p:txBody>
          </p:sp>
          <p:sp>
            <p:nvSpPr>
              <p:cNvPr id="46" name="Textfeld 45">
                <a:extLst>
                  <a:ext uri="{FF2B5EF4-FFF2-40B4-BE49-F238E27FC236}">
                    <a16:creationId xmlns:a16="http://schemas.microsoft.com/office/drawing/2014/main" id="{7B9687B2-4A5A-4EFA-846B-8B85AD6B61CF}"/>
                  </a:ext>
                </a:extLst>
              </p:cNvPr>
              <p:cNvSpPr txBox="1"/>
              <p:nvPr/>
            </p:nvSpPr>
            <p:spPr>
              <a:xfrm>
                <a:off x="7496955" y="2905260"/>
                <a:ext cx="3177970" cy="820089"/>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350" b="0" i="0" u="none" strike="noStrike" kern="1200" cap="none" spc="0" normalizeH="0" baseline="0" noProof="0">
                    <a:ln>
                      <a:noFill/>
                    </a:ln>
                    <a:solidFill>
                      <a:srgbClr val="FFFFFF"/>
                    </a:solidFill>
                    <a:effectLst/>
                    <a:uLnTx/>
                    <a:uFillTx/>
                    <a:latin typeface="Arial" panose="020B0604020202020204"/>
                    <a:ea typeface="+mn-ea"/>
                    <a:cs typeface="+mn-cs"/>
                  </a:rPr>
                  <a:t>Maintain dosage</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350" b="0" i="0" u="none" strike="noStrike" kern="1200" cap="none" spc="0" normalizeH="0" baseline="0" noProof="0">
                    <a:ln>
                      <a:noFill/>
                    </a:ln>
                    <a:solidFill>
                      <a:srgbClr val="FFFFFF"/>
                    </a:solidFill>
                    <a:effectLst/>
                    <a:uLnTx/>
                    <a:uFillTx/>
                    <a:latin typeface="Arial" panose="020B0604020202020204"/>
                    <a:ea typeface="+mn-ea"/>
                    <a:cs typeface="+mn-cs"/>
                  </a:rPr>
                  <a:t>(10 mg or 20 mg OD)</a:t>
                </a:r>
              </a:p>
            </p:txBody>
          </p:sp>
        </p:grpSp>
        <p:grpSp>
          <p:nvGrpSpPr>
            <p:cNvPr id="19" name="Gruppieren 18">
              <a:extLst>
                <a:ext uri="{FF2B5EF4-FFF2-40B4-BE49-F238E27FC236}">
                  <a16:creationId xmlns:a16="http://schemas.microsoft.com/office/drawing/2014/main" id="{B464B85A-501F-4235-8ECB-D0ABA74BE1D8}"/>
                </a:ext>
              </a:extLst>
            </p:cNvPr>
            <p:cNvGrpSpPr/>
            <p:nvPr/>
          </p:nvGrpSpPr>
          <p:grpSpPr>
            <a:xfrm>
              <a:off x="5791206" y="1891195"/>
              <a:ext cx="4892881" cy="831817"/>
              <a:chOff x="5794744" y="3907725"/>
              <a:chExt cx="4892881" cy="831817"/>
            </a:xfrm>
          </p:grpSpPr>
          <p:sp>
            <p:nvSpPr>
              <p:cNvPr id="16" name="Rechteck 15">
                <a:extLst>
                  <a:ext uri="{FF2B5EF4-FFF2-40B4-BE49-F238E27FC236}">
                    <a16:creationId xmlns:a16="http://schemas.microsoft.com/office/drawing/2014/main" id="{6F511ED3-E532-49A2-8EAF-9FE7CDF0D897}"/>
                  </a:ext>
                </a:extLst>
              </p:cNvPr>
              <p:cNvSpPr/>
              <p:nvPr/>
            </p:nvSpPr>
            <p:spPr>
              <a:xfrm>
                <a:off x="5794744" y="3908269"/>
                <a:ext cx="1583567" cy="83127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4" name="Textfeld 43">
                <a:extLst>
                  <a:ext uri="{FF2B5EF4-FFF2-40B4-BE49-F238E27FC236}">
                    <a16:creationId xmlns:a16="http://schemas.microsoft.com/office/drawing/2014/main" id="{BE0BD879-11D7-4AEA-B705-0E16BD44C9B9}"/>
                  </a:ext>
                </a:extLst>
              </p:cNvPr>
              <p:cNvSpPr txBox="1"/>
              <p:nvPr/>
            </p:nvSpPr>
            <p:spPr>
              <a:xfrm>
                <a:off x="5884544" y="4125980"/>
                <a:ext cx="1276533" cy="409575"/>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350" b="1" i="0" u="none" strike="noStrike" kern="1200" cap="none" spc="0" normalizeH="0" baseline="0" noProof="0">
                    <a:ln>
                      <a:noFill/>
                    </a:ln>
                    <a:solidFill>
                      <a:srgbClr val="53585A"/>
                    </a:solidFill>
                    <a:effectLst/>
                    <a:uLnTx/>
                    <a:uFillTx/>
                    <a:latin typeface="Arial" panose="020B0604020202020204"/>
                    <a:ea typeface="+mn-ea"/>
                    <a:cs typeface="+mn-cs"/>
                  </a:rPr>
                  <a:t>≤4.8 mmol/l</a:t>
                </a:r>
              </a:p>
            </p:txBody>
          </p:sp>
          <p:sp>
            <p:nvSpPr>
              <p:cNvPr id="47" name="Textfeld 46">
                <a:extLst>
                  <a:ext uri="{FF2B5EF4-FFF2-40B4-BE49-F238E27FC236}">
                    <a16:creationId xmlns:a16="http://schemas.microsoft.com/office/drawing/2014/main" id="{4A5871F1-FD27-4F11-A5CD-D8C1DBD5536C}"/>
                  </a:ext>
                </a:extLst>
              </p:cNvPr>
              <p:cNvSpPr txBox="1"/>
              <p:nvPr/>
            </p:nvSpPr>
            <p:spPr>
              <a:xfrm>
                <a:off x="7509655" y="3907725"/>
                <a:ext cx="3177970" cy="820089"/>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350" b="0" i="0" u="none" strike="noStrike" kern="1200" cap="none" spc="0" normalizeH="0" baseline="0" noProof="0">
                    <a:ln>
                      <a:noFill/>
                    </a:ln>
                    <a:solidFill>
                      <a:srgbClr val="FFFFFF"/>
                    </a:solidFill>
                    <a:effectLst/>
                    <a:uLnTx/>
                    <a:uFillTx/>
                    <a:latin typeface="Arial" panose="020B0604020202020204"/>
                    <a:ea typeface="+mn-ea"/>
                    <a:cs typeface="+mn-cs"/>
                  </a:rPr>
                  <a:t>20 mg OD**</a:t>
                </a:r>
              </a:p>
            </p:txBody>
          </p:sp>
        </p:grpSp>
        <p:sp>
          <p:nvSpPr>
            <p:cNvPr id="48" name="Textfeld 47">
              <a:extLst>
                <a:ext uri="{FF2B5EF4-FFF2-40B4-BE49-F238E27FC236}">
                  <a16:creationId xmlns:a16="http://schemas.microsoft.com/office/drawing/2014/main" id="{6D964517-D3AB-49F2-A6A6-24ECA3FCDA15}"/>
                </a:ext>
              </a:extLst>
            </p:cNvPr>
            <p:cNvSpPr txBox="1"/>
            <p:nvPr/>
          </p:nvSpPr>
          <p:spPr>
            <a:xfrm>
              <a:off x="871756" y="1375170"/>
              <a:ext cx="632619" cy="453025"/>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500" b="1" i="0" u="none" strike="noStrike" kern="1200" cap="none" spc="0" normalizeH="0" baseline="0" noProof="0">
                  <a:ln>
                    <a:noFill/>
                  </a:ln>
                  <a:solidFill>
                    <a:srgbClr val="0091DF"/>
                  </a:solidFill>
                  <a:effectLst/>
                  <a:uLnTx/>
                  <a:uFillTx/>
                  <a:latin typeface="Arial" panose="020B0604020202020204"/>
                  <a:ea typeface="+mn-ea"/>
                  <a:cs typeface="+mn-cs"/>
                </a:rPr>
                <a:t>Start</a:t>
              </a:r>
            </a:p>
          </p:txBody>
        </p:sp>
        <p:sp>
          <p:nvSpPr>
            <p:cNvPr id="49" name="Textfeld 48">
              <a:extLst>
                <a:ext uri="{FF2B5EF4-FFF2-40B4-BE49-F238E27FC236}">
                  <a16:creationId xmlns:a16="http://schemas.microsoft.com/office/drawing/2014/main" id="{1F0F03A9-16B0-4F75-B8E0-1A3DD7FA142C}"/>
                </a:ext>
              </a:extLst>
            </p:cNvPr>
            <p:cNvSpPr txBox="1"/>
            <p:nvPr/>
          </p:nvSpPr>
          <p:spPr>
            <a:xfrm>
              <a:off x="5843941" y="1375170"/>
              <a:ext cx="3109559" cy="453025"/>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500" b="1" i="0" u="none" strike="noStrike" kern="1200" cap="none" spc="0" normalizeH="0" baseline="0" noProof="0">
                  <a:ln>
                    <a:noFill/>
                  </a:ln>
                  <a:solidFill>
                    <a:srgbClr val="0091DF"/>
                  </a:solidFill>
                  <a:effectLst/>
                  <a:uLnTx/>
                  <a:uFillTx/>
                  <a:latin typeface="Arial" panose="020B0604020202020204"/>
                  <a:ea typeface="+mn-ea"/>
                  <a:cs typeface="+mn-cs"/>
                </a:rPr>
                <a:t>Check serum-[K</a:t>
              </a:r>
              <a:r>
                <a:rPr kumimoji="0" lang="en-GB" sz="1500" b="1" i="0" u="none" strike="noStrike" kern="1200" cap="none" spc="0" normalizeH="0" baseline="30000" noProof="0">
                  <a:ln>
                    <a:noFill/>
                  </a:ln>
                  <a:solidFill>
                    <a:srgbClr val="0091DF"/>
                  </a:solidFill>
                  <a:effectLst/>
                  <a:uLnTx/>
                  <a:uFillTx/>
                  <a:latin typeface="Arial" panose="020B0604020202020204"/>
                  <a:ea typeface="+mn-ea"/>
                  <a:cs typeface="+mn-cs"/>
                </a:rPr>
                <a:t>+</a:t>
              </a:r>
              <a:r>
                <a:rPr kumimoji="0" lang="en-GB" sz="1500" b="1" i="0" u="none" strike="noStrike" kern="1200" cap="none" spc="0" normalizeH="0" baseline="0" noProof="0">
                  <a:ln>
                    <a:noFill/>
                  </a:ln>
                  <a:solidFill>
                    <a:srgbClr val="0091DF"/>
                  </a:solidFill>
                  <a:effectLst/>
                  <a:uLnTx/>
                  <a:uFillTx/>
                  <a:latin typeface="Arial" panose="020B0604020202020204"/>
                  <a:ea typeface="+mn-ea"/>
                  <a:cs typeface="+mn-cs"/>
                </a:rPr>
                <a:t>] </a:t>
              </a:r>
              <a:r>
                <a:rPr lang="en-GB" sz="1500" b="1">
                  <a:solidFill>
                    <a:srgbClr val="0091DF"/>
                  </a:solidFill>
                  <a:latin typeface="Arial" panose="020B0604020202020204"/>
                </a:rPr>
                <a:t>after</a:t>
              </a:r>
              <a:r>
                <a:rPr kumimoji="0" lang="en-GB" sz="1500" b="1" i="0" u="none" strike="noStrike" kern="1200" cap="none" spc="0" normalizeH="0" baseline="0" noProof="0">
                  <a:ln>
                    <a:noFill/>
                  </a:ln>
                  <a:solidFill>
                    <a:srgbClr val="0091DF"/>
                  </a:solidFill>
                  <a:effectLst/>
                  <a:uLnTx/>
                  <a:uFillTx/>
                  <a:latin typeface="Arial" panose="020B0604020202020204"/>
                  <a:ea typeface="+mn-ea"/>
                  <a:cs typeface="+mn-cs"/>
                </a:rPr>
                <a:t> 4 weeks</a:t>
              </a:r>
            </a:p>
          </p:txBody>
        </p:sp>
      </p:grpSp>
      <p:sp>
        <p:nvSpPr>
          <p:cNvPr id="51" name="Textfeld 50">
            <a:extLst>
              <a:ext uri="{FF2B5EF4-FFF2-40B4-BE49-F238E27FC236}">
                <a16:creationId xmlns:a16="http://schemas.microsoft.com/office/drawing/2014/main" id="{EB3B64EB-AF86-4E81-BBC7-E10CEEF13458}"/>
              </a:ext>
            </a:extLst>
          </p:cNvPr>
          <p:cNvSpPr txBox="1"/>
          <p:nvPr/>
        </p:nvSpPr>
        <p:spPr>
          <a:xfrm>
            <a:off x="975127" y="5361350"/>
            <a:ext cx="2898373" cy="649346"/>
          </a:xfrm>
          <a:prstGeom prst="rect">
            <a:avLst/>
          </a:prstGeom>
        </p:spPr>
        <p:txBody>
          <a:bodyPr vert="horz" wrap="square" lIns="91440" tIns="45720" rIns="91440" bIns="45720" rtlCol="0">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1350" b="0" i="0" u="none" strike="noStrike" kern="1200" cap="none" spc="0" normalizeH="0" baseline="0" noProof="0">
              <a:ln>
                <a:noFill/>
              </a:ln>
              <a:solidFill>
                <a:srgbClr val="53585A"/>
              </a:solidFill>
              <a:effectLst/>
              <a:uLnTx/>
              <a:uFillTx/>
              <a:latin typeface="Arial" panose="020B0604020202020204"/>
              <a:ea typeface="+mn-ea"/>
              <a:cs typeface="+mn-cs"/>
            </a:endParaRPr>
          </a:p>
        </p:txBody>
      </p:sp>
      <p:sp>
        <p:nvSpPr>
          <p:cNvPr id="53" name="Textfeld 52">
            <a:extLst>
              <a:ext uri="{FF2B5EF4-FFF2-40B4-BE49-F238E27FC236}">
                <a16:creationId xmlns:a16="http://schemas.microsoft.com/office/drawing/2014/main" id="{11363BA9-EE4D-499B-88AF-1ACC691794A1}"/>
              </a:ext>
            </a:extLst>
          </p:cNvPr>
          <p:cNvSpPr txBox="1"/>
          <p:nvPr/>
        </p:nvSpPr>
        <p:spPr>
          <a:xfrm>
            <a:off x="954706" y="5272799"/>
            <a:ext cx="8824293" cy="10618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53585A"/>
                </a:solidFill>
                <a:effectLst/>
                <a:uLnTx/>
                <a:uFillTx/>
                <a:latin typeface="Arial" panose="020B0604020202020204"/>
                <a:ea typeface="+mn-ea"/>
                <a:cs typeface="+mn-cs"/>
              </a:rPr>
              <a:t>Kerendia</a:t>
            </a:r>
            <a:r>
              <a:rPr kumimoji="0" lang="en-GB" sz="1050" b="1" i="0" u="none" strike="noStrike" kern="1200" cap="none" spc="0" normalizeH="0" baseline="30000" noProof="0">
                <a:ln>
                  <a:noFill/>
                </a:ln>
                <a:solidFill>
                  <a:srgbClr val="53585A"/>
                </a:solidFill>
                <a:effectLst/>
                <a:uLnTx/>
                <a:uFillTx/>
                <a:latin typeface="Arial" panose="020B0604020202020204"/>
                <a:ea typeface="+mn-ea"/>
                <a:cs typeface="+mn-cs"/>
              </a:rPr>
              <a:t>®</a:t>
            </a:r>
            <a:r>
              <a:rPr kumimoji="0" lang="en-GB" sz="1050" b="1" i="0" u="none" strike="noStrike" kern="1200" cap="none" spc="0" normalizeH="0" baseline="0" noProof="0">
                <a:ln>
                  <a:noFill/>
                </a:ln>
                <a:solidFill>
                  <a:srgbClr val="53585A"/>
                </a:solidFill>
                <a:effectLst/>
                <a:uLnTx/>
                <a:uFillTx/>
                <a:latin typeface="Arial" panose="020B0604020202020204"/>
                <a:ea typeface="+mn-ea"/>
                <a:cs typeface="+mn-cs"/>
              </a:rPr>
              <a:t> in addition to standard therapy.</a:t>
            </a:r>
            <a:r>
              <a:rPr kumimoji="0" lang="en-GB" sz="1050" b="1" i="0" u="none" strike="noStrike" kern="1200" cap="none" spc="0" normalizeH="0" baseline="30000" noProof="0">
                <a:ln>
                  <a:noFill/>
                </a:ln>
                <a:solidFill>
                  <a:srgbClr val="53585A"/>
                </a:solidFill>
                <a:effectLst/>
                <a:uLnTx/>
                <a:uFillTx/>
                <a:latin typeface="Arial" panose="020B0604020202020204"/>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53585A"/>
                </a:solidFill>
                <a:effectLst/>
                <a:uLnTx/>
                <a:uFillTx/>
                <a:latin typeface="Arial" panose="020B0604020202020204"/>
                <a:ea typeface="+mn-ea"/>
                <a:cs typeface="+mn-cs"/>
              </a:rPr>
              <a:t>Therapy with Kerendia® is not recommended if serum-[K</a:t>
            </a:r>
            <a:r>
              <a:rPr kumimoji="0" lang="en-GB" sz="1050" b="1" i="0" u="none" strike="noStrike" kern="1200" cap="none" spc="0" normalizeH="0" baseline="30000" noProof="0">
                <a:ln>
                  <a:noFill/>
                </a:ln>
                <a:solidFill>
                  <a:srgbClr val="53585A"/>
                </a:solidFill>
                <a:effectLst/>
                <a:uLnTx/>
                <a:uFillTx/>
                <a:latin typeface="Arial" panose="020B0604020202020204"/>
                <a:ea typeface="+mn-ea"/>
                <a:cs typeface="+mn-cs"/>
              </a:rPr>
              <a:t>+</a:t>
            </a:r>
            <a:r>
              <a:rPr kumimoji="0" lang="en-GB" sz="1050" b="1" i="0" u="none" strike="noStrike" kern="1200" cap="none" spc="0" normalizeH="0" baseline="0" noProof="0">
                <a:ln>
                  <a:noFill/>
                </a:ln>
                <a:solidFill>
                  <a:srgbClr val="53585A"/>
                </a:solidFill>
                <a:effectLst/>
                <a:uLnTx/>
                <a:uFillTx/>
                <a:latin typeface="Arial" panose="020B0604020202020204"/>
                <a:ea typeface="+mn-ea"/>
                <a:cs typeface="+mn-cs"/>
              </a:rPr>
              <a:t>] &gt;5 mmol/l.</a:t>
            </a:r>
            <a:r>
              <a:rPr kumimoji="0" lang="en-GB" sz="1050" b="1" i="0" u="none" strike="noStrike" kern="1200" cap="none" spc="0" normalizeH="0" baseline="30000" noProof="0">
                <a:ln>
                  <a:noFill/>
                </a:ln>
                <a:solidFill>
                  <a:srgbClr val="53585A"/>
                </a:solidFill>
                <a:effectLst/>
                <a:uLnTx/>
                <a:uFillTx/>
                <a:latin typeface="Arial" panose="020B0604020202020204"/>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53585A"/>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53585A"/>
                </a:solidFill>
                <a:effectLst/>
                <a:uLnTx/>
                <a:uFillTx/>
                <a:latin typeface="Arial" panose="020B0604020202020204"/>
                <a:ea typeface="+mn-ea"/>
                <a:cs typeface="+mn-cs"/>
              </a:rPr>
              <a:t>* Kerendia</a:t>
            </a:r>
            <a:r>
              <a:rPr kumimoji="0" lang="en-GB" sz="1050" b="0" i="0" u="none" strike="noStrike" kern="1200" cap="none" spc="0" normalizeH="0" baseline="30000" noProof="0">
                <a:ln>
                  <a:noFill/>
                </a:ln>
                <a:solidFill>
                  <a:srgbClr val="53585A"/>
                </a:solidFill>
                <a:effectLst/>
                <a:uLnTx/>
                <a:uFillTx/>
                <a:latin typeface="Arial" panose="020B0604020202020204"/>
                <a:ea typeface="+mn-ea"/>
                <a:cs typeface="+mn-cs"/>
              </a:rPr>
              <a:t>®</a:t>
            </a:r>
            <a:r>
              <a:rPr kumimoji="0" lang="en-GB" sz="1050" b="0" i="0" u="none" strike="noStrike" kern="1200" cap="none" spc="0" normalizeH="0" baseline="0" noProof="0">
                <a:ln>
                  <a:noFill/>
                </a:ln>
                <a:solidFill>
                  <a:srgbClr val="53585A"/>
                </a:solidFill>
                <a:effectLst/>
                <a:uLnTx/>
                <a:uFillTx/>
                <a:latin typeface="Arial" panose="020B0604020202020204"/>
                <a:ea typeface="+mn-ea"/>
                <a:cs typeface="+mn-cs"/>
              </a:rPr>
              <a:t> initiation dosage in patients on therapy with a moderate CYP3A4 inhibitor (e.g. Verapamil): 10 mg 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53585A"/>
                </a:solidFill>
                <a:effectLst/>
                <a:uLnTx/>
                <a:uFillTx/>
                <a:latin typeface="Arial" panose="020B0604020202020204"/>
                <a:ea typeface="+mn-ea"/>
                <a:cs typeface="+mn-cs"/>
              </a:rPr>
              <a:t>** In patients on 10 mg OD starting dose. Only increase dose to 20 mg OD if eGFR decrease did not exceed 30% vs. last measurement.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53585A"/>
                </a:solidFill>
                <a:effectLst/>
                <a:uLnTx/>
                <a:uFillTx/>
                <a:latin typeface="Arial" panose="020B0604020202020204"/>
                <a:ea typeface="+mn-ea"/>
                <a:cs typeface="+mn-cs"/>
              </a:rPr>
              <a:t>eGFR: estimated glomerular filtration rate; [K</a:t>
            </a:r>
            <a:r>
              <a:rPr kumimoji="0" lang="en-GB" sz="1050" b="0" i="0" u="none" strike="noStrike" kern="1200" cap="none" spc="0" normalizeH="0" baseline="30000" noProof="0">
                <a:ln>
                  <a:noFill/>
                </a:ln>
                <a:solidFill>
                  <a:srgbClr val="53585A"/>
                </a:solidFill>
                <a:effectLst/>
                <a:uLnTx/>
                <a:uFillTx/>
                <a:latin typeface="Arial" panose="020B0604020202020204"/>
                <a:ea typeface="+mn-ea"/>
                <a:cs typeface="+mn-cs"/>
              </a:rPr>
              <a:t>+</a:t>
            </a:r>
            <a:r>
              <a:rPr kumimoji="0" lang="en-GB" sz="1050" b="0" i="0" u="none" strike="noStrike" kern="1200" cap="none" spc="0" normalizeH="0" baseline="0" noProof="0">
                <a:ln>
                  <a:noFill/>
                </a:ln>
                <a:solidFill>
                  <a:srgbClr val="53585A"/>
                </a:solidFill>
                <a:effectLst/>
                <a:uLnTx/>
                <a:uFillTx/>
                <a:latin typeface="Arial" panose="020B0604020202020204"/>
                <a:ea typeface="+mn-ea"/>
                <a:cs typeface="+mn-cs"/>
              </a:rPr>
              <a:t>]: Potassium concentration</a:t>
            </a:r>
          </a:p>
        </p:txBody>
      </p:sp>
    </p:spTree>
    <p:extLst>
      <p:ext uri="{BB962C8B-B14F-4D97-AF65-F5344CB8AC3E}">
        <p14:creationId xmlns:p14="http://schemas.microsoft.com/office/powerpoint/2010/main" val="315073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072842-38D2-443D-A937-2683ADD9CC6D}"/>
              </a:ext>
            </a:extLst>
          </p:cNvPr>
          <p:cNvSpPr>
            <a:spLocks noGrp="1"/>
          </p:cNvSpPr>
          <p:nvPr>
            <p:ph type="title"/>
          </p:nvPr>
        </p:nvSpPr>
        <p:spPr>
          <a:xfrm>
            <a:off x="623888" y="765175"/>
            <a:ext cx="7387998" cy="2663825"/>
          </a:xfrm>
        </p:spPr>
        <p:txBody>
          <a:bodyPr/>
          <a:lstStyle/>
          <a:p>
            <a:r>
              <a:rPr lang="en-US" dirty="0"/>
              <a:t>CKD screening in diabetes recommendations</a:t>
            </a:r>
          </a:p>
        </p:txBody>
      </p:sp>
      <p:sp>
        <p:nvSpPr>
          <p:cNvPr id="5" name="Slide Number Placeholder 4">
            <a:extLst>
              <a:ext uri="{FF2B5EF4-FFF2-40B4-BE49-F238E27FC236}">
                <a16:creationId xmlns:a16="http://schemas.microsoft.com/office/drawing/2014/main" id="{A2E67B54-516F-4E24-81D7-A13557507FCD}"/>
              </a:ext>
            </a:extLst>
          </p:cNvPr>
          <p:cNvSpPr>
            <a:spLocks noGrp="1"/>
          </p:cNvSpPr>
          <p:nvPr>
            <p:ph type="sldNum" sz="quarter" idx="11"/>
          </p:nvPr>
        </p:nvSpPr>
        <p:spPr/>
        <p:txBody>
          <a:bodyPr/>
          <a:lstStyle/>
          <a:p>
            <a:fld id="{7AF8E309-D608-654D-B811-6A2C46C88181}" type="slidenum">
              <a:rPr lang="en-US" smtClean="0"/>
              <a:pPr/>
              <a:t>34</a:t>
            </a:fld>
            <a:endParaRPr lang="en-US"/>
          </a:p>
        </p:txBody>
      </p:sp>
    </p:spTree>
    <p:extLst>
      <p:ext uri="{BB962C8B-B14F-4D97-AF65-F5344CB8AC3E}">
        <p14:creationId xmlns:p14="http://schemas.microsoft.com/office/powerpoint/2010/main" val="3698224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platzhalter 16">
            <a:extLst>
              <a:ext uri="{FF2B5EF4-FFF2-40B4-BE49-F238E27FC236}">
                <a16:creationId xmlns:a16="http://schemas.microsoft.com/office/drawing/2014/main" id="{1341D39E-1C97-413E-B963-0E17CA414535}"/>
              </a:ext>
            </a:extLst>
          </p:cNvPr>
          <p:cNvSpPr>
            <a:spLocks noGrp="1"/>
          </p:cNvSpPr>
          <p:nvPr>
            <p:ph type="body" sz="quarter" idx="13"/>
          </p:nvPr>
        </p:nvSpPr>
        <p:spPr>
          <a:xfrm>
            <a:off x="625188" y="1097017"/>
            <a:ext cx="10908000" cy="680411"/>
          </a:xfrm>
        </p:spPr>
        <p:txBody>
          <a:bodyPr/>
          <a:lstStyle/>
          <a:p>
            <a:pPr algn="l"/>
            <a:r>
              <a:rPr lang="de-CH" i="0" u="none" strike="noStrike" baseline="0">
                <a:latin typeface="+mj-lt"/>
              </a:rPr>
              <a:t>Diabetes Management in </a:t>
            </a:r>
            <a:r>
              <a:rPr lang="de-CH" i="0" u="none" strike="noStrike" baseline="0" err="1">
                <a:latin typeface="+mj-lt"/>
              </a:rPr>
              <a:t>Chronic</a:t>
            </a:r>
            <a:r>
              <a:rPr lang="de-CH" i="0" u="none" strike="noStrike" baseline="0">
                <a:latin typeface="+mj-lt"/>
              </a:rPr>
              <a:t> </a:t>
            </a:r>
            <a:r>
              <a:rPr lang="de-CH" i="0" u="none" strike="noStrike" baseline="0" err="1">
                <a:latin typeface="+mj-lt"/>
              </a:rPr>
              <a:t>Kidney</a:t>
            </a:r>
            <a:r>
              <a:rPr lang="de-CH" i="0" u="none" strike="noStrike" baseline="0">
                <a:latin typeface="+mj-lt"/>
              </a:rPr>
              <a:t> Disease: A Consensus </a:t>
            </a:r>
            <a:r>
              <a:rPr lang="en-US" i="0" u="none" strike="noStrike" baseline="0">
                <a:latin typeface="+mj-lt"/>
              </a:rPr>
              <a:t>Report by the American Diabetes </a:t>
            </a:r>
            <a:r>
              <a:rPr lang="de-CH" i="0" u="none" strike="noStrike" baseline="0" err="1">
                <a:latin typeface="+mj-lt"/>
              </a:rPr>
              <a:t>Association</a:t>
            </a:r>
            <a:r>
              <a:rPr lang="de-CH" i="0" u="none" strike="noStrike" baseline="0">
                <a:latin typeface="+mj-lt"/>
              </a:rPr>
              <a:t> (ADA) and </a:t>
            </a:r>
            <a:r>
              <a:rPr lang="de-CH" i="0" u="none" strike="noStrike" baseline="0" err="1">
                <a:latin typeface="+mj-lt"/>
              </a:rPr>
              <a:t>Kidney</a:t>
            </a:r>
            <a:r>
              <a:rPr lang="de-CH" i="0" u="none" strike="noStrike" baseline="0">
                <a:latin typeface="+mj-lt"/>
              </a:rPr>
              <a:t> Disease: </a:t>
            </a:r>
            <a:r>
              <a:rPr lang="de-CH" i="0" u="none" strike="noStrike" baseline="0" err="1">
                <a:latin typeface="+mj-lt"/>
              </a:rPr>
              <a:t>Improving</a:t>
            </a:r>
            <a:r>
              <a:rPr lang="de-CH" i="0" u="none" strike="noStrike" baseline="0">
                <a:latin typeface="+mj-lt"/>
              </a:rPr>
              <a:t> Global Outcomes (KDIGO)</a:t>
            </a:r>
            <a:endParaRPr lang="de-CH">
              <a:latin typeface="+mj-lt"/>
            </a:endParaRPr>
          </a:p>
        </p:txBody>
      </p:sp>
      <p:sp>
        <p:nvSpPr>
          <p:cNvPr id="13" name="Titel 12">
            <a:extLst>
              <a:ext uri="{FF2B5EF4-FFF2-40B4-BE49-F238E27FC236}">
                <a16:creationId xmlns:a16="http://schemas.microsoft.com/office/drawing/2014/main" id="{C3273664-82FD-4355-8690-ED076A2B2587}"/>
              </a:ext>
            </a:extLst>
          </p:cNvPr>
          <p:cNvSpPr>
            <a:spLocks noGrp="1"/>
          </p:cNvSpPr>
          <p:nvPr>
            <p:ph type="title"/>
          </p:nvPr>
        </p:nvSpPr>
        <p:spPr>
          <a:xfrm>
            <a:off x="623889" y="333376"/>
            <a:ext cx="9467850" cy="513138"/>
          </a:xfrm>
        </p:spPr>
        <p:txBody>
          <a:bodyPr>
            <a:normAutofit/>
          </a:bodyPr>
          <a:lstStyle/>
          <a:p>
            <a:r>
              <a:rPr lang="en-US" sz="2400"/>
              <a:t>CKD screening and diagnosis for people living with diabetes</a:t>
            </a:r>
            <a:endParaRPr lang="de-CH" sz="2400"/>
          </a:p>
        </p:txBody>
      </p:sp>
      <p:sp>
        <p:nvSpPr>
          <p:cNvPr id="4" name="Fußzeilenplatzhalter 3">
            <a:extLst>
              <a:ext uri="{FF2B5EF4-FFF2-40B4-BE49-F238E27FC236}">
                <a16:creationId xmlns:a16="http://schemas.microsoft.com/office/drawing/2014/main" id="{8E6AA27D-9B19-46F4-88FD-1BDECFC6D78D}"/>
              </a:ext>
            </a:extLst>
          </p:cNvPr>
          <p:cNvSpPr>
            <a:spLocks noGrp="1"/>
          </p:cNvSpPr>
          <p:nvPr>
            <p:ph type="ftr" sz="quarter" idx="15"/>
          </p:nvPr>
        </p:nvSpPr>
        <p:spPr/>
        <p:txBody>
          <a:bodyPr/>
          <a:lstStyle/>
          <a:p>
            <a:r>
              <a:rPr kumimoji="0" lang="en-GB" sz="900" b="0" i="0" u="none" strike="noStrike" kern="1200" cap="none" spc="0" normalizeH="0" baseline="0" noProof="0">
                <a:ln>
                  <a:noFill/>
                </a:ln>
                <a:solidFill>
                  <a:srgbClr val="53585A"/>
                </a:solidFill>
                <a:effectLst/>
                <a:uLnTx/>
                <a:uFillTx/>
                <a:latin typeface="Arial" panose="020B0604020202020204"/>
                <a:ea typeface="+mn-ea"/>
                <a:cs typeface="+mn-cs"/>
              </a:rPr>
              <a:t>de Boer IH, </a:t>
            </a:r>
            <a:r>
              <a:rPr kumimoji="0" lang="en-GB" sz="900" b="0" i="1" u="none" strike="noStrike" kern="1200" cap="none" spc="0" normalizeH="0" baseline="0" noProof="0">
                <a:ln>
                  <a:noFill/>
                </a:ln>
                <a:solidFill>
                  <a:srgbClr val="53585A"/>
                </a:solidFill>
                <a:effectLst/>
                <a:uLnTx/>
                <a:uFillTx/>
                <a:latin typeface="Arial" panose="020B0604020202020204"/>
                <a:ea typeface="+mn-ea"/>
                <a:cs typeface="+mn-cs"/>
              </a:rPr>
              <a:t>et al. Diabetes Care</a:t>
            </a:r>
            <a:r>
              <a:rPr kumimoji="0" lang="en-GB" sz="900" b="0" i="0" u="none" strike="noStrike" kern="1200" cap="none" spc="0" normalizeH="0" baseline="0" noProof="0">
                <a:ln>
                  <a:noFill/>
                </a:ln>
                <a:solidFill>
                  <a:srgbClr val="53585A"/>
                </a:solidFill>
                <a:effectLst/>
                <a:uLnTx/>
                <a:uFillTx/>
                <a:latin typeface="Arial" panose="020B0604020202020204"/>
                <a:ea typeface="+mn-ea"/>
                <a:cs typeface="+mn-cs"/>
              </a:rPr>
              <a:t> 2022;45(12):3075-3090</a:t>
            </a:r>
            <a:endParaRPr lang="en-US"/>
          </a:p>
        </p:txBody>
      </p:sp>
      <p:sp>
        <p:nvSpPr>
          <p:cNvPr id="5" name="Foliennummernplatzhalter 4">
            <a:extLst>
              <a:ext uri="{FF2B5EF4-FFF2-40B4-BE49-F238E27FC236}">
                <a16:creationId xmlns:a16="http://schemas.microsoft.com/office/drawing/2014/main" id="{2CD50563-8E92-4411-AD36-5D0595DD3B10}"/>
              </a:ext>
            </a:extLst>
          </p:cNvPr>
          <p:cNvSpPr>
            <a:spLocks noGrp="1"/>
          </p:cNvSpPr>
          <p:nvPr>
            <p:ph type="sldNum" sz="quarter" idx="16"/>
          </p:nvPr>
        </p:nvSpPr>
        <p:spPr/>
        <p:txBody>
          <a:bodyPr/>
          <a:lstStyle/>
          <a:p>
            <a:fld id="{7AF8E309-D608-654D-B811-6A2C46C88181}" type="slidenum">
              <a:rPr lang="en-US" smtClean="0"/>
              <a:pPr/>
              <a:t>35</a:t>
            </a:fld>
            <a:endParaRPr lang="en-US"/>
          </a:p>
        </p:txBody>
      </p:sp>
      <p:pic>
        <p:nvPicPr>
          <p:cNvPr id="15" name="Grafik 14">
            <a:extLst>
              <a:ext uri="{FF2B5EF4-FFF2-40B4-BE49-F238E27FC236}">
                <a16:creationId xmlns:a16="http://schemas.microsoft.com/office/drawing/2014/main" id="{2E0F8238-A7DA-40CD-9202-CC1CFD0349C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3888" y="1963044"/>
            <a:ext cx="8044863" cy="3603486"/>
          </a:xfrm>
          <a:prstGeom prst="rect">
            <a:avLst/>
          </a:prstGeom>
        </p:spPr>
      </p:pic>
      <p:sp>
        <p:nvSpPr>
          <p:cNvPr id="16" name="Textfeld 15">
            <a:extLst>
              <a:ext uri="{FF2B5EF4-FFF2-40B4-BE49-F238E27FC236}">
                <a16:creationId xmlns:a16="http://schemas.microsoft.com/office/drawing/2014/main" id="{A7CC9E9C-0DFD-42D6-92C6-ACD0FA81A2B9}"/>
              </a:ext>
            </a:extLst>
          </p:cNvPr>
          <p:cNvSpPr txBox="1"/>
          <p:nvPr/>
        </p:nvSpPr>
        <p:spPr>
          <a:xfrm>
            <a:off x="932596" y="5647114"/>
            <a:ext cx="9426696" cy="506124"/>
          </a:xfrm>
          <a:prstGeom prst="rect">
            <a:avLst/>
          </a:prstGeom>
        </p:spPr>
        <p:txBody>
          <a:bodyPr vert="horz" wrap="square" lIns="91440" tIns="45720" rIns="91440" bIns="45720" rtlCol="0">
            <a:noAutofit/>
          </a:bodyPr>
          <a:lstStyle/>
          <a:p>
            <a:pPr algn="l"/>
            <a:r>
              <a:rPr lang="en-US" sz="900" b="0" i="0" u="none" strike="noStrike" baseline="0"/>
              <a:t>Screening includes measurement of both urine albumin and eGFR. Abnormalities should be confirmed.</a:t>
            </a:r>
          </a:p>
          <a:p>
            <a:pPr algn="l"/>
            <a:r>
              <a:rPr lang="en-US" sz="900" b="0" i="0" u="none" strike="noStrike" baseline="0"/>
              <a:t>Persistent abnormalities in either urine ACR or eGFR (or both) diagnose CKD and should lead to immediate initiation of evidence-based treatments.</a:t>
            </a:r>
          </a:p>
          <a:p>
            <a:pPr algn="l"/>
            <a:endParaRPr lang="en-US" sz="900"/>
          </a:p>
          <a:p>
            <a:pPr algn="l"/>
            <a:r>
              <a:rPr lang="en-US" sz="900" b="0" i="0" u="none" strike="noStrike" baseline="0"/>
              <a:t>ACR, albumin-to-creatinine ratio; CKD, chronic kidney disease; eGFR, estimated glomerular filtration rate; T1D, type 1 </a:t>
            </a:r>
            <a:r>
              <a:rPr lang="de-CH" sz="900" b="0" i="0" u="none" strike="noStrike" baseline="0" err="1"/>
              <a:t>diabetes</a:t>
            </a:r>
            <a:r>
              <a:rPr lang="de-CH" sz="900" b="0" i="0" u="none" strike="noStrike" baseline="0"/>
              <a:t>; T2D, type 2 </a:t>
            </a:r>
            <a:r>
              <a:rPr lang="de-CH" sz="900" b="0" i="0" u="none" strike="noStrike" baseline="0" err="1"/>
              <a:t>diabetes</a:t>
            </a:r>
            <a:r>
              <a:rPr lang="de-CH" sz="900" b="0" i="0" u="none" strike="noStrike" baseline="0"/>
              <a:t>.</a:t>
            </a:r>
            <a:endParaRPr lang="de-CH" sz="900"/>
          </a:p>
        </p:txBody>
      </p:sp>
    </p:spTree>
    <p:extLst>
      <p:ext uri="{BB962C8B-B14F-4D97-AF65-F5344CB8AC3E}">
        <p14:creationId xmlns:p14="http://schemas.microsoft.com/office/powerpoint/2010/main" val="4264772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072842-38D2-443D-A937-2683ADD9CC6D}"/>
              </a:ext>
            </a:extLst>
          </p:cNvPr>
          <p:cNvSpPr>
            <a:spLocks noGrp="1"/>
          </p:cNvSpPr>
          <p:nvPr>
            <p:ph type="title"/>
          </p:nvPr>
        </p:nvSpPr>
        <p:spPr/>
        <p:txBody>
          <a:bodyPr/>
          <a:lstStyle/>
          <a:p>
            <a:r>
              <a:rPr lang="en-US" dirty="0"/>
              <a:t>Reduction of albuminuria in CKD and T2D</a:t>
            </a:r>
          </a:p>
        </p:txBody>
      </p:sp>
      <p:sp>
        <p:nvSpPr>
          <p:cNvPr id="5" name="Slide Number Placeholder 4">
            <a:extLst>
              <a:ext uri="{FF2B5EF4-FFF2-40B4-BE49-F238E27FC236}">
                <a16:creationId xmlns:a16="http://schemas.microsoft.com/office/drawing/2014/main" id="{A2E67B54-516F-4E24-81D7-A13557507FCD}"/>
              </a:ext>
            </a:extLst>
          </p:cNvPr>
          <p:cNvSpPr>
            <a:spLocks noGrp="1"/>
          </p:cNvSpPr>
          <p:nvPr>
            <p:ph type="sldNum" sz="quarter" idx="11"/>
          </p:nvPr>
        </p:nvSpPr>
        <p:spPr/>
        <p:txBody>
          <a:bodyPr/>
          <a:lstStyle/>
          <a:p>
            <a:fld id="{7AF8E309-D608-654D-B811-6A2C46C88181}" type="slidenum">
              <a:rPr lang="en-US" smtClean="0"/>
              <a:pPr/>
              <a:t>36</a:t>
            </a:fld>
            <a:endParaRPr lang="en-US"/>
          </a:p>
        </p:txBody>
      </p:sp>
    </p:spTree>
    <p:extLst>
      <p:ext uri="{BB962C8B-B14F-4D97-AF65-F5344CB8AC3E}">
        <p14:creationId xmlns:p14="http://schemas.microsoft.com/office/powerpoint/2010/main" val="16598811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B7BC47D1-3A6B-4D43-8554-BC7FB459C008}"/>
              </a:ext>
            </a:extLst>
          </p:cNvPr>
          <p:cNvSpPr>
            <a:spLocks noGrp="1"/>
          </p:cNvSpPr>
          <p:nvPr>
            <p:ph type="ftr" sz="quarter" idx="14"/>
          </p:nvPr>
        </p:nvSpPr>
        <p:spPr/>
        <p:txBody>
          <a:bodyPr/>
          <a:lstStyle/>
          <a:p>
            <a:r>
              <a:rPr lang="en-GB"/>
              <a:t>1. </a:t>
            </a:r>
            <a:r>
              <a:rPr lang="en-GB" err="1"/>
              <a:t>Afkarian</a:t>
            </a:r>
            <a:r>
              <a:rPr lang="en-GB"/>
              <a:t> M. </a:t>
            </a:r>
            <a:r>
              <a:rPr lang="en-GB" err="1"/>
              <a:t>Pediatr</a:t>
            </a:r>
            <a:r>
              <a:rPr lang="en-GB"/>
              <a:t> Nephrol 2015;30:65–74; 2. </a:t>
            </a:r>
            <a:r>
              <a:rPr lang="en-US" err="1"/>
              <a:t>Alicic</a:t>
            </a:r>
            <a:r>
              <a:rPr lang="en-US"/>
              <a:t> RZ, </a:t>
            </a:r>
            <a:r>
              <a:rPr lang="en-US" i="1"/>
              <a:t>et al. Clin J Am Soc Nephrol </a:t>
            </a:r>
            <a:r>
              <a:rPr lang="en-US"/>
              <a:t>2017;12:2032–2045; 3. </a:t>
            </a:r>
            <a:r>
              <a:rPr lang="fr-FR">
                <a:solidFill>
                  <a:srgbClr val="4C5053"/>
                </a:solidFill>
                <a:ea typeface="Calibri" panose="020F0502020204030204" pitchFamily="34" charset="0"/>
                <a:cs typeface="Times New Roman" panose="02020603050405020304" pitchFamily="18" charset="0"/>
              </a:rPr>
              <a:t>Fox CS, </a:t>
            </a:r>
            <a:r>
              <a:rPr lang="fr-FR" i="1">
                <a:solidFill>
                  <a:srgbClr val="4C5053"/>
                </a:solidFill>
                <a:ea typeface="Calibri" panose="020F0502020204030204" pitchFamily="34" charset="0"/>
                <a:cs typeface="Times New Roman" panose="02020603050405020304" pitchFamily="18" charset="0"/>
              </a:rPr>
              <a:t>et al. Lancet </a:t>
            </a:r>
            <a:r>
              <a:rPr lang="fr-FR">
                <a:solidFill>
                  <a:srgbClr val="4C5053"/>
                </a:solidFill>
                <a:ea typeface="Calibri" panose="020F0502020204030204" pitchFamily="34" charset="0"/>
                <a:cs typeface="Times New Roman" panose="02020603050405020304" pitchFamily="18" charset="0"/>
              </a:rPr>
              <a:t>2012;380:1662</a:t>
            </a:r>
            <a:r>
              <a:rPr lang="en-GB">
                <a:solidFill>
                  <a:srgbClr val="4C5053"/>
                </a:solidFill>
                <a:ea typeface="Calibri" panose="020F0502020204030204" pitchFamily="34" charset="0"/>
                <a:cs typeface="Times New Roman" panose="02020603050405020304" pitchFamily="18" charset="0"/>
              </a:rPr>
              <a:t>–1673 </a:t>
            </a:r>
            <a:endParaRPr lang="it-IT">
              <a:solidFill>
                <a:srgbClr val="4C5053"/>
              </a:solidFill>
            </a:endParaRPr>
          </a:p>
          <a:p>
            <a:r>
              <a:rPr lang="en-AU"/>
              <a:t>4. </a:t>
            </a:r>
            <a:r>
              <a:rPr lang="en-GB">
                <a:latin typeface="Arial" panose="020B0604020202020204" pitchFamily="34" charset="0"/>
                <a:cs typeface="Arial" panose="020B0604020202020204" pitchFamily="34" charset="0"/>
              </a:rPr>
              <a:t>Penn G, </a:t>
            </a:r>
            <a:r>
              <a:rPr lang="en-GB" i="1">
                <a:latin typeface="Arial" panose="020B0604020202020204" pitchFamily="34" charset="0"/>
                <a:cs typeface="Arial" panose="020B0604020202020204" pitchFamily="34" charset="0"/>
              </a:rPr>
              <a:t>et al. J Hypertension </a:t>
            </a:r>
            <a:r>
              <a:rPr lang="en-GB">
                <a:latin typeface="Arial" panose="020B0604020202020204" pitchFamily="34" charset="0"/>
                <a:cs typeface="Arial" panose="020B0604020202020204" pitchFamily="34" charset="0"/>
              </a:rPr>
              <a:t>2011;29:1802–1809; 5. </a:t>
            </a:r>
            <a:r>
              <a:rPr lang="en-GB" err="1">
                <a:latin typeface="Arial" panose="020B0604020202020204" pitchFamily="34" charset="0"/>
                <a:cs typeface="Arial" panose="020B0604020202020204" pitchFamily="34" charset="0"/>
              </a:rPr>
              <a:t>Vistisen</a:t>
            </a:r>
            <a:r>
              <a:rPr lang="en-GB">
                <a:latin typeface="Arial" panose="020B0604020202020204" pitchFamily="34" charset="0"/>
                <a:cs typeface="Arial" panose="020B0604020202020204" pitchFamily="34" charset="0"/>
              </a:rPr>
              <a:t> D, </a:t>
            </a:r>
            <a:r>
              <a:rPr lang="en-GB" i="1">
                <a:latin typeface="Arial" panose="020B0604020202020204" pitchFamily="34" charset="0"/>
                <a:cs typeface="Arial" panose="020B0604020202020204" pitchFamily="34" charset="0"/>
              </a:rPr>
              <a:t>et al. Diabetes Care </a:t>
            </a:r>
            <a:r>
              <a:rPr lang="en-GB">
                <a:latin typeface="Arial" panose="020B0604020202020204" pitchFamily="34" charset="0"/>
                <a:cs typeface="Arial" panose="020B0604020202020204" pitchFamily="34" charset="0"/>
              </a:rPr>
              <a:t>2019;42:1886–1894; 6. </a:t>
            </a:r>
            <a:r>
              <a:rPr lang="en-GB" err="1">
                <a:latin typeface="Arial" panose="020B0604020202020204" pitchFamily="34" charset="0"/>
                <a:cs typeface="Arial" panose="020B0604020202020204" pitchFamily="34" charset="0"/>
              </a:rPr>
              <a:t>Retnakaran</a:t>
            </a:r>
            <a:r>
              <a:rPr lang="en-GB">
                <a:latin typeface="Arial" panose="020B0604020202020204" pitchFamily="34" charset="0"/>
                <a:cs typeface="Arial" panose="020B0604020202020204" pitchFamily="34" charset="0"/>
              </a:rPr>
              <a:t> R, </a:t>
            </a:r>
            <a:r>
              <a:rPr lang="en-GB" i="1">
                <a:latin typeface="Arial" panose="020B0604020202020204" pitchFamily="34" charset="0"/>
                <a:cs typeface="Arial" panose="020B0604020202020204" pitchFamily="34" charset="0"/>
              </a:rPr>
              <a:t>et al. Diabetes </a:t>
            </a:r>
            <a:r>
              <a:rPr lang="en-GB">
                <a:latin typeface="Arial" panose="020B0604020202020204" pitchFamily="34" charset="0"/>
                <a:cs typeface="Arial" panose="020B0604020202020204" pitchFamily="34" charset="0"/>
              </a:rPr>
              <a:t>2006;55:1832–1839</a:t>
            </a:r>
            <a:endParaRPr lang="en-AU"/>
          </a:p>
        </p:txBody>
      </p:sp>
      <p:sp>
        <p:nvSpPr>
          <p:cNvPr id="5" name="Slide Number Placeholder 4">
            <a:extLst>
              <a:ext uri="{FF2B5EF4-FFF2-40B4-BE49-F238E27FC236}">
                <a16:creationId xmlns:a16="http://schemas.microsoft.com/office/drawing/2014/main" id="{F2A62A52-FF2C-4BE1-889A-9A249DB66818}"/>
              </a:ext>
            </a:extLst>
          </p:cNvPr>
          <p:cNvSpPr>
            <a:spLocks noGrp="1"/>
          </p:cNvSpPr>
          <p:nvPr>
            <p:ph type="sldNum" sz="quarter" idx="15"/>
          </p:nvPr>
        </p:nvSpPr>
        <p:spPr/>
        <p:txBody>
          <a:bodyPr/>
          <a:lstStyle/>
          <a:p>
            <a:fld id="{7AF8E309-D608-654D-B811-6A2C46C88181}" type="slidenum">
              <a:rPr lang="en-US" smtClean="0"/>
              <a:pPr/>
              <a:t>37</a:t>
            </a:fld>
            <a:endParaRPr lang="en-US"/>
          </a:p>
        </p:txBody>
      </p:sp>
      <p:sp>
        <p:nvSpPr>
          <p:cNvPr id="25" name="Content Placeholder 24">
            <a:extLst>
              <a:ext uri="{FF2B5EF4-FFF2-40B4-BE49-F238E27FC236}">
                <a16:creationId xmlns:a16="http://schemas.microsoft.com/office/drawing/2014/main" id="{82966FA7-AB9B-4AA3-BE99-FFD0864D7986}"/>
              </a:ext>
            </a:extLst>
          </p:cNvPr>
          <p:cNvSpPr>
            <a:spLocks noGrp="1"/>
          </p:cNvSpPr>
          <p:nvPr>
            <p:ph sz="quarter" idx="16"/>
          </p:nvPr>
        </p:nvSpPr>
        <p:spPr>
          <a:xfrm>
            <a:off x="578145" y="5048263"/>
            <a:ext cx="10908000" cy="1092607"/>
          </a:xfrm>
        </p:spPr>
        <p:txBody>
          <a:bodyPr vert="horz" wrap="square" lIns="91440" tIns="45720" rIns="91440" bIns="45720" rtlCol="0">
            <a:spAutoFit/>
          </a:bodyPr>
          <a:lstStyle/>
          <a:p>
            <a:pPr defTabSz="609585" eaLnBrk="0" fontAlgn="base" hangingPunct="0">
              <a:spcBef>
                <a:spcPts val="1200"/>
              </a:spcBef>
              <a:spcAft>
                <a:spcPct val="0"/>
              </a:spcAft>
            </a:pPr>
            <a:r>
              <a:rPr lang="en-US" dirty="0">
                <a:ea typeface="MS PGothic" charset="0"/>
              </a:rPr>
              <a:t>In the classical model of CKD in T2D disease progression, the onset of moderate-to-severely increased albuminuria precedes eGFR falling below 60 ml/min/1.73m</a:t>
            </a:r>
            <a:r>
              <a:rPr lang="en-US" baseline="30000" dirty="0">
                <a:ea typeface="MS PGothic" charset="0"/>
              </a:rPr>
              <a:t>2</a:t>
            </a:r>
            <a:r>
              <a:rPr lang="en-US" dirty="0">
                <a:ea typeface="MS PGothic" charset="0"/>
              </a:rPr>
              <a:t> (i.e. stage 3 CKD)</a:t>
            </a:r>
            <a:r>
              <a:rPr lang="en-US" baseline="30000" dirty="0">
                <a:ea typeface="MS PGothic" charset="0"/>
              </a:rPr>
              <a:t>1,2</a:t>
            </a:r>
          </a:p>
          <a:p>
            <a:pPr lvl="1" defTabSz="609585" eaLnBrk="0" fontAlgn="base" hangingPunct="0">
              <a:spcAft>
                <a:spcPct val="0"/>
              </a:spcAft>
            </a:pPr>
            <a:r>
              <a:rPr lang="en-US" sz="1400" dirty="0">
                <a:ea typeface="MS PGothic" charset="0"/>
              </a:rPr>
              <a:t>However, in contemporary clinical practice, 33–67% of patients develop an eGFR &lt;60 ml/min/1.73m</a:t>
            </a:r>
            <a:r>
              <a:rPr lang="en-US" sz="1400" baseline="30000" dirty="0">
                <a:ea typeface="MS PGothic" charset="0"/>
              </a:rPr>
              <a:t>2</a:t>
            </a:r>
            <a:r>
              <a:rPr lang="en-US" sz="1400" dirty="0">
                <a:ea typeface="MS PGothic" charset="0"/>
              </a:rPr>
              <a:t> without/prior to developing albuminuria</a:t>
            </a:r>
            <a:r>
              <a:rPr lang="en-US" sz="1400" baseline="30000" dirty="0">
                <a:ea typeface="MS PGothic" charset="0"/>
              </a:rPr>
              <a:t>4–6</a:t>
            </a:r>
          </a:p>
        </p:txBody>
      </p:sp>
      <p:sp>
        <p:nvSpPr>
          <p:cNvPr id="10" name="Title 9">
            <a:extLst>
              <a:ext uri="{FF2B5EF4-FFF2-40B4-BE49-F238E27FC236}">
                <a16:creationId xmlns:a16="http://schemas.microsoft.com/office/drawing/2014/main" id="{F32DD17C-6A08-4D66-B1B5-9781F2D3903D}"/>
              </a:ext>
            </a:extLst>
          </p:cNvPr>
          <p:cNvSpPr>
            <a:spLocks noGrp="1"/>
          </p:cNvSpPr>
          <p:nvPr>
            <p:ph type="title"/>
          </p:nvPr>
        </p:nvSpPr>
        <p:spPr/>
        <p:txBody>
          <a:bodyPr>
            <a:normAutofit/>
          </a:bodyPr>
          <a:lstStyle/>
          <a:p>
            <a:r>
              <a:rPr lang="en-US" sz="2400" dirty="0"/>
              <a:t>Albuminuria is an early marker of CKD and increased CV risk </a:t>
            </a:r>
            <a:r>
              <a:rPr lang="en-US" sz="2400" baseline="30000" dirty="0"/>
              <a:t>1-3</a:t>
            </a:r>
          </a:p>
        </p:txBody>
      </p:sp>
      <p:grpSp>
        <p:nvGrpSpPr>
          <p:cNvPr id="70" name="Group 69">
            <a:extLst>
              <a:ext uri="{FF2B5EF4-FFF2-40B4-BE49-F238E27FC236}">
                <a16:creationId xmlns:a16="http://schemas.microsoft.com/office/drawing/2014/main" id="{E8E54663-2486-46DC-A67B-AAE18C69E5B0}"/>
              </a:ext>
            </a:extLst>
          </p:cNvPr>
          <p:cNvGrpSpPr/>
          <p:nvPr/>
        </p:nvGrpSpPr>
        <p:grpSpPr>
          <a:xfrm>
            <a:off x="659618" y="1753610"/>
            <a:ext cx="10694896" cy="3009887"/>
            <a:chOff x="2440504" y="1761009"/>
            <a:chExt cx="8932078" cy="3970346"/>
          </a:xfrm>
        </p:grpSpPr>
        <p:grpSp>
          <p:nvGrpSpPr>
            <p:cNvPr id="71" name="Group 70">
              <a:extLst>
                <a:ext uri="{FF2B5EF4-FFF2-40B4-BE49-F238E27FC236}">
                  <a16:creationId xmlns:a16="http://schemas.microsoft.com/office/drawing/2014/main" id="{61167CFA-63B4-4481-9D84-F14074C4559D}"/>
                </a:ext>
              </a:extLst>
            </p:cNvPr>
            <p:cNvGrpSpPr/>
            <p:nvPr/>
          </p:nvGrpSpPr>
          <p:grpSpPr>
            <a:xfrm>
              <a:off x="2440504" y="1761009"/>
              <a:ext cx="8932078" cy="3970346"/>
              <a:chOff x="569569" y="1613933"/>
              <a:chExt cx="9051106" cy="4459536"/>
            </a:xfrm>
          </p:grpSpPr>
          <p:sp>
            <p:nvSpPr>
              <p:cNvPr id="102" name="Rectangle 101">
                <a:extLst>
                  <a:ext uri="{FF2B5EF4-FFF2-40B4-BE49-F238E27FC236}">
                    <a16:creationId xmlns:a16="http://schemas.microsoft.com/office/drawing/2014/main" id="{896E37E7-C93B-4C8E-B28F-4DA2232F2F6C}"/>
                  </a:ext>
                </a:extLst>
              </p:cNvPr>
              <p:cNvSpPr/>
              <p:nvPr/>
            </p:nvSpPr>
            <p:spPr>
              <a:xfrm flipH="1">
                <a:off x="4115363" y="1714822"/>
                <a:ext cx="4847896" cy="3612095"/>
              </a:xfrm>
              <a:prstGeom prst="rect">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3" name="Freeform: Shape 192">
                <a:extLst>
                  <a:ext uri="{FF2B5EF4-FFF2-40B4-BE49-F238E27FC236}">
                    <a16:creationId xmlns:a16="http://schemas.microsoft.com/office/drawing/2014/main" id="{F511D720-1A9C-4A15-8369-446C67A85BD3}"/>
                  </a:ext>
                </a:extLst>
              </p:cNvPr>
              <p:cNvSpPr/>
              <p:nvPr/>
            </p:nvSpPr>
            <p:spPr>
              <a:xfrm>
                <a:off x="1466148" y="2166166"/>
                <a:ext cx="7350612" cy="2998688"/>
              </a:xfrm>
              <a:custGeom>
                <a:avLst/>
                <a:gdLst>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40927 w 7377546"/>
                  <a:gd name="connsiteY12" fmla="*/ 763732 h 2888673"/>
                  <a:gd name="connsiteX13" fmla="*/ 4894118 w 7377546"/>
                  <a:gd name="connsiteY13" fmla="*/ 1127414 h 2888673"/>
                  <a:gd name="connsiteX14" fmla="*/ 4681105 w 7377546"/>
                  <a:gd name="connsiteY14" fmla="*/ 1179368 h 2888673"/>
                  <a:gd name="connsiteX15" fmla="*/ 4504459 w 7377546"/>
                  <a:gd name="connsiteY15" fmla="*/ 1272886 h 2888673"/>
                  <a:gd name="connsiteX16" fmla="*/ 4275859 w 7377546"/>
                  <a:gd name="connsiteY16" fmla="*/ 1636568 h 2888673"/>
                  <a:gd name="connsiteX17" fmla="*/ 4088823 w 7377546"/>
                  <a:gd name="connsiteY17" fmla="*/ 1756064 h 2888673"/>
                  <a:gd name="connsiteX18" fmla="*/ 3917373 w 7377546"/>
                  <a:gd name="connsiteY18" fmla="*/ 1740477 h 2888673"/>
                  <a:gd name="connsiteX19" fmla="*/ 3605646 w 7377546"/>
                  <a:gd name="connsiteY19" fmla="*/ 1896341 h 2888673"/>
                  <a:gd name="connsiteX20" fmla="*/ 3138055 w 7377546"/>
                  <a:gd name="connsiteY20" fmla="*/ 2166505 h 2888673"/>
                  <a:gd name="connsiteX21" fmla="*/ 2810741 w 7377546"/>
                  <a:gd name="connsiteY21" fmla="*/ 2223655 h 2888673"/>
                  <a:gd name="connsiteX22" fmla="*/ 2457450 w 7377546"/>
                  <a:gd name="connsiteY22" fmla="*/ 2306782 h 2888673"/>
                  <a:gd name="connsiteX23" fmla="*/ 2260023 w 7377546"/>
                  <a:gd name="connsiteY23" fmla="*/ 2379518 h 2888673"/>
                  <a:gd name="connsiteX24" fmla="*/ 2104159 w 7377546"/>
                  <a:gd name="connsiteY24" fmla="*/ 2426277 h 2888673"/>
                  <a:gd name="connsiteX25" fmla="*/ 1911927 w 7377546"/>
                  <a:gd name="connsiteY25" fmla="*/ 2514600 h 2888673"/>
                  <a:gd name="connsiteX26" fmla="*/ 1595005 w 7377546"/>
                  <a:gd name="connsiteY26" fmla="*/ 2618509 h 2888673"/>
                  <a:gd name="connsiteX27" fmla="*/ 1361209 w 7377546"/>
                  <a:gd name="connsiteY27" fmla="*/ 2701636 h 2888673"/>
                  <a:gd name="connsiteX28" fmla="*/ 1101436 w 7377546"/>
                  <a:gd name="connsiteY28" fmla="*/ 2862696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40927 w 7377546"/>
                  <a:gd name="connsiteY12" fmla="*/ 763732 h 2888673"/>
                  <a:gd name="connsiteX13" fmla="*/ 4894118 w 7377546"/>
                  <a:gd name="connsiteY13" fmla="*/ 1127414 h 2888673"/>
                  <a:gd name="connsiteX14" fmla="*/ 4681105 w 7377546"/>
                  <a:gd name="connsiteY14" fmla="*/ 1179368 h 2888673"/>
                  <a:gd name="connsiteX15" fmla="*/ 4504459 w 7377546"/>
                  <a:gd name="connsiteY15" fmla="*/ 1272886 h 2888673"/>
                  <a:gd name="connsiteX16" fmla="*/ 4275859 w 7377546"/>
                  <a:gd name="connsiteY16" fmla="*/ 1636568 h 2888673"/>
                  <a:gd name="connsiteX17" fmla="*/ 4088823 w 7377546"/>
                  <a:gd name="connsiteY17" fmla="*/ 1756064 h 2888673"/>
                  <a:gd name="connsiteX18" fmla="*/ 3917373 w 7377546"/>
                  <a:gd name="connsiteY18" fmla="*/ 1740477 h 2888673"/>
                  <a:gd name="connsiteX19" fmla="*/ 3605646 w 7377546"/>
                  <a:gd name="connsiteY19" fmla="*/ 1896341 h 2888673"/>
                  <a:gd name="connsiteX20" fmla="*/ 3138055 w 7377546"/>
                  <a:gd name="connsiteY20" fmla="*/ 2166505 h 2888673"/>
                  <a:gd name="connsiteX21" fmla="*/ 2810741 w 7377546"/>
                  <a:gd name="connsiteY21" fmla="*/ 2223655 h 2888673"/>
                  <a:gd name="connsiteX22" fmla="*/ 2457450 w 7377546"/>
                  <a:gd name="connsiteY22" fmla="*/ 2306782 h 2888673"/>
                  <a:gd name="connsiteX23" fmla="*/ 2260023 w 7377546"/>
                  <a:gd name="connsiteY23" fmla="*/ 2379518 h 2888673"/>
                  <a:gd name="connsiteX24" fmla="*/ 2104159 w 7377546"/>
                  <a:gd name="connsiteY24" fmla="*/ 2426277 h 2888673"/>
                  <a:gd name="connsiteX25" fmla="*/ 1911927 w 7377546"/>
                  <a:gd name="connsiteY25" fmla="*/ 2514600 h 2888673"/>
                  <a:gd name="connsiteX26" fmla="*/ 1595005 w 7377546"/>
                  <a:gd name="connsiteY26" fmla="*/ 2618509 h 2888673"/>
                  <a:gd name="connsiteX27" fmla="*/ 1361209 w 7377546"/>
                  <a:gd name="connsiteY27" fmla="*/ 2701636 h 2888673"/>
                  <a:gd name="connsiteX28" fmla="*/ 1101436 w 7377546"/>
                  <a:gd name="connsiteY28" fmla="*/ 2862696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90605"/>
                  <a:gd name="connsiteX1" fmla="*/ 7076209 w 7377546"/>
                  <a:gd name="connsiteY1" fmla="*/ 124691 h 2890605"/>
                  <a:gd name="connsiteX2" fmla="*/ 6868391 w 7377546"/>
                  <a:gd name="connsiteY2" fmla="*/ 171450 h 2890605"/>
                  <a:gd name="connsiteX3" fmla="*/ 6800850 w 7377546"/>
                  <a:gd name="connsiteY3" fmla="*/ 31173 h 2890605"/>
                  <a:gd name="connsiteX4" fmla="*/ 6650182 w 7377546"/>
                  <a:gd name="connsiteY4" fmla="*/ 46759 h 2890605"/>
                  <a:gd name="connsiteX5" fmla="*/ 6426777 w 7377546"/>
                  <a:gd name="connsiteY5" fmla="*/ 145473 h 2890605"/>
                  <a:gd name="connsiteX6" fmla="*/ 6234546 w 7377546"/>
                  <a:gd name="connsiteY6" fmla="*/ 0 h 2890605"/>
                  <a:gd name="connsiteX7" fmla="*/ 6130636 w 7377546"/>
                  <a:gd name="connsiteY7" fmla="*/ 223405 h 2890605"/>
                  <a:gd name="connsiteX8" fmla="*/ 6011141 w 7377546"/>
                  <a:gd name="connsiteY8" fmla="*/ 389659 h 2890605"/>
                  <a:gd name="connsiteX9" fmla="*/ 5766955 w 7377546"/>
                  <a:gd name="connsiteY9" fmla="*/ 374073 h 2890605"/>
                  <a:gd name="connsiteX10" fmla="*/ 5725391 w 7377546"/>
                  <a:gd name="connsiteY10" fmla="*/ 561109 h 2890605"/>
                  <a:gd name="connsiteX11" fmla="*/ 5512377 w 7377546"/>
                  <a:gd name="connsiteY11" fmla="*/ 690996 h 2890605"/>
                  <a:gd name="connsiteX12" fmla="*/ 5340927 w 7377546"/>
                  <a:gd name="connsiteY12" fmla="*/ 763732 h 2890605"/>
                  <a:gd name="connsiteX13" fmla="*/ 4894118 w 7377546"/>
                  <a:gd name="connsiteY13" fmla="*/ 1127414 h 2890605"/>
                  <a:gd name="connsiteX14" fmla="*/ 4681105 w 7377546"/>
                  <a:gd name="connsiteY14" fmla="*/ 1179368 h 2890605"/>
                  <a:gd name="connsiteX15" fmla="*/ 4504459 w 7377546"/>
                  <a:gd name="connsiteY15" fmla="*/ 1272886 h 2890605"/>
                  <a:gd name="connsiteX16" fmla="*/ 4275859 w 7377546"/>
                  <a:gd name="connsiteY16" fmla="*/ 1636568 h 2890605"/>
                  <a:gd name="connsiteX17" fmla="*/ 4088823 w 7377546"/>
                  <a:gd name="connsiteY17" fmla="*/ 1756064 h 2890605"/>
                  <a:gd name="connsiteX18" fmla="*/ 3917373 w 7377546"/>
                  <a:gd name="connsiteY18" fmla="*/ 1740477 h 2890605"/>
                  <a:gd name="connsiteX19" fmla="*/ 3605646 w 7377546"/>
                  <a:gd name="connsiteY19" fmla="*/ 1896341 h 2890605"/>
                  <a:gd name="connsiteX20" fmla="*/ 3138055 w 7377546"/>
                  <a:gd name="connsiteY20" fmla="*/ 2166505 h 2890605"/>
                  <a:gd name="connsiteX21" fmla="*/ 2810741 w 7377546"/>
                  <a:gd name="connsiteY21" fmla="*/ 2223655 h 2890605"/>
                  <a:gd name="connsiteX22" fmla="*/ 2457450 w 7377546"/>
                  <a:gd name="connsiteY22" fmla="*/ 2306782 h 2890605"/>
                  <a:gd name="connsiteX23" fmla="*/ 2260023 w 7377546"/>
                  <a:gd name="connsiteY23" fmla="*/ 2379518 h 2890605"/>
                  <a:gd name="connsiteX24" fmla="*/ 2104159 w 7377546"/>
                  <a:gd name="connsiteY24" fmla="*/ 2426277 h 2890605"/>
                  <a:gd name="connsiteX25" fmla="*/ 1911927 w 7377546"/>
                  <a:gd name="connsiteY25" fmla="*/ 2514600 h 2890605"/>
                  <a:gd name="connsiteX26" fmla="*/ 1595005 w 7377546"/>
                  <a:gd name="connsiteY26" fmla="*/ 2618509 h 2890605"/>
                  <a:gd name="connsiteX27" fmla="*/ 1361209 w 7377546"/>
                  <a:gd name="connsiteY27" fmla="*/ 2701636 h 2890605"/>
                  <a:gd name="connsiteX28" fmla="*/ 1101436 w 7377546"/>
                  <a:gd name="connsiteY28" fmla="*/ 2862696 h 2890605"/>
                  <a:gd name="connsiteX29" fmla="*/ 768927 w 7377546"/>
                  <a:gd name="connsiteY29" fmla="*/ 2878282 h 2890605"/>
                  <a:gd name="connsiteX30" fmla="*/ 545523 w 7377546"/>
                  <a:gd name="connsiteY30" fmla="*/ 2878282 h 2890605"/>
                  <a:gd name="connsiteX31" fmla="*/ 0 w 7377546"/>
                  <a:gd name="connsiteY31" fmla="*/ 2888673 h 2890605"/>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40927 w 7377546"/>
                  <a:gd name="connsiteY12" fmla="*/ 763732 h 2888673"/>
                  <a:gd name="connsiteX13" fmla="*/ 4894118 w 7377546"/>
                  <a:gd name="connsiteY13" fmla="*/ 1127414 h 2888673"/>
                  <a:gd name="connsiteX14" fmla="*/ 4681105 w 7377546"/>
                  <a:gd name="connsiteY14" fmla="*/ 1179368 h 2888673"/>
                  <a:gd name="connsiteX15" fmla="*/ 4504459 w 7377546"/>
                  <a:gd name="connsiteY15" fmla="*/ 1272886 h 2888673"/>
                  <a:gd name="connsiteX16" fmla="*/ 4275859 w 7377546"/>
                  <a:gd name="connsiteY16" fmla="*/ 1636568 h 2888673"/>
                  <a:gd name="connsiteX17" fmla="*/ 4088823 w 7377546"/>
                  <a:gd name="connsiteY17" fmla="*/ 1756064 h 2888673"/>
                  <a:gd name="connsiteX18" fmla="*/ 3917373 w 7377546"/>
                  <a:gd name="connsiteY18" fmla="*/ 1740477 h 2888673"/>
                  <a:gd name="connsiteX19" fmla="*/ 3605646 w 7377546"/>
                  <a:gd name="connsiteY19" fmla="*/ 1896341 h 2888673"/>
                  <a:gd name="connsiteX20" fmla="*/ 3138055 w 7377546"/>
                  <a:gd name="connsiteY20" fmla="*/ 2166505 h 2888673"/>
                  <a:gd name="connsiteX21" fmla="*/ 2810741 w 7377546"/>
                  <a:gd name="connsiteY21" fmla="*/ 2223655 h 2888673"/>
                  <a:gd name="connsiteX22" fmla="*/ 2457450 w 7377546"/>
                  <a:gd name="connsiteY22" fmla="*/ 2306782 h 2888673"/>
                  <a:gd name="connsiteX23" fmla="*/ 2260023 w 7377546"/>
                  <a:gd name="connsiteY23" fmla="*/ 2379518 h 2888673"/>
                  <a:gd name="connsiteX24" fmla="*/ 2104159 w 7377546"/>
                  <a:gd name="connsiteY24" fmla="*/ 2426277 h 2888673"/>
                  <a:gd name="connsiteX25" fmla="*/ 1911927 w 7377546"/>
                  <a:gd name="connsiteY25" fmla="*/ 2514600 h 2888673"/>
                  <a:gd name="connsiteX26" fmla="*/ 1595005 w 7377546"/>
                  <a:gd name="connsiteY26" fmla="*/ 2618509 h 2888673"/>
                  <a:gd name="connsiteX27" fmla="*/ 1361209 w 7377546"/>
                  <a:gd name="connsiteY27" fmla="*/ 2701636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40927 w 7377546"/>
                  <a:gd name="connsiteY12" fmla="*/ 763732 h 2888673"/>
                  <a:gd name="connsiteX13" fmla="*/ 4894118 w 7377546"/>
                  <a:gd name="connsiteY13" fmla="*/ 1127414 h 2888673"/>
                  <a:gd name="connsiteX14" fmla="*/ 4681105 w 7377546"/>
                  <a:gd name="connsiteY14" fmla="*/ 1179368 h 2888673"/>
                  <a:gd name="connsiteX15" fmla="*/ 4504459 w 7377546"/>
                  <a:gd name="connsiteY15" fmla="*/ 1272886 h 2888673"/>
                  <a:gd name="connsiteX16" fmla="*/ 4275859 w 7377546"/>
                  <a:gd name="connsiteY16" fmla="*/ 1636568 h 2888673"/>
                  <a:gd name="connsiteX17" fmla="*/ 4088823 w 7377546"/>
                  <a:gd name="connsiteY17" fmla="*/ 1756064 h 2888673"/>
                  <a:gd name="connsiteX18" fmla="*/ 3917373 w 7377546"/>
                  <a:gd name="connsiteY18" fmla="*/ 1740477 h 2888673"/>
                  <a:gd name="connsiteX19" fmla="*/ 3605646 w 7377546"/>
                  <a:gd name="connsiteY19" fmla="*/ 1896341 h 2888673"/>
                  <a:gd name="connsiteX20" fmla="*/ 3138055 w 7377546"/>
                  <a:gd name="connsiteY20" fmla="*/ 2166505 h 2888673"/>
                  <a:gd name="connsiteX21" fmla="*/ 2810741 w 7377546"/>
                  <a:gd name="connsiteY21" fmla="*/ 2223655 h 2888673"/>
                  <a:gd name="connsiteX22" fmla="*/ 2457450 w 7377546"/>
                  <a:gd name="connsiteY22" fmla="*/ 2306782 h 2888673"/>
                  <a:gd name="connsiteX23" fmla="*/ 2260023 w 7377546"/>
                  <a:gd name="connsiteY23" fmla="*/ 2379518 h 2888673"/>
                  <a:gd name="connsiteX24" fmla="*/ 2104159 w 7377546"/>
                  <a:gd name="connsiteY24" fmla="*/ 2426277 h 2888673"/>
                  <a:gd name="connsiteX25" fmla="*/ 1911927 w 7377546"/>
                  <a:gd name="connsiteY25" fmla="*/ 2514600 h 2888673"/>
                  <a:gd name="connsiteX26" fmla="*/ 1595005 w 7377546"/>
                  <a:gd name="connsiteY26" fmla="*/ 2618509 h 2888673"/>
                  <a:gd name="connsiteX27" fmla="*/ 1361209 w 7377546"/>
                  <a:gd name="connsiteY27" fmla="*/ 2701636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40927 w 7377546"/>
                  <a:gd name="connsiteY12" fmla="*/ 763732 h 2888673"/>
                  <a:gd name="connsiteX13" fmla="*/ 4894118 w 7377546"/>
                  <a:gd name="connsiteY13" fmla="*/ 1127414 h 2888673"/>
                  <a:gd name="connsiteX14" fmla="*/ 4681105 w 7377546"/>
                  <a:gd name="connsiteY14" fmla="*/ 1179368 h 2888673"/>
                  <a:gd name="connsiteX15" fmla="*/ 4504459 w 7377546"/>
                  <a:gd name="connsiteY15" fmla="*/ 1272886 h 2888673"/>
                  <a:gd name="connsiteX16" fmla="*/ 4275859 w 7377546"/>
                  <a:gd name="connsiteY16" fmla="*/ 1636568 h 2888673"/>
                  <a:gd name="connsiteX17" fmla="*/ 4088823 w 7377546"/>
                  <a:gd name="connsiteY17" fmla="*/ 1756064 h 2888673"/>
                  <a:gd name="connsiteX18" fmla="*/ 3917373 w 7377546"/>
                  <a:gd name="connsiteY18" fmla="*/ 1740477 h 2888673"/>
                  <a:gd name="connsiteX19" fmla="*/ 3605646 w 7377546"/>
                  <a:gd name="connsiteY19" fmla="*/ 1896341 h 2888673"/>
                  <a:gd name="connsiteX20" fmla="*/ 3138055 w 7377546"/>
                  <a:gd name="connsiteY20" fmla="*/ 2166505 h 2888673"/>
                  <a:gd name="connsiteX21" fmla="*/ 2810741 w 7377546"/>
                  <a:gd name="connsiteY21" fmla="*/ 2223655 h 2888673"/>
                  <a:gd name="connsiteX22" fmla="*/ 2457450 w 7377546"/>
                  <a:gd name="connsiteY22" fmla="*/ 2306782 h 2888673"/>
                  <a:gd name="connsiteX23" fmla="*/ 2260023 w 7377546"/>
                  <a:gd name="connsiteY23" fmla="*/ 2379518 h 2888673"/>
                  <a:gd name="connsiteX24" fmla="*/ 2104159 w 7377546"/>
                  <a:gd name="connsiteY24" fmla="*/ 2426277 h 2888673"/>
                  <a:gd name="connsiteX25" fmla="*/ 1911927 w 7377546"/>
                  <a:gd name="connsiteY25" fmla="*/ 2514600 h 2888673"/>
                  <a:gd name="connsiteX26" fmla="*/ 1595005 w 7377546"/>
                  <a:gd name="connsiteY26" fmla="*/ 2618509 h 2888673"/>
                  <a:gd name="connsiteX27" fmla="*/ 1361209 w 7377546"/>
                  <a:gd name="connsiteY27" fmla="*/ 2701636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40927 w 7377546"/>
                  <a:gd name="connsiteY12" fmla="*/ 763732 h 2888673"/>
                  <a:gd name="connsiteX13" fmla="*/ 4894118 w 7377546"/>
                  <a:gd name="connsiteY13" fmla="*/ 1127414 h 2888673"/>
                  <a:gd name="connsiteX14" fmla="*/ 4681105 w 7377546"/>
                  <a:gd name="connsiteY14" fmla="*/ 1179368 h 2888673"/>
                  <a:gd name="connsiteX15" fmla="*/ 4504459 w 7377546"/>
                  <a:gd name="connsiteY15" fmla="*/ 1272886 h 2888673"/>
                  <a:gd name="connsiteX16" fmla="*/ 4275859 w 7377546"/>
                  <a:gd name="connsiteY16" fmla="*/ 1636568 h 2888673"/>
                  <a:gd name="connsiteX17" fmla="*/ 4088823 w 7377546"/>
                  <a:gd name="connsiteY17" fmla="*/ 1756064 h 2888673"/>
                  <a:gd name="connsiteX18" fmla="*/ 3917373 w 7377546"/>
                  <a:gd name="connsiteY18" fmla="*/ 1740477 h 2888673"/>
                  <a:gd name="connsiteX19" fmla="*/ 3605646 w 7377546"/>
                  <a:gd name="connsiteY19" fmla="*/ 1896341 h 2888673"/>
                  <a:gd name="connsiteX20" fmla="*/ 3138055 w 7377546"/>
                  <a:gd name="connsiteY20" fmla="*/ 2166505 h 2888673"/>
                  <a:gd name="connsiteX21" fmla="*/ 2810741 w 7377546"/>
                  <a:gd name="connsiteY21" fmla="*/ 2223655 h 2888673"/>
                  <a:gd name="connsiteX22" fmla="*/ 2457450 w 7377546"/>
                  <a:gd name="connsiteY22" fmla="*/ 2306782 h 2888673"/>
                  <a:gd name="connsiteX23" fmla="*/ 2260023 w 7377546"/>
                  <a:gd name="connsiteY23" fmla="*/ 2379518 h 2888673"/>
                  <a:gd name="connsiteX24" fmla="*/ 2104159 w 7377546"/>
                  <a:gd name="connsiteY24" fmla="*/ 2426277 h 2888673"/>
                  <a:gd name="connsiteX25" fmla="*/ 1911927 w 7377546"/>
                  <a:gd name="connsiteY25" fmla="*/ 2514600 h 2888673"/>
                  <a:gd name="connsiteX26" fmla="*/ 1595005 w 7377546"/>
                  <a:gd name="connsiteY26" fmla="*/ 2618509 h 2888673"/>
                  <a:gd name="connsiteX27" fmla="*/ 1361209 w 7377546"/>
                  <a:gd name="connsiteY27" fmla="*/ 2701636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40927 w 7377546"/>
                  <a:gd name="connsiteY12" fmla="*/ 763732 h 2888673"/>
                  <a:gd name="connsiteX13" fmla="*/ 4894118 w 7377546"/>
                  <a:gd name="connsiteY13" fmla="*/ 1127414 h 2888673"/>
                  <a:gd name="connsiteX14" fmla="*/ 4681105 w 7377546"/>
                  <a:gd name="connsiteY14" fmla="*/ 1179368 h 2888673"/>
                  <a:gd name="connsiteX15" fmla="*/ 4504459 w 7377546"/>
                  <a:gd name="connsiteY15" fmla="*/ 1272886 h 2888673"/>
                  <a:gd name="connsiteX16" fmla="*/ 4275859 w 7377546"/>
                  <a:gd name="connsiteY16" fmla="*/ 1636568 h 2888673"/>
                  <a:gd name="connsiteX17" fmla="*/ 4088823 w 7377546"/>
                  <a:gd name="connsiteY17" fmla="*/ 1756064 h 2888673"/>
                  <a:gd name="connsiteX18" fmla="*/ 3917373 w 7377546"/>
                  <a:gd name="connsiteY18" fmla="*/ 1740477 h 2888673"/>
                  <a:gd name="connsiteX19" fmla="*/ 3605646 w 7377546"/>
                  <a:gd name="connsiteY19" fmla="*/ 1896341 h 2888673"/>
                  <a:gd name="connsiteX20" fmla="*/ 3138055 w 7377546"/>
                  <a:gd name="connsiteY20" fmla="*/ 2166505 h 2888673"/>
                  <a:gd name="connsiteX21" fmla="*/ 2810741 w 7377546"/>
                  <a:gd name="connsiteY21" fmla="*/ 2223655 h 2888673"/>
                  <a:gd name="connsiteX22" fmla="*/ 2457450 w 7377546"/>
                  <a:gd name="connsiteY22" fmla="*/ 2306782 h 2888673"/>
                  <a:gd name="connsiteX23" fmla="*/ 2260023 w 7377546"/>
                  <a:gd name="connsiteY23" fmla="*/ 2379518 h 2888673"/>
                  <a:gd name="connsiteX24" fmla="*/ 2104159 w 7377546"/>
                  <a:gd name="connsiteY24" fmla="*/ 2426277 h 2888673"/>
                  <a:gd name="connsiteX25" fmla="*/ 1911927 w 7377546"/>
                  <a:gd name="connsiteY25" fmla="*/ 2514600 h 2888673"/>
                  <a:gd name="connsiteX26" fmla="*/ 1595005 w 7377546"/>
                  <a:gd name="connsiteY26" fmla="*/ 2618509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40927 w 7377546"/>
                  <a:gd name="connsiteY12" fmla="*/ 763732 h 2888673"/>
                  <a:gd name="connsiteX13" fmla="*/ 4894118 w 7377546"/>
                  <a:gd name="connsiteY13" fmla="*/ 1127414 h 2888673"/>
                  <a:gd name="connsiteX14" fmla="*/ 4681105 w 7377546"/>
                  <a:gd name="connsiteY14" fmla="*/ 1179368 h 2888673"/>
                  <a:gd name="connsiteX15" fmla="*/ 4504459 w 7377546"/>
                  <a:gd name="connsiteY15" fmla="*/ 1272886 h 2888673"/>
                  <a:gd name="connsiteX16" fmla="*/ 4275859 w 7377546"/>
                  <a:gd name="connsiteY16" fmla="*/ 1636568 h 2888673"/>
                  <a:gd name="connsiteX17" fmla="*/ 4088823 w 7377546"/>
                  <a:gd name="connsiteY17" fmla="*/ 1756064 h 2888673"/>
                  <a:gd name="connsiteX18" fmla="*/ 3917373 w 7377546"/>
                  <a:gd name="connsiteY18" fmla="*/ 1740477 h 2888673"/>
                  <a:gd name="connsiteX19" fmla="*/ 3605646 w 7377546"/>
                  <a:gd name="connsiteY19" fmla="*/ 1896341 h 2888673"/>
                  <a:gd name="connsiteX20" fmla="*/ 3138055 w 7377546"/>
                  <a:gd name="connsiteY20" fmla="*/ 2166505 h 2888673"/>
                  <a:gd name="connsiteX21" fmla="*/ 2810741 w 7377546"/>
                  <a:gd name="connsiteY21" fmla="*/ 2223655 h 2888673"/>
                  <a:gd name="connsiteX22" fmla="*/ 2457450 w 7377546"/>
                  <a:gd name="connsiteY22" fmla="*/ 2306782 h 2888673"/>
                  <a:gd name="connsiteX23" fmla="*/ 2260023 w 7377546"/>
                  <a:gd name="connsiteY23" fmla="*/ 2379518 h 2888673"/>
                  <a:gd name="connsiteX24" fmla="*/ 2104159 w 7377546"/>
                  <a:gd name="connsiteY24" fmla="*/ 2426277 h 2888673"/>
                  <a:gd name="connsiteX25" fmla="*/ 1911927 w 7377546"/>
                  <a:gd name="connsiteY25" fmla="*/ 2514600 h 2888673"/>
                  <a:gd name="connsiteX26" fmla="*/ 1595005 w 7377546"/>
                  <a:gd name="connsiteY26" fmla="*/ 2618509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40927 w 7377546"/>
                  <a:gd name="connsiteY12" fmla="*/ 763732 h 2888673"/>
                  <a:gd name="connsiteX13" fmla="*/ 4894118 w 7377546"/>
                  <a:gd name="connsiteY13" fmla="*/ 1127414 h 2888673"/>
                  <a:gd name="connsiteX14" fmla="*/ 4681105 w 7377546"/>
                  <a:gd name="connsiteY14" fmla="*/ 1179368 h 2888673"/>
                  <a:gd name="connsiteX15" fmla="*/ 4504459 w 7377546"/>
                  <a:gd name="connsiteY15" fmla="*/ 1272886 h 2888673"/>
                  <a:gd name="connsiteX16" fmla="*/ 4275859 w 7377546"/>
                  <a:gd name="connsiteY16" fmla="*/ 1636568 h 2888673"/>
                  <a:gd name="connsiteX17" fmla="*/ 4088823 w 7377546"/>
                  <a:gd name="connsiteY17" fmla="*/ 1756064 h 2888673"/>
                  <a:gd name="connsiteX18" fmla="*/ 3917373 w 7377546"/>
                  <a:gd name="connsiteY18" fmla="*/ 1740477 h 2888673"/>
                  <a:gd name="connsiteX19" fmla="*/ 3605646 w 7377546"/>
                  <a:gd name="connsiteY19" fmla="*/ 1896341 h 2888673"/>
                  <a:gd name="connsiteX20" fmla="*/ 3138055 w 7377546"/>
                  <a:gd name="connsiteY20" fmla="*/ 2166505 h 2888673"/>
                  <a:gd name="connsiteX21" fmla="*/ 2810741 w 7377546"/>
                  <a:gd name="connsiteY21" fmla="*/ 2223655 h 2888673"/>
                  <a:gd name="connsiteX22" fmla="*/ 2457450 w 7377546"/>
                  <a:gd name="connsiteY22" fmla="*/ 2306782 h 2888673"/>
                  <a:gd name="connsiteX23" fmla="*/ 2260023 w 7377546"/>
                  <a:gd name="connsiteY23" fmla="*/ 2379518 h 2888673"/>
                  <a:gd name="connsiteX24" fmla="*/ 2104159 w 7377546"/>
                  <a:gd name="connsiteY24" fmla="*/ 2426277 h 2888673"/>
                  <a:gd name="connsiteX25" fmla="*/ 1911927 w 7377546"/>
                  <a:gd name="connsiteY25" fmla="*/ 2514600 h 2888673"/>
                  <a:gd name="connsiteX26" fmla="*/ 1595005 w 7377546"/>
                  <a:gd name="connsiteY26" fmla="*/ 2618509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40927 w 7377546"/>
                  <a:gd name="connsiteY12" fmla="*/ 763732 h 2888673"/>
                  <a:gd name="connsiteX13" fmla="*/ 4894118 w 7377546"/>
                  <a:gd name="connsiteY13" fmla="*/ 1127414 h 2888673"/>
                  <a:gd name="connsiteX14" fmla="*/ 4681105 w 7377546"/>
                  <a:gd name="connsiteY14" fmla="*/ 1179368 h 2888673"/>
                  <a:gd name="connsiteX15" fmla="*/ 4504459 w 7377546"/>
                  <a:gd name="connsiteY15" fmla="*/ 1272886 h 2888673"/>
                  <a:gd name="connsiteX16" fmla="*/ 4275859 w 7377546"/>
                  <a:gd name="connsiteY16" fmla="*/ 1636568 h 2888673"/>
                  <a:gd name="connsiteX17" fmla="*/ 4088823 w 7377546"/>
                  <a:gd name="connsiteY17" fmla="*/ 1756064 h 2888673"/>
                  <a:gd name="connsiteX18" fmla="*/ 3917373 w 7377546"/>
                  <a:gd name="connsiteY18" fmla="*/ 1740477 h 2888673"/>
                  <a:gd name="connsiteX19" fmla="*/ 3605646 w 7377546"/>
                  <a:gd name="connsiteY19" fmla="*/ 1896341 h 2888673"/>
                  <a:gd name="connsiteX20" fmla="*/ 3138055 w 7377546"/>
                  <a:gd name="connsiteY20" fmla="*/ 2166505 h 2888673"/>
                  <a:gd name="connsiteX21" fmla="*/ 2810741 w 7377546"/>
                  <a:gd name="connsiteY21" fmla="*/ 2223655 h 2888673"/>
                  <a:gd name="connsiteX22" fmla="*/ 2457450 w 7377546"/>
                  <a:gd name="connsiteY22" fmla="*/ 2306782 h 2888673"/>
                  <a:gd name="connsiteX23" fmla="*/ 2260023 w 7377546"/>
                  <a:gd name="connsiteY23" fmla="*/ 2379518 h 2888673"/>
                  <a:gd name="connsiteX24" fmla="*/ 2104159 w 7377546"/>
                  <a:gd name="connsiteY24" fmla="*/ 2426277 h 2888673"/>
                  <a:gd name="connsiteX25" fmla="*/ 1911927 w 7377546"/>
                  <a:gd name="connsiteY25" fmla="*/ 2514600 h 2888673"/>
                  <a:gd name="connsiteX26" fmla="*/ 1595005 w 7377546"/>
                  <a:gd name="connsiteY26" fmla="*/ 2618509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40927 w 7377546"/>
                  <a:gd name="connsiteY12" fmla="*/ 763732 h 2888673"/>
                  <a:gd name="connsiteX13" fmla="*/ 4894118 w 7377546"/>
                  <a:gd name="connsiteY13" fmla="*/ 1127414 h 2888673"/>
                  <a:gd name="connsiteX14" fmla="*/ 4681105 w 7377546"/>
                  <a:gd name="connsiteY14" fmla="*/ 1179368 h 2888673"/>
                  <a:gd name="connsiteX15" fmla="*/ 4504459 w 7377546"/>
                  <a:gd name="connsiteY15" fmla="*/ 1272886 h 2888673"/>
                  <a:gd name="connsiteX16" fmla="*/ 4275859 w 7377546"/>
                  <a:gd name="connsiteY16" fmla="*/ 1636568 h 2888673"/>
                  <a:gd name="connsiteX17" fmla="*/ 4088823 w 7377546"/>
                  <a:gd name="connsiteY17" fmla="*/ 1756064 h 2888673"/>
                  <a:gd name="connsiteX18" fmla="*/ 3917373 w 7377546"/>
                  <a:gd name="connsiteY18" fmla="*/ 1740477 h 2888673"/>
                  <a:gd name="connsiteX19" fmla="*/ 3605646 w 7377546"/>
                  <a:gd name="connsiteY19" fmla="*/ 1896341 h 2888673"/>
                  <a:gd name="connsiteX20" fmla="*/ 3138055 w 7377546"/>
                  <a:gd name="connsiteY20" fmla="*/ 2166505 h 2888673"/>
                  <a:gd name="connsiteX21" fmla="*/ 2810741 w 7377546"/>
                  <a:gd name="connsiteY21" fmla="*/ 2223655 h 2888673"/>
                  <a:gd name="connsiteX22" fmla="*/ 2457450 w 7377546"/>
                  <a:gd name="connsiteY22" fmla="*/ 2306782 h 2888673"/>
                  <a:gd name="connsiteX23" fmla="*/ 2260023 w 7377546"/>
                  <a:gd name="connsiteY23" fmla="*/ 2379518 h 2888673"/>
                  <a:gd name="connsiteX24" fmla="*/ 2104159 w 7377546"/>
                  <a:gd name="connsiteY24" fmla="*/ 2426277 h 2888673"/>
                  <a:gd name="connsiteX25" fmla="*/ 1911927 w 7377546"/>
                  <a:gd name="connsiteY25" fmla="*/ 2514600 h 2888673"/>
                  <a:gd name="connsiteX26" fmla="*/ 1595005 w 7377546"/>
                  <a:gd name="connsiteY26" fmla="*/ 2618509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40927 w 7377546"/>
                  <a:gd name="connsiteY12" fmla="*/ 763732 h 2888673"/>
                  <a:gd name="connsiteX13" fmla="*/ 4894118 w 7377546"/>
                  <a:gd name="connsiteY13" fmla="*/ 1127414 h 2888673"/>
                  <a:gd name="connsiteX14" fmla="*/ 4681105 w 7377546"/>
                  <a:gd name="connsiteY14" fmla="*/ 1179368 h 2888673"/>
                  <a:gd name="connsiteX15" fmla="*/ 4504459 w 7377546"/>
                  <a:gd name="connsiteY15" fmla="*/ 1272886 h 2888673"/>
                  <a:gd name="connsiteX16" fmla="*/ 4275859 w 7377546"/>
                  <a:gd name="connsiteY16" fmla="*/ 1636568 h 2888673"/>
                  <a:gd name="connsiteX17" fmla="*/ 4088823 w 7377546"/>
                  <a:gd name="connsiteY17" fmla="*/ 1756064 h 2888673"/>
                  <a:gd name="connsiteX18" fmla="*/ 3917373 w 7377546"/>
                  <a:gd name="connsiteY18" fmla="*/ 1740477 h 2888673"/>
                  <a:gd name="connsiteX19" fmla="*/ 3605646 w 7377546"/>
                  <a:gd name="connsiteY19" fmla="*/ 1896341 h 2888673"/>
                  <a:gd name="connsiteX20" fmla="*/ 3138055 w 7377546"/>
                  <a:gd name="connsiteY20" fmla="*/ 2166505 h 2888673"/>
                  <a:gd name="connsiteX21" fmla="*/ 2810741 w 7377546"/>
                  <a:gd name="connsiteY21" fmla="*/ 2223655 h 2888673"/>
                  <a:gd name="connsiteX22" fmla="*/ 2457450 w 7377546"/>
                  <a:gd name="connsiteY22" fmla="*/ 2306782 h 2888673"/>
                  <a:gd name="connsiteX23" fmla="*/ 2260023 w 7377546"/>
                  <a:gd name="connsiteY23" fmla="*/ 2379518 h 2888673"/>
                  <a:gd name="connsiteX24" fmla="*/ 2104159 w 7377546"/>
                  <a:gd name="connsiteY24" fmla="*/ 2426277 h 2888673"/>
                  <a:gd name="connsiteX25" fmla="*/ 1911927 w 7377546"/>
                  <a:gd name="connsiteY25" fmla="*/ 2514600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40927 w 7377546"/>
                  <a:gd name="connsiteY12" fmla="*/ 763732 h 2888673"/>
                  <a:gd name="connsiteX13" fmla="*/ 4894118 w 7377546"/>
                  <a:gd name="connsiteY13" fmla="*/ 1127414 h 2888673"/>
                  <a:gd name="connsiteX14" fmla="*/ 4681105 w 7377546"/>
                  <a:gd name="connsiteY14" fmla="*/ 1179368 h 2888673"/>
                  <a:gd name="connsiteX15" fmla="*/ 4504459 w 7377546"/>
                  <a:gd name="connsiteY15" fmla="*/ 1272886 h 2888673"/>
                  <a:gd name="connsiteX16" fmla="*/ 4275859 w 7377546"/>
                  <a:gd name="connsiteY16" fmla="*/ 1636568 h 2888673"/>
                  <a:gd name="connsiteX17" fmla="*/ 4088823 w 7377546"/>
                  <a:gd name="connsiteY17" fmla="*/ 1756064 h 2888673"/>
                  <a:gd name="connsiteX18" fmla="*/ 3917373 w 7377546"/>
                  <a:gd name="connsiteY18" fmla="*/ 1740477 h 2888673"/>
                  <a:gd name="connsiteX19" fmla="*/ 3605646 w 7377546"/>
                  <a:gd name="connsiteY19" fmla="*/ 1896341 h 2888673"/>
                  <a:gd name="connsiteX20" fmla="*/ 3138055 w 7377546"/>
                  <a:gd name="connsiteY20" fmla="*/ 2166505 h 2888673"/>
                  <a:gd name="connsiteX21" fmla="*/ 2810741 w 7377546"/>
                  <a:gd name="connsiteY21" fmla="*/ 2223655 h 2888673"/>
                  <a:gd name="connsiteX22" fmla="*/ 2457450 w 7377546"/>
                  <a:gd name="connsiteY22" fmla="*/ 230678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40927 w 7377546"/>
                  <a:gd name="connsiteY12" fmla="*/ 763732 h 2888673"/>
                  <a:gd name="connsiteX13" fmla="*/ 4894118 w 7377546"/>
                  <a:gd name="connsiteY13" fmla="*/ 1127414 h 2888673"/>
                  <a:gd name="connsiteX14" fmla="*/ 4681105 w 7377546"/>
                  <a:gd name="connsiteY14" fmla="*/ 1179368 h 2888673"/>
                  <a:gd name="connsiteX15" fmla="*/ 4504459 w 7377546"/>
                  <a:gd name="connsiteY15" fmla="*/ 1272886 h 2888673"/>
                  <a:gd name="connsiteX16" fmla="*/ 4275859 w 7377546"/>
                  <a:gd name="connsiteY16" fmla="*/ 1636568 h 2888673"/>
                  <a:gd name="connsiteX17" fmla="*/ 4088823 w 7377546"/>
                  <a:gd name="connsiteY17" fmla="*/ 1756064 h 2888673"/>
                  <a:gd name="connsiteX18" fmla="*/ 3917373 w 7377546"/>
                  <a:gd name="connsiteY18" fmla="*/ 1740477 h 2888673"/>
                  <a:gd name="connsiteX19" fmla="*/ 3605646 w 7377546"/>
                  <a:gd name="connsiteY19" fmla="*/ 1896341 h 2888673"/>
                  <a:gd name="connsiteX20" fmla="*/ 3138055 w 7377546"/>
                  <a:gd name="connsiteY20" fmla="*/ 2166505 h 2888673"/>
                  <a:gd name="connsiteX21" fmla="*/ 2810741 w 7377546"/>
                  <a:gd name="connsiteY21" fmla="*/ 2223655 h 2888673"/>
                  <a:gd name="connsiteX22" fmla="*/ 2457450 w 7377546"/>
                  <a:gd name="connsiteY22" fmla="*/ 230678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40927 w 7377546"/>
                  <a:gd name="connsiteY12" fmla="*/ 763732 h 2888673"/>
                  <a:gd name="connsiteX13" fmla="*/ 4894118 w 7377546"/>
                  <a:gd name="connsiteY13" fmla="*/ 1127414 h 2888673"/>
                  <a:gd name="connsiteX14" fmla="*/ 4681105 w 7377546"/>
                  <a:gd name="connsiteY14" fmla="*/ 1179368 h 2888673"/>
                  <a:gd name="connsiteX15" fmla="*/ 4504459 w 7377546"/>
                  <a:gd name="connsiteY15" fmla="*/ 1272886 h 2888673"/>
                  <a:gd name="connsiteX16" fmla="*/ 4275859 w 7377546"/>
                  <a:gd name="connsiteY16" fmla="*/ 1636568 h 2888673"/>
                  <a:gd name="connsiteX17" fmla="*/ 4088823 w 7377546"/>
                  <a:gd name="connsiteY17" fmla="*/ 1756064 h 2888673"/>
                  <a:gd name="connsiteX18" fmla="*/ 3917373 w 7377546"/>
                  <a:gd name="connsiteY18" fmla="*/ 1740477 h 2888673"/>
                  <a:gd name="connsiteX19" fmla="*/ 3605646 w 7377546"/>
                  <a:gd name="connsiteY19" fmla="*/ 1896341 h 2888673"/>
                  <a:gd name="connsiteX20" fmla="*/ 3138055 w 7377546"/>
                  <a:gd name="connsiteY20" fmla="*/ 2166505 h 2888673"/>
                  <a:gd name="connsiteX21" fmla="*/ 2810741 w 7377546"/>
                  <a:gd name="connsiteY21" fmla="*/ 2223655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40927 w 7377546"/>
                  <a:gd name="connsiteY12" fmla="*/ 763732 h 2888673"/>
                  <a:gd name="connsiteX13" fmla="*/ 4894118 w 7377546"/>
                  <a:gd name="connsiteY13" fmla="*/ 1127414 h 2888673"/>
                  <a:gd name="connsiteX14" fmla="*/ 4681105 w 7377546"/>
                  <a:gd name="connsiteY14" fmla="*/ 1179368 h 2888673"/>
                  <a:gd name="connsiteX15" fmla="*/ 4504459 w 7377546"/>
                  <a:gd name="connsiteY15" fmla="*/ 1272886 h 2888673"/>
                  <a:gd name="connsiteX16" fmla="*/ 4275859 w 7377546"/>
                  <a:gd name="connsiteY16" fmla="*/ 1636568 h 2888673"/>
                  <a:gd name="connsiteX17" fmla="*/ 4088823 w 7377546"/>
                  <a:gd name="connsiteY17" fmla="*/ 1756064 h 2888673"/>
                  <a:gd name="connsiteX18" fmla="*/ 3917373 w 7377546"/>
                  <a:gd name="connsiteY18" fmla="*/ 1740477 h 2888673"/>
                  <a:gd name="connsiteX19" fmla="*/ 3605646 w 7377546"/>
                  <a:gd name="connsiteY19" fmla="*/ 1896341 h 2888673"/>
                  <a:gd name="connsiteX20" fmla="*/ 3138055 w 7377546"/>
                  <a:gd name="connsiteY20" fmla="*/ 2166505 h 2888673"/>
                  <a:gd name="connsiteX21" fmla="*/ 2810741 w 7377546"/>
                  <a:gd name="connsiteY21" fmla="*/ 2223655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40927 w 7377546"/>
                  <a:gd name="connsiteY12" fmla="*/ 763732 h 2888673"/>
                  <a:gd name="connsiteX13" fmla="*/ 4894118 w 7377546"/>
                  <a:gd name="connsiteY13" fmla="*/ 1127414 h 2888673"/>
                  <a:gd name="connsiteX14" fmla="*/ 4681105 w 7377546"/>
                  <a:gd name="connsiteY14" fmla="*/ 1179368 h 2888673"/>
                  <a:gd name="connsiteX15" fmla="*/ 4504459 w 7377546"/>
                  <a:gd name="connsiteY15" fmla="*/ 1272886 h 2888673"/>
                  <a:gd name="connsiteX16" fmla="*/ 4275859 w 7377546"/>
                  <a:gd name="connsiteY16" fmla="*/ 1636568 h 2888673"/>
                  <a:gd name="connsiteX17" fmla="*/ 4088823 w 7377546"/>
                  <a:gd name="connsiteY17" fmla="*/ 1756064 h 2888673"/>
                  <a:gd name="connsiteX18" fmla="*/ 3917373 w 7377546"/>
                  <a:gd name="connsiteY18" fmla="*/ 1740477 h 2888673"/>
                  <a:gd name="connsiteX19" fmla="*/ 3605646 w 7377546"/>
                  <a:gd name="connsiteY19" fmla="*/ 1896341 h 2888673"/>
                  <a:gd name="connsiteX20" fmla="*/ 3138055 w 7377546"/>
                  <a:gd name="connsiteY20" fmla="*/ 2166505 h 2888673"/>
                  <a:gd name="connsiteX21" fmla="*/ 2810741 w 7377546"/>
                  <a:gd name="connsiteY21" fmla="*/ 2223655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40927 w 7377546"/>
                  <a:gd name="connsiteY12" fmla="*/ 763732 h 2888673"/>
                  <a:gd name="connsiteX13" fmla="*/ 4894118 w 7377546"/>
                  <a:gd name="connsiteY13" fmla="*/ 1127414 h 2888673"/>
                  <a:gd name="connsiteX14" fmla="*/ 4681105 w 7377546"/>
                  <a:gd name="connsiteY14" fmla="*/ 1179368 h 2888673"/>
                  <a:gd name="connsiteX15" fmla="*/ 4504459 w 7377546"/>
                  <a:gd name="connsiteY15" fmla="*/ 1272886 h 2888673"/>
                  <a:gd name="connsiteX16" fmla="*/ 4275859 w 7377546"/>
                  <a:gd name="connsiteY16" fmla="*/ 1636568 h 2888673"/>
                  <a:gd name="connsiteX17" fmla="*/ 4088823 w 7377546"/>
                  <a:gd name="connsiteY17" fmla="*/ 1756064 h 2888673"/>
                  <a:gd name="connsiteX18" fmla="*/ 3917373 w 7377546"/>
                  <a:gd name="connsiteY18" fmla="*/ 1740477 h 2888673"/>
                  <a:gd name="connsiteX19" fmla="*/ 3605646 w 7377546"/>
                  <a:gd name="connsiteY19" fmla="*/ 1896341 h 2888673"/>
                  <a:gd name="connsiteX20" fmla="*/ 3138055 w 7377546"/>
                  <a:gd name="connsiteY20" fmla="*/ 2166505 h 2888673"/>
                  <a:gd name="connsiteX21" fmla="*/ 2810741 w 7377546"/>
                  <a:gd name="connsiteY21" fmla="*/ 2223655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40927 w 7377546"/>
                  <a:gd name="connsiteY12" fmla="*/ 763732 h 2888673"/>
                  <a:gd name="connsiteX13" fmla="*/ 4894118 w 7377546"/>
                  <a:gd name="connsiteY13" fmla="*/ 1127414 h 2888673"/>
                  <a:gd name="connsiteX14" fmla="*/ 4681105 w 7377546"/>
                  <a:gd name="connsiteY14" fmla="*/ 1179368 h 2888673"/>
                  <a:gd name="connsiteX15" fmla="*/ 4504459 w 7377546"/>
                  <a:gd name="connsiteY15" fmla="*/ 1272886 h 2888673"/>
                  <a:gd name="connsiteX16" fmla="*/ 4275859 w 7377546"/>
                  <a:gd name="connsiteY16" fmla="*/ 1636568 h 2888673"/>
                  <a:gd name="connsiteX17" fmla="*/ 4088823 w 7377546"/>
                  <a:gd name="connsiteY17" fmla="*/ 1756064 h 2888673"/>
                  <a:gd name="connsiteX18" fmla="*/ 3917373 w 7377546"/>
                  <a:gd name="connsiteY18" fmla="*/ 1740477 h 2888673"/>
                  <a:gd name="connsiteX19" fmla="*/ 3605646 w 7377546"/>
                  <a:gd name="connsiteY19" fmla="*/ 1896341 h 2888673"/>
                  <a:gd name="connsiteX20" fmla="*/ 3138055 w 7377546"/>
                  <a:gd name="connsiteY20" fmla="*/ 2166505 h 2888673"/>
                  <a:gd name="connsiteX21" fmla="*/ 2810741 w 7377546"/>
                  <a:gd name="connsiteY21" fmla="*/ 2223655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40927 w 7377546"/>
                  <a:gd name="connsiteY12" fmla="*/ 763732 h 2888673"/>
                  <a:gd name="connsiteX13" fmla="*/ 4894118 w 7377546"/>
                  <a:gd name="connsiteY13" fmla="*/ 1127414 h 2888673"/>
                  <a:gd name="connsiteX14" fmla="*/ 4681105 w 7377546"/>
                  <a:gd name="connsiteY14" fmla="*/ 1179368 h 2888673"/>
                  <a:gd name="connsiteX15" fmla="*/ 4504459 w 7377546"/>
                  <a:gd name="connsiteY15" fmla="*/ 1272886 h 2888673"/>
                  <a:gd name="connsiteX16" fmla="*/ 4275859 w 7377546"/>
                  <a:gd name="connsiteY16" fmla="*/ 1636568 h 2888673"/>
                  <a:gd name="connsiteX17" fmla="*/ 4088823 w 7377546"/>
                  <a:gd name="connsiteY17" fmla="*/ 1756064 h 2888673"/>
                  <a:gd name="connsiteX18" fmla="*/ 3917373 w 7377546"/>
                  <a:gd name="connsiteY18" fmla="*/ 1740477 h 2888673"/>
                  <a:gd name="connsiteX19" fmla="*/ 3605646 w 7377546"/>
                  <a:gd name="connsiteY19" fmla="*/ 1896341 h 2888673"/>
                  <a:gd name="connsiteX20" fmla="*/ 3138055 w 7377546"/>
                  <a:gd name="connsiteY20" fmla="*/ 2166505 h 2888673"/>
                  <a:gd name="connsiteX21" fmla="*/ 2810741 w 7377546"/>
                  <a:gd name="connsiteY21" fmla="*/ 2202873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40927 w 7377546"/>
                  <a:gd name="connsiteY12" fmla="*/ 763732 h 2888673"/>
                  <a:gd name="connsiteX13" fmla="*/ 4894118 w 7377546"/>
                  <a:gd name="connsiteY13" fmla="*/ 1127414 h 2888673"/>
                  <a:gd name="connsiteX14" fmla="*/ 4681105 w 7377546"/>
                  <a:gd name="connsiteY14" fmla="*/ 1179368 h 2888673"/>
                  <a:gd name="connsiteX15" fmla="*/ 4504459 w 7377546"/>
                  <a:gd name="connsiteY15" fmla="*/ 1272886 h 2888673"/>
                  <a:gd name="connsiteX16" fmla="*/ 4275859 w 7377546"/>
                  <a:gd name="connsiteY16" fmla="*/ 1636568 h 2888673"/>
                  <a:gd name="connsiteX17" fmla="*/ 4088823 w 7377546"/>
                  <a:gd name="connsiteY17" fmla="*/ 1756064 h 2888673"/>
                  <a:gd name="connsiteX18" fmla="*/ 3917373 w 7377546"/>
                  <a:gd name="connsiteY18" fmla="*/ 1740477 h 2888673"/>
                  <a:gd name="connsiteX19" fmla="*/ 3605646 w 7377546"/>
                  <a:gd name="connsiteY19" fmla="*/ 1896341 h 2888673"/>
                  <a:gd name="connsiteX20" fmla="*/ 3138055 w 7377546"/>
                  <a:gd name="connsiteY20" fmla="*/ 2166505 h 2888673"/>
                  <a:gd name="connsiteX21" fmla="*/ 2810741 w 7377546"/>
                  <a:gd name="connsiteY21" fmla="*/ 2202873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40927 w 7377546"/>
                  <a:gd name="connsiteY12" fmla="*/ 763732 h 2888673"/>
                  <a:gd name="connsiteX13" fmla="*/ 4894118 w 7377546"/>
                  <a:gd name="connsiteY13" fmla="*/ 1127414 h 2888673"/>
                  <a:gd name="connsiteX14" fmla="*/ 4681105 w 7377546"/>
                  <a:gd name="connsiteY14" fmla="*/ 1179368 h 2888673"/>
                  <a:gd name="connsiteX15" fmla="*/ 4504459 w 7377546"/>
                  <a:gd name="connsiteY15" fmla="*/ 1272886 h 2888673"/>
                  <a:gd name="connsiteX16" fmla="*/ 4275859 w 7377546"/>
                  <a:gd name="connsiteY16" fmla="*/ 1636568 h 2888673"/>
                  <a:gd name="connsiteX17" fmla="*/ 4088823 w 7377546"/>
                  <a:gd name="connsiteY17" fmla="*/ 1756064 h 2888673"/>
                  <a:gd name="connsiteX18" fmla="*/ 3917373 w 7377546"/>
                  <a:gd name="connsiteY18" fmla="*/ 1740477 h 2888673"/>
                  <a:gd name="connsiteX19" fmla="*/ 3605646 w 7377546"/>
                  <a:gd name="connsiteY19" fmla="*/ 1896341 h 2888673"/>
                  <a:gd name="connsiteX20" fmla="*/ 3138055 w 7377546"/>
                  <a:gd name="connsiteY20" fmla="*/ 2166505 h 2888673"/>
                  <a:gd name="connsiteX21" fmla="*/ 2810741 w 7377546"/>
                  <a:gd name="connsiteY21" fmla="*/ 2202873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40927 w 7377546"/>
                  <a:gd name="connsiteY12" fmla="*/ 763732 h 2888673"/>
                  <a:gd name="connsiteX13" fmla="*/ 4894118 w 7377546"/>
                  <a:gd name="connsiteY13" fmla="*/ 1127414 h 2888673"/>
                  <a:gd name="connsiteX14" fmla="*/ 4681105 w 7377546"/>
                  <a:gd name="connsiteY14" fmla="*/ 1179368 h 2888673"/>
                  <a:gd name="connsiteX15" fmla="*/ 4504459 w 7377546"/>
                  <a:gd name="connsiteY15" fmla="*/ 1272886 h 2888673"/>
                  <a:gd name="connsiteX16" fmla="*/ 4275859 w 7377546"/>
                  <a:gd name="connsiteY16" fmla="*/ 1636568 h 2888673"/>
                  <a:gd name="connsiteX17" fmla="*/ 4088823 w 7377546"/>
                  <a:gd name="connsiteY17" fmla="*/ 1756064 h 2888673"/>
                  <a:gd name="connsiteX18" fmla="*/ 3917373 w 7377546"/>
                  <a:gd name="connsiteY18" fmla="*/ 1740477 h 2888673"/>
                  <a:gd name="connsiteX19" fmla="*/ 3605646 w 7377546"/>
                  <a:gd name="connsiteY19" fmla="*/ 1896341 h 2888673"/>
                  <a:gd name="connsiteX20" fmla="*/ 3138055 w 7377546"/>
                  <a:gd name="connsiteY20" fmla="*/ 2166505 h 2888673"/>
                  <a:gd name="connsiteX21" fmla="*/ 2810741 w 7377546"/>
                  <a:gd name="connsiteY21" fmla="*/ 2202873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40927 w 7377546"/>
                  <a:gd name="connsiteY12" fmla="*/ 763732 h 2888673"/>
                  <a:gd name="connsiteX13" fmla="*/ 4894118 w 7377546"/>
                  <a:gd name="connsiteY13" fmla="*/ 1127414 h 2888673"/>
                  <a:gd name="connsiteX14" fmla="*/ 4681105 w 7377546"/>
                  <a:gd name="connsiteY14" fmla="*/ 1179368 h 2888673"/>
                  <a:gd name="connsiteX15" fmla="*/ 4504459 w 7377546"/>
                  <a:gd name="connsiteY15" fmla="*/ 1272886 h 2888673"/>
                  <a:gd name="connsiteX16" fmla="*/ 4275859 w 7377546"/>
                  <a:gd name="connsiteY16" fmla="*/ 1636568 h 2888673"/>
                  <a:gd name="connsiteX17" fmla="*/ 4088823 w 7377546"/>
                  <a:gd name="connsiteY17" fmla="*/ 1756064 h 2888673"/>
                  <a:gd name="connsiteX18" fmla="*/ 3917373 w 7377546"/>
                  <a:gd name="connsiteY18" fmla="*/ 1740477 h 2888673"/>
                  <a:gd name="connsiteX19" fmla="*/ 3605646 w 7377546"/>
                  <a:gd name="connsiteY19" fmla="*/ 1896341 h 2888673"/>
                  <a:gd name="connsiteX20" fmla="*/ 3138055 w 7377546"/>
                  <a:gd name="connsiteY20" fmla="*/ 2166505 h 2888673"/>
                  <a:gd name="connsiteX21" fmla="*/ 2810741 w 7377546"/>
                  <a:gd name="connsiteY21" fmla="*/ 2202873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40927 w 7377546"/>
                  <a:gd name="connsiteY12" fmla="*/ 763732 h 2888673"/>
                  <a:gd name="connsiteX13" fmla="*/ 4894118 w 7377546"/>
                  <a:gd name="connsiteY13" fmla="*/ 1127414 h 2888673"/>
                  <a:gd name="connsiteX14" fmla="*/ 4681105 w 7377546"/>
                  <a:gd name="connsiteY14" fmla="*/ 1179368 h 2888673"/>
                  <a:gd name="connsiteX15" fmla="*/ 4504459 w 7377546"/>
                  <a:gd name="connsiteY15" fmla="*/ 1272886 h 2888673"/>
                  <a:gd name="connsiteX16" fmla="*/ 4275859 w 7377546"/>
                  <a:gd name="connsiteY16" fmla="*/ 1636568 h 2888673"/>
                  <a:gd name="connsiteX17" fmla="*/ 4088823 w 7377546"/>
                  <a:gd name="connsiteY17" fmla="*/ 1756064 h 2888673"/>
                  <a:gd name="connsiteX18" fmla="*/ 3917373 w 7377546"/>
                  <a:gd name="connsiteY18" fmla="*/ 1740477 h 2888673"/>
                  <a:gd name="connsiteX19" fmla="*/ 3574473 w 7377546"/>
                  <a:gd name="connsiteY19" fmla="*/ 1880755 h 2888673"/>
                  <a:gd name="connsiteX20" fmla="*/ 3138055 w 7377546"/>
                  <a:gd name="connsiteY20" fmla="*/ 2166505 h 2888673"/>
                  <a:gd name="connsiteX21" fmla="*/ 2810741 w 7377546"/>
                  <a:gd name="connsiteY21" fmla="*/ 2202873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40927 w 7377546"/>
                  <a:gd name="connsiteY12" fmla="*/ 763732 h 2888673"/>
                  <a:gd name="connsiteX13" fmla="*/ 4894118 w 7377546"/>
                  <a:gd name="connsiteY13" fmla="*/ 1127414 h 2888673"/>
                  <a:gd name="connsiteX14" fmla="*/ 4681105 w 7377546"/>
                  <a:gd name="connsiteY14" fmla="*/ 1179368 h 2888673"/>
                  <a:gd name="connsiteX15" fmla="*/ 4504459 w 7377546"/>
                  <a:gd name="connsiteY15" fmla="*/ 1272886 h 2888673"/>
                  <a:gd name="connsiteX16" fmla="*/ 4275859 w 7377546"/>
                  <a:gd name="connsiteY16" fmla="*/ 1636568 h 2888673"/>
                  <a:gd name="connsiteX17" fmla="*/ 4088823 w 7377546"/>
                  <a:gd name="connsiteY17" fmla="*/ 1756064 h 2888673"/>
                  <a:gd name="connsiteX18" fmla="*/ 3917373 w 7377546"/>
                  <a:gd name="connsiteY18" fmla="*/ 1740477 h 2888673"/>
                  <a:gd name="connsiteX19" fmla="*/ 3574473 w 7377546"/>
                  <a:gd name="connsiteY19" fmla="*/ 1880755 h 2888673"/>
                  <a:gd name="connsiteX20" fmla="*/ 3138055 w 7377546"/>
                  <a:gd name="connsiteY20" fmla="*/ 2166505 h 2888673"/>
                  <a:gd name="connsiteX21" fmla="*/ 2810741 w 7377546"/>
                  <a:gd name="connsiteY21" fmla="*/ 2202873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40927 w 7377546"/>
                  <a:gd name="connsiteY12" fmla="*/ 763732 h 2888673"/>
                  <a:gd name="connsiteX13" fmla="*/ 4894118 w 7377546"/>
                  <a:gd name="connsiteY13" fmla="*/ 1127414 h 2888673"/>
                  <a:gd name="connsiteX14" fmla="*/ 4681105 w 7377546"/>
                  <a:gd name="connsiteY14" fmla="*/ 1179368 h 2888673"/>
                  <a:gd name="connsiteX15" fmla="*/ 4504459 w 7377546"/>
                  <a:gd name="connsiteY15" fmla="*/ 1272886 h 2888673"/>
                  <a:gd name="connsiteX16" fmla="*/ 4275859 w 7377546"/>
                  <a:gd name="connsiteY16" fmla="*/ 1636568 h 2888673"/>
                  <a:gd name="connsiteX17" fmla="*/ 4088823 w 7377546"/>
                  <a:gd name="connsiteY17" fmla="*/ 1756064 h 2888673"/>
                  <a:gd name="connsiteX18" fmla="*/ 3917373 w 7377546"/>
                  <a:gd name="connsiteY18" fmla="*/ 1740477 h 2888673"/>
                  <a:gd name="connsiteX19" fmla="*/ 3574473 w 7377546"/>
                  <a:gd name="connsiteY19" fmla="*/ 1880755 h 2888673"/>
                  <a:gd name="connsiteX20" fmla="*/ 3138055 w 7377546"/>
                  <a:gd name="connsiteY20" fmla="*/ 2166505 h 2888673"/>
                  <a:gd name="connsiteX21" fmla="*/ 2810741 w 7377546"/>
                  <a:gd name="connsiteY21" fmla="*/ 2202873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40927 w 7377546"/>
                  <a:gd name="connsiteY12" fmla="*/ 763732 h 2888673"/>
                  <a:gd name="connsiteX13" fmla="*/ 4894118 w 7377546"/>
                  <a:gd name="connsiteY13" fmla="*/ 1127414 h 2888673"/>
                  <a:gd name="connsiteX14" fmla="*/ 4681105 w 7377546"/>
                  <a:gd name="connsiteY14" fmla="*/ 1179368 h 2888673"/>
                  <a:gd name="connsiteX15" fmla="*/ 4504459 w 7377546"/>
                  <a:gd name="connsiteY15" fmla="*/ 1272886 h 2888673"/>
                  <a:gd name="connsiteX16" fmla="*/ 4275859 w 7377546"/>
                  <a:gd name="connsiteY16" fmla="*/ 1636568 h 2888673"/>
                  <a:gd name="connsiteX17" fmla="*/ 4088823 w 7377546"/>
                  <a:gd name="connsiteY17" fmla="*/ 1756064 h 2888673"/>
                  <a:gd name="connsiteX18" fmla="*/ 3917373 w 7377546"/>
                  <a:gd name="connsiteY18" fmla="*/ 1740477 h 2888673"/>
                  <a:gd name="connsiteX19" fmla="*/ 3574473 w 7377546"/>
                  <a:gd name="connsiteY19" fmla="*/ 1880755 h 2888673"/>
                  <a:gd name="connsiteX20" fmla="*/ 3138055 w 7377546"/>
                  <a:gd name="connsiteY20" fmla="*/ 2166505 h 2888673"/>
                  <a:gd name="connsiteX21" fmla="*/ 2810741 w 7377546"/>
                  <a:gd name="connsiteY21" fmla="*/ 2202873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40927 w 7377546"/>
                  <a:gd name="connsiteY12" fmla="*/ 763732 h 2888673"/>
                  <a:gd name="connsiteX13" fmla="*/ 4894118 w 7377546"/>
                  <a:gd name="connsiteY13" fmla="*/ 1127414 h 2888673"/>
                  <a:gd name="connsiteX14" fmla="*/ 4681105 w 7377546"/>
                  <a:gd name="connsiteY14" fmla="*/ 1179368 h 2888673"/>
                  <a:gd name="connsiteX15" fmla="*/ 4504459 w 7377546"/>
                  <a:gd name="connsiteY15" fmla="*/ 1272886 h 2888673"/>
                  <a:gd name="connsiteX16" fmla="*/ 4275859 w 7377546"/>
                  <a:gd name="connsiteY16" fmla="*/ 1636568 h 2888673"/>
                  <a:gd name="connsiteX17" fmla="*/ 4088823 w 7377546"/>
                  <a:gd name="connsiteY17" fmla="*/ 1756064 h 2888673"/>
                  <a:gd name="connsiteX18" fmla="*/ 3917373 w 7377546"/>
                  <a:gd name="connsiteY18" fmla="*/ 1740477 h 2888673"/>
                  <a:gd name="connsiteX19" fmla="*/ 3574473 w 7377546"/>
                  <a:gd name="connsiteY19" fmla="*/ 1880755 h 2888673"/>
                  <a:gd name="connsiteX20" fmla="*/ 3138055 w 7377546"/>
                  <a:gd name="connsiteY20" fmla="*/ 2166505 h 2888673"/>
                  <a:gd name="connsiteX21" fmla="*/ 2810741 w 7377546"/>
                  <a:gd name="connsiteY21" fmla="*/ 2202873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40927 w 7377546"/>
                  <a:gd name="connsiteY12" fmla="*/ 763732 h 2888673"/>
                  <a:gd name="connsiteX13" fmla="*/ 4894118 w 7377546"/>
                  <a:gd name="connsiteY13" fmla="*/ 1127414 h 2888673"/>
                  <a:gd name="connsiteX14" fmla="*/ 4681105 w 7377546"/>
                  <a:gd name="connsiteY14" fmla="*/ 1179368 h 2888673"/>
                  <a:gd name="connsiteX15" fmla="*/ 4504459 w 7377546"/>
                  <a:gd name="connsiteY15" fmla="*/ 1272886 h 2888673"/>
                  <a:gd name="connsiteX16" fmla="*/ 4275859 w 7377546"/>
                  <a:gd name="connsiteY16" fmla="*/ 1636568 h 2888673"/>
                  <a:gd name="connsiteX17" fmla="*/ 4177145 w 7377546"/>
                  <a:gd name="connsiteY17" fmla="*/ 1782041 h 2888673"/>
                  <a:gd name="connsiteX18" fmla="*/ 3917373 w 7377546"/>
                  <a:gd name="connsiteY18" fmla="*/ 1740477 h 2888673"/>
                  <a:gd name="connsiteX19" fmla="*/ 3574473 w 7377546"/>
                  <a:gd name="connsiteY19" fmla="*/ 1880755 h 2888673"/>
                  <a:gd name="connsiteX20" fmla="*/ 3138055 w 7377546"/>
                  <a:gd name="connsiteY20" fmla="*/ 2166505 h 2888673"/>
                  <a:gd name="connsiteX21" fmla="*/ 2810741 w 7377546"/>
                  <a:gd name="connsiteY21" fmla="*/ 2202873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40927 w 7377546"/>
                  <a:gd name="connsiteY12" fmla="*/ 763732 h 2888673"/>
                  <a:gd name="connsiteX13" fmla="*/ 4894118 w 7377546"/>
                  <a:gd name="connsiteY13" fmla="*/ 1127414 h 2888673"/>
                  <a:gd name="connsiteX14" fmla="*/ 4681105 w 7377546"/>
                  <a:gd name="connsiteY14" fmla="*/ 1179368 h 2888673"/>
                  <a:gd name="connsiteX15" fmla="*/ 4504459 w 7377546"/>
                  <a:gd name="connsiteY15" fmla="*/ 1272886 h 2888673"/>
                  <a:gd name="connsiteX16" fmla="*/ 4275859 w 7377546"/>
                  <a:gd name="connsiteY16" fmla="*/ 1636568 h 2888673"/>
                  <a:gd name="connsiteX17" fmla="*/ 4177145 w 7377546"/>
                  <a:gd name="connsiteY17" fmla="*/ 1782041 h 2888673"/>
                  <a:gd name="connsiteX18" fmla="*/ 3917373 w 7377546"/>
                  <a:gd name="connsiteY18" fmla="*/ 1740477 h 2888673"/>
                  <a:gd name="connsiteX19" fmla="*/ 3574473 w 7377546"/>
                  <a:gd name="connsiteY19" fmla="*/ 1880755 h 2888673"/>
                  <a:gd name="connsiteX20" fmla="*/ 3138055 w 7377546"/>
                  <a:gd name="connsiteY20" fmla="*/ 2166505 h 2888673"/>
                  <a:gd name="connsiteX21" fmla="*/ 2810741 w 7377546"/>
                  <a:gd name="connsiteY21" fmla="*/ 2202873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40927 w 7377546"/>
                  <a:gd name="connsiteY12" fmla="*/ 763732 h 2888673"/>
                  <a:gd name="connsiteX13" fmla="*/ 4894118 w 7377546"/>
                  <a:gd name="connsiteY13" fmla="*/ 1127414 h 2888673"/>
                  <a:gd name="connsiteX14" fmla="*/ 4681105 w 7377546"/>
                  <a:gd name="connsiteY14" fmla="*/ 1179368 h 2888673"/>
                  <a:gd name="connsiteX15" fmla="*/ 4504459 w 7377546"/>
                  <a:gd name="connsiteY15" fmla="*/ 1272886 h 2888673"/>
                  <a:gd name="connsiteX16" fmla="*/ 4275859 w 7377546"/>
                  <a:gd name="connsiteY16" fmla="*/ 1636568 h 2888673"/>
                  <a:gd name="connsiteX17" fmla="*/ 4177145 w 7377546"/>
                  <a:gd name="connsiteY17" fmla="*/ 1782041 h 2888673"/>
                  <a:gd name="connsiteX18" fmla="*/ 3917373 w 7377546"/>
                  <a:gd name="connsiteY18" fmla="*/ 1740477 h 2888673"/>
                  <a:gd name="connsiteX19" fmla="*/ 3574473 w 7377546"/>
                  <a:gd name="connsiteY19" fmla="*/ 1880755 h 2888673"/>
                  <a:gd name="connsiteX20" fmla="*/ 3138055 w 7377546"/>
                  <a:gd name="connsiteY20" fmla="*/ 2166505 h 2888673"/>
                  <a:gd name="connsiteX21" fmla="*/ 2810741 w 7377546"/>
                  <a:gd name="connsiteY21" fmla="*/ 2202873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40927 w 7377546"/>
                  <a:gd name="connsiteY12" fmla="*/ 763732 h 2888673"/>
                  <a:gd name="connsiteX13" fmla="*/ 4894118 w 7377546"/>
                  <a:gd name="connsiteY13" fmla="*/ 1127414 h 2888673"/>
                  <a:gd name="connsiteX14" fmla="*/ 4681105 w 7377546"/>
                  <a:gd name="connsiteY14" fmla="*/ 1179368 h 2888673"/>
                  <a:gd name="connsiteX15" fmla="*/ 4504459 w 7377546"/>
                  <a:gd name="connsiteY15" fmla="*/ 1272886 h 2888673"/>
                  <a:gd name="connsiteX16" fmla="*/ 4275859 w 7377546"/>
                  <a:gd name="connsiteY16" fmla="*/ 1636568 h 2888673"/>
                  <a:gd name="connsiteX17" fmla="*/ 4177145 w 7377546"/>
                  <a:gd name="connsiteY17" fmla="*/ 1782041 h 2888673"/>
                  <a:gd name="connsiteX18" fmla="*/ 3917373 w 7377546"/>
                  <a:gd name="connsiteY18" fmla="*/ 1740477 h 2888673"/>
                  <a:gd name="connsiteX19" fmla="*/ 3574473 w 7377546"/>
                  <a:gd name="connsiteY19" fmla="*/ 1880755 h 2888673"/>
                  <a:gd name="connsiteX20" fmla="*/ 3138055 w 7377546"/>
                  <a:gd name="connsiteY20" fmla="*/ 2166505 h 2888673"/>
                  <a:gd name="connsiteX21" fmla="*/ 2810741 w 7377546"/>
                  <a:gd name="connsiteY21" fmla="*/ 2202873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40927 w 7377546"/>
                  <a:gd name="connsiteY12" fmla="*/ 763732 h 2888673"/>
                  <a:gd name="connsiteX13" fmla="*/ 4894118 w 7377546"/>
                  <a:gd name="connsiteY13" fmla="*/ 1127414 h 2888673"/>
                  <a:gd name="connsiteX14" fmla="*/ 4821383 w 7377546"/>
                  <a:gd name="connsiteY14" fmla="*/ 1220932 h 2888673"/>
                  <a:gd name="connsiteX15" fmla="*/ 4504459 w 7377546"/>
                  <a:gd name="connsiteY15" fmla="*/ 1272886 h 2888673"/>
                  <a:gd name="connsiteX16" fmla="*/ 4275859 w 7377546"/>
                  <a:gd name="connsiteY16" fmla="*/ 1636568 h 2888673"/>
                  <a:gd name="connsiteX17" fmla="*/ 4177145 w 7377546"/>
                  <a:gd name="connsiteY17" fmla="*/ 1782041 h 2888673"/>
                  <a:gd name="connsiteX18" fmla="*/ 3917373 w 7377546"/>
                  <a:gd name="connsiteY18" fmla="*/ 1740477 h 2888673"/>
                  <a:gd name="connsiteX19" fmla="*/ 3574473 w 7377546"/>
                  <a:gd name="connsiteY19" fmla="*/ 1880755 h 2888673"/>
                  <a:gd name="connsiteX20" fmla="*/ 3138055 w 7377546"/>
                  <a:gd name="connsiteY20" fmla="*/ 2166505 h 2888673"/>
                  <a:gd name="connsiteX21" fmla="*/ 2810741 w 7377546"/>
                  <a:gd name="connsiteY21" fmla="*/ 2202873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40927 w 7377546"/>
                  <a:gd name="connsiteY12" fmla="*/ 763732 h 2888673"/>
                  <a:gd name="connsiteX13" fmla="*/ 4894118 w 7377546"/>
                  <a:gd name="connsiteY13" fmla="*/ 1127414 h 2888673"/>
                  <a:gd name="connsiteX14" fmla="*/ 4821383 w 7377546"/>
                  <a:gd name="connsiteY14" fmla="*/ 1220932 h 2888673"/>
                  <a:gd name="connsiteX15" fmla="*/ 4504459 w 7377546"/>
                  <a:gd name="connsiteY15" fmla="*/ 1272886 h 2888673"/>
                  <a:gd name="connsiteX16" fmla="*/ 4275859 w 7377546"/>
                  <a:gd name="connsiteY16" fmla="*/ 1636568 h 2888673"/>
                  <a:gd name="connsiteX17" fmla="*/ 4177145 w 7377546"/>
                  <a:gd name="connsiteY17" fmla="*/ 1782041 h 2888673"/>
                  <a:gd name="connsiteX18" fmla="*/ 3917373 w 7377546"/>
                  <a:gd name="connsiteY18" fmla="*/ 1740477 h 2888673"/>
                  <a:gd name="connsiteX19" fmla="*/ 3574473 w 7377546"/>
                  <a:gd name="connsiteY19" fmla="*/ 1880755 h 2888673"/>
                  <a:gd name="connsiteX20" fmla="*/ 3138055 w 7377546"/>
                  <a:gd name="connsiteY20" fmla="*/ 2166505 h 2888673"/>
                  <a:gd name="connsiteX21" fmla="*/ 2810741 w 7377546"/>
                  <a:gd name="connsiteY21" fmla="*/ 2202873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40927 w 7377546"/>
                  <a:gd name="connsiteY12" fmla="*/ 763732 h 2888673"/>
                  <a:gd name="connsiteX13" fmla="*/ 4894118 w 7377546"/>
                  <a:gd name="connsiteY13" fmla="*/ 1127414 h 2888673"/>
                  <a:gd name="connsiteX14" fmla="*/ 4821383 w 7377546"/>
                  <a:gd name="connsiteY14" fmla="*/ 1220932 h 2888673"/>
                  <a:gd name="connsiteX15" fmla="*/ 4504459 w 7377546"/>
                  <a:gd name="connsiteY15" fmla="*/ 1272886 h 2888673"/>
                  <a:gd name="connsiteX16" fmla="*/ 4275859 w 7377546"/>
                  <a:gd name="connsiteY16" fmla="*/ 1636568 h 2888673"/>
                  <a:gd name="connsiteX17" fmla="*/ 4177145 w 7377546"/>
                  <a:gd name="connsiteY17" fmla="*/ 1782041 h 2888673"/>
                  <a:gd name="connsiteX18" fmla="*/ 3917373 w 7377546"/>
                  <a:gd name="connsiteY18" fmla="*/ 1740477 h 2888673"/>
                  <a:gd name="connsiteX19" fmla="*/ 3574473 w 7377546"/>
                  <a:gd name="connsiteY19" fmla="*/ 1880755 h 2888673"/>
                  <a:gd name="connsiteX20" fmla="*/ 3138055 w 7377546"/>
                  <a:gd name="connsiteY20" fmla="*/ 2166505 h 2888673"/>
                  <a:gd name="connsiteX21" fmla="*/ 2810741 w 7377546"/>
                  <a:gd name="connsiteY21" fmla="*/ 2202873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40927 w 7377546"/>
                  <a:gd name="connsiteY12" fmla="*/ 763732 h 2888673"/>
                  <a:gd name="connsiteX13" fmla="*/ 4894118 w 7377546"/>
                  <a:gd name="connsiteY13" fmla="*/ 1127414 h 2888673"/>
                  <a:gd name="connsiteX14" fmla="*/ 4779819 w 7377546"/>
                  <a:gd name="connsiteY14" fmla="*/ 1220932 h 2888673"/>
                  <a:gd name="connsiteX15" fmla="*/ 4504459 w 7377546"/>
                  <a:gd name="connsiteY15" fmla="*/ 1272886 h 2888673"/>
                  <a:gd name="connsiteX16" fmla="*/ 4275859 w 7377546"/>
                  <a:gd name="connsiteY16" fmla="*/ 1636568 h 2888673"/>
                  <a:gd name="connsiteX17" fmla="*/ 4177145 w 7377546"/>
                  <a:gd name="connsiteY17" fmla="*/ 1782041 h 2888673"/>
                  <a:gd name="connsiteX18" fmla="*/ 3917373 w 7377546"/>
                  <a:gd name="connsiteY18" fmla="*/ 1740477 h 2888673"/>
                  <a:gd name="connsiteX19" fmla="*/ 3574473 w 7377546"/>
                  <a:gd name="connsiteY19" fmla="*/ 1880755 h 2888673"/>
                  <a:gd name="connsiteX20" fmla="*/ 3138055 w 7377546"/>
                  <a:gd name="connsiteY20" fmla="*/ 2166505 h 2888673"/>
                  <a:gd name="connsiteX21" fmla="*/ 2810741 w 7377546"/>
                  <a:gd name="connsiteY21" fmla="*/ 2202873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40927 w 7377546"/>
                  <a:gd name="connsiteY12" fmla="*/ 763732 h 2888673"/>
                  <a:gd name="connsiteX13" fmla="*/ 4894118 w 7377546"/>
                  <a:gd name="connsiteY13" fmla="*/ 1127414 h 2888673"/>
                  <a:gd name="connsiteX14" fmla="*/ 4779819 w 7377546"/>
                  <a:gd name="connsiteY14" fmla="*/ 1220932 h 2888673"/>
                  <a:gd name="connsiteX15" fmla="*/ 4504459 w 7377546"/>
                  <a:gd name="connsiteY15" fmla="*/ 1272886 h 2888673"/>
                  <a:gd name="connsiteX16" fmla="*/ 4275859 w 7377546"/>
                  <a:gd name="connsiteY16" fmla="*/ 1636568 h 2888673"/>
                  <a:gd name="connsiteX17" fmla="*/ 4177145 w 7377546"/>
                  <a:gd name="connsiteY17" fmla="*/ 1782041 h 2888673"/>
                  <a:gd name="connsiteX18" fmla="*/ 3917373 w 7377546"/>
                  <a:gd name="connsiteY18" fmla="*/ 1740477 h 2888673"/>
                  <a:gd name="connsiteX19" fmla="*/ 3574473 w 7377546"/>
                  <a:gd name="connsiteY19" fmla="*/ 1880755 h 2888673"/>
                  <a:gd name="connsiteX20" fmla="*/ 3138055 w 7377546"/>
                  <a:gd name="connsiteY20" fmla="*/ 2166505 h 2888673"/>
                  <a:gd name="connsiteX21" fmla="*/ 2810741 w 7377546"/>
                  <a:gd name="connsiteY21" fmla="*/ 2202873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40927 w 7377546"/>
                  <a:gd name="connsiteY12" fmla="*/ 763732 h 2888673"/>
                  <a:gd name="connsiteX13" fmla="*/ 4894118 w 7377546"/>
                  <a:gd name="connsiteY13" fmla="*/ 1127414 h 2888673"/>
                  <a:gd name="connsiteX14" fmla="*/ 4779819 w 7377546"/>
                  <a:gd name="connsiteY14" fmla="*/ 1220932 h 2888673"/>
                  <a:gd name="connsiteX15" fmla="*/ 4504459 w 7377546"/>
                  <a:gd name="connsiteY15" fmla="*/ 1272886 h 2888673"/>
                  <a:gd name="connsiteX16" fmla="*/ 4275859 w 7377546"/>
                  <a:gd name="connsiteY16" fmla="*/ 1636568 h 2888673"/>
                  <a:gd name="connsiteX17" fmla="*/ 4177145 w 7377546"/>
                  <a:gd name="connsiteY17" fmla="*/ 1782041 h 2888673"/>
                  <a:gd name="connsiteX18" fmla="*/ 3917373 w 7377546"/>
                  <a:gd name="connsiteY18" fmla="*/ 1740477 h 2888673"/>
                  <a:gd name="connsiteX19" fmla="*/ 3574473 w 7377546"/>
                  <a:gd name="connsiteY19" fmla="*/ 1880755 h 2888673"/>
                  <a:gd name="connsiteX20" fmla="*/ 3138055 w 7377546"/>
                  <a:gd name="connsiteY20" fmla="*/ 2166505 h 2888673"/>
                  <a:gd name="connsiteX21" fmla="*/ 2810741 w 7377546"/>
                  <a:gd name="connsiteY21" fmla="*/ 2202873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40927 w 7377546"/>
                  <a:gd name="connsiteY12" fmla="*/ 763732 h 2888673"/>
                  <a:gd name="connsiteX13" fmla="*/ 4935681 w 7377546"/>
                  <a:gd name="connsiteY13" fmla="*/ 1091046 h 2888673"/>
                  <a:gd name="connsiteX14" fmla="*/ 4779819 w 7377546"/>
                  <a:gd name="connsiteY14" fmla="*/ 1220932 h 2888673"/>
                  <a:gd name="connsiteX15" fmla="*/ 4504459 w 7377546"/>
                  <a:gd name="connsiteY15" fmla="*/ 1272886 h 2888673"/>
                  <a:gd name="connsiteX16" fmla="*/ 4275859 w 7377546"/>
                  <a:gd name="connsiteY16" fmla="*/ 1636568 h 2888673"/>
                  <a:gd name="connsiteX17" fmla="*/ 4177145 w 7377546"/>
                  <a:gd name="connsiteY17" fmla="*/ 1782041 h 2888673"/>
                  <a:gd name="connsiteX18" fmla="*/ 3917373 w 7377546"/>
                  <a:gd name="connsiteY18" fmla="*/ 1740477 h 2888673"/>
                  <a:gd name="connsiteX19" fmla="*/ 3574473 w 7377546"/>
                  <a:gd name="connsiteY19" fmla="*/ 1880755 h 2888673"/>
                  <a:gd name="connsiteX20" fmla="*/ 3138055 w 7377546"/>
                  <a:gd name="connsiteY20" fmla="*/ 2166505 h 2888673"/>
                  <a:gd name="connsiteX21" fmla="*/ 2810741 w 7377546"/>
                  <a:gd name="connsiteY21" fmla="*/ 2202873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25340 w 7377546"/>
                  <a:gd name="connsiteY12" fmla="*/ 753341 h 2888673"/>
                  <a:gd name="connsiteX13" fmla="*/ 4935681 w 7377546"/>
                  <a:gd name="connsiteY13" fmla="*/ 1091046 h 2888673"/>
                  <a:gd name="connsiteX14" fmla="*/ 4779819 w 7377546"/>
                  <a:gd name="connsiteY14" fmla="*/ 1220932 h 2888673"/>
                  <a:gd name="connsiteX15" fmla="*/ 4504459 w 7377546"/>
                  <a:gd name="connsiteY15" fmla="*/ 1272886 h 2888673"/>
                  <a:gd name="connsiteX16" fmla="*/ 4275859 w 7377546"/>
                  <a:gd name="connsiteY16" fmla="*/ 1636568 h 2888673"/>
                  <a:gd name="connsiteX17" fmla="*/ 4177145 w 7377546"/>
                  <a:gd name="connsiteY17" fmla="*/ 1782041 h 2888673"/>
                  <a:gd name="connsiteX18" fmla="*/ 3917373 w 7377546"/>
                  <a:gd name="connsiteY18" fmla="*/ 1740477 h 2888673"/>
                  <a:gd name="connsiteX19" fmla="*/ 3574473 w 7377546"/>
                  <a:gd name="connsiteY19" fmla="*/ 1880755 h 2888673"/>
                  <a:gd name="connsiteX20" fmla="*/ 3138055 w 7377546"/>
                  <a:gd name="connsiteY20" fmla="*/ 2166505 h 2888673"/>
                  <a:gd name="connsiteX21" fmla="*/ 2810741 w 7377546"/>
                  <a:gd name="connsiteY21" fmla="*/ 2202873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25340 w 7377546"/>
                  <a:gd name="connsiteY12" fmla="*/ 753341 h 2888673"/>
                  <a:gd name="connsiteX13" fmla="*/ 4935681 w 7377546"/>
                  <a:gd name="connsiteY13" fmla="*/ 1091046 h 2888673"/>
                  <a:gd name="connsiteX14" fmla="*/ 4779819 w 7377546"/>
                  <a:gd name="connsiteY14" fmla="*/ 1220932 h 2888673"/>
                  <a:gd name="connsiteX15" fmla="*/ 4504459 w 7377546"/>
                  <a:gd name="connsiteY15" fmla="*/ 1272886 h 2888673"/>
                  <a:gd name="connsiteX16" fmla="*/ 4275859 w 7377546"/>
                  <a:gd name="connsiteY16" fmla="*/ 1636568 h 2888673"/>
                  <a:gd name="connsiteX17" fmla="*/ 4177145 w 7377546"/>
                  <a:gd name="connsiteY17" fmla="*/ 1782041 h 2888673"/>
                  <a:gd name="connsiteX18" fmla="*/ 3917373 w 7377546"/>
                  <a:gd name="connsiteY18" fmla="*/ 1740477 h 2888673"/>
                  <a:gd name="connsiteX19" fmla="*/ 3574473 w 7377546"/>
                  <a:gd name="connsiteY19" fmla="*/ 1880755 h 2888673"/>
                  <a:gd name="connsiteX20" fmla="*/ 3138055 w 7377546"/>
                  <a:gd name="connsiteY20" fmla="*/ 2166505 h 2888673"/>
                  <a:gd name="connsiteX21" fmla="*/ 2810741 w 7377546"/>
                  <a:gd name="connsiteY21" fmla="*/ 2202873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25340 w 7377546"/>
                  <a:gd name="connsiteY12" fmla="*/ 753341 h 2888673"/>
                  <a:gd name="connsiteX13" fmla="*/ 4935681 w 7377546"/>
                  <a:gd name="connsiteY13" fmla="*/ 1091046 h 2888673"/>
                  <a:gd name="connsiteX14" fmla="*/ 4779819 w 7377546"/>
                  <a:gd name="connsiteY14" fmla="*/ 1220932 h 2888673"/>
                  <a:gd name="connsiteX15" fmla="*/ 4504459 w 7377546"/>
                  <a:gd name="connsiteY15" fmla="*/ 1272886 h 2888673"/>
                  <a:gd name="connsiteX16" fmla="*/ 4275859 w 7377546"/>
                  <a:gd name="connsiteY16" fmla="*/ 1636568 h 2888673"/>
                  <a:gd name="connsiteX17" fmla="*/ 4177145 w 7377546"/>
                  <a:gd name="connsiteY17" fmla="*/ 1782041 h 2888673"/>
                  <a:gd name="connsiteX18" fmla="*/ 3917373 w 7377546"/>
                  <a:gd name="connsiteY18" fmla="*/ 1740477 h 2888673"/>
                  <a:gd name="connsiteX19" fmla="*/ 3574473 w 7377546"/>
                  <a:gd name="connsiteY19" fmla="*/ 1880755 h 2888673"/>
                  <a:gd name="connsiteX20" fmla="*/ 3138055 w 7377546"/>
                  <a:gd name="connsiteY20" fmla="*/ 2166505 h 2888673"/>
                  <a:gd name="connsiteX21" fmla="*/ 2810741 w 7377546"/>
                  <a:gd name="connsiteY21" fmla="*/ 2202873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25340 w 7377546"/>
                  <a:gd name="connsiteY12" fmla="*/ 753341 h 2888673"/>
                  <a:gd name="connsiteX13" fmla="*/ 4935681 w 7377546"/>
                  <a:gd name="connsiteY13" fmla="*/ 1091046 h 2888673"/>
                  <a:gd name="connsiteX14" fmla="*/ 4779819 w 7377546"/>
                  <a:gd name="connsiteY14" fmla="*/ 1220932 h 2888673"/>
                  <a:gd name="connsiteX15" fmla="*/ 4504459 w 7377546"/>
                  <a:gd name="connsiteY15" fmla="*/ 1272886 h 2888673"/>
                  <a:gd name="connsiteX16" fmla="*/ 4275859 w 7377546"/>
                  <a:gd name="connsiteY16" fmla="*/ 1636568 h 2888673"/>
                  <a:gd name="connsiteX17" fmla="*/ 4177145 w 7377546"/>
                  <a:gd name="connsiteY17" fmla="*/ 1782041 h 2888673"/>
                  <a:gd name="connsiteX18" fmla="*/ 3917373 w 7377546"/>
                  <a:gd name="connsiteY18" fmla="*/ 1740477 h 2888673"/>
                  <a:gd name="connsiteX19" fmla="*/ 3574473 w 7377546"/>
                  <a:gd name="connsiteY19" fmla="*/ 1880755 h 2888673"/>
                  <a:gd name="connsiteX20" fmla="*/ 3138055 w 7377546"/>
                  <a:gd name="connsiteY20" fmla="*/ 2166505 h 2888673"/>
                  <a:gd name="connsiteX21" fmla="*/ 2810741 w 7377546"/>
                  <a:gd name="connsiteY21" fmla="*/ 2202873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25340 w 7377546"/>
                  <a:gd name="connsiteY12" fmla="*/ 753341 h 2888673"/>
                  <a:gd name="connsiteX13" fmla="*/ 4935681 w 7377546"/>
                  <a:gd name="connsiteY13" fmla="*/ 1091046 h 2888673"/>
                  <a:gd name="connsiteX14" fmla="*/ 4779819 w 7377546"/>
                  <a:gd name="connsiteY14" fmla="*/ 1220932 h 2888673"/>
                  <a:gd name="connsiteX15" fmla="*/ 4504459 w 7377546"/>
                  <a:gd name="connsiteY15" fmla="*/ 1272886 h 2888673"/>
                  <a:gd name="connsiteX16" fmla="*/ 4275859 w 7377546"/>
                  <a:gd name="connsiteY16" fmla="*/ 1636568 h 2888673"/>
                  <a:gd name="connsiteX17" fmla="*/ 4177145 w 7377546"/>
                  <a:gd name="connsiteY17" fmla="*/ 1782041 h 2888673"/>
                  <a:gd name="connsiteX18" fmla="*/ 3917373 w 7377546"/>
                  <a:gd name="connsiteY18" fmla="*/ 1740477 h 2888673"/>
                  <a:gd name="connsiteX19" fmla="*/ 3574473 w 7377546"/>
                  <a:gd name="connsiteY19" fmla="*/ 1880755 h 2888673"/>
                  <a:gd name="connsiteX20" fmla="*/ 3138055 w 7377546"/>
                  <a:gd name="connsiteY20" fmla="*/ 2166505 h 2888673"/>
                  <a:gd name="connsiteX21" fmla="*/ 2810741 w 7377546"/>
                  <a:gd name="connsiteY21" fmla="*/ 2202873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25340 w 7377546"/>
                  <a:gd name="connsiteY12" fmla="*/ 753341 h 2888673"/>
                  <a:gd name="connsiteX13" fmla="*/ 4935681 w 7377546"/>
                  <a:gd name="connsiteY13" fmla="*/ 1091046 h 2888673"/>
                  <a:gd name="connsiteX14" fmla="*/ 4779819 w 7377546"/>
                  <a:gd name="connsiteY14" fmla="*/ 1220932 h 2888673"/>
                  <a:gd name="connsiteX15" fmla="*/ 4504459 w 7377546"/>
                  <a:gd name="connsiteY15" fmla="*/ 1272886 h 2888673"/>
                  <a:gd name="connsiteX16" fmla="*/ 4275859 w 7377546"/>
                  <a:gd name="connsiteY16" fmla="*/ 1636568 h 2888673"/>
                  <a:gd name="connsiteX17" fmla="*/ 4177145 w 7377546"/>
                  <a:gd name="connsiteY17" fmla="*/ 1782041 h 2888673"/>
                  <a:gd name="connsiteX18" fmla="*/ 3917373 w 7377546"/>
                  <a:gd name="connsiteY18" fmla="*/ 1740477 h 2888673"/>
                  <a:gd name="connsiteX19" fmla="*/ 3574473 w 7377546"/>
                  <a:gd name="connsiteY19" fmla="*/ 1880755 h 2888673"/>
                  <a:gd name="connsiteX20" fmla="*/ 3138055 w 7377546"/>
                  <a:gd name="connsiteY20" fmla="*/ 2166505 h 2888673"/>
                  <a:gd name="connsiteX21" fmla="*/ 2810741 w 7377546"/>
                  <a:gd name="connsiteY21" fmla="*/ 2202873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25340 w 7377546"/>
                  <a:gd name="connsiteY12" fmla="*/ 753341 h 2888673"/>
                  <a:gd name="connsiteX13" fmla="*/ 4935681 w 7377546"/>
                  <a:gd name="connsiteY13" fmla="*/ 1091046 h 2888673"/>
                  <a:gd name="connsiteX14" fmla="*/ 4779819 w 7377546"/>
                  <a:gd name="connsiteY14" fmla="*/ 1220932 h 2888673"/>
                  <a:gd name="connsiteX15" fmla="*/ 4504459 w 7377546"/>
                  <a:gd name="connsiteY15" fmla="*/ 1272886 h 2888673"/>
                  <a:gd name="connsiteX16" fmla="*/ 4275859 w 7377546"/>
                  <a:gd name="connsiteY16" fmla="*/ 1636568 h 2888673"/>
                  <a:gd name="connsiteX17" fmla="*/ 4177145 w 7377546"/>
                  <a:gd name="connsiteY17" fmla="*/ 1782041 h 2888673"/>
                  <a:gd name="connsiteX18" fmla="*/ 3917373 w 7377546"/>
                  <a:gd name="connsiteY18" fmla="*/ 1740477 h 2888673"/>
                  <a:gd name="connsiteX19" fmla="*/ 3574473 w 7377546"/>
                  <a:gd name="connsiteY19" fmla="*/ 1880755 h 2888673"/>
                  <a:gd name="connsiteX20" fmla="*/ 3138055 w 7377546"/>
                  <a:gd name="connsiteY20" fmla="*/ 2166505 h 2888673"/>
                  <a:gd name="connsiteX21" fmla="*/ 2810741 w 7377546"/>
                  <a:gd name="connsiteY21" fmla="*/ 2202873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25340 w 7377546"/>
                  <a:gd name="connsiteY12" fmla="*/ 753341 h 2888673"/>
                  <a:gd name="connsiteX13" fmla="*/ 4935681 w 7377546"/>
                  <a:gd name="connsiteY13" fmla="*/ 1091046 h 2888673"/>
                  <a:gd name="connsiteX14" fmla="*/ 4779819 w 7377546"/>
                  <a:gd name="connsiteY14" fmla="*/ 1220932 h 2888673"/>
                  <a:gd name="connsiteX15" fmla="*/ 4504459 w 7377546"/>
                  <a:gd name="connsiteY15" fmla="*/ 1272886 h 2888673"/>
                  <a:gd name="connsiteX16" fmla="*/ 4275859 w 7377546"/>
                  <a:gd name="connsiteY16" fmla="*/ 1636568 h 2888673"/>
                  <a:gd name="connsiteX17" fmla="*/ 4177145 w 7377546"/>
                  <a:gd name="connsiteY17" fmla="*/ 1782041 h 2888673"/>
                  <a:gd name="connsiteX18" fmla="*/ 3917373 w 7377546"/>
                  <a:gd name="connsiteY18" fmla="*/ 1740477 h 2888673"/>
                  <a:gd name="connsiteX19" fmla="*/ 3574473 w 7377546"/>
                  <a:gd name="connsiteY19" fmla="*/ 1880755 h 2888673"/>
                  <a:gd name="connsiteX20" fmla="*/ 3138055 w 7377546"/>
                  <a:gd name="connsiteY20" fmla="*/ 2166505 h 2888673"/>
                  <a:gd name="connsiteX21" fmla="*/ 2810741 w 7377546"/>
                  <a:gd name="connsiteY21" fmla="*/ 2202873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25391 w 7377546"/>
                  <a:gd name="connsiteY10" fmla="*/ 561109 h 2888673"/>
                  <a:gd name="connsiteX11" fmla="*/ 5512377 w 7377546"/>
                  <a:gd name="connsiteY11" fmla="*/ 690996 h 2888673"/>
                  <a:gd name="connsiteX12" fmla="*/ 5325340 w 7377546"/>
                  <a:gd name="connsiteY12" fmla="*/ 753341 h 2888673"/>
                  <a:gd name="connsiteX13" fmla="*/ 4935681 w 7377546"/>
                  <a:gd name="connsiteY13" fmla="*/ 1091046 h 2888673"/>
                  <a:gd name="connsiteX14" fmla="*/ 4779819 w 7377546"/>
                  <a:gd name="connsiteY14" fmla="*/ 1220932 h 2888673"/>
                  <a:gd name="connsiteX15" fmla="*/ 4504459 w 7377546"/>
                  <a:gd name="connsiteY15" fmla="*/ 1272886 h 2888673"/>
                  <a:gd name="connsiteX16" fmla="*/ 4275859 w 7377546"/>
                  <a:gd name="connsiteY16" fmla="*/ 1636568 h 2888673"/>
                  <a:gd name="connsiteX17" fmla="*/ 4177145 w 7377546"/>
                  <a:gd name="connsiteY17" fmla="*/ 1782041 h 2888673"/>
                  <a:gd name="connsiteX18" fmla="*/ 3917373 w 7377546"/>
                  <a:gd name="connsiteY18" fmla="*/ 1740477 h 2888673"/>
                  <a:gd name="connsiteX19" fmla="*/ 3574473 w 7377546"/>
                  <a:gd name="connsiteY19" fmla="*/ 1880755 h 2888673"/>
                  <a:gd name="connsiteX20" fmla="*/ 3138055 w 7377546"/>
                  <a:gd name="connsiteY20" fmla="*/ 2166505 h 2888673"/>
                  <a:gd name="connsiteX21" fmla="*/ 2810741 w 7377546"/>
                  <a:gd name="connsiteY21" fmla="*/ 2202873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15000 w 7377546"/>
                  <a:gd name="connsiteY10" fmla="*/ 555914 h 2888673"/>
                  <a:gd name="connsiteX11" fmla="*/ 5512377 w 7377546"/>
                  <a:gd name="connsiteY11" fmla="*/ 690996 h 2888673"/>
                  <a:gd name="connsiteX12" fmla="*/ 5325340 w 7377546"/>
                  <a:gd name="connsiteY12" fmla="*/ 753341 h 2888673"/>
                  <a:gd name="connsiteX13" fmla="*/ 4935681 w 7377546"/>
                  <a:gd name="connsiteY13" fmla="*/ 1091046 h 2888673"/>
                  <a:gd name="connsiteX14" fmla="*/ 4779819 w 7377546"/>
                  <a:gd name="connsiteY14" fmla="*/ 1220932 h 2888673"/>
                  <a:gd name="connsiteX15" fmla="*/ 4504459 w 7377546"/>
                  <a:gd name="connsiteY15" fmla="*/ 1272886 h 2888673"/>
                  <a:gd name="connsiteX16" fmla="*/ 4275859 w 7377546"/>
                  <a:gd name="connsiteY16" fmla="*/ 1636568 h 2888673"/>
                  <a:gd name="connsiteX17" fmla="*/ 4177145 w 7377546"/>
                  <a:gd name="connsiteY17" fmla="*/ 1782041 h 2888673"/>
                  <a:gd name="connsiteX18" fmla="*/ 3917373 w 7377546"/>
                  <a:gd name="connsiteY18" fmla="*/ 1740477 h 2888673"/>
                  <a:gd name="connsiteX19" fmla="*/ 3574473 w 7377546"/>
                  <a:gd name="connsiteY19" fmla="*/ 1880755 h 2888673"/>
                  <a:gd name="connsiteX20" fmla="*/ 3138055 w 7377546"/>
                  <a:gd name="connsiteY20" fmla="*/ 2166505 h 2888673"/>
                  <a:gd name="connsiteX21" fmla="*/ 2810741 w 7377546"/>
                  <a:gd name="connsiteY21" fmla="*/ 2202873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15000 w 7377546"/>
                  <a:gd name="connsiteY10" fmla="*/ 555914 h 2888673"/>
                  <a:gd name="connsiteX11" fmla="*/ 5512377 w 7377546"/>
                  <a:gd name="connsiteY11" fmla="*/ 690996 h 2888673"/>
                  <a:gd name="connsiteX12" fmla="*/ 5325340 w 7377546"/>
                  <a:gd name="connsiteY12" fmla="*/ 753341 h 2888673"/>
                  <a:gd name="connsiteX13" fmla="*/ 4935681 w 7377546"/>
                  <a:gd name="connsiteY13" fmla="*/ 1091046 h 2888673"/>
                  <a:gd name="connsiteX14" fmla="*/ 4779819 w 7377546"/>
                  <a:gd name="connsiteY14" fmla="*/ 1220932 h 2888673"/>
                  <a:gd name="connsiteX15" fmla="*/ 4504459 w 7377546"/>
                  <a:gd name="connsiteY15" fmla="*/ 1272886 h 2888673"/>
                  <a:gd name="connsiteX16" fmla="*/ 4275859 w 7377546"/>
                  <a:gd name="connsiteY16" fmla="*/ 1636568 h 2888673"/>
                  <a:gd name="connsiteX17" fmla="*/ 4177145 w 7377546"/>
                  <a:gd name="connsiteY17" fmla="*/ 1782041 h 2888673"/>
                  <a:gd name="connsiteX18" fmla="*/ 3917373 w 7377546"/>
                  <a:gd name="connsiteY18" fmla="*/ 1740477 h 2888673"/>
                  <a:gd name="connsiteX19" fmla="*/ 3574473 w 7377546"/>
                  <a:gd name="connsiteY19" fmla="*/ 1880755 h 2888673"/>
                  <a:gd name="connsiteX20" fmla="*/ 3138055 w 7377546"/>
                  <a:gd name="connsiteY20" fmla="*/ 2166505 h 2888673"/>
                  <a:gd name="connsiteX21" fmla="*/ 2810741 w 7377546"/>
                  <a:gd name="connsiteY21" fmla="*/ 2202873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11141 w 7377546"/>
                  <a:gd name="connsiteY8" fmla="*/ 389659 h 2888673"/>
                  <a:gd name="connsiteX9" fmla="*/ 5766955 w 7377546"/>
                  <a:gd name="connsiteY9" fmla="*/ 374073 h 2888673"/>
                  <a:gd name="connsiteX10" fmla="*/ 5715000 w 7377546"/>
                  <a:gd name="connsiteY10" fmla="*/ 555914 h 2888673"/>
                  <a:gd name="connsiteX11" fmla="*/ 5512377 w 7377546"/>
                  <a:gd name="connsiteY11" fmla="*/ 690996 h 2888673"/>
                  <a:gd name="connsiteX12" fmla="*/ 5325340 w 7377546"/>
                  <a:gd name="connsiteY12" fmla="*/ 753341 h 2888673"/>
                  <a:gd name="connsiteX13" fmla="*/ 4935681 w 7377546"/>
                  <a:gd name="connsiteY13" fmla="*/ 1091046 h 2888673"/>
                  <a:gd name="connsiteX14" fmla="*/ 4779819 w 7377546"/>
                  <a:gd name="connsiteY14" fmla="*/ 1220932 h 2888673"/>
                  <a:gd name="connsiteX15" fmla="*/ 4504459 w 7377546"/>
                  <a:gd name="connsiteY15" fmla="*/ 1272886 h 2888673"/>
                  <a:gd name="connsiteX16" fmla="*/ 4275859 w 7377546"/>
                  <a:gd name="connsiteY16" fmla="*/ 1636568 h 2888673"/>
                  <a:gd name="connsiteX17" fmla="*/ 4177145 w 7377546"/>
                  <a:gd name="connsiteY17" fmla="*/ 1782041 h 2888673"/>
                  <a:gd name="connsiteX18" fmla="*/ 3917373 w 7377546"/>
                  <a:gd name="connsiteY18" fmla="*/ 1740477 h 2888673"/>
                  <a:gd name="connsiteX19" fmla="*/ 3574473 w 7377546"/>
                  <a:gd name="connsiteY19" fmla="*/ 1880755 h 2888673"/>
                  <a:gd name="connsiteX20" fmla="*/ 3138055 w 7377546"/>
                  <a:gd name="connsiteY20" fmla="*/ 2166505 h 2888673"/>
                  <a:gd name="connsiteX21" fmla="*/ 2810741 w 7377546"/>
                  <a:gd name="connsiteY21" fmla="*/ 2202873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42314 w 7377546"/>
                  <a:gd name="connsiteY8" fmla="*/ 441614 h 2888673"/>
                  <a:gd name="connsiteX9" fmla="*/ 5766955 w 7377546"/>
                  <a:gd name="connsiteY9" fmla="*/ 374073 h 2888673"/>
                  <a:gd name="connsiteX10" fmla="*/ 5715000 w 7377546"/>
                  <a:gd name="connsiteY10" fmla="*/ 555914 h 2888673"/>
                  <a:gd name="connsiteX11" fmla="*/ 5512377 w 7377546"/>
                  <a:gd name="connsiteY11" fmla="*/ 690996 h 2888673"/>
                  <a:gd name="connsiteX12" fmla="*/ 5325340 w 7377546"/>
                  <a:gd name="connsiteY12" fmla="*/ 753341 h 2888673"/>
                  <a:gd name="connsiteX13" fmla="*/ 4935681 w 7377546"/>
                  <a:gd name="connsiteY13" fmla="*/ 1091046 h 2888673"/>
                  <a:gd name="connsiteX14" fmla="*/ 4779819 w 7377546"/>
                  <a:gd name="connsiteY14" fmla="*/ 1220932 h 2888673"/>
                  <a:gd name="connsiteX15" fmla="*/ 4504459 w 7377546"/>
                  <a:gd name="connsiteY15" fmla="*/ 1272886 h 2888673"/>
                  <a:gd name="connsiteX16" fmla="*/ 4275859 w 7377546"/>
                  <a:gd name="connsiteY16" fmla="*/ 1636568 h 2888673"/>
                  <a:gd name="connsiteX17" fmla="*/ 4177145 w 7377546"/>
                  <a:gd name="connsiteY17" fmla="*/ 1782041 h 2888673"/>
                  <a:gd name="connsiteX18" fmla="*/ 3917373 w 7377546"/>
                  <a:gd name="connsiteY18" fmla="*/ 1740477 h 2888673"/>
                  <a:gd name="connsiteX19" fmla="*/ 3574473 w 7377546"/>
                  <a:gd name="connsiteY19" fmla="*/ 1880755 h 2888673"/>
                  <a:gd name="connsiteX20" fmla="*/ 3138055 w 7377546"/>
                  <a:gd name="connsiteY20" fmla="*/ 2166505 h 2888673"/>
                  <a:gd name="connsiteX21" fmla="*/ 2810741 w 7377546"/>
                  <a:gd name="connsiteY21" fmla="*/ 2202873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42314 w 7377546"/>
                  <a:gd name="connsiteY8" fmla="*/ 441614 h 2888673"/>
                  <a:gd name="connsiteX9" fmla="*/ 5766955 w 7377546"/>
                  <a:gd name="connsiteY9" fmla="*/ 374073 h 2888673"/>
                  <a:gd name="connsiteX10" fmla="*/ 5715000 w 7377546"/>
                  <a:gd name="connsiteY10" fmla="*/ 555914 h 2888673"/>
                  <a:gd name="connsiteX11" fmla="*/ 5512377 w 7377546"/>
                  <a:gd name="connsiteY11" fmla="*/ 690996 h 2888673"/>
                  <a:gd name="connsiteX12" fmla="*/ 5325340 w 7377546"/>
                  <a:gd name="connsiteY12" fmla="*/ 753341 h 2888673"/>
                  <a:gd name="connsiteX13" fmla="*/ 4935681 w 7377546"/>
                  <a:gd name="connsiteY13" fmla="*/ 1091046 h 2888673"/>
                  <a:gd name="connsiteX14" fmla="*/ 4779819 w 7377546"/>
                  <a:gd name="connsiteY14" fmla="*/ 1220932 h 2888673"/>
                  <a:gd name="connsiteX15" fmla="*/ 4504459 w 7377546"/>
                  <a:gd name="connsiteY15" fmla="*/ 1272886 h 2888673"/>
                  <a:gd name="connsiteX16" fmla="*/ 4275859 w 7377546"/>
                  <a:gd name="connsiteY16" fmla="*/ 1636568 h 2888673"/>
                  <a:gd name="connsiteX17" fmla="*/ 4177145 w 7377546"/>
                  <a:gd name="connsiteY17" fmla="*/ 1782041 h 2888673"/>
                  <a:gd name="connsiteX18" fmla="*/ 3917373 w 7377546"/>
                  <a:gd name="connsiteY18" fmla="*/ 1740477 h 2888673"/>
                  <a:gd name="connsiteX19" fmla="*/ 3574473 w 7377546"/>
                  <a:gd name="connsiteY19" fmla="*/ 1880755 h 2888673"/>
                  <a:gd name="connsiteX20" fmla="*/ 3138055 w 7377546"/>
                  <a:gd name="connsiteY20" fmla="*/ 2166505 h 2888673"/>
                  <a:gd name="connsiteX21" fmla="*/ 2810741 w 7377546"/>
                  <a:gd name="connsiteY21" fmla="*/ 2202873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42314 w 7377546"/>
                  <a:gd name="connsiteY8" fmla="*/ 441614 h 2888673"/>
                  <a:gd name="connsiteX9" fmla="*/ 5766955 w 7377546"/>
                  <a:gd name="connsiteY9" fmla="*/ 374073 h 2888673"/>
                  <a:gd name="connsiteX10" fmla="*/ 5715000 w 7377546"/>
                  <a:gd name="connsiteY10" fmla="*/ 555914 h 2888673"/>
                  <a:gd name="connsiteX11" fmla="*/ 5512377 w 7377546"/>
                  <a:gd name="connsiteY11" fmla="*/ 690996 h 2888673"/>
                  <a:gd name="connsiteX12" fmla="*/ 5325340 w 7377546"/>
                  <a:gd name="connsiteY12" fmla="*/ 753341 h 2888673"/>
                  <a:gd name="connsiteX13" fmla="*/ 4935681 w 7377546"/>
                  <a:gd name="connsiteY13" fmla="*/ 1091046 h 2888673"/>
                  <a:gd name="connsiteX14" fmla="*/ 4779819 w 7377546"/>
                  <a:gd name="connsiteY14" fmla="*/ 1220932 h 2888673"/>
                  <a:gd name="connsiteX15" fmla="*/ 4504459 w 7377546"/>
                  <a:gd name="connsiteY15" fmla="*/ 1272886 h 2888673"/>
                  <a:gd name="connsiteX16" fmla="*/ 4275859 w 7377546"/>
                  <a:gd name="connsiteY16" fmla="*/ 1636568 h 2888673"/>
                  <a:gd name="connsiteX17" fmla="*/ 4177145 w 7377546"/>
                  <a:gd name="connsiteY17" fmla="*/ 1782041 h 2888673"/>
                  <a:gd name="connsiteX18" fmla="*/ 3917373 w 7377546"/>
                  <a:gd name="connsiteY18" fmla="*/ 1740477 h 2888673"/>
                  <a:gd name="connsiteX19" fmla="*/ 3574473 w 7377546"/>
                  <a:gd name="connsiteY19" fmla="*/ 1880755 h 2888673"/>
                  <a:gd name="connsiteX20" fmla="*/ 3138055 w 7377546"/>
                  <a:gd name="connsiteY20" fmla="*/ 2166505 h 2888673"/>
                  <a:gd name="connsiteX21" fmla="*/ 2810741 w 7377546"/>
                  <a:gd name="connsiteY21" fmla="*/ 2202873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42314 w 7377546"/>
                  <a:gd name="connsiteY8" fmla="*/ 441614 h 2888673"/>
                  <a:gd name="connsiteX9" fmla="*/ 5766955 w 7377546"/>
                  <a:gd name="connsiteY9" fmla="*/ 374073 h 2888673"/>
                  <a:gd name="connsiteX10" fmla="*/ 5715000 w 7377546"/>
                  <a:gd name="connsiteY10" fmla="*/ 555914 h 2888673"/>
                  <a:gd name="connsiteX11" fmla="*/ 5512377 w 7377546"/>
                  <a:gd name="connsiteY11" fmla="*/ 690996 h 2888673"/>
                  <a:gd name="connsiteX12" fmla="*/ 5325340 w 7377546"/>
                  <a:gd name="connsiteY12" fmla="*/ 753341 h 2888673"/>
                  <a:gd name="connsiteX13" fmla="*/ 4935681 w 7377546"/>
                  <a:gd name="connsiteY13" fmla="*/ 1091046 h 2888673"/>
                  <a:gd name="connsiteX14" fmla="*/ 4779819 w 7377546"/>
                  <a:gd name="connsiteY14" fmla="*/ 1220932 h 2888673"/>
                  <a:gd name="connsiteX15" fmla="*/ 4504459 w 7377546"/>
                  <a:gd name="connsiteY15" fmla="*/ 1272886 h 2888673"/>
                  <a:gd name="connsiteX16" fmla="*/ 4275859 w 7377546"/>
                  <a:gd name="connsiteY16" fmla="*/ 1636568 h 2888673"/>
                  <a:gd name="connsiteX17" fmla="*/ 4177145 w 7377546"/>
                  <a:gd name="connsiteY17" fmla="*/ 1782041 h 2888673"/>
                  <a:gd name="connsiteX18" fmla="*/ 3917373 w 7377546"/>
                  <a:gd name="connsiteY18" fmla="*/ 1740477 h 2888673"/>
                  <a:gd name="connsiteX19" fmla="*/ 3574473 w 7377546"/>
                  <a:gd name="connsiteY19" fmla="*/ 1880755 h 2888673"/>
                  <a:gd name="connsiteX20" fmla="*/ 3138055 w 7377546"/>
                  <a:gd name="connsiteY20" fmla="*/ 2166505 h 2888673"/>
                  <a:gd name="connsiteX21" fmla="*/ 2810741 w 7377546"/>
                  <a:gd name="connsiteY21" fmla="*/ 2202873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42314 w 7377546"/>
                  <a:gd name="connsiteY8" fmla="*/ 441614 h 2888673"/>
                  <a:gd name="connsiteX9" fmla="*/ 5787737 w 7377546"/>
                  <a:gd name="connsiteY9" fmla="*/ 389659 h 2888673"/>
                  <a:gd name="connsiteX10" fmla="*/ 5715000 w 7377546"/>
                  <a:gd name="connsiteY10" fmla="*/ 555914 h 2888673"/>
                  <a:gd name="connsiteX11" fmla="*/ 5512377 w 7377546"/>
                  <a:gd name="connsiteY11" fmla="*/ 690996 h 2888673"/>
                  <a:gd name="connsiteX12" fmla="*/ 5325340 w 7377546"/>
                  <a:gd name="connsiteY12" fmla="*/ 753341 h 2888673"/>
                  <a:gd name="connsiteX13" fmla="*/ 4935681 w 7377546"/>
                  <a:gd name="connsiteY13" fmla="*/ 1091046 h 2888673"/>
                  <a:gd name="connsiteX14" fmla="*/ 4779819 w 7377546"/>
                  <a:gd name="connsiteY14" fmla="*/ 1220932 h 2888673"/>
                  <a:gd name="connsiteX15" fmla="*/ 4504459 w 7377546"/>
                  <a:gd name="connsiteY15" fmla="*/ 1272886 h 2888673"/>
                  <a:gd name="connsiteX16" fmla="*/ 4275859 w 7377546"/>
                  <a:gd name="connsiteY16" fmla="*/ 1636568 h 2888673"/>
                  <a:gd name="connsiteX17" fmla="*/ 4177145 w 7377546"/>
                  <a:gd name="connsiteY17" fmla="*/ 1782041 h 2888673"/>
                  <a:gd name="connsiteX18" fmla="*/ 3917373 w 7377546"/>
                  <a:gd name="connsiteY18" fmla="*/ 1740477 h 2888673"/>
                  <a:gd name="connsiteX19" fmla="*/ 3574473 w 7377546"/>
                  <a:gd name="connsiteY19" fmla="*/ 1880755 h 2888673"/>
                  <a:gd name="connsiteX20" fmla="*/ 3138055 w 7377546"/>
                  <a:gd name="connsiteY20" fmla="*/ 2166505 h 2888673"/>
                  <a:gd name="connsiteX21" fmla="*/ 2810741 w 7377546"/>
                  <a:gd name="connsiteY21" fmla="*/ 2202873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316923 h 2888673"/>
                  <a:gd name="connsiteX1" fmla="*/ 7076209 w 7377546"/>
                  <a:gd name="connsiteY1" fmla="*/ 124691 h 2888673"/>
                  <a:gd name="connsiteX2" fmla="*/ 6868391 w 7377546"/>
                  <a:gd name="connsiteY2" fmla="*/ 171450 h 2888673"/>
                  <a:gd name="connsiteX3" fmla="*/ 6800850 w 7377546"/>
                  <a:gd name="connsiteY3" fmla="*/ 31173 h 2888673"/>
                  <a:gd name="connsiteX4" fmla="*/ 6650182 w 7377546"/>
                  <a:gd name="connsiteY4" fmla="*/ 46759 h 2888673"/>
                  <a:gd name="connsiteX5" fmla="*/ 6426777 w 7377546"/>
                  <a:gd name="connsiteY5" fmla="*/ 145473 h 2888673"/>
                  <a:gd name="connsiteX6" fmla="*/ 6234546 w 7377546"/>
                  <a:gd name="connsiteY6" fmla="*/ 0 h 2888673"/>
                  <a:gd name="connsiteX7" fmla="*/ 6130636 w 7377546"/>
                  <a:gd name="connsiteY7" fmla="*/ 223405 h 2888673"/>
                  <a:gd name="connsiteX8" fmla="*/ 6042314 w 7377546"/>
                  <a:gd name="connsiteY8" fmla="*/ 441614 h 2888673"/>
                  <a:gd name="connsiteX9" fmla="*/ 5787737 w 7377546"/>
                  <a:gd name="connsiteY9" fmla="*/ 389659 h 2888673"/>
                  <a:gd name="connsiteX10" fmla="*/ 5715000 w 7377546"/>
                  <a:gd name="connsiteY10" fmla="*/ 555914 h 2888673"/>
                  <a:gd name="connsiteX11" fmla="*/ 5512377 w 7377546"/>
                  <a:gd name="connsiteY11" fmla="*/ 690996 h 2888673"/>
                  <a:gd name="connsiteX12" fmla="*/ 5325340 w 7377546"/>
                  <a:gd name="connsiteY12" fmla="*/ 753341 h 2888673"/>
                  <a:gd name="connsiteX13" fmla="*/ 4935681 w 7377546"/>
                  <a:gd name="connsiteY13" fmla="*/ 1091046 h 2888673"/>
                  <a:gd name="connsiteX14" fmla="*/ 4779819 w 7377546"/>
                  <a:gd name="connsiteY14" fmla="*/ 1220932 h 2888673"/>
                  <a:gd name="connsiteX15" fmla="*/ 4504459 w 7377546"/>
                  <a:gd name="connsiteY15" fmla="*/ 1272886 h 2888673"/>
                  <a:gd name="connsiteX16" fmla="*/ 4275859 w 7377546"/>
                  <a:gd name="connsiteY16" fmla="*/ 1636568 h 2888673"/>
                  <a:gd name="connsiteX17" fmla="*/ 4177145 w 7377546"/>
                  <a:gd name="connsiteY17" fmla="*/ 1782041 h 2888673"/>
                  <a:gd name="connsiteX18" fmla="*/ 3917373 w 7377546"/>
                  <a:gd name="connsiteY18" fmla="*/ 1740477 h 2888673"/>
                  <a:gd name="connsiteX19" fmla="*/ 3574473 w 7377546"/>
                  <a:gd name="connsiteY19" fmla="*/ 1880755 h 2888673"/>
                  <a:gd name="connsiteX20" fmla="*/ 3138055 w 7377546"/>
                  <a:gd name="connsiteY20" fmla="*/ 2166505 h 2888673"/>
                  <a:gd name="connsiteX21" fmla="*/ 2810741 w 7377546"/>
                  <a:gd name="connsiteY21" fmla="*/ 2202873 h 2888673"/>
                  <a:gd name="connsiteX22" fmla="*/ 2431473 w 7377546"/>
                  <a:gd name="connsiteY22" fmla="*/ 2296392 h 2888673"/>
                  <a:gd name="connsiteX23" fmla="*/ 2260023 w 7377546"/>
                  <a:gd name="connsiteY23" fmla="*/ 2379518 h 2888673"/>
                  <a:gd name="connsiteX24" fmla="*/ 2104159 w 7377546"/>
                  <a:gd name="connsiteY24" fmla="*/ 2426277 h 2888673"/>
                  <a:gd name="connsiteX25" fmla="*/ 1911927 w 7377546"/>
                  <a:gd name="connsiteY25" fmla="*/ 2483427 h 2888673"/>
                  <a:gd name="connsiteX26" fmla="*/ 1610591 w 7377546"/>
                  <a:gd name="connsiteY26" fmla="*/ 2628900 h 2888673"/>
                  <a:gd name="connsiteX27" fmla="*/ 1350818 w 7377546"/>
                  <a:gd name="connsiteY27" fmla="*/ 2686050 h 2888673"/>
                  <a:gd name="connsiteX28" fmla="*/ 1101436 w 7377546"/>
                  <a:gd name="connsiteY28" fmla="*/ 2852305 h 2888673"/>
                  <a:gd name="connsiteX29" fmla="*/ 768927 w 7377546"/>
                  <a:gd name="connsiteY29" fmla="*/ 2878282 h 2888673"/>
                  <a:gd name="connsiteX30" fmla="*/ 545523 w 7377546"/>
                  <a:gd name="connsiteY30" fmla="*/ 2878282 h 2888673"/>
                  <a:gd name="connsiteX31" fmla="*/ 0 w 7377546"/>
                  <a:gd name="connsiteY31" fmla="*/ 2888673 h 2888673"/>
                  <a:gd name="connsiteX0" fmla="*/ 7377546 w 7377546"/>
                  <a:gd name="connsiteY0" fmla="*/ 426027 h 2997777"/>
                  <a:gd name="connsiteX1" fmla="*/ 7076209 w 7377546"/>
                  <a:gd name="connsiteY1" fmla="*/ 233795 h 2997777"/>
                  <a:gd name="connsiteX2" fmla="*/ 6868391 w 7377546"/>
                  <a:gd name="connsiteY2" fmla="*/ 280554 h 2997777"/>
                  <a:gd name="connsiteX3" fmla="*/ 6800850 w 7377546"/>
                  <a:gd name="connsiteY3" fmla="*/ 140277 h 2997777"/>
                  <a:gd name="connsiteX4" fmla="*/ 6650182 w 7377546"/>
                  <a:gd name="connsiteY4" fmla="*/ 155863 h 2997777"/>
                  <a:gd name="connsiteX5" fmla="*/ 6426777 w 7377546"/>
                  <a:gd name="connsiteY5" fmla="*/ 254577 h 2997777"/>
                  <a:gd name="connsiteX6" fmla="*/ 6307282 w 7377546"/>
                  <a:gd name="connsiteY6" fmla="*/ 0 h 2997777"/>
                  <a:gd name="connsiteX7" fmla="*/ 6130636 w 7377546"/>
                  <a:gd name="connsiteY7" fmla="*/ 332509 h 2997777"/>
                  <a:gd name="connsiteX8" fmla="*/ 6042314 w 7377546"/>
                  <a:gd name="connsiteY8" fmla="*/ 550718 h 2997777"/>
                  <a:gd name="connsiteX9" fmla="*/ 5787737 w 7377546"/>
                  <a:gd name="connsiteY9" fmla="*/ 498763 h 2997777"/>
                  <a:gd name="connsiteX10" fmla="*/ 5715000 w 7377546"/>
                  <a:gd name="connsiteY10" fmla="*/ 665018 h 2997777"/>
                  <a:gd name="connsiteX11" fmla="*/ 5512377 w 7377546"/>
                  <a:gd name="connsiteY11" fmla="*/ 800100 h 2997777"/>
                  <a:gd name="connsiteX12" fmla="*/ 5325340 w 7377546"/>
                  <a:gd name="connsiteY12" fmla="*/ 862445 h 2997777"/>
                  <a:gd name="connsiteX13" fmla="*/ 4935681 w 7377546"/>
                  <a:gd name="connsiteY13" fmla="*/ 1200150 h 2997777"/>
                  <a:gd name="connsiteX14" fmla="*/ 4779819 w 7377546"/>
                  <a:gd name="connsiteY14" fmla="*/ 1330036 h 2997777"/>
                  <a:gd name="connsiteX15" fmla="*/ 4504459 w 7377546"/>
                  <a:gd name="connsiteY15" fmla="*/ 1381990 h 2997777"/>
                  <a:gd name="connsiteX16" fmla="*/ 4275859 w 7377546"/>
                  <a:gd name="connsiteY16" fmla="*/ 1745672 h 2997777"/>
                  <a:gd name="connsiteX17" fmla="*/ 4177145 w 7377546"/>
                  <a:gd name="connsiteY17" fmla="*/ 1891145 h 2997777"/>
                  <a:gd name="connsiteX18" fmla="*/ 3917373 w 7377546"/>
                  <a:gd name="connsiteY18" fmla="*/ 1849581 h 2997777"/>
                  <a:gd name="connsiteX19" fmla="*/ 3574473 w 7377546"/>
                  <a:gd name="connsiteY19" fmla="*/ 1989859 h 2997777"/>
                  <a:gd name="connsiteX20" fmla="*/ 3138055 w 7377546"/>
                  <a:gd name="connsiteY20" fmla="*/ 2275609 h 2997777"/>
                  <a:gd name="connsiteX21" fmla="*/ 2810741 w 7377546"/>
                  <a:gd name="connsiteY21" fmla="*/ 2311977 h 2997777"/>
                  <a:gd name="connsiteX22" fmla="*/ 2431473 w 7377546"/>
                  <a:gd name="connsiteY22" fmla="*/ 2405496 h 2997777"/>
                  <a:gd name="connsiteX23" fmla="*/ 2260023 w 7377546"/>
                  <a:gd name="connsiteY23" fmla="*/ 2488622 h 2997777"/>
                  <a:gd name="connsiteX24" fmla="*/ 2104159 w 7377546"/>
                  <a:gd name="connsiteY24" fmla="*/ 2535381 h 2997777"/>
                  <a:gd name="connsiteX25" fmla="*/ 1911927 w 7377546"/>
                  <a:gd name="connsiteY25" fmla="*/ 2592531 h 2997777"/>
                  <a:gd name="connsiteX26" fmla="*/ 1610591 w 7377546"/>
                  <a:gd name="connsiteY26" fmla="*/ 2738004 h 2997777"/>
                  <a:gd name="connsiteX27" fmla="*/ 1350818 w 7377546"/>
                  <a:gd name="connsiteY27" fmla="*/ 2795154 h 2997777"/>
                  <a:gd name="connsiteX28" fmla="*/ 1101436 w 7377546"/>
                  <a:gd name="connsiteY28" fmla="*/ 2961409 h 2997777"/>
                  <a:gd name="connsiteX29" fmla="*/ 768927 w 7377546"/>
                  <a:gd name="connsiteY29" fmla="*/ 2987386 h 2997777"/>
                  <a:gd name="connsiteX30" fmla="*/ 545523 w 7377546"/>
                  <a:gd name="connsiteY30" fmla="*/ 2987386 h 2997777"/>
                  <a:gd name="connsiteX31" fmla="*/ 0 w 7377546"/>
                  <a:gd name="connsiteY31" fmla="*/ 2997777 h 2997777"/>
                  <a:gd name="connsiteX0" fmla="*/ 7377546 w 7377546"/>
                  <a:gd name="connsiteY0" fmla="*/ 426532 h 2998282"/>
                  <a:gd name="connsiteX1" fmla="*/ 7076209 w 7377546"/>
                  <a:gd name="connsiteY1" fmla="*/ 234300 h 2998282"/>
                  <a:gd name="connsiteX2" fmla="*/ 6868391 w 7377546"/>
                  <a:gd name="connsiteY2" fmla="*/ 281059 h 2998282"/>
                  <a:gd name="connsiteX3" fmla="*/ 6800850 w 7377546"/>
                  <a:gd name="connsiteY3" fmla="*/ 140782 h 2998282"/>
                  <a:gd name="connsiteX4" fmla="*/ 6650182 w 7377546"/>
                  <a:gd name="connsiteY4" fmla="*/ 156368 h 2998282"/>
                  <a:gd name="connsiteX5" fmla="*/ 6426777 w 7377546"/>
                  <a:gd name="connsiteY5" fmla="*/ 255082 h 2998282"/>
                  <a:gd name="connsiteX6" fmla="*/ 6307282 w 7377546"/>
                  <a:gd name="connsiteY6" fmla="*/ 505 h 2998282"/>
                  <a:gd name="connsiteX7" fmla="*/ 6130636 w 7377546"/>
                  <a:gd name="connsiteY7" fmla="*/ 333014 h 2998282"/>
                  <a:gd name="connsiteX8" fmla="*/ 6042314 w 7377546"/>
                  <a:gd name="connsiteY8" fmla="*/ 551223 h 2998282"/>
                  <a:gd name="connsiteX9" fmla="*/ 5787737 w 7377546"/>
                  <a:gd name="connsiteY9" fmla="*/ 499268 h 2998282"/>
                  <a:gd name="connsiteX10" fmla="*/ 5715000 w 7377546"/>
                  <a:gd name="connsiteY10" fmla="*/ 665523 h 2998282"/>
                  <a:gd name="connsiteX11" fmla="*/ 5512377 w 7377546"/>
                  <a:gd name="connsiteY11" fmla="*/ 800605 h 2998282"/>
                  <a:gd name="connsiteX12" fmla="*/ 5325340 w 7377546"/>
                  <a:gd name="connsiteY12" fmla="*/ 862950 h 2998282"/>
                  <a:gd name="connsiteX13" fmla="*/ 4935681 w 7377546"/>
                  <a:gd name="connsiteY13" fmla="*/ 1200655 h 2998282"/>
                  <a:gd name="connsiteX14" fmla="*/ 4779819 w 7377546"/>
                  <a:gd name="connsiteY14" fmla="*/ 1330541 h 2998282"/>
                  <a:gd name="connsiteX15" fmla="*/ 4504459 w 7377546"/>
                  <a:gd name="connsiteY15" fmla="*/ 1382495 h 2998282"/>
                  <a:gd name="connsiteX16" fmla="*/ 4275859 w 7377546"/>
                  <a:gd name="connsiteY16" fmla="*/ 1746177 h 2998282"/>
                  <a:gd name="connsiteX17" fmla="*/ 4177145 w 7377546"/>
                  <a:gd name="connsiteY17" fmla="*/ 1891650 h 2998282"/>
                  <a:gd name="connsiteX18" fmla="*/ 3917373 w 7377546"/>
                  <a:gd name="connsiteY18" fmla="*/ 1850086 h 2998282"/>
                  <a:gd name="connsiteX19" fmla="*/ 3574473 w 7377546"/>
                  <a:gd name="connsiteY19" fmla="*/ 1990364 h 2998282"/>
                  <a:gd name="connsiteX20" fmla="*/ 3138055 w 7377546"/>
                  <a:gd name="connsiteY20" fmla="*/ 2276114 h 2998282"/>
                  <a:gd name="connsiteX21" fmla="*/ 2810741 w 7377546"/>
                  <a:gd name="connsiteY21" fmla="*/ 2312482 h 2998282"/>
                  <a:gd name="connsiteX22" fmla="*/ 2431473 w 7377546"/>
                  <a:gd name="connsiteY22" fmla="*/ 2406001 h 2998282"/>
                  <a:gd name="connsiteX23" fmla="*/ 2260023 w 7377546"/>
                  <a:gd name="connsiteY23" fmla="*/ 2489127 h 2998282"/>
                  <a:gd name="connsiteX24" fmla="*/ 2104159 w 7377546"/>
                  <a:gd name="connsiteY24" fmla="*/ 2535886 h 2998282"/>
                  <a:gd name="connsiteX25" fmla="*/ 1911927 w 7377546"/>
                  <a:gd name="connsiteY25" fmla="*/ 2593036 h 2998282"/>
                  <a:gd name="connsiteX26" fmla="*/ 1610591 w 7377546"/>
                  <a:gd name="connsiteY26" fmla="*/ 2738509 h 2998282"/>
                  <a:gd name="connsiteX27" fmla="*/ 1350818 w 7377546"/>
                  <a:gd name="connsiteY27" fmla="*/ 2795659 h 2998282"/>
                  <a:gd name="connsiteX28" fmla="*/ 1101436 w 7377546"/>
                  <a:gd name="connsiteY28" fmla="*/ 2961914 h 2998282"/>
                  <a:gd name="connsiteX29" fmla="*/ 768927 w 7377546"/>
                  <a:gd name="connsiteY29" fmla="*/ 2987891 h 2998282"/>
                  <a:gd name="connsiteX30" fmla="*/ 545523 w 7377546"/>
                  <a:gd name="connsiteY30" fmla="*/ 2987891 h 2998282"/>
                  <a:gd name="connsiteX31" fmla="*/ 0 w 7377546"/>
                  <a:gd name="connsiteY31" fmla="*/ 2998282 h 2998282"/>
                  <a:gd name="connsiteX0" fmla="*/ 7377546 w 7377546"/>
                  <a:gd name="connsiteY0" fmla="*/ 426532 h 2998282"/>
                  <a:gd name="connsiteX1" fmla="*/ 7076209 w 7377546"/>
                  <a:gd name="connsiteY1" fmla="*/ 234300 h 2998282"/>
                  <a:gd name="connsiteX2" fmla="*/ 6868391 w 7377546"/>
                  <a:gd name="connsiteY2" fmla="*/ 281059 h 2998282"/>
                  <a:gd name="connsiteX3" fmla="*/ 6800850 w 7377546"/>
                  <a:gd name="connsiteY3" fmla="*/ 140782 h 2998282"/>
                  <a:gd name="connsiteX4" fmla="*/ 6650182 w 7377546"/>
                  <a:gd name="connsiteY4" fmla="*/ 156368 h 2998282"/>
                  <a:gd name="connsiteX5" fmla="*/ 6426777 w 7377546"/>
                  <a:gd name="connsiteY5" fmla="*/ 255082 h 2998282"/>
                  <a:gd name="connsiteX6" fmla="*/ 6307282 w 7377546"/>
                  <a:gd name="connsiteY6" fmla="*/ 505 h 2998282"/>
                  <a:gd name="connsiteX7" fmla="*/ 6130636 w 7377546"/>
                  <a:gd name="connsiteY7" fmla="*/ 333014 h 2998282"/>
                  <a:gd name="connsiteX8" fmla="*/ 6042314 w 7377546"/>
                  <a:gd name="connsiteY8" fmla="*/ 551223 h 2998282"/>
                  <a:gd name="connsiteX9" fmla="*/ 5787737 w 7377546"/>
                  <a:gd name="connsiteY9" fmla="*/ 499268 h 2998282"/>
                  <a:gd name="connsiteX10" fmla="*/ 5715000 w 7377546"/>
                  <a:gd name="connsiteY10" fmla="*/ 665523 h 2998282"/>
                  <a:gd name="connsiteX11" fmla="*/ 5512377 w 7377546"/>
                  <a:gd name="connsiteY11" fmla="*/ 800605 h 2998282"/>
                  <a:gd name="connsiteX12" fmla="*/ 5325340 w 7377546"/>
                  <a:gd name="connsiteY12" fmla="*/ 862950 h 2998282"/>
                  <a:gd name="connsiteX13" fmla="*/ 4935681 w 7377546"/>
                  <a:gd name="connsiteY13" fmla="*/ 1200655 h 2998282"/>
                  <a:gd name="connsiteX14" fmla="*/ 4779819 w 7377546"/>
                  <a:gd name="connsiteY14" fmla="*/ 1330541 h 2998282"/>
                  <a:gd name="connsiteX15" fmla="*/ 4504459 w 7377546"/>
                  <a:gd name="connsiteY15" fmla="*/ 1382495 h 2998282"/>
                  <a:gd name="connsiteX16" fmla="*/ 4275859 w 7377546"/>
                  <a:gd name="connsiteY16" fmla="*/ 1746177 h 2998282"/>
                  <a:gd name="connsiteX17" fmla="*/ 4177145 w 7377546"/>
                  <a:gd name="connsiteY17" fmla="*/ 1891650 h 2998282"/>
                  <a:gd name="connsiteX18" fmla="*/ 3917373 w 7377546"/>
                  <a:gd name="connsiteY18" fmla="*/ 1850086 h 2998282"/>
                  <a:gd name="connsiteX19" fmla="*/ 3574473 w 7377546"/>
                  <a:gd name="connsiteY19" fmla="*/ 1990364 h 2998282"/>
                  <a:gd name="connsiteX20" fmla="*/ 3138055 w 7377546"/>
                  <a:gd name="connsiteY20" fmla="*/ 2276114 h 2998282"/>
                  <a:gd name="connsiteX21" fmla="*/ 2810741 w 7377546"/>
                  <a:gd name="connsiteY21" fmla="*/ 2312482 h 2998282"/>
                  <a:gd name="connsiteX22" fmla="*/ 2431473 w 7377546"/>
                  <a:gd name="connsiteY22" fmla="*/ 2406001 h 2998282"/>
                  <a:gd name="connsiteX23" fmla="*/ 2260023 w 7377546"/>
                  <a:gd name="connsiteY23" fmla="*/ 2489127 h 2998282"/>
                  <a:gd name="connsiteX24" fmla="*/ 2104159 w 7377546"/>
                  <a:gd name="connsiteY24" fmla="*/ 2535886 h 2998282"/>
                  <a:gd name="connsiteX25" fmla="*/ 1911927 w 7377546"/>
                  <a:gd name="connsiteY25" fmla="*/ 2593036 h 2998282"/>
                  <a:gd name="connsiteX26" fmla="*/ 1610591 w 7377546"/>
                  <a:gd name="connsiteY26" fmla="*/ 2738509 h 2998282"/>
                  <a:gd name="connsiteX27" fmla="*/ 1350818 w 7377546"/>
                  <a:gd name="connsiteY27" fmla="*/ 2795659 h 2998282"/>
                  <a:gd name="connsiteX28" fmla="*/ 1101436 w 7377546"/>
                  <a:gd name="connsiteY28" fmla="*/ 2961914 h 2998282"/>
                  <a:gd name="connsiteX29" fmla="*/ 768927 w 7377546"/>
                  <a:gd name="connsiteY29" fmla="*/ 2987891 h 2998282"/>
                  <a:gd name="connsiteX30" fmla="*/ 545523 w 7377546"/>
                  <a:gd name="connsiteY30" fmla="*/ 2987891 h 2998282"/>
                  <a:gd name="connsiteX31" fmla="*/ 0 w 7377546"/>
                  <a:gd name="connsiteY31" fmla="*/ 2998282 h 2998282"/>
                  <a:gd name="connsiteX0" fmla="*/ 7377546 w 7377546"/>
                  <a:gd name="connsiteY0" fmla="*/ 426532 h 2998282"/>
                  <a:gd name="connsiteX1" fmla="*/ 7076209 w 7377546"/>
                  <a:gd name="connsiteY1" fmla="*/ 234300 h 2998282"/>
                  <a:gd name="connsiteX2" fmla="*/ 6868391 w 7377546"/>
                  <a:gd name="connsiteY2" fmla="*/ 281059 h 2998282"/>
                  <a:gd name="connsiteX3" fmla="*/ 6800850 w 7377546"/>
                  <a:gd name="connsiteY3" fmla="*/ 140782 h 2998282"/>
                  <a:gd name="connsiteX4" fmla="*/ 6650182 w 7377546"/>
                  <a:gd name="connsiteY4" fmla="*/ 156368 h 2998282"/>
                  <a:gd name="connsiteX5" fmla="*/ 6426777 w 7377546"/>
                  <a:gd name="connsiteY5" fmla="*/ 255082 h 2998282"/>
                  <a:gd name="connsiteX6" fmla="*/ 6307282 w 7377546"/>
                  <a:gd name="connsiteY6" fmla="*/ 505 h 2998282"/>
                  <a:gd name="connsiteX7" fmla="*/ 6130636 w 7377546"/>
                  <a:gd name="connsiteY7" fmla="*/ 333014 h 2998282"/>
                  <a:gd name="connsiteX8" fmla="*/ 6042314 w 7377546"/>
                  <a:gd name="connsiteY8" fmla="*/ 551223 h 2998282"/>
                  <a:gd name="connsiteX9" fmla="*/ 5787737 w 7377546"/>
                  <a:gd name="connsiteY9" fmla="*/ 499268 h 2998282"/>
                  <a:gd name="connsiteX10" fmla="*/ 5715000 w 7377546"/>
                  <a:gd name="connsiteY10" fmla="*/ 665523 h 2998282"/>
                  <a:gd name="connsiteX11" fmla="*/ 5512377 w 7377546"/>
                  <a:gd name="connsiteY11" fmla="*/ 800605 h 2998282"/>
                  <a:gd name="connsiteX12" fmla="*/ 5325340 w 7377546"/>
                  <a:gd name="connsiteY12" fmla="*/ 862950 h 2998282"/>
                  <a:gd name="connsiteX13" fmla="*/ 4935681 w 7377546"/>
                  <a:gd name="connsiteY13" fmla="*/ 1200655 h 2998282"/>
                  <a:gd name="connsiteX14" fmla="*/ 4779819 w 7377546"/>
                  <a:gd name="connsiteY14" fmla="*/ 1330541 h 2998282"/>
                  <a:gd name="connsiteX15" fmla="*/ 4504459 w 7377546"/>
                  <a:gd name="connsiteY15" fmla="*/ 1382495 h 2998282"/>
                  <a:gd name="connsiteX16" fmla="*/ 4275859 w 7377546"/>
                  <a:gd name="connsiteY16" fmla="*/ 1746177 h 2998282"/>
                  <a:gd name="connsiteX17" fmla="*/ 4177145 w 7377546"/>
                  <a:gd name="connsiteY17" fmla="*/ 1891650 h 2998282"/>
                  <a:gd name="connsiteX18" fmla="*/ 3917373 w 7377546"/>
                  <a:gd name="connsiteY18" fmla="*/ 1850086 h 2998282"/>
                  <a:gd name="connsiteX19" fmla="*/ 3574473 w 7377546"/>
                  <a:gd name="connsiteY19" fmla="*/ 1990364 h 2998282"/>
                  <a:gd name="connsiteX20" fmla="*/ 3138055 w 7377546"/>
                  <a:gd name="connsiteY20" fmla="*/ 2276114 h 2998282"/>
                  <a:gd name="connsiteX21" fmla="*/ 2810741 w 7377546"/>
                  <a:gd name="connsiteY21" fmla="*/ 2312482 h 2998282"/>
                  <a:gd name="connsiteX22" fmla="*/ 2431473 w 7377546"/>
                  <a:gd name="connsiteY22" fmla="*/ 2406001 h 2998282"/>
                  <a:gd name="connsiteX23" fmla="*/ 2260023 w 7377546"/>
                  <a:gd name="connsiteY23" fmla="*/ 2489127 h 2998282"/>
                  <a:gd name="connsiteX24" fmla="*/ 2104159 w 7377546"/>
                  <a:gd name="connsiteY24" fmla="*/ 2535886 h 2998282"/>
                  <a:gd name="connsiteX25" fmla="*/ 1911927 w 7377546"/>
                  <a:gd name="connsiteY25" fmla="*/ 2593036 h 2998282"/>
                  <a:gd name="connsiteX26" fmla="*/ 1610591 w 7377546"/>
                  <a:gd name="connsiteY26" fmla="*/ 2738509 h 2998282"/>
                  <a:gd name="connsiteX27" fmla="*/ 1350818 w 7377546"/>
                  <a:gd name="connsiteY27" fmla="*/ 2795659 h 2998282"/>
                  <a:gd name="connsiteX28" fmla="*/ 1101436 w 7377546"/>
                  <a:gd name="connsiteY28" fmla="*/ 2961914 h 2998282"/>
                  <a:gd name="connsiteX29" fmla="*/ 768927 w 7377546"/>
                  <a:gd name="connsiteY29" fmla="*/ 2987891 h 2998282"/>
                  <a:gd name="connsiteX30" fmla="*/ 545523 w 7377546"/>
                  <a:gd name="connsiteY30" fmla="*/ 2987891 h 2998282"/>
                  <a:gd name="connsiteX31" fmla="*/ 0 w 7377546"/>
                  <a:gd name="connsiteY31" fmla="*/ 2998282 h 2998282"/>
                  <a:gd name="connsiteX0" fmla="*/ 7377546 w 7377546"/>
                  <a:gd name="connsiteY0" fmla="*/ 426532 h 2998282"/>
                  <a:gd name="connsiteX1" fmla="*/ 7076209 w 7377546"/>
                  <a:gd name="connsiteY1" fmla="*/ 234300 h 2998282"/>
                  <a:gd name="connsiteX2" fmla="*/ 6868391 w 7377546"/>
                  <a:gd name="connsiteY2" fmla="*/ 281059 h 2998282"/>
                  <a:gd name="connsiteX3" fmla="*/ 6800850 w 7377546"/>
                  <a:gd name="connsiteY3" fmla="*/ 140782 h 2998282"/>
                  <a:gd name="connsiteX4" fmla="*/ 6650182 w 7377546"/>
                  <a:gd name="connsiteY4" fmla="*/ 156368 h 2998282"/>
                  <a:gd name="connsiteX5" fmla="*/ 6426777 w 7377546"/>
                  <a:gd name="connsiteY5" fmla="*/ 255082 h 2998282"/>
                  <a:gd name="connsiteX6" fmla="*/ 6307282 w 7377546"/>
                  <a:gd name="connsiteY6" fmla="*/ 505 h 2998282"/>
                  <a:gd name="connsiteX7" fmla="*/ 6130636 w 7377546"/>
                  <a:gd name="connsiteY7" fmla="*/ 333014 h 2998282"/>
                  <a:gd name="connsiteX8" fmla="*/ 6042314 w 7377546"/>
                  <a:gd name="connsiteY8" fmla="*/ 551223 h 2998282"/>
                  <a:gd name="connsiteX9" fmla="*/ 5787737 w 7377546"/>
                  <a:gd name="connsiteY9" fmla="*/ 499268 h 2998282"/>
                  <a:gd name="connsiteX10" fmla="*/ 5715000 w 7377546"/>
                  <a:gd name="connsiteY10" fmla="*/ 665523 h 2998282"/>
                  <a:gd name="connsiteX11" fmla="*/ 5512377 w 7377546"/>
                  <a:gd name="connsiteY11" fmla="*/ 800605 h 2998282"/>
                  <a:gd name="connsiteX12" fmla="*/ 5325340 w 7377546"/>
                  <a:gd name="connsiteY12" fmla="*/ 862950 h 2998282"/>
                  <a:gd name="connsiteX13" fmla="*/ 4935681 w 7377546"/>
                  <a:gd name="connsiteY13" fmla="*/ 1200655 h 2998282"/>
                  <a:gd name="connsiteX14" fmla="*/ 4779819 w 7377546"/>
                  <a:gd name="connsiteY14" fmla="*/ 1330541 h 2998282"/>
                  <a:gd name="connsiteX15" fmla="*/ 4504459 w 7377546"/>
                  <a:gd name="connsiteY15" fmla="*/ 1382495 h 2998282"/>
                  <a:gd name="connsiteX16" fmla="*/ 4275859 w 7377546"/>
                  <a:gd name="connsiteY16" fmla="*/ 1746177 h 2998282"/>
                  <a:gd name="connsiteX17" fmla="*/ 4177145 w 7377546"/>
                  <a:gd name="connsiteY17" fmla="*/ 1891650 h 2998282"/>
                  <a:gd name="connsiteX18" fmla="*/ 3917373 w 7377546"/>
                  <a:gd name="connsiteY18" fmla="*/ 1850086 h 2998282"/>
                  <a:gd name="connsiteX19" fmla="*/ 3574473 w 7377546"/>
                  <a:gd name="connsiteY19" fmla="*/ 1990364 h 2998282"/>
                  <a:gd name="connsiteX20" fmla="*/ 3138055 w 7377546"/>
                  <a:gd name="connsiteY20" fmla="*/ 2276114 h 2998282"/>
                  <a:gd name="connsiteX21" fmla="*/ 2810741 w 7377546"/>
                  <a:gd name="connsiteY21" fmla="*/ 2312482 h 2998282"/>
                  <a:gd name="connsiteX22" fmla="*/ 2431473 w 7377546"/>
                  <a:gd name="connsiteY22" fmla="*/ 2406001 h 2998282"/>
                  <a:gd name="connsiteX23" fmla="*/ 2260023 w 7377546"/>
                  <a:gd name="connsiteY23" fmla="*/ 2489127 h 2998282"/>
                  <a:gd name="connsiteX24" fmla="*/ 2104159 w 7377546"/>
                  <a:gd name="connsiteY24" fmla="*/ 2535886 h 2998282"/>
                  <a:gd name="connsiteX25" fmla="*/ 1911927 w 7377546"/>
                  <a:gd name="connsiteY25" fmla="*/ 2593036 h 2998282"/>
                  <a:gd name="connsiteX26" fmla="*/ 1610591 w 7377546"/>
                  <a:gd name="connsiteY26" fmla="*/ 2738509 h 2998282"/>
                  <a:gd name="connsiteX27" fmla="*/ 1350818 w 7377546"/>
                  <a:gd name="connsiteY27" fmla="*/ 2795659 h 2998282"/>
                  <a:gd name="connsiteX28" fmla="*/ 1101436 w 7377546"/>
                  <a:gd name="connsiteY28" fmla="*/ 2961914 h 2998282"/>
                  <a:gd name="connsiteX29" fmla="*/ 768927 w 7377546"/>
                  <a:gd name="connsiteY29" fmla="*/ 2987891 h 2998282"/>
                  <a:gd name="connsiteX30" fmla="*/ 545523 w 7377546"/>
                  <a:gd name="connsiteY30" fmla="*/ 2987891 h 2998282"/>
                  <a:gd name="connsiteX31" fmla="*/ 0 w 7377546"/>
                  <a:gd name="connsiteY31" fmla="*/ 2998282 h 2998282"/>
                  <a:gd name="connsiteX0" fmla="*/ 7377546 w 7377546"/>
                  <a:gd name="connsiteY0" fmla="*/ 426532 h 2998282"/>
                  <a:gd name="connsiteX1" fmla="*/ 7076209 w 7377546"/>
                  <a:gd name="connsiteY1" fmla="*/ 234300 h 2998282"/>
                  <a:gd name="connsiteX2" fmla="*/ 6868391 w 7377546"/>
                  <a:gd name="connsiteY2" fmla="*/ 281059 h 2998282"/>
                  <a:gd name="connsiteX3" fmla="*/ 6800850 w 7377546"/>
                  <a:gd name="connsiteY3" fmla="*/ 140782 h 2998282"/>
                  <a:gd name="connsiteX4" fmla="*/ 6650182 w 7377546"/>
                  <a:gd name="connsiteY4" fmla="*/ 156368 h 2998282"/>
                  <a:gd name="connsiteX5" fmla="*/ 6426777 w 7377546"/>
                  <a:gd name="connsiteY5" fmla="*/ 255082 h 2998282"/>
                  <a:gd name="connsiteX6" fmla="*/ 6307282 w 7377546"/>
                  <a:gd name="connsiteY6" fmla="*/ 505 h 2998282"/>
                  <a:gd name="connsiteX7" fmla="*/ 6130636 w 7377546"/>
                  <a:gd name="connsiteY7" fmla="*/ 333014 h 2998282"/>
                  <a:gd name="connsiteX8" fmla="*/ 6042314 w 7377546"/>
                  <a:gd name="connsiteY8" fmla="*/ 551223 h 2998282"/>
                  <a:gd name="connsiteX9" fmla="*/ 5787737 w 7377546"/>
                  <a:gd name="connsiteY9" fmla="*/ 499268 h 2998282"/>
                  <a:gd name="connsiteX10" fmla="*/ 5715000 w 7377546"/>
                  <a:gd name="connsiteY10" fmla="*/ 665523 h 2998282"/>
                  <a:gd name="connsiteX11" fmla="*/ 5512377 w 7377546"/>
                  <a:gd name="connsiteY11" fmla="*/ 800605 h 2998282"/>
                  <a:gd name="connsiteX12" fmla="*/ 5325340 w 7377546"/>
                  <a:gd name="connsiteY12" fmla="*/ 862950 h 2998282"/>
                  <a:gd name="connsiteX13" fmla="*/ 4935681 w 7377546"/>
                  <a:gd name="connsiteY13" fmla="*/ 1200655 h 2998282"/>
                  <a:gd name="connsiteX14" fmla="*/ 4779819 w 7377546"/>
                  <a:gd name="connsiteY14" fmla="*/ 1330541 h 2998282"/>
                  <a:gd name="connsiteX15" fmla="*/ 4504459 w 7377546"/>
                  <a:gd name="connsiteY15" fmla="*/ 1382495 h 2998282"/>
                  <a:gd name="connsiteX16" fmla="*/ 4275859 w 7377546"/>
                  <a:gd name="connsiteY16" fmla="*/ 1746177 h 2998282"/>
                  <a:gd name="connsiteX17" fmla="*/ 4177145 w 7377546"/>
                  <a:gd name="connsiteY17" fmla="*/ 1891650 h 2998282"/>
                  <a:gd name="connsiteX18" fmla="*/ 3917373 w 7377546"/>
                  <a:gd name="connsiteY18" fmla="*/ 1850086 h 2998282"/>
                  <a:gd name="connsiteX19" fmla="*/ 3574473 w 7377546"/>
                  <a:gd name="connsiteY19" fmla="*/ 1990364 h 2998282"/>
                  <a:gd name="connsiteX20" fmla="*/ 3138055 w 7377546"/>
                  <a:gd name="connsiteY20" fmla="*/ 2276114 h 2998282"/>
                  <a:gd name="connsiteX21" fmla="*/ 2810741 w 7377546"/>
                  <a:gd name="connsiteY21" fmla="*/ 2312482 h 2998282"/>
                  <a:gd name="connsiteX22" fmla="*/ 2431473 w 7377546"/>
                  <a:gd name="connsiteY22" fmla="*/ 2406001 h 2998282"/>
                  <a:gd name="connsiteX23" fmla="*/ 2260023 w 7377546"/>
                  <a:gd name="connsiteY23" fmla="*/ 2489127 h 2998282"/>
                  <a:gd name="connsiteX24" fmla="*/ 2104159 w 7377546"/>
                  <a:gd name="connsiteY24" fmla="*/ 2535886 h 2998282"/>
                  <a:gd name="connsiteX25" fmla="*/ 1911927 w 7377546"/>
                  <a:gd name="connsiteY25" fmla="*/ 2593036 h 2998282"/>
                  <a:gd name="connsiteX26" fmla="*/ 1610591 w 7377546"/>
                  <a:gd name="connsiteY26" fmla="*/ 2738509 h 2998282"/>
                  <a:gd name="connsiteX27" fmla="*/ 1350818 w 7377546"/>
                  <a:gd name="connsiteY27" fmla="*/ 2795659 h 2998282"/>
                  <a:gd name="connsiteX28" fmla="*/ 1101436 w 7377546"/>
                  <a:gd name="connsiteY28" fmla="*/ 2961914 h 2998282"/>
                  <a:gd name="connsiteX29" fmla="*/ 768927 w 7377546"/>
                  <a:gd name="connsiteY29" fmla="*/ 2987891 h 2998282"/>
                  <a:gd name="connsiteX30" fmla="*/ 545523 w 7377546"/>
                  <a:gd name="connsiteY30" fmla="*/ 2987891 h 2998282"/>
                  <a:gd name="connsiteX31" fmla="*/ 0 w 7377546"/>
                  <a:gd name="connsiteY31" fmla="*/ 2998282 h 2998282"/>
                  <a:gd name="connsiteX0" fmla="*/ 7377546 w 7377546"/>
                  <a:gd name="connsiteY0" fmla="*/ 426532 h 2998282"/>
                  <a:gd name="connsiteX1" fmla="*/ 7076209 w 7377546"/>
                  <a:gd name="connsiteY1" fmla="*/ 234300 h 2998282"/>
                  <a:gd name="connsiteX2" fmla="*/ 6868391 w 7377546"/>
                  <a:gd name="connsiteY2" fmla="*/ 281059 h 2998282"/>
                  <a:gd name="connsiteX3" fmla="*/ 6800850 w 7377546"/>
                  <a:gd name="connsiteY3" fmla="*/ 140782 h 2998282"/>
                  <a:gd name="connsiteX4" fmla="*/ 6650182 w 7377546"/>
                  <a:gd name="connsiteY4" fmla="*/ 156368 h 2998282"/>
                  <a:gd name="connsiteX5" fmla="*/ 6426777 w 7377546"/>
                  <a:gd name="connsiteY5" fmla="*/ 255082 h 2998282"/>
                  <a:gd name="connsiteX6" fmla="*/ 6307282 w 7377546"/>
                  <a:gd name="connsiteY6" fmla="*/ 505 h 2998282"/>
                  <a:gd name="connsiteX7" fmla="*/ 6130636 w 7377546"/>
                  <a:gd name="connsiteY7" fmla="*/ 333014 h 2998282"/>
                  <a:gd name="connsiteX8" fmla="*/ 6042314 w 7377546"/>
                  <a:gd name="connsiteY8" fmla="*/ 551223 h 2998282"/>
                  <a:gd name="connsiteX9" fmla="*/ 5787737 w 7377546"/>
                  <a:gd name="connsiteY9" fmla="*/ 499268 h 2998282"/>
                  <a:gd name="connsiteX10" fmla="*/ 5715000 w 7377546"/>
                  <a:gd name="connsiteY10" fmla="*/ 665523 h 2998282"/>
                  <a:gd name="connsiteX11" fmla="*/ 5512377 w 7377546"/>
                  <a:gd name="connsiteY11" fmla="*/ 800605 h 2998282"/>
                  <a:gd name="connsiteX12" fmla="*/ 5325340 w 7377546"/>
                  <a:gd name="connsiteY12" fmla="*/ 862950 h 2998282"/>
                  <a:gd name="connsiteX13" fmla="*/ 4935681 w 7377546"/>
                  <a:gd name="connsiteY13" fmla="*/ 1200655 h 2998282"/>
                  <a:gd name="connsiteX14" fmla="*/ 4779819 w 7377546"/>
                  <a:gd name="connsiteY14" fmla="*/ 1330541 h 2998282"/>
                  <a:gd name="connsiteX15" fmla="*/ 4504459 w 7377546"/>
                  <a:gd name="connsiteY15" fmla="*/ 1382495 h 2998282"/>
                  <a:gd name="connsiteX16" fmla="*/ 4275859 w 7377546"/>
                  <a:gd name="connsiteY16" fmla="*/ 1746177 h 2998282"/>
                  <a:gd name="connsiteX17" fmla="*/ 4177145 w 7377546"/>
                  <a:gd name="connsiteY17" fmla="*/ 1891650 h 2998282"/>
                  <a:gd name="connsiteX18" fmla="*/ 3917373 w 7377546"/>
                  <a:gd name="connsiteY18" fmla="*/ 1850086 h 2998282"/>
                  <a:gd name="connsiteX19" fmla="*/ 3574473 w 7377546"/>
                  <a:gd name="connsiteY19" fmla="*/ 1990364 h 2998282"/>
                  <a:gd name="connsiteX20" fmla="*/ 3138055 w 7377546"/>
                  <a:gd name="connsiteY20" fmla="*/ 2276114 h 2998282"/>
                  <a:gd name="connsiteX21" fmla="*/ 2810741 w 7377546"/>
                  <a:gd name="connsiteY21" fmla="*/ 2312482 h 2998282"/>
                  <a:gd name="connsiteX22" fmla="*/ 2431473 w 7377546"/>
                  <a:gd name="connsiteY22" fmla="*/ 2406001 h 2998282"/>
                  <a:gd name="connsiteX23" fmla="*/ 2260023 w 7377546"/>
                  <a:gd name="connsiteY23" fmla="*/ 2489127 h 2998282"/>
                  <a:gd name="connsiteX24" fmla="*/ 2104159 w 7377546"/>
                  <a:gd name="connsiteY24" fmla="*/ 2535886 h 2998282"/>
                  <a:gd name="connsiteX25" fmla="*/ 1911927 w 7377546"/>
                  <a:gd name="connsiteY25" fmla="*/ 2593036 h 2998282"/>
                  <a:gd name="connsiteX26" fmla="*/ 1610591 w 7377546"/>
                  <a:gd name="connsiteY26" fmla="*/ 2738509 h 2998282"/>
                  <a:gd name="connsiteX27" fmla="*/ 1350818 w 7377546"/>
                  <a:gd name="connsiteY27" fmla="*/ 2795659 h 2998282"/>
                  <a:gd name="connsiteX28" fmla="*/ 1101436 w 7377546"/>
                  <a:gd name="connsiteY28" fmla="*/ 2961914 h 2998282"/>
                  <a:gd name="connsiteX29" fmla="*/ 768927 w 7377546"/>
                  <a:gd name="connsiteY29" fmla="*/ 2987891 h 2998282"/>
                  <a:gd name="connsiteX30" fmla="*/ 545523 w 7377546"/>
                  <a:gd name="connsiteY30" fmla="*/ 2987891 h 2998282"/>
                  <a:gd name="connsiteX31" fmla="*/ 0 w 7377546"/>
                  <a:gd name="connsiteY31" fmla="*/ 2998282 h 2998282"/>
                  <a:gd name="connsiteX0" fmla="*/ 7377546 w 7377546"/>
                  <a:gd name="connsiteY0" fmla="*/ 426532 h 2998282"/>
                  <a:gd name="connsiteX1" fmla="*/ 7076209 w 7377546"/>
                  <a:gd name="connsiteY1" fmla="*/ 234300 h 2998282"/>
                  <a:gd name="connsiteX2" fmla="*/ 6868391 w 7377546"/>
                  <a:gd name="connsiteY2" fmla="*/ 281059 h 2998282"/>
                  <a:gd name="connsiteX3" fmla="*/ 6800850 w 7377546"/>
                  <a:gd name="connsiteY3" fmla="*/ 140782 h 2998282"/>
                  <a:gd name="connsiteX4" fmla="*/ 6650182 w 7377546"/>
                  <a:gd name="connsiteY4" fmla="*/ 156368 h 2998282"/>
                  <a:gd name="connsiteX5" fmla="*/ 6426777 w 7377546"/>
                  <a:gd name="connsiteY5" fmla="*/ 255082 h 2998282"/>
                  <a:gd name="connsiteX6" fmla="*/ 6307282 w 7377546"/>
                  <a:gd name="connsiteY6" fmla="*/ 505 h 2998282"/>
                  <a:gd name="connsiteX7" fmla="*/ 6130636 w 7377546"/>
                  <a:gd name="connsiteY7" fmla="*/ 333014 h 2998282"/>
                  <a:gd name="connsiteX8" fmla="*/ 6042314 w 7377546"/>
                  <a:gd name="connsiteY8" fmla="*/ 551223 h 2998282"/>
                  <a:gd name="connsiteX9" fmla="*/ 5787737 w 7377546"/>
                  <a:gd name="connsiteY9" fmla="*/ 499268 h 2998282"/>
                  <a:gd name="connsiteX10" fmla="*/ 5715000 w 7377546"/>
                  <a:gd name="connsiteY10" fmla="*/ 665523 h 2998282"/>
                  <a:gd name="connsiteX11" fmla="*/ 5512377 w 7377546"/>
                  <a:gd name="connsiteY11" fmla="*/ 800605 h 2998282"/>
                  <a:gd name="connsiteX12" fmla="*/ 5325340 w 7377546"/>
                  <a:gd name="connsiteY12" fmla="*/ 862950 h 2998282"/>
                  <a:gd name="connsiteX13" fmla="*/ 4935681 w 7377546"/>
                  <a:gd name="connsiteY13" fmla="*/ 1200655 h 2998282"/>
                  <a:gd name="connsiteX14" fmla="*/ 4779819 w 7377546"/>
                  <a:gd name="connsiteY14" fmla="*/ 1330541 h 2998282"/>
                  <a:gd name="connsiteX15" fmla="*/ 4504459 w 7377546"/>
                  <a:gd name="connsiteY15" fmla="*/ 1382495 h 2998282"/>
                  <a:gd name="connsiteX16" fmla="*/ 4275859 w 7377546"/>
                  <a:gd name="connsiteY16" fmla="*/ 1746177 h 2998282"/>
                  <a:gd name="connsiteX17" fmla="*/ 4177145 w 7377546"/>
                  <a:gd name="connsiteY17" fmla="*/ 1891650 h 2998282"/>
                  <a:gd name="connsiteX18" fmla="*/ 3917373 w 7377546"/>
                  <a:gd name="connsiteY18" fmla="*/ 1850086 h 2998282"/>
                  <a:gd name="connsiteX19" fmla="*/ 3574473 w 7377546"/>
                  <a:gd name="connsiteY19" fmla="*/ 1990364 h 2998282"/>
                  <a:gd name="connsiteX20" fmla="*/ 3138055 w 7377546"/>
                  <a:gd name="connsiteY20" fmla="*/ 2276114 h 2998282"/>
                  <a:gd name="connsiteX21" fmla="*/ 2810741 w 7377546"/>
                  <a:gd name="connsiteY21" fmla="*/ 2312482 h 2998282"/>
                  <a:gd name="connsiteX22" fmla="*/ 2431473 w 7377546"/>
                  <a:gd name="connsiteY22" fmla="*/ 2406001 h 2998282"/>
                  <a:gd name="connsiteX23" fmla="*/ 2260023 w 7377546"/>
                  <a:gd name="connsiteY23" fmla="*/ 2489127 h 2998282"/>
                  <a:gd name="connsiteX24" fmla="*/ 2104159 w 7377546"/>
                  <a:gd name="connsiteY24" fmla="*/ 2535886 h 2998282"/>
                  <a:gd name="connsiteX25" fmla="*/ 1911927 w 7377546"/>
                  <a:gd name="connsiteY25" fmla="*/ 2593036 h 2998282"/>
                  <a:gd name="connsiteX26" fmla="*/ 1610591 w 7377546"/>
                  <a:gd name="connsiteY26" fmla="*/ 2738509 h 2998282"/>
                  <a:gd name="connsiteX27" fmla="*/ 1350818 w 7377546"/>
                  <a:gd name="connsiteY27" fmla="*/ 2795659 h 2998282"/>
                  <a:gd name="connsiteX28" fmla="*/ 1101436 w 7377546"/>
                  <a:gd name="connsiteY28" fmla="*/ 2961914 h 2998282"/>
                  <a:gd name="connsiteX29" fmla="*/ 768927 w 7377546"/>
                  <a:gd name="connsiteY29" fmla="*/ 2987891 h 2998282"/>
                  <a:gd name="connsiteX30" fmla="*/ 545523 w 7377546"/>
                  <a:gd name="connsiteY30" fmla="*/ 2987891 h 2998282"/>
                  <a:gd name="connsiteX31" fmla="*/ 0 w 7377546"/>
                  <a:gd name="connsiteY31" fmla="*/ 2998282 h 2998282"/>
                  <a:gd name="connsiteX0" fmla="*/ 7377546 w 7377546"/>
                  <a:gd name="connsiteY0" fmla="*/ 426532 h 2998282"/>
                  <a:gd name="connsiteX1" fmla="*/ 7076209 w 7377546"/>
                  <a:gd name="connsiteY1" fmla="*/ 234300 h 2998282"/>
                  <a:gd name="connsiteX2" fmla="*/ 6868391 w 7377546"/>
                  <a:gd name="connsiteY2" fmla="*/ 281059 h 2998282"/>
                  <a:gd name="connsiteX3" fmla="*/ 6800850 w 7377546"/>
                  <a:gd name="connsiteY3" fmla="*/ 140782 h 2998282"/>
                  <a:gd name="connsiteX4" fmla="*/ 6650182 w 7377546"/>
                  <a:gd name="connsiteY4" fmla="*/ 156368 h 2998282"/>
                  <a:gd name="connsiteX5" fmla="*/ 6426777 w 7377546"/>
                  <a:gd name="connsiteY5" fmla="*/ 255082 h 2998282"/>
                  <a:gd name="connsiteX6" fmla="*/ 6307282 w 7377546"/>
                  <a:gd name="connsiteY6" fmla="*/ 505 h 2998282"/>
                  <a:gd name="connsiteX7" fmla="*/ 6130636 w 7377546"/>
                  <a:gd name="connsiteY7" fmla="*/ 333014 h 2998282"/>
                  <a:gd name="connsiteX8" fmla="*/ 6042314 w 7377546"/>
                  <a:gd name="connsiteY8" fmla="*/ 551223 h 2998282"/>
                  <a:gd name="connsiteX9" fmla="*/ 5787737 w 7377546"/>
                  <a:gd name="connsiteY9" fmla="*/ 499268 h 2998282"/>
                  <a:gd name="connsiteX10" fmla="*/ 5715000 w 7377546"/>
                  <a:gd name="connsiteY10" fmla="*/ 665523 h 2998282"/>
                  <a:gd name="connsiteX11" fmla="*/ 5512377 w 7377546"/>
                  <a:gd name="connsiteY11" fmla="*/ 800605 h 2998282"/>
                  <a:gd name="connsiteX12" fmla="*/ 5325340 w 7377546"/>
                  <a:gd name="connsiteY12" fmla="*/ 862950 h 2998282"/>
                  <a:gd name="connsiteX13" fmla="*/ 4935681 w 7377546"/>
                  <a:gd name="connsiteY13" fmla="*/ 1200655 h 2998282"/>
                  <a:gd name="connsiteX14" fmla="*/ 4779819 w 7377546"/>
                  <a:gd name="connsiteY14" fmla="*/ 1330541 h 2998282"/>
                  <a:gd name="connsiteX15" fmla="*/ 4504459 w 7377546"/>
                  <a:gd name="connsiteY15" fmla="*/ 1382495 h 2998282"/>
                  <a:gd name="connsiteX16" fmla="*/ 4275859 w 7377546"/>
                  <a:gd name="connsiteY16" fmla="*/ 1746177 h 2998282"/>
                  <a:gd name="connsiteX17" fmla="*/ 4177145 w 7377546"/>
                  <a:gd name="connsiteY17" fmla="*/ 1891650 h 2998282"/>
                  <a:gd name="connsiteX18" fmla="*/ 3917373 w 7377546"/>
                  <a:gd name="connsiteY18" fmla="*/ 1850086 h 2998282"/>
                  <a:gd name="connsiteX19" fmla="*/ 3574473 w 7377546"/>
                  <a:gd name="connsiteY19" fmla="*/ 1990364 h 2998282"/>
                  <a:gd name="connsiteX20" fmla="*/ 3138055 w 7377546"/>
                  <a:gd name="connsiteY20" fmla="*/ 2276114 h 2998282"/>
                  <a:gd name="connsiteX21" fmla="*/ 2810741 w 7377546"/>
                  <a:gd name="connsiteY21" fmla="*/ 2312482 h 2998282"/>
                  <a:gd name="connsiteX22" fmla="*/ 2431473 w 7377546"/>
                  <a:gd name="connsiteY22" fmla="*/ 2406001 h 2998282"/>
                  <a:gd name="connsiteX23" fmla="*/ 2260023 w 7377546"/>
                  <a:gd name="connsiteY23" fmla="*/ 2489127 h 2998282"/>
                  <a:gd name="connsiteX24" fmla="*/ 2104159 w 7377546"/>
                  <a:gd name="connsiteY24" fmla="*/ 2535886 h 2998282"/>
                  <a:gd name="connsiteX25" fmla="*/ 1911927 w 7377546"/>
                  <a:gd name="connsiteY25" fmla="*/ 2593036 h 2998282"/>
                  <a:gd name="connsiteX26" fmla="*/ 1610591 w 7377546"/>
                  <a:gd name="connsiteY26" fmla="*/ 2738509 h 2998282"/>
                  <a:gd name="connsiteX27" fmla="*/ 1350818 w 7377546"/>
                  <a:gd name="connsiteY27" fmla="*/ 2795659 h 2998282"/>
                  <a:gd name="connsiteX28" fmla="*/ 1101436 w 7377546"/>
                  <a:gd name="connsiteY28" fmla="*/ 2961914 h 2998282"/>
                  <a:gd name="connsiteX29" fmla="*/ 768927 w 7377546"/>
                  <a:gd name="connsiteY29" fmla="*/ 2987891 h 2998282"/>
                  <a:gd name="connsiteX30" fmla="*/ 545523 w 7377546"/>
                  <a:gd name="connsiteY30" fmla="*/ 2987891 h 2998282"/>
                  <a:gd name="connsiteX31" fmla="*/ 0 w 7377546"/>
                  <a:gd name="connsiteY31" fmla="*/ 2998282 h 2998282"/>
                  <a:gd name="connsiteX0" fmla="*/ 7377546 w 7377546"/>
                  <a:gd name="connsiteY0" fmla="*/ 426532 h 2998282"/>
                  <a:gd name="connsiteX1" fmla="*/ 7076209 w 7377546"/>
                  <a:gd name="connsiteY1" fmla="*/ 234300 h 2998282"/>
                  <a:gd name="connsiteX2" fmla="*/ 6868391 w 7377546"/>
                  <a:gd name="connsiteY2" fmla="*/ 281059 h 2998282"/>
                  <a:gd name="connsiteX3" fmla="*/ 6800850 w 7377546"/>
                  <a:gd name="connsiteY3" fmla="*/ 140782 h 2998282"/>
                  <a:gd name="connsiteX4" fmla="*/ 6650182 w 7377546"/>
                  <a:gd name="connsiteY4" fmla="*/ 156368 h 2998282"/>
                  <a:gd name="connsiteX5" fmla="*/ 6426777 w 7377546"/>
                  <a:gd name="connsiteY5" fmla="*/ 255082 h 2998282"/>
                  <a:gd name="connsiteX6" fmla="*/ 6307282 w 7377546"/>
                  <a:gd name="connsiteY6" fmla="*/ 505 h 2998282"/>
                  <a:gd name="connsiteX7" fmla="*/ 6130636 w 7377546"/>
                  <a:gd name="connsiteY7" fmla="*/ 333014 h 2998282"/>
                  <a:gd name="connsiteX8" fmla="*/ 6042314 w 7377546"/>
                  <a:gd name="connsiteY8" fmla="*/ 551223 h 2998282"/>
                  <a:gd name="connsiteX9" fmla="*/ 5787737 w 7377546"/>
                  <a:gd name="connsiteY9" fmla="*/ 499268 h 2998282"/>
                  <a:gd name="connsiteX10" fmla="*/ 5715000 w 7377546"/>
                  <a:gd name="connsiteY10" fmla="*/ 665523 h 2998282"/>
                  <a:gd name="connsiteX11" fmla="*/ 5512377 w 7377546"/>
                  <a:gd name="connsiteY11" fmla="*/ 800605 h 2998282"/>
                  <a:gd name="connsiteX12" fmla="*/ 5325340 w 7377546"/>
                  <a:gd name="connsiteY12" fmla="*/ 862950 h 2998282"/>
                  <a:gd name="connsiteX13" fmla="*/ 4935681 w 7377546"/>
                  <a:gd name="connsiteY13" fmla="*/ 1200655 h 2998282"/>
                  <a:gd name="connsiteX14" fmla="*/ 4779819 w 7377546"/>
                  <a:gd name="connsiteY14" fmla="*/ 1330541 h 2998282"/>
                  <a:gd name="connsiteX15" fmla="*/ 4504459 w 7377546"/>
                  <a:gd name="connsiteY15" fmla="*/ 1382495 h 2998282"/>
                  <a:gd name="connsiteX16" fmla="*/ 4275859 w 7377546"/>
                  <a:gd name="connsiteY16" fmla="*/ 1746177 h 2998282"/>
                  <a:gd name="connsiteX17" fmla="*/ 4177145 w 7377546"/>
                  <a:gd name="connsiteY17" fmla="*/ 1891650 h 2998282"/>
                  <a:gd name="connsiteX18" fmla="*/ 3917373 w 7377546"/>
                  <a:gd name="connsiteY18" fmla="*/ 1850086 h 2998282"/>
                  <a:gd name="connsiteX19" fmla="*/ 3574473 w 7377546"/>
                  <a:gd name="connsiteY19" fmla="*/ 1990364 h 2998282"/>
                  <a:gd name="connsiteX20" fmla="*/ 3138055 w 7377546"/>
                  <a:gd name="connsiteY20" fmla="*/ 2276114 h 2998282"/>
                  <a:gd name="connsiteX21" fmla="*/ 2810741 w 7377546"/>
                  <a:gd name="connsiteY21" fmla="*/ 2312482 h 2998282"/>
                  <a:gd name="connsiteX22" fmla="*/ 2431473 w 7377546"/>
                  <a:gd name="connsiteY22" fmla="*/ 2406001 h 2998282"/>
                  <a:gd name="connsiteX23" fmla="*/ 2260023 w 7377546"/>
                  <a:gd name="connsiteY23" fmla="*/ 2489127 h 2998282"/>
                  <a:gd name="connsiteX24" fmla="*/ 2104159 w 7377546"/>
                  <a:gd name="connsiteY24" fmla="*/ 2535886 h 2998282"/>
                  <a:gd name="connsiteX25" fmla="*/ 1911927 w 7377546"/>
                  <a:gd name="connsiteY25" fmla="*/ 2593036 h 2998282"/>
                  <a:gd name="connsiteX26" fmla="*/ 1610591 w 7377546"/>
                  <a:gd name="connsiteY26" fmla="*/ 2738509 h 2998282"/>
                  <a:gd name="connsiteX27" fmla="*/ 1350818 w 7377546"/>
                  <a:gd name="connsiteY27" fmla="*/ 2795659 h 2998282"/>
                  <a:gd name="connsiteX28" fmla="*/ 1101436 w 7377546"/>
                  <a:gd name="connsiteY28" fmla="*/ 2961914 h 2998282"/>
                  <a:gd name="connsiteX29" fmla="*/ 768927 w 7377546"/>
                  <a:gd name="connsiteY29" fmla="*/ 2987891 h 2998282"/>
                  <a:gd name="connsiteX30" fmla="*/ 545523 w 7377546"/>
                  <a:gd name="connsiteY30" fmla="*/ 2987891 h 2998282"/>
                  <a:gd name="connsiteX31" fmla="*/ 0 w 7377546"/>
                  <a:gd name="connsiteY31" fmla="*/ 2998282 h 2998282"/>
                  <a:gd name="connsiteX0" fmla="*/ 7377546 w 7377546"/>
                  <a:gd name="connsiteY0" fmla="*/ 426532 h 2998282"/>
                  <a:gd name="connsiteX1" fmla="*/ 7076209 w 7377546"/>
                  <a:gd name="connsiteY1" fmla="*/ 234300 h 2998282"/>
                  <a:gd name="connsiteX2" fmla="*/ 6868391 w 7377546"/>
                  <a:gd name="connsiteY2" fmla="*/ 281059 h 2998282"/>
                  <a:gd name="connsiteX3" fmla="*/ 6800850 w 7377546"/>
                  <a:gd name="connsiteY3" fmla="*/ 140782 h 2998282"/>
                  <a:gd name="connsiteX4" fmla="*/ 6650182 w 7377546"/>
                  <a:gd name="connsiteY4" fmla="*/ 156368 h 2998282"/>
                  <a:gd name="connsiteX5" fmla="*/ 6426777 w 7377546"/>
                  <a:gd name="connsiteY5" fmla="*/ 255082 h 2998282"/>
                  <a:gd name="connsiteX6" fmla="*/ 6307282 w 7377546"/>
                  <a:gd name="connsiteY6" fmla="*/ 505 h 2998282"/>
                  <a:gd name="connsiteX7" fmla="*/ 6130636 w 7377546"/>
                  <a:gd name="connsiteY7" fmla="*/ 333014 h 2998282"/>
                  <a:gd name="connsiteX8" fmla="*/ 6042314 w 7377546"/>
                  <a:gd name="connsiteY8" fmla="*/ 551223 h 2998282"/>
                  <a:gd name="connsiteX9" fmla="*/ 5787737 w 7377546"/>
                  <a:gd name="connsiteY9" fmla="*/ 499268 h 2998282"/>
                  <a:gd name="connsiteX10" fmla="*/ 5715000 w 7377546"/>
                  <a:gd name="connsiteY10" fmla="*/ 665523 h 2998282"/>
                  <a:gd name="connsiteX11" fmla="*/ 5512377 w 7377546"/>
                  <a:gd name="connsiteY11" fmla="*/ 800605 h 2998282"/>
                  <a:gd name="connsiteX12" fmla="*/ 5325340 w 7377546"/>
                  <a:gd name="connsiteY12" fmla="*/ 862950 h 2998282"/>
                  <a:gd name="connsiteX13" fmla="*/ 4935681 w 7377546"/>
                  <a:gd name="connsiteY13" fmla="*/ 1200655 h 2998282"/>
                  <a:gd name="connsiteX14" fmla="*/ 4779819 w 7377546"/>
                  <a:gd name="connsiteY14" fmla="*/ 1330541 h 2998282"/>
                  <a:gd name="connsiteX15" fmla="*/ 4504459 w 7377546"/>
                  <a:gd name="connsiteY15" fmla="*/ 1382495 h 2998282"/>
                  <a:gd name="connsiteX16" fmla="*/ 4275859 w 7377546"/>
                  <a:gd name="connsiteY16" fmla="*/ 1746177 h 2998282"/>
                  <a:gd name="connsiteX17" fmla="*/ 4177145 w 7377546"/>
                  <a:gd name="connsiteY17" fmla="*/ 1891650 h 2998282"/>
                  <a:gd name="connsiteX18" fmla="*/ 3917373 w 7377546"/>
                  <a:gd name="connsiteY18" fmla="*/ 1850086 h 2998282"/>
                  <a:gd name="connsiteX19" fmla="*/ 3574473 w 7377546"/>
                  <a:gd name="connsiteY19" fmla="*/ 1990364 h 2998282"/>
                  <a:gd name="connsiteX20" fmla="*/ 3138055 w 7377546"/>
                  <a:gd name="connsiteY20" fmla="*/ 2276114 h 2998282"/>
                  <a:gd name="connsiteX21" fmla="*/ 2810741 w 7377546"/>
                  <a:gd name="connsiteY21" fmla="*/ 2312482 h 2998282"/>
                  <a:gd name="connsiteX22" fmla="*/ 2431473 w 7377546"/>
                  <a:gd name="connsiteY22" fmla="*/ 2406001 h 2998282"/>
                  <a:gd name="connsiteX23" fmla="*/ 2260023 w 7377546"/>
                  <a:gd name="connsiteY23" fmla="*/ 2489127 h 2998282"/>
                  <a:gd name="connsiteX24" fmla="*/ 2104159 w 7377546"/>
                  <a:gd name="connsiteY24" fmla="*/ 2535886 h 2998282"/>
                  <a:gd name="connsiteX25" fmla="*/ 1911927 w 7377546"/>
                  <a:gd name="connsiteY25" fmla="*/ 2593036 h 2998282"/>
                  <a:gd name="connsiteX26" fmla="*/ 1610591 w 7377546"/>
                  <a:gd name="connsiteY26" fmla="*/ 2738509 h 2998282"/>
                  <a:gd name="connsiteX27" fmla="*/ 1350818 w 7377546"/>
                  <a:gd name="connsiteY27" fmla="*/ 2795659 h 2998282"/>
                  <a:gd name="connsiteX28" fmla="*/ 1101436 w 7377546"/>
                  <a:gd name="connsiteY28" fmla="*/ 2961914 h 2998282"/>
                  <a:gd name="connsiteX29" fmla="*/ 768927 w 7377546"/>
                  <a:gd name="connsiteY29" fmla="*/ 2987891 h 2998282"/>
                  <a:gd name="connsiteX30" fmla="*/ 545523 w 7377546"/>
                  <a:gd name="connsiteY30" fmla="*/ 2987891 h 2998282"/>
                  <a:gd name="connsiteX31" fmla="*/ 0 w 7377546"/>
                  <a:gd name="connsiteY31" fmla="*/ 2998282 h 2998282"/>
                  <a:gd name="connsiteX0" fmla="*/ 7377546 w 7377546"/>
                  <a:gd name="connsiteY0" fmla="*/ 426532 h 2998282"/>
                  <a:gd name="connsiteX1" fmla="*/ 7076209 w 7377546"/>
                  <a:gd name="connsiteY1" fmla="*/ 234300 h 2998282"/>
                  <a:gd name="connsiteX2" fmla="*/ 6868391 w 7377546"/>
                  <a:gd name="connsiteY2" fmla="*/ 281059 h 2998282"/>
                  <a:gd name="connsiteX3" fmla="*/ 6800850 w 7377546"/>
                  <a:gd name="connsiteY3" fmla="*/ 140782 h 2998282"/>
                  <a:gd name="connsiteX4" fmla="*/ 6650182 w 7377546"/>
                  <a:gd name="connsiteY4" fmla="*/ 156368 h 2998282"/>
                  <a:gd name="connsiteX5" fmla="*/ 6426777 w 7377546"/>
                  <a:gd name="connsiteY5" fmla="*/ 255082 h 2998282"/>
                  <a:gd name="connsiteX6" fmla="*/ 6307282 w 7377546"/>
                  <a:gd name="connsiteY6" fmla="*/ 505 h 2998282"/>
                  <a:gd name="connsiteX7" fmla="*/ 6130636 w 7377546"/>
                  <a:gd name="connsiteY7" fmla="*/ 333014 h 2998282"/>
                  <a:gd name="connsiteX8" fmla="*/ 6042314 w 7377546"/>
                  <a:gd name="connsiteY8" fmla="*/ 551223 h 2998282"/>
                  <a:gd name="connsiteX9" fmla="*/ 5787737 w 7377546"/>
                  <a:gd name="connsiteY9" fmla="*/ 499268 h 2998282"/>
                  <a:gd name="connsiteX10" fmla="*/ 5715000 w 7377546"/>
                  <a:gd name="connsiteY10" fmla="*/ 665523 h 2998282"/>
                  <a:gd name="connsiteX11" fmla="*/ 5512377 w 7377546"/>
                  <a:gd name="connsiteY11" fmla="*/ 800605 h 2998282"/>
                  <a:gd name="connsiteX12" fmla="*/ 5325340 w 7377546"/>
                  <a:gd name="connsiteY12" fmla="*/ 862950 h 2998282"/>
                  <a:gd name="connsiteX13" fmla="*/ 4935681 w 7377546"/>
                  <a:gd name="connsiteY13" fmla="*/ 1200655 h 2998282"/>
                  <a:gd name="connsiteX14" fmla="*/ 4779819 w 7377546"/>
                  <a:gd name="connsiteY14" fmla="*/ 1330541 h 2998282"/>
                  <a:gd name="connsiteX15" fmla="*/ 4504459 w 7377546"/>
                  <a:gd name="connsiteY15" fmla="*/ 1382495 h 2998282"/>
                  <a:gd name="connsiteX16" fmla="*/ 4275859 w 7377546"/>
                  <a:gd name="connsiteY16" fmla="*/ 1746177 h 2998282"/>
                  <a:gd name="connsiteX17" fmla="*/ 4177145 w 7377546"/>
                  <a:gd name="connsiteY17" fmla="*/ 1891650 h 2998282"/>
                  <a:gd name="connsiteX18" fmla="*/ 3917373 w 7377546"/>
                  <a:gd name="connsiteY18" fmla="*/ 1850086 h 2998282"/>
                  <a:gd name="connsiteX19" fmla="*/ 3574473 w 7377546"/>
                  <a:gd name="connsiteY19" fmla="*/ 1990364 h 2998282"/>
                  <a:gd name="connsiteX20" fmla="*/ 3138055 w 7377546"/>
                  <a:gd name="connsiteY20" fmla="*/ 2276114 h 2998282"/>
                  <a:gd name="connsiteX21" fmla="*/ 2810741 w 7377546"/>
                  <a:gd name="connsiteY21" fmla="*/ 2312482 h 2998282"/>
                  <a:gd name="connsiteX22" fmla="*/ 2431473 w 7377546"/>
                  <a:gd name="connsiteY22" fmla="*/ 2406001 h 2998282"/>
                  <a:gd name="connsiteX23" fmla="*/ 2260023 w 7377546"/>
                  <a:gd name="connsiteY23" fmla="*/ 2489127 h 2998282"/>
                  <a:gd name="connsiteX24" fmla="*/ 2104159 w 7377546"/>
                  <a:gd name="connsiteY24" fmla="*/ 2535886 h 2998282"/>
                  <a:gd name="connsiteX25" fmla="*/ 1911927 w 7377546"/>
                  <a:gd name="connsiteY25" fmla="*/ 2593036 h 2998282"/>
                  <a:gd name="connsiteX26" fmla="*/ 1610591 w 7377546"/>
                  <a:gd name="connsiteY26" fmla="*/ 2738509 h 2998282"/>
                  <a:gd name="connsiteX27" fmla="*/ 1350818 w 7377546"/>
                  <a:gd name="connsiteY27" fmla="*/ 2795659 h 2998282"/>
                  <a:gd name="connsiteX28" fmla="*/ 1101436 w 7377546"/>
                  <a:gd name="connsiteY28" fmla="*/ 2961914 h 2998282"/>
                  <a:gd name="connsiteX29" fmla="*/ 768927 w 7377546"/>
                  <a:gd name="connsiteY29" fmla="*/ 2987891 h 2998282"/>
                  <a:gd name="connsiteX30" fmla="*/ 545523 w 7377546"/>
                  <a:gd name="connsiteY30" fmla="*/ 2987891 h 2998282"/>
                  <a:gd name="connsiteX31" fmla="*/ 0 w 7377546"/>
                  <a:gd name="connsiteY31" fmla="*/ 2998282 h 2998282"/>
                  <a:gd name="connsiteX0" fmla="*/ 7377546 w 7377546"/>
                  <a:gd name="connsiteY0" fmla="*/ 426532 h 2998282"/>
                  <a:gd name="connsiteX1" fmla="*/ 7206096 w 7377546"/>
                  <a:gd name="connsiteY1" fmla="*/ 187541 h 2998282"/>
                  <a:gd name="connsiteX2" fmla="*/ 6868391 w 7377546"/>
                  <a:gd name="connsiteY2" fmla="*/ 281059 h 2998282"/>
                  <a:gd name="connsiteX3" fmla="*/ 6800850 w 7377546"/>
                  <a:gd name="connsiteY3" fmla="*/ 140782 h 2998282"/>
                  <a:gd name="connsiteX4" fmla="*/ 6650182 w 7377546"/>
                  <a:gd name="connsiteY4" fmla="*/ 156368 h 2998282"/>
                  <a:gd name="connsiteX5" fmla="*/ 6426777 w 7377546"/>
                  <a:gd name="connsiteY5" fmla="*/ 255082 h 2998282"/>
                  <a:gd name="connsiteX6" fmla="*/ 6307282 w 7377546"/>
                  <a:gd name="connsiteY6" fmla="*/ 505 h 2998282"/>
                  <a:gd name="connsiteX7" fmla="*/ 6130636 w 7377546"/>
                  <a:gd name="connsiteY7" fmla="*/ 333014 h 2998282"/>
                  <a:gd name="connsiteX8" fmla="*/ 6042314 w 7377546"/>
                  <a:gd name="connsiteY8" fmla="*/ 551223 h 2998282"/>
                  <a:gd name="connsiteX9" fmla="*/ 5787737 w 7377546"/>
                  <a:gd name="connsiteY9" fmla="*/ 499268 h 2998282"/>
                  <a:gd name="connsiteX10" fmla="*/ 5715000 w 7377546"/>
                  <a:gd name="connsiteY10" fmla="*/ 665523 h 2998282"/>
                  <a:gd name="connsiteX11" fmla="*/ 5512377 w 7377546"/>
                  <a:gd name="connsiteY11" fmla="*/ 800605 h 2998282"/>
                  <a:gd name="connsiteX12" fmla="*/ 5325340 w 7377546"/>
                  <a:gd name="connsiteY12" fmla="*/ 862950 h 2998282"/>
                  <a:gd name="connsiteX13" fmla="*/ 4935681 w 7377546"/>
                  <a:gd name="connsiteY13" fmla="*/ 1200655 h 2998282"/>
                  <a:gd name="connsiteX14" fmla="*/ 4779819 w 7377546"/>
                  <a:gd name="connsiteY14" fmla="*/ 1330541 h 2998282"/>
                  <a:gd name="connsiteX15" fmla="*/ 4504459 w 7377546"/>
                  <a:gd name="connsiteY15" fmla="*/ 1382495 h 2998282"/>
                  <a:gd name="connsiteX16" fmla="*/ 4275859 w 7377546"/>
                  <a:gd name="connsiteY16" fmla="*/ 1746177 h 2998282"/>
                  <a:gd name="connsiteX17" fmla="*/ 4177145 w 7377546"/>
                  <a:gd name="connsiteY17" fmla="*/ 1891650 h 2998282"/>
                  <a:gd name="connsiteX18" fmla="*/ 3917373 w 7377546"/>
                  <a:gd name="connsiteY18" fmla="*/ 1850086 h 2998282"/>
                  <a:gd name="connsiteX19" fmla="*/ 3574473 w 7377546"/>
                  <a:gd name="connsiteY19" fmla="*/ 1990364 h 2998282"/>
                  <a:gd name="connsiteX20" fmla="*/ 3138055 w 7377546"/>
                  <a:gd name="connsiteY20" fmla="*/ 2276114 h 2998282"/>
                  <a:gd name="connsiteX21" fmla="*/ 2810741 w 7377546"/>
                  <a:gd name="connsiteY21" fmla="*/ 2312482 h 2998282"/>
                  <a:gd name="connsiteX22" fmla="*/ 2431473 w 7377546"/>
                  <a:gd name="connsiteY22" fmla="*/ 2406001 h 2998282"/>
                  <a:gd name="connsiteX23" fmla="*/ 2260023 w 7377546"/>
                  <a:gd name="connsiteY23" fmla="*/ 2489127 h 2998282"/>
                  <a:gd name="connsiteX24" fmla="*/ 2104159 w 7377546"/>
                  <a:gd name="connsiteY24" fmla="*/ 2535886 h 2998282"/>
                  <a:gd name="connsiteX25" fmla="*/ 1911927 w 7377546"/>
                  <a:gd name="connsiteY25" fmla="*/ 2593036 h 2998282"/>
                  <a:gd name="connsiteX26" fmla="*/ 1610591 w 7377546"/>
                  <a:gd name="connsiteY26" fmla="*/ 2738509 h 2998282"/>
                  <a:gd name="connsiteX27" fmla="*/ 1350818 w 7377546"/>
                  <a:gd name="connsiteY27" fmla="*/ 2795659 h 2998282"/>
                  <a:gd name="connsiteX28" fmla="*/ 1101436 w 7377546"/>
                  <a:gd name="connsiteY28" fmla="*/ 2961914 h 2998282"/>
                  <a:gd name="connsiteX29" fmla="*/ 768927 w 7377546"/>
                  <a:gd name="connsiteY29" fmla="*/ 2987891 h 2998282"/>
                  <a:gd name="connsiteX30" fmla="*/ 545523 w 7377546"/>
                  <a:gd name="connsiteY30" fmla="*/ 2987891 h 2998282"/>
                  <a:gd name="connsiteX31" fmla="*/ 0 w 7377546"/>
                  <a:gd name="connsiteY31" fmla="*/ 2998282 h 2998282"/>
                  <a:gd name="connsiteX0" fmla="*/ 7377546 w 7377546"/>
                  <a:gd name="connsiteY0" fmla="*/ 426532 h 2998282"/>
                  <a:gd name="connsiteX1" fmla="*/ 7206096 w 7377546"/>
                  <a:gd name="connsiteY1" fmla="*/ 187541 h 2998282"/>
                  <a:gd name="connsiteX2" fmla="*/ 6899564 w 7377546"/>
                  <a:gd name="connsiteY2" fmla="*/ 296645 h 2998282"/>
                  <a:gd name="connsiteX3" fmla="*/ 6800850 w 7377546"/>
                  <a:gd name="connsiteY3" fmla="*/ 140782 h 2998282"/>
                  <a:gd name="connsiteX4" fmla="*/ 6650182 w 7377546"/>
                  <a:gd name="connsiteY4" fmla="*/ 156368 h 2998282"/>
                  <a:gd name="connsiteX5" fmla="*/ 6426777 w 7377546"/>
                  <a:gd name="connsiteY5" fmla="*/ 255082 h 2998282"/>
                  <a:gd name="connsiteX6" fmla="*/ 6307282 w 7377546"/>
                  <a:gd name="connsiteY6" fmla="*/ 505 h 2998282"/>
                  <a:gd name="connsiteX7" fmla="*/ 6130636 w 7377546"/>
                  <a:gd name="connsiteY7" fmla="*/ 333014 h 2998282"/>
                  <a:gd name="connsiteX8" fmla="*/ 6042314 w 7377546"/>
                  <a:gd name="connsiteY8" fmla="*/ 551223 h 2998282"/>
                  <a:gd name="connsiteX9" fmla="*/ 5787737 w 7377546"/>
                  <a:gd name="connsiteY9" fmla="*/ 499268 h 2998282"/>
                  <a:gd name="connsiteX10" fmla="*/ 5715000 w 7377546"/>
                  <a:gd name="connsiteY10" fmla="*/ 665523 h 2998282"/>
                  <a:gd name="connsiteX11" fmla="*/ 5512377 w 7377546"/>
                  <a:gd name="connsiteY11" fmla="*/ 800605 h 2998282"/>
                  <a:gd name="connsiteX12" fmla="*/ 5325340 w 7377546"/>
                  <a:gd name="connsiteY12" fmla="*/ 862950 h 2998282"/>
                  <a:gd name="connsiteX13" fmla="*/ 4935681 w 7377546"/>
                  <a:gd name="connsiteY13" fmla="*/ 1200655 h 2998282"/>
                  <a:gd name="connsiteX14" fmla="*/ 4779819 w 7377546"/>
                  <a:gd name="connsiteY14" fmla="*/ 1330541 h 2998282"/>
                  <a:gd name="connsiteX15" fmla="*/ 4504459 w 7377546"/>
                  <a:gd name="connsiteY15" fmla="*/ 1382495 h 2998282"/>
                  <a:gd name="connsiteX16" fmla="*/ 4275859 w 7377546"/>
                  <a:gd name="connsiteY16" fmla="*/ 1746177 h 2998282"/>
                  <a:gd name="connsiteX17" fmla="*/ 4177145 w 7377546"/>
                  <a:gd name="connsiteY17" fmla="*/ 1891650 h 2998282"/>
                  <a:gd name="connsiteX18" fmla="*/ 3917373 w 7377546"/>
                  <a:gd name="connsiteY18" fmla="*/ 1850086 h 2998282"/>
                  <a:gd name="connsiteX19" fmla="*/ 3574473 w 7377546"/>
                  <a:gd name="connsiteY19" fmla="*/ 1990364 h 2998282"/>
                  <a:gd name="connsiteX20" fmla="*/ 3138055 w 7377546"/>
                  <a:gd name="connsiteY20" fmla="*/ 2276114 h 2998282"/>
                  <a:gd name="connsiteX21" fmla="*/ 2810741 w 7377546"/>
                  <a:gd name="connsiteY21" fmla="*/ 2312482 h 2998282"/>
                  <a:gd name="connsiteX22" fmla="*/ 2431473 w 7377546"/>
                  <a:gd name="connsiteY22" fmla="*/ 2406001 h 2998282"/>
                  <a:gd name="connsiteX23" fmla="*/ 2260023 w 7377546"/>
                  <a:gd name="connsiteY23" fmla="*/ 2489127 h 2998282"/>
                  <a:gd name="connsiteX24" fmla="*/ 2104159 w 7377546"/>
                  <a:gd name="connsiteY24" fmla="*/ 2535886 h 2998282"/>
                  <a:gd name="connsiteX25" fmla="*/ 1911927 w 7377546"/>
                  <a:gd name="connsiteY25" fmla="*/ 2593036 h 2998282"/>
                  <a:gd name="connsiteX26" fmla="*/ 1610591 w 7377546"/>
                  <a:gd name="connsiteY26" fmla="*/ 2738509 h 2998282"/>
                  <a:gd name="connsiteX27" fmla="*/ 1350818 w 7377546"/>
                  <a:gd name="connsiteY27" fmla="*/ 2795659 h 2998282"/>
                  <a:gd name="connsiteX28" fmla="*/ 1101436 w 7377546"/>
                  <a:gd name="connsiteY28" fmla="*/ 2961914 h 2998282"/>
                  <a:gd name="connsiteX29" fmla="*/ 768927 w 7377546"/>
                  <a:gd name="connsiteY29" fmla="*/ 2987891 h 2998282"/>
                  <a:gd name="connsiteX30" fmla="*/ 545523 w 7377546"/>
                  <a:gd name="connsiteY30" fmla="*/ 2987891 h 2998282"/>
                  <a:gd name="connsiteX31" fmla="*/ 0 w 7377546"/>
                  <a:gd name="connsiteY31" fmla="*/ 2998282 h 2998282"/>
                  <a:gd name="connsiteX0" fmla="*/ 7377546 w 7377546"/>
                  <a:gd name="connsiteY0" fmla="*/ 426532 h 2998282"/>
                  <a:gd name="connsiteX1" fmla="*/ 7206096 w 7377546"/>
                  <a:gd name="connsiteY1" fmla="*/ 187541 h 2998282"/>
                  <a:gd name="connsiteX2" fmla="*/ 6899564 w 7377546"/>
                  <a:gd name="connsiteY2" fmla="*/ 296645 h 2998282"/>
                  <a:gd name="connsiteX3" fmla="*/ 6800850 w 7377546"/>
                  <a:gd name="connsiteY3" fmla="*/ 140782 h 2998282"/>
                  <a:gd name="connsiteX4" fmla="*/ 6650182 w 7377546"/>
                  <a:gd name="connsiteY4" fmla="*/ 156368 h 2998282"/>
                  <a:gd name="connsiteX5" fmla="*/ 6426777 w 7377546"/>
                  <a:gd name="connsiteY5" fmla="*/ 255082 h 2998282"/>
                  <a:gd name="connsiteX6" fmla="*/ 6307282 w 7377546"/>
                  <a:gd name="connsiteY6" fmla="*/ 505 h 2998282"/>
                  <a:gd name="connsiteX7" fmla="*/ 6130636 w 7377546"/>
                  <a:gd name="connsiteY7" fmla="*/ 333014 h 2998282"/>
                  <a:gd name="connsiteX8" fmla="*/ 6042314 w 7377546"/>
                  <a:gd name="connsiteY8" fmla="*/ 551223 h 2998282"/>
                  <a:gd name="connsiteX9" fmla="*/ 5787737 w 7377546"/>
                  <a:gd name="connsiteY9" fmla="*/ 499268 h 2998282"/>
                  <a:gd name="connsiteX10" fmla="*/ 5715000 w 7377546"/>
                  <a:gd name="connsiteY10" fmla="*/ 665523 h 2998282"/>
                  <a:gd name="connsiteX11" fmla="*/ 5512377 w 7377546"/>
                  <a:gd name="connsiteY11" fmla="*/ 800605 h 2998282"/>
                  <a:gd name="connsiteX12" fmla="*/ 5325340 w 7377546"/>
                  <a:gd name="connsiteY12" fmla="*/ 862950 h 2998282"/>
                  <a:gd name="connsiteX13" fmla="*/ 4935681 w 7377546"/>
                  <a:gd name="connsiteY13" fmla="*/ 1200655 h 2998282"/>
                  <a:gd name="connsiteX14" fmla="*/ 4779819 w 7377546"/>
                  <a:gd name="connsiteY14" fmla="*/ 1330541 h 2998282"/>
                  <a:gd name="connsiteX15" fmla="*/ 4504459 w 7377546"/>
                  <a:gd name="connsiteY15" fmla="*/ 1382495 h 2998282"/>
                  <a:gd name="connsiteX16" fmla="*/ 4275859 w 7377546"/>
                  <a:gd name="connsiteY16" fmla="*/ 1746177 h 2998282"/>
                  <a:gd name="connsiteX17" fmla="*/ 4177145 w 7377546"/>
                  <a:gd name="connsiteY17" fmla="*/ 1891650 h 2998282"/>
                  <a:gd name="connsiteX18" fmla="*/ 3917373 w 7377546"/>
                  <a:gd name="connsiteY18" fmla="*/ 1850086 h 2998282"/>
                  <a:gd name="connsiteX19" fmla="*/ 3574473 w 7377546"/>
                  <a:gd name="connsiteY19" fmla="*/ 1990364 h 2998282"/>
                  <a:gd name="connsiteX20" fmla="*/ 3138055 w 7377546"/>
                  <a:gd name="connsiteY20" fmla="*/ 2276114 h 2998282"/>
                  <a:gd name="connsiteX21" fmla="*/ 2810741 w 7377546"/>
                  <a:gd name="connsiteY21" fmla="*/ 2312482 h 2998282"/>
                  <a:gd name="connsiteX22" fmla="*/ 2431473 w 7377546"/>
                  <a:gd name="connsiteY22" fmla="*/ 2406001 h 2998282"/>
                  <a:gd name="connsiteX23" fmla="*/ 2260023 w 7377546"/>
                  <a:gd name="connsiteY23" fmla="*/ 2489127 h 2998282"/>
                  <a:gd name="connsiteX24" fmla="*/ 2104159 w 7377546"/>
                  <a:gd name="connsiteY24" fmla="*/ 2535886 h 2998282"/>
                  <a:gd name="connsiteX25" fmla="*/ 1911927 w 7377546"/>
                  <a:gd name="connsiteY25" fmla="*/ 2593036 h 2998282"/>
                  <a:gd name="connsiteX26" fmla="*/ 1610591 w 7377546"/>
                  <a:gd name="connsiteY26" fmla="*/ 2738509 h 2998282"/>
                  <a:gd name="connsiteX27" fmla="*/ 1350818 w 7377546"/>
                  <a:gd name="connsiteY27" fmla="*/ 2795659 h 2998282"/>
                  <a:gd name="connsiteX28" fmla="*/ 1101436 w 7377546"/>
                  <a:gd name="connsiteY28" fmla="*/ 2961914 h 2998282"/>
                  <a:gd name="connsiteX29" fmla="*/ 768927 w 7377546"/>
                  <a:gd name="connsiteY29" fmla="*/ 2987891 h 2998282"/>
                  <a:gd name="connsiteX30" fmla="*/ 545523 w 7377546"/>
                  <a:gd name="connsiteY30" fmla="*/ 2987891 h 2998282"/>
                  <a:gd name="connsiteX31" fmla="*/ 0 w 7377546"/>
                  <a:gd name="connsiteY31" fmla="*/ 2998282 h 2998282"/>
                  <a:gd name="connsiteX0" fmla="*/ 7377546 w 7377546"/>
                  <a:gd name="connsiteY0" fmla="*/ 426532 h 2998282"/>
                  <a:gd name="connsiteX1" fmla="*/ 7206096 w 7377546"/>
                  <a:gd name="connsiteY1" fmla="*/ 187541 h 2998282"/>
                  <a:gd name="connsiteX2" fmla="*/ 6899564 w 7377546"/>
                  <a:gd name="connsiteY2" fmla="*/ 296645 h 2998282"/>
                  <a:gd name="connsiteX3" fmla="*/ 6800850 w 7377546"/>
                  <a:gd name="connsiteY3" fmla="*/ 140782 h 2998282"/>
                  <a:gd name="connsiteX4" fmla="*/ 6650182 w 7377546"/>
                  <a:gd name="connsiteY4" fmla="*/ 156368 h 2998282"/>
                  <a:gd name="connsiteX5" fmla="*/ 6426777 w 7377546"/>
                  <a:gd name="connsiteY5" fmla="*/ 255082 h 2998282"/>
                  <a:gd name="connsiteX6" fmla="*/ 6307282 w 7377546"/>
                  <a:gd name="connsiteY6" fmla="*/ 505 h 2998282"/>
                  <a:gd name="connsiteX7" fmla="*/ 6130636 w 7377546"/>
                  <a:gd name="connsiteY7" fmla="*/ 333014 h 2998282"/>
                  <a:gd name="connsiteX8" fmla="*/ 6042314 w 7377546"/>
                  <a:gd name="connsiteY8" fmla="*/ 551223 h 2998282"/>
                  <a:gd name="connsiteX9" fmla="*/ 5787737 w 7377546"/>
                  <a:gd name="connsiteY9" fmla="*/ 499268 h 2998282"/>
                  <a:gd name="connsiteX10" fmla="*/ 5715000 w 7377546"/>
                  <a:gd name="connsiteY10" fmla="*/ 665523 h 2998282"/>
                  <a:gd name="connsiteX11" fmla="*/ 5512377 w 7377546"/>
                  <a:gd name="connsiteY11" fmla="*/ 800605 h 2998282"/>
                  <a:gd name="connsiteX12" fmla="*/ 5325340 w 7377546"/>
                  <a:gd name="connsiteY12" fmla="*/ 862950 h 2998282"/>
                  <a:gd name="connsiteX13" fmla="*/ 4935681 w 7377546"/>
                  <a:gd name="connsiteY13" fmla="*/ 1200655 h 2998282"/>
                  <a:gd name="connsiteX14" fmla="*/ 4779819 w 7377546"/>
                  <a:gd name="connsiteY14" fmla="*/ 1330541 h 2998282"/>
                  <a:gd name="connsiteX15" fmla="*/ 4504459 w 7377546"/>
                  <a:gd name="connsiteY15" fmla="*/ 1382495 h 2998282"/>
                  <a:gd name="connsiteX16" fmla="*/ 4275859 w 7377546"/>
                  <a:gd name="connsiteY16" fmla="*/ 1746177 h 2998282"/>
                  <a:gd name="connsiteX17" fmla="*/ 4177145 w 7377546"/>
                  <a:gd name="connsiteY17" fmla="*/ 1891650 h 2998282"/>
                  <a:gd name="connsiteX18" fmla="*/ 3917373 w 7377546"/>
                  <a:gd name="connsiteY18" fmla="*/ 1850086 h 2998282"/>
                  <a:gd name="connsiteX19" fmla="*/ 3574473 w 7377546"/>
                  <a:gd name="connsiteY19" fmla="*/ 1990364 h 2998282"/>
                  <a:gd name="connsiteX20" fmla="*/ 3138055 w 7377546"/>
                  <a:gd name="connsiteY20" fmla="*/ 2276114 h 2998282"/>
                  <a:gd name="connsiteX21" fmla="*/ 2810741 w 7377546"/>
                  <a:gd name="connsiteY21" fmla="*/ 2312482 h 2998282"/>
                  <a:gd name="connsiteX22" fmla="*/ 2431473 w 7377546"/>
                  <a:gd name="connsiteY22" fmla="*/ 2406001 h 2998282"/>
                  <a:gd name="connsiteX23" fmla="*/ 2260023 w 7377546"/>
                  <a:gd name="connsiteY23" fmla="*/ 2489127 h 2998282"/>
                  <a:gd name="connsiteX24" fmla="*/ 2104159 w 7377546"/>
                  <a:gd name="connsiteY24" fmla="*/ 2535886 h 2998282"/>
                  <a:gd name="connsiteX25" fmla="*/ 1911927 w 7377546"/>
                  <a:gd name="connsiteY25" fmla="*/ 2593036 h 2998282"/>
                  <a:gd name="connsiteX26" fmla="*/ 1610591 w 7377546"/>
                  <a:gd name="connsiteY26" fmla="*/ 2738509 h 2998282"/>
                  <a:gd name="connsiteX27" fmla="*/ 1350818 w 7377546"/>
                  <a:gd name="connsiteY27" fmla="*/ 2795659 h 2998282"/>
                  <a:gd name="connsiteX28" fmla="*/ 1101436 w 7377546"/>
                  <a:gd name="connsiteY28" fmla="*/ 2961914 h 2998282"/>
                  <a:gd name="connsiteX29" fmla="*/ 768927 w 7377546"/>
                  <a:gd name="connsiteY29" fmla="*/ 2987891 h 2998282"/>
                  <a:gd name="connsiteX30" fmla="*/ 545523 w 7377546"/>
                  <a:gd name="connsiteY30" fmla="*/ 2987891 h 2998282"/>
                  <a:gd name="connsiteX31" fmla="*/ 0 w 7377546"/>
                  <a:gd name="connsiteY31" fmla="*/ 2998282 h 2998282"/>
                  <a:gd name="connsiteX0" fmla="*/ 7377546 w 7377546"/>
                  <a:gd name="connsiteY0" fmla="*/ 426532 h 2998282"/>
                  <a:gd name="connsiteX1" fmla="*/ 7206096 w 7377546"/>
                  <a:gd name="connsiteY1" fmla="*/ 187541 h 2998282"/>
                  <a:gd name="connsiteX2" fmla="*/ 6878782 w 7377546"/>
                  <a:gd name="connsiteY2" fmla="*/ 301841 h 2998282"/>
                  <a:gd name="connsiteX3" fmla="*/ 6800850 w 7377546"/>
                  <a:gd name="connsiteY3" fmla="*/ 140782 h 2998282"/>
                  <a:gd name="connsiteX4" fmla="*/ 6650182 w 7377546"/>
                  <a:gd name="connsiteY4" fmla="*/ 156368 h 2998282"/>
                  <a:gd name="connsiteX5" fmla="*/ 6426777 w 7377546"/>
                  <a:gd name="connsiteY5" fmla="*/ 255082 h 2998282"/>
                  <a:gd name="connsiteX6" fmla="*/ 6307282 w 7377546"/>
                  <a:gd name="connsiteY6" fmla="*/ 505 h 2998282"/>
                  <a:gd name="connsiteX7" fmla="*/ 6130636 w 7377546"/>
                  <a:gd name="connsiteY7" fmla="*/ 333014 h 2998282"/>
                  <a:gd name="connsiteX8" fmla="*/ 6042314 w 7377546"/>
                  <a:gd name="connsiteY8" fmla="*/ 551223 h 2998282"/>
                  <a:gd name="connsiteX9" fmla="*/ 5787737 w 7377546"/>
                  <a:gd name="connsiteY9" fmla="*/ 499268 h 2998282"/>
                  <a:gd name="connsiteX10" fmla="*/ 5715000 w 7377546"/>
                  <a:gd name="connsiteY10" fmla="*/ 665523 h 2998282"/>
                  <a:gd name="connsiteX11" fmla="*/ 5512377 w 7377546"/>
                  <a:gd name="connsiteY11" fmla="*/ 800605 h 2998282"/>
                  <a:gd name="connsiteX12" fmla="*/ 5325340 w 7377546"/>
                  <a:gd name="connsiteY12" fmla="*/ 862950 h 2998282"/>
                  <a:gd name="connsiteX13" fmla="*/ 4935681 w 7377546"/>
                  <a:gd name="connsiteY13" fmla="*/ 1200655 h 2998282"/>
                  <a:gd name="connsiteX14" fmla="*/ 4779819 w 7377546"/>
                  <a:gd name="connsiteY14" fmla="*/ 1330541 h 2998282"/>
                  <a:gd name="connsiteX15" fmla="*/ 4504459 w 7377546"/>
                  <a:gd name="connsiteY15" fmla="*/ 1382495 h 2998282"/>
                  <a:gd name="connsiteX16" fmla="*/ 4275859 w 7377546"/>
                  <a:gd name="connsiteY16" fmla="*/ 1746177 h 2998282"/>
                  <a:gd name="connsiteX17" fmla="*/ 4177145 w 7377546"/>
                  <a:gd name="connsiteY17" fmla="*/ 1891650 h 2998282"/>
                  <a:gd name="connsiteX18" fmla="*/ 3917373 w 7377546"/>
                  <a:gd name="connsiteY18" fmla="*/ 1850086 h 2998282"/>
                  <a:gd name="connsiteX19" fmla="*/ 3574473 w 7377546"/>
                  <a:gd name="connsiteY19" fmla="*/ 1990364 h 2998282"/>
                  <a:gd name="connsiteX20" fmla="*/ 3138055 w 7377546"/>
                  <a:gd name="connsiteY20" fmla="*/ 2276114 h 2998282"/>
                  <a:gd name="connsiteX21" fmla="*/ 2810741 w 7377546"/>
                  <a:gd name="connsiteY21" fmla="*/ 2312482 h 2998282"/>
                  <a:gd name="connsiteX22" fmla="*/ 2431473 w 7377546"/>
                  <a:gd name="connsiteY22" fmla="*/ 2406001 h 2998282"/>
                  <a:gd name="connsiteX23" fmla="*/ 2260023 w 7377546"/>
                  <a:gd name="connsiteY23" fmla="*/ 2489127 h 2998282"/>
                  <a:gd name="connsiteX24" fmla="*/ 2104159 w 7377546"/>
                  <a:gd name="connsiteY24" fmla="*/ 2535886 h 2998282"/>
                  <a:gd name="connsiteX25" fmla="*/ 1911927 w 7377546"/>
                  <a:gd name="connsiteY25" fmla="*/ 2593036 h 2998282"/>
                  <a:gd name="connsiteX26" fmla="*/ 1610591 w 7377546"/>
                  <a:gd name="connsiteY26" fmla="*/ 2738509 h 2998282"/>
                  <a:gd name="connsiteX27" fmla="*/ 1350818 w 7377546"/>
                  <a:gd name="connsiteY27" fmla="*/ 2795659 h 2998282"/>
                  <a:gd name="connsiteX28" fmla="*/ 1101436 w 7377546"/>
                  <a:gd name="connsiteY28" fmla="*/ 2961914 h 2998282"/>
                  <a:gd name="connsiteX29" fmla="*/ 768927 w 7377546"/>
                  <a:gd name="connsiteY29" fmla="*/ 2987891 h 2998282"/>
                  <a:gd name="connsiteX30" fmla="*/ 545523 w 7377546"/>
                  <a:gd name="connsiteY30" fmla="*/ 2987891 h 2998282"/>
                  <a:gd name="connsiteX31" fmla="*/ 0 w 7377546"/>
                  <a:gd name="connsiteY31" fmla="*/ 2998282 h 2998282"/>
                  <a:gd name="connsiteX0" fmla="*/ 7377546 w 7377546"/>
                  <a:gd name="connsiteY0" fmla="*/ 426532 h 2998282"/>
                  <a:gd name="connsiteX1" fmla="*/ 7206096 w 7377546"/>
                  <a:gd name="connsiteY1" fmla="*/ 187541 h 2998282"/>
                  <a:gd name="connsiteX2" fmla="*/ 6878782 w 7377546"/>
                  <a:gd name="connsiteY2" fmla="*/ 301841 h 2998282"/>
                  <a:gd name="connsiteX3" fmla="*/ 6800850 w 7377546"/>
                  <a:gd name="connsiteY3" fmla="*/ 140782 h 2998282"/>
                  <a:gd name="connsiteX4" fmla="*/ 6650182 w 7377546"/>
                  <a:gd name="connsiteY4" fmla="*/ 156368 h 2998282"/>
                  <a:gd name="connsiteX5" fmla="*/ 6426777 w 7377546"/>
                  <a:gd name="connsiteY5" fmla="*/ 255082 h 2998282"/>
                  <a:gd name="connsiteX6" fmla="*/ 6307282 w 7377546"/>
                  <a:gd name="connsiteY6" fmla="*/ 505 h 2998282"/>
                  <a:gd name="connsiteX7" fmla="*/ 6130636 w 7377546"/>
                  <a:gd name="connsiteY7" fmla="*/ 333014 h 2998282"/>
                  <a:gd name="connsiteX8" fmla="*/ 6042314 w 7377546"/>
                  <a:gd name="connsiteY8" fmla="*/ 551223 h 2998282"/>
                  <a:gd name="connsiteX9" fmla="*/ 5787737 w 7377546"/>
                  <a:gd name="connsiteY9" fmla="*/ 499268 h 2998282"/>
                  <a:gd name="connsiteX10" fmla="*/ 5715000 w 7377546"/>
                  <a:gd name="connsiteY10" fmla="*/ 665523 h 2998282"/>
                  <a:gd name="connsiteX11" fmla="*/ 5512377 w 7377546"/>
                  <a:gd name="connsiteY11" fmla="*/ 800605 h 2998282"/>
                  <a:gd name="connsiteX12" fmla="*/ 5325340 w 7377546"/>
                  <a:gd name="connsiteY12" fmla="*/ 862950 h 2998282"/>
                  <a:gd name="connsiteX13" fmla="*/ 4935681 w 7377546"/>
                  <a:gd name="connsiteY13" fmla="*/ 1200655 h 2998282"/>
                  <a:gd name="connsiteX14" fmla="*/ 4779819 w 7377546"/>
                  <a:gd name="connsiteY14" fmla="*/ 1330541 h 2998282"/>
                  <a:gd name="connsiteX15" fmla="*/ 4504459 w 7377546"/>
                  <a:gd name="connsiteY15" fmla="*/ 1382495 h 2998282"/>
                  <a:gd name="connsiteX16" fmla="*/ 4275859 w 7377546"/>
                  <a:gd name="connsiteY16" fmla="*/ 1746177 h 2998282"/>
                  <a:gd name="connsiteX17" fmla="*/ 4177145 w 7377546"/>
                  <a:gd name="connsiteY17" fmla="*/ 1891650 h 2998282"/>
                  <a:gd name="connsiteX18" fmla="*/ 3917373 w 7377546"/>
                  <a:gd name="connsiteY18" fmla="*/ 1850086 h 2998282"/>
                  <a:gd name="connsiteX19" fmla="*/ 3574473 w 7377546"/>
                  <a:gd name="connsiteY19" fmla="*/ 1990364 h 2998282"/>
                  <a:gd name="connsiteX20" fmla="*/ 3138055 w 7377546"/>
                  <a:gd name="connsiteY20" fmla="*/ 2276114 h 2998282"/>
                  <a:gd name="connsiteX21" fmla="*/ 2810741 w 7377546"/>
                  <a:gd name="connsiteY21" fmla="*/ 2312482 h 2998282"/>
                  <a:gd name="connsiteX22" fmla="*/ 2431473 w 7377546"/>
                  <a:gd name="connsiteY22" fmla="*/ 2406001 h 2998282"/>
                  <a:gd name="connsiteX23" fmla="*/ 2260023 w 7377546"/>
                  <a:gd name="connsiteY23" fmla="*/ 2489127 h 2998282"/>
                  <a:gd name="connsiteX24" fmla="*/ 2104159 w 7377546"/>
                  <a:gd name="connsiteY24" fmla="*/ 2535886 h 2998282"/>
                  <a:gd name="connsiteX25" fmla="*/ 1911927 w 7377546"/>
                  <a:gd name="connsiteY25" fmla="*/ 2593036 h 2998282"/>
                  <a:gd name="connsiteX26" fmla="*/ 1610591 w 7377546"/>
                  <a:gd name="connsiteY26" fmla="*/ 2738509 h 2998282"/>
                  <a:gd name="connsiteX27" fmla="*/ 1350818 w 7377546"/>
                  <a:gd name="connsiteY27" fmla="*/ 2795659 h 2998282"/>
                  <a:gd name="connsiteX28" fmla="*/ 1101436 w 7377546"/>
                  <a:gd name="connsiteY28" fmla="*/ 2961914 h 2998282"/>
                  <a:gd name="connsiteX29" fmla="*/ 768927 w 7377546"/>
                  <a:gd name="connsiteY29" fmla="*/ 2987891 h 2998282"/>
                  <a:gd name="connsiteX30" fmla="*/ 545523 w 7377546"/>
                  <a:gd name="connsiteY30" fmla="*/ 2987891 h 2998282"/>
                  <a:gd name="connsiteX31" fmla="*/ 0 w 7377546"/>
                  <a:gd name="connsiteY31" fmla="*/ 2998282 h 2998282"/>
                  <a:gd name="connsiteX0" fmla="*/ 7377546 w 7377546"/>
                  <a:gd name="connsiteY0" fmla="*/ 426532 h 2998282"/>
                  <a:gd name="connsiteX1" fmla="*/ 7206096 w 7377546"/>
                  <a:gd name="connsiteY1" fmla="*/ 187541 h 2998282"/>
                  <a:gd name="connsiteX2" fmla="*/ 6878782 w 7377546"/>
                  <a:gd name="connsiteY2" fmla="*/ 301841 h 2998282"/>
                  <a:gd name="connsiteX3" fmla="*/ 6800850 w 7377546"/>
                  <a:gd name="connsiteY3" fmla="*/ 140782 h 2998282"/>
                  <a:gd name="connsiteX4" fmla="*/ 6650182 w 7377546"/>
                  <a:gd name="connsiteY4" fmla="*/ 156368 h 2998282"/>
                  <a:gd name="connsiteX5" fmla="*/ 6426777 w 7377546"/>
                  <a:gd name="connsiteY5" fmla="*/ 255082 h 2998282"/>
                  <a:gd name="connsiteX6" fmla="*/ 6307282 w 7377546"/>
                  <a:gd name="connsiteY6" fmla="*/ 505 h 2998282"/>
                  <a:gd name="connsiteX7" fmla="*/ 6130636 w 7377546"/>
                  <a:gd name="connsiteY7" fmla="*/ 333014 h 2998282"/>
                  <a:gd name="connsiteX8" fmla="*/ 6042314 w 7377546"/>
                  <a:gd name="connsiteY8" fmla="*/ 551223 h 2998282"/>
                  <a:gd name="connsiteX9" fmla="*/ 5787737 w 7377546"/>
                  <a:gd name="connsiteY9" fmla="*/ 499268 h 2998282"/>
                  <a:gd name="connsiteX10" fmla="*/ 5715000 w 7377546"/>
                  <a:gd name="connsiteY10" fmla="*/ 665523 h 2998282"/>
                  <a:gd name="connsiteX11" fmla="*/ 5512377 w 7377546"/>
                  <a:gd name="connsiteY11" fmla="*/ 800605 h 2998282"/>
                  <a:gd name="connsiteX12" fmla="*/ 5325340 w 7377546"/>
                  <a:gd name="connsiteY12" fmla="*/ 862950 h 2998282"/>
                  <a:gd name="connsiteX13" fmla="*/ 4935681 w 7377546"/>
                  <a:gd name="connsiteY13" fmla="*/ 1200655 h 2998282"/>
                  <a:gd name="connsiteX14" fmla="*/ 4779819 w 7377546"/>
                  <a:gd name="connsiteY14" fmla="*/ 1330541 h 2998282"/>
                  <a:gd name="connsiteX15" fmla="*/ 4504459 w 7377546"/>
                  <a:gd name="connsiteY15" fmla="*/ 1382495 h 2998282"/>
                  <a:gd name="connsiteX16" fmla="*/ 4275859 w 7377546"/>
                  <a:gd name="connsiteY16" fmla="*/ 1746177 h 2998282"/>
                  <a:gd name="connsiteX17" fmla="*/ 4177145 w 7377546"/>
                  <a:gd name="connsiteY17" fmla="*/ 1891650 h 2998282"/>
                  <a:gd name="connsiteX18" fmla="*/ 3917373 w 7377546"/>
                  <a:gd name="connsiteY18" fmla="*/ 1850086 h 2998282"/>
                  <a:gd name="connsiteX19" fmla="*/ 3574473 w 7377546"/>
                  <a:gd name="connsiteY19" fmla="*/ 1990364 h 2998282"/>
                  <a:gd name="connsiteX20" fmla="*/ 3138055 w 7377546"/>
                  <a:gd name="connsiteY20" fmla="*/ 2276114 h 2998282"/>
                  <a:gd name="connsiteX21" fmla="*/ 2810741 w 7377546"/>
                  <a:gd name="connsiteY21" fmla="*/ 2312482 h 2998282"/>
                  <a:gd name="connsiteX22" fmla="*/ 2431473 w 7377546"/>
                  <a:gd name="connsiteY22" fmla="*/ 2406001 h 2998282"/>
                  <a:gd name="connsiteX23" fmla="*/ 2260023 w 7377546"/>
                  <a:gd name="connsiteY23" fmla="*/ 2489127 h 2998282"/>
                  <a:gd name="connsiteX24" fmla="*/ 2104159 w 7377546"/>
                  <a:gd name="connsiteY24" fmla="*/ 2535886 h 2998282"/>
                  <a:gd name="connsiteX25" fmla="*/ 1911927 w 7377546"/>
                  <a:gd name="connsiteY25" fmla="*/ 2593036 h 2998282"/>
                  <a:gd name="connsiteX26" fmla="*/ 1610591 w 7377546"/>
                  <a:gd name="connsiteY26" fmla="*/ 2738509 h 2998282"/>
                  <a:gd name="connsiteX27" fmla="*/ 1350818 w 7377546"/>
                  <a:gd name="connsiteY27" fmla="*/ 2795659 h 2998282"/>
                  <a:gd name="connsiteX28" fmla="*/ 1101436 w 7377546"/>
                  <a:gd name="connsiteY28" fmla="*/ 2961914 h 2998282"/>
                  <a:gd name="connsiteX29" fmla="*/ 768927 w 7377546"/>
                  <a:gd name="connsiteY29" fmla="*/ 2987891 h 2998282"/>
                  <a:gd name="connsiteX30" fmla="*/ 545523 w 7377546"/>
                  <a:gd name="connsiteY30" fmla="*/ 2987891 h 2998282"/>
                  <a:gd name="connsiteX31" fmla="*/ 0 w 7377546"/>
                  <a:gd name="connsiteY31" fmla="*/ 2998282 h 2998282"/>
                  <a:gd name="connsiteX0" fmla="*/ 7351569 w 7351569"/>
                  <a:gd name="connsiteY0" fmla="*/ 421337 h 2998282"/>
                  <a:gd name="connsiteX1" fmla="*/ 7206096 w 7351569"/>
                  <a:gd name="connsiteY1" fmla="*/ 187541 h 2998282"/>
                  <a:gd name="connsiteX2" fmla="*/ 6878782 w 7351569"/>
                  <a:gd name="connsiteY2" fmla="*/ 301841 h 2998282"/>
                  <a:gd name="connsiteX3" fmla="*/ 6800850 w 7351569"/>
                  <a:gd name="connsiteY3" fmla="*/ 140782 h 2998282"/>
                  <a:gd name="connsiteX4" fmla="*/ 6650182 w 7351569"/>
                  <a:gd name="connsiteY4" fmla="*/ 156368 h 2998282"/>
                  <a:gd name="connsiteX5" fmla="*/ 6426777 w 7351569"/>
                  <a:gd name="connsiteY5" fmla="*/ 255082 h 2998282"/>
                  <a:gd name="connsiteX6" fmla="*/ 6307282 w 7351569"/>
                  <a:gd name="connsiteY6" fmla="*/ 505 h 2998282"/>
                  <a:gd name="connsiteX7" fmla="*/ 6130636 w 7351569"/>
                  <a:gd name="connsiteY7" fmla="*/ 333014 h 2998282"/>
                  <a:gd name="connsiteX8" fmla="*/ 6042314 w 7351569"/>
                  <a:gd name="connsiteY8" fmla="*/ 551223 h 2998282"/>
                  <a:gd name="connsiteX9" fmla="*/ 5787737 w 7351569"/>
                  <a:gd name="connsiteY9" fmla="*/ 499268 h 2998282"/>
                  <a:gd name="connsiteX10" fmla="*/ 5715000 w 7351569"/>
                  <a:gd name="connsiteY10" fmla="*/ 665523 h 2998282"/>
                  <a:gd name="connsiteX11" fmla="*/ 5512377 w 7351569"/>
                  <a:gd name="connsiteY11" fmla="*/ 800605 h 2998282"/>
                  <a:gd name="connsiteX12" fmla="*/ 5325340 w 7351569"/>
                  <a:gd name="connsiteY12" fmla="*/ 862950 h 2998282"/>
                  <a:gd name="connsiteX13" fmla="*/ 4935681 w 7351569"/>
                  <a:gd name="connsiteY13" fmla="*/ 1200655 h 2998282"/>
                  <a:gd name="connsiteX14" fmla="*/ 4779819 w 7351569"/>
                  <a:gd name="connsiteY14" fmla="*/ 1330541 h 2998282"/>
                  <a:gd name="connsiteX15" fmla="*/ 4504459 w 7351569"/>
                  <a:gd name="connsiteY15" fmla="*/ 1382495 h 2998282"/>
                  <a:gd name="connsiteX16" fmla="*/ 4275859 w 7351569"/>
                  <a:gd name="connsiteY16" fmla="*/ 1746177 h 2998282"/>
                  <a:gd name="connsiteX17" fmla="*/ 4177145 w 7351569"/>
                  <a:gd name="connsiteY17" fmla="*/ 1891650 h 2998282"/>
                  <a:gd name="connsiteX18" fmla="*/ 3917373 w 7351569"/>
                  <a:gd name="connsiteY18" fmla="*/ 1850086 h 2998282"/>
                  <a:gd name="connsiteX19" fmla="*/ 3574473 w 7351569"/>
                  <a:gd name="connsiteY19" fmla="*/ 1990364 h 2998282"/>
                  <a:gd name="connsiteX20" fmla="*/ 3138055 w 7351569"/>
                  <a:gd name="connsiteY20" fmla="*/ 2276114 h 2998282"/>
                  <a:gd name="connsiteX21" fmla="*/ 2810741 w 7351569"/>
                  <a:gd name="connsiteY21" fmla="*/ 2312482 h 2998282"/>
                  <a:gd name="connsiteX22" fmla="*/ 2431473 w 7351569"/>
                  <a:gd name="connsiteY22" fmla="*/ 2406001 h 2998282"/>
                  <a:gd name="connsiteX23" fmla="*/ 2260023 w 7351569"/>
                  <a:gd name="connsiteY23" fmla="*/ 2489127 h 2998282"/>
                  <a:gd name="connsiteX24" fmla="*/ 2104159 w 7351569"/>
                  <a:gd name="connsiteY24" fmla="*/ 2535886 h 2998282"/>
                  <a:gd name="connsiteX25" fmla="*/ 1911927 w 7351569"/>
                  <a:gd name="connsiteY25" fmla="*/ 2593036 h 2998282"/>
                  <a:gd name="connsiteX26" fmla="*/ 1610591 w 7351569"/>
                  <a:gd name="connsiteY26" fmla="*/ 2738509 h 2998282"/>
                  <a:gd name="connsiteX27" fmla="*/ 1350818 w 7351569"/>
                  <a:gd name="connsiteY27" fmla="*/ 2795659 h 2998282"/>
                  <a:gd name="connsiteX28" fmla="*/ 1101436 w 7351569"/>
                  <a:gd name="connsiteY28" fmla="*/ 2961914 h 2998282"/>
                  <a:gd name="connsiteX29" fmla="*/ 768927 w 7351569"/>
                  <a:gd name="connsiteY29" fmla="*/ 2987891 h 2998282"/>
                  <a:gd name="connsiteX30" fmla="*/ 545523 w 7351569"/>
                  <a:gd name="connsiteY30" fmla="*/ 2987891 h 2998282"/>
                  <a:gd name="connsiteX31" fmla="*/ 0 w 7351569"/>
                  <a:gd name="connsiteY31" fmla="*/ 2998282 h 2998282"/>
                  <a:gd name="connsiteX0" fmla="*/ 7351569 w 7351569"/>
                  <a:gd name="connsiteY0" fmla="*/ 421337 h 2998282"/>
                  <a:gd name="connsiteX1" fmla="*/ 7206096 w 7351569"/>
                  <a:gd name="connsiteY1" fmla="*/ 187541 h 2998282"/>
                  <a:gd name="connsiteX2" fmla="*/ 6878782 w 7351569"/>
                  <a:gd name="connsiteY2" fmla="*/ 301841 h 2998282"/>
                  <a:gd name="connsiteX3" fmla="*/ 6800850 w 7351569"/>
                  <a:gd name="connsiteY3" fmla="*/ 140782 h 2998282"/>
                  <a:gd name="connsiteX4" fmla="*/ 6650182 w 7351569"/>
                  <a:gd name="connsiteY4" fmla="*/ 156368 h 2998282"/>
                  <a:gd name="connsiteX5" fmla="*/ 6426777 w 7351569"/>
                  <a:gd name="connsiteY5" fmla="*/ 255082 h 2998282"/>
                  <a:gd name="connsiteX6" fmla="*/ 6307282 w 7351569"/>
                  <a:gd name="connsiteY6" fmla="*/ 505 h 2998282"/>
                  <a:gd name="connsiteX7" fmla="*/ 6130636 w 7351569"/>
                  <a:gd name="connsiteY7" fmla="*/ 333014 h 2998282"/>
                  <a:gd name="connsiteX8" fmla="*/ 6042314 w 7351569"/>
                  <a:gd name="connsiteY8" fmla="*/ 551223 h 2998282"/>
                  <a:gd name="connsiteX9" fmla="*/ 5787737 w 7351569"/>
                  <a:gd name="connsiteY9" fmla="*/ 499268 h 2998282"/>
                  <a:gd name="connsiteX10" fmla="*/ 5715000 w 7351569"/>
                  <a:gd name="connsiteY10" fmla="*/ 665523 h 2998282"/>
                  <a:gd name="connsiteX11" fmla="*/ 5512377 w 7351569"/>
                  <a:gd name="connsiteY11" fmla="*/ 800605 h 2998282"/>
                  <a:gd name="connsiteX12" fmla="*/ 5325340 w 7351569"/>
                  <a:gd name="connsiteY12" fmla="*/ 862950 h 2998282"/>
                  <a:gd name="connsiteX13" fmla="*/ 4935681 w 7351569"/>
                  <a:gd name="connsiteY13" fmla="*/ 1200655 h 2998282"/>
                  <a:gd name="connsiteX14" fmla="*/ 4779819 w 7351569"/>
                  <a:gd name="connsiteY14" fmla="*/ 1330541 h 2998282"/>
                  <a:gd name="connsiteX15" fmla="*/ 4504459 w 7351569"/>
                  <a:gd name="connsiteY15" fmla="*/ 1382495 h 2998282"/>
                  <a:gd name="connsiteX16" fmla="*/ 4275859 w 7351569"/>
                  <a:gd name="connsiteY16" fmla="*/ 1746177 h 2998282"/>
                  <a:gd name="connsiteX17" fmla="*/ 4177145 w 7351569"/>
                  <a:gd name="connsiteY17" fmla="*/ 1891650 h 2998282"/>
                  <a:gd name="connsiteX18" fmla="*/ 3917373 w 7351569"/>
                  <a:gd name="connsiteY18" fmla="*/ 1850086 h 2998282"/>
                  <a:gd name="connsiteX19" fmla="*/ 3574473 w 7351569"/>
                  <a:gd name="connsiteY19" fmla="*/ 1990364 h 2998282"/>
                  <a:gd name="connsiteX20" fmla="*/ 3138055 w 7351569"/>
                  <a:gd name="connsiteY20" fmla="*/ 2276114 h 2998282"/>
                  <a:gd name="connsiteX21" fmla="*/ 2810741 w 7351569"/>
                  <a:gd name="connsiteY21" fmla="*/ 2312482 h 2998282"/>
                  <a:gd name="connsiteX22" fmla="*/ 2431473 w 7351569"/>
                  <a:gd name="connsiteY22" fmla="*/ 2406001 h 2998282"/>
                  <a:gd name="connsiteX23" fmla="*/ 2260023 w 7351569"/>
                  <a:gd name="connsiteY23" fmla="*/ 2489127 h 2998282"/>
                  <a:gd name="connsiteX24" fmla="*/ 2104159 w 7351569"/>
                  <a:gd name="connsiteY24" fmla="*/ 2535886 h 2998282"/>
                  <a:gd name="connsiteX25" fmla="*/ 1911927 w 7351569"/>
                  <a:gd name="connsiteY25" fmla="*/ 2593036 h 2998282"/>
                  <a:gd name="connsiteX26" fmla="*/ 1610591 w 7351569"/>
                  <a:gd name="connsiteY26" fmla="*/ 2738509 h 2998282"/>
                  <a:gd name="connsiteX27" fmla="*/ 1350818 w 7351569"/>
                  <a:gd name="connsiteY27" fmla="*/ 2795659 h 2998282"/>
                  <a:gd name="connsiteX28" fmla="*/ 1101436 w 7351569"/>
                  <a:gd name="connsiteY28" fmla="*/ 2961914 h 2998282"/>
                  <a:gd name="connsiteX29" fmla="*/ 768927 w 7351569"/>
                  <a:gd name="connsiteY29" fmla="*/ 2987891 h 2998282"/>
                  <a:gd name="connsiteX30" fmla="*/ 545523 w 7351569"/>
                  <a:gd name="connsiteY30" fmla="*/ 2987891 h 2998282"/>
                  <a:gd name="connsiteX31" fmla="*/ 0 w 7351569"/>
                  <a:gd name="connsiteY31" fmla="*/ 2998282 h 2998282"/>
                  <a:gd name="connsiteX0" fmla="*/ 7351569 w 7351569"/>
                  <a:gd name="connsiteY0" fmla="*/ 421337 h 2998282"/>
                  <a:gd name="connsiteX1" fmla="*/ 7206096 w 7351569"/>
                  <a:gd name="connsiteY1" fmla="*/ 187541 h 2998282"/>
                  <a:gd name="connsiteX2" fmla="*/ 6878782 w 7351569"/>
                  <a:gd name="connsiteY2" fmla="*/ 301841 h 2998282"/>
                  <a:gd name="connsiteX3" fmla="*/ 6800850 w 7351569"/>
                  <a:gd name="connsiteY3" fmla="*/ 140782 h 2998282"/>
                  <a:gd name="connsiteX4" fmla="*/ 6650182 w 7351569"/>
                  <a:gd name="connsiteY4" fmla="*/ 156368 h 2998282"/>
                  <a:gd name="connsiteX5" fmla="*/ 6426777 w 7351569"/>
                  <a:gd name="connsiteY5" fmla="*/ 255082 h 2998282"/>
                  <a:gd name="connsiteX6" fmla="*/ 6307282 w 7351569"/>
                  <a:gd name="connsiteY6" fmla="*/ 505 h 2998282"/>
                  <a:gd name="connsiteX7" fmla="*/ 6130636 w 7351569"/>
                  <a:gd name="connsiteY7" fmla="*/ 333014 h 2998282"/>
                  <a:gd name="connsiteX8" fmla="*/ 6042314 w 7351569"/>
                  <a:gd name="connsiteY8" fmla="*/ 551223 h 2998282"/>
                  <a:gd name="connsiteX9" fmla="*/ 5787737 w 7351569"/>
                  <a:gd name="connsiteY9" fmla="*/ 499268 h 2998282"/>
                  <a:gd name="connsiteX10" fmla="*/ 5715000 w 7351569"/>
                  <a:gd name="connsiteY10" fmla="*/ 665523 h 2998282"/>
                  <a:gd name="connsiteX11" fmla="*/ 5512377 w 7351569"/>
                  <a:gd name="connsiteY11" fmla="*/ 800605 h 2998282"/>
                  <a:gd name="connsiteX12" fmla="*/ 5325340 w 7351569"/>
                  <a:gd name="connsiteY12" fmla="*/ 862950 h 2998282"/>
                  <a:gd name="connsiteX13" fmla="*/ 4935681 w 7351569"/>
                  <a:gd name="connsiteY13" fmla="*/ 1200655 h 2998282"/>
                  <a:gd name="connsiteX14" fmla="*/ 4779819 w 7351569"/>
                  <a:gd name="connsiteY14" fmla="*/ 1330541 h 2998282"/>
                  <a:gd name="connsiteX15" fmla="*/ 4504459 w 7351569"/>
                  <a:gd name="connsiteY15" fmla="*/ 1382495 h 2998282"/>
                  <a:gd name="connsiteX16" fmla="*/ 4275859 w 7351569"/>
                  <a:gd name="connsiteY16" fmla="*/ 1746177 h 2998282"/>
                  <a:gd name="connsiteX17" fmla="*/ 4177145 w 7351569"/>
                  <a:gd name="connsiteY17" fmla="*/ 1891650 h 2998282"/>
                  <a:gd name="connsiteX18" fmla="*/ 3917373 w 7351569"/>
                  <a:gd name="connsiteY18" fmla="*/ 1850086 h 2998282"/>
                  <a:gd name="connsiteX19" fmla="*/ 3584864 w 7351569"/>
                  <a:gd name="connsiteY19" fmla="*/ 2021537 h 2998282"/>
                  <a:gd name="connsiteX20" fmla="*/ 3138055 w 7351569"/>
                  <a:gd name="connsiteY20" fmla="*/ 2276114 h 2998282"/>
                  <a:gd name="connsiteX21" fmla="*/ 2810741 w 7351569"/>
                  <a:gd name="connsiteY21" fmla="*/ 2312482 h 2998282"/>
                  <a:gd name="connsiteX22" fmla="*/ 2431473 w 7351569"/>
                  <a:gd name="connsiteY22" fmla="*/ 2406001 h 2998282"/>
                  <a:gd name="connsiteX23" fmla="*/ 2260023 w 7351569"/>
                  <a:gd name="connsiteY23" fmla="*/ 2489127 h 2998282"/>
                  <a:gd name="connsiteX24" fmla="*/ 2104159 w 7351569"/>
                  <a:gd name="connsiteY24" fmla="*/ 2535886 h 2998282"/>
                  <a:gd name="connsiteX25" fmla="*/ 1911927 w 7351569"/>
                  <a:gd name="connsiteY25" fmla="*/ 2593036 h 2998282"/>
                  <a:gd name="connsiteX26" fmla="*/ 1610591 w 7351569"/>
                  <a:gd name="connsiteY26" fmla="*/ 2738509 h 2998282"/>
                  <a:gd name="connsiteX27" fmla="*/ 1350818 w 7351569"/>
                  <a:gd name="connsiteY27" fmla="*/ 2795659 h 2998282"/>
                  <a:gd name="connsiteX28" fmla="*/ 1101436 w 7351569"/>
                  <a:gd name="connsiteY28" fmla="*/ 2961914 h 2998282"/>
                  <a:gd name="connsiteX29" fmla="*/ 768927 w 7351569"/>
                  <a:gd name="connsiteY29" fmla="*/ 2987891 h 2998282"/>
                  <a:gd name="connsiteX30" fmla="*/ 545523 w 7351569"/>
                  <a:gd name="connsiteY30" fmla="*/ 2987891 h 2998282"/>
                  <a:gd name="connsiteX31" fmla="*/ 0 w 7351569"/>
                  <a:gd name="connsiteY31" fmla="*/ 2998282 h 2998282"/>
                  <a:gd name="connsiteX0" fmla="*/ 7351569 w 7351569"/>
                  <a:gd name="connsiteY0" fmla="*/ 421337 h 2998282"/>
                  <a:gd name="connsiteX1" fmla="*/ 7206096 w 7351569"/>
                  <a:gd name="connsiteY1" fmla="*/ 187541 h 2998282"/>
                  <a:gd name="connsiteX2" fmla="*/ 6878782 w 7351569"/>
                  <a:gd name="connsiteY2" fmla="*/ 301841 h 2998282"/>
                  <a:gd name="connsiteX3" fmla="*/ 6800850 w 7351569"/>
                  <a:gd name="connsiteY3" fmla="*/ 140782 h 2998282"/>
                  <a:gd name="connsiteX4" fmla="*/ 6650182 w 7351569"/>
                  <a:gd name="connsiteY4" fmla="*/ 156368 h 2998282"/>
                  <a:gd name="connsiteX5" fmla="*/ 6426777 w 7351569"/>
                  <a:gd name="connsiteY5" fmla="*/ 255082 h 2998282"/>
                  <a:gd name="connsiteX6" fmla="*/ 6307282 w 7351569"/>
                  <a:gd name="connsiteY6" fmla="*/ 505 h 2998282"/>
                  <a:gd name="connsiteX7" fmla="*/ 6130636 w 7351569"/>
                  <a:gd name="connsiteY7" fmla="*/ 333014 h 2998282"/>
                  <a:gd name="connsiteX8" fmla="*/ 6042314 w 7351569"/>
                  <a:gd name="connsiteY8" fmla="*/ 551223 h 2998282"/>
                  <a:gd name="connsiteX9" fmla="*/ 5787737 w 7351569"/>
                  <a:gd name="connsiteY9" fmla="*/ 499268 h 2998282"/>
                  <a:gd name="connsiteX10" fmla="*/ 5715000 w 7351569"/>
                  <a:gd name="connsiteY10" fmla="*/ 665523 h 2998282"/>
                  <a:gd name="connsiteX11" fmla="*/ 5512377 w 7351569"/>
                  <a:gd name="connsiteY11" fmla="*/ 800605 h 2998282"/>
                  <a:gd name="connsiteX12" fmla="*/ 5325340 w 7351569"/>
                  <a:gd name="connsiteY12" fmla="*/ 862950 h 2998282"/>
                  <a:gd name="connsiteX13" fmla="*/ 4935681 w 7351569"/>
                  <a:gd name="connsiteY13" fmla="*/ 1200655 h 2998282"/>
                  <a:gd name="connsiteX14" fmla="*/ 4779819 w 7351569"/>
                  <a:gd name="connsiteY14" fmla="*/ 1330541 h 2998282"/>
                  <a:gd name="connsiteX15" fmla="*/ 4504459 w 7351569"/>
                  <a:gd name="connsiteY15" fmla="*/ 1382495 h 2998282"/>
                  <a:gd name="connsiteX16" fmla="*/ 4275859 w 7351569"/>
                  <a:gd name="connsiteY16" fmla="*/ 1746177 h 2998282"/>
                  <a:gd name="connsiteX17" fmla="*/ 4177145 w 7351569"/>
                  <a:gd name="connsiteY17" fmla="*/ 1891650 h 2998282"/>
                  <a:gd name="connsiteX18" fmla="*/ 3917373 w 7351569"/>
                  <a:gd name="connsiteY18" fmla="*/ 1850086 h 2998282"/>
                  <a:gd name="connsiteX19" fmla="*/ 3584864 w 7351569"/>
                  <a:gd name="connsiteY19" fmla="*/ 2005951 h 2998282"/>
                  <a:gd name="connsiteX20" fmla="*/ 3138055 w 7351569"/>
                  <a:gd name="connsiteY20" fmla="*/ 2276114 h 2998282"/>
                  <a:gd name="connsiteX21" fmla="*/ 2810741 w 7351569"/>
                  <a:gd name="connsiteY21" fmla="*/ 2312482 h 2998282"/>
                  <a:gd name="connsiteX22" fmla="*/ 2431473 w 7351569"/>
                  <a:gd name="connsiteY22" fmla="*/ 2406001 h 2998282"/>
                  <a:gd name="connsiteX23" fmla="*/ 2260023 w 7351569"/>
                  <a:gd name="connsiteY23" fmla="*/ 2489127 h 2998282"/>
                  <a:gd name="connsiteX24" fmla="*/ 2104159 w 7351569"/>
                  <a:gd name="connsiteY24" fmla="*/ 2535886 h 2998282"/>
                  <a:gd name="connsiteX25" fmla="*/ 1911927 w 7351569"/>
                  <a:gd name="connsiteY25" fmla="*/ 2593036 h 2998282"/>
                  <a:gd name="connsiteX26" fmla="*/ 1610591 w 7351569"/>
                  <a:gd name="connsiteY26" fmla="*/ 2738509 h 2998282"/>
                  <a:gd name="connsiteX27" fmla="*/ 1350818 w 7351569"/>
                  <a:gd name="connsiteY27" fmla="*/ 2795659 h 2998282"/>
                  <a:gd name="connsiteX28" fmla="*/ 1101436 w 7351569"/>
                  <a:gd name="connsiteY28" fmla="*/ 2961914 h 2998282"/>
                  <a:gd name="connsiteX29" fmla="*/ 768927 w 7351569"/>
                  <a:gd name="connsiteY29" fmla="*/ 2987891 h 2998282"/>
                  <a:gd name="connsiteX30" fmla="*/ 545523 w 7351569"/>
                  <a:gd name="connsiteY30" fmla="*/ 2987891 h 2998282"/>
                  <a:gd name="connsiteX31" fmla="*/ 0 w 7351569"/>
                  <a:gd name="connsiteY31" fmla="*/ 2998282 h 2998282"/>
                  <a:gd name="connsiteX0" fmla="*/ 7351569 w 7351569"/>
                  <a:gd name="connsiteY0" fmla="*/ 421337 h 2998282"/>
                  <a:gd name="connsiteX1" fmla="*/ 7206096 w 7351569"/>
                  <a:gd name="connsiteY1" fmla="*/ 187541 h 2998282"/>
                  <a:gd name="connsiteX2" fmla="*/ 6878782 w 7351569"/>
                  <a:gd name="connsiteY2" fmla="*/ 301841 h 2998282"/>
                  <a:gd name="connsiteX3" fmla="*/ 6800850 w 7351569"/>
                  <a:gd name="connsiteY3" fmla="*/ 140782 h 2998282"/>
                  <a:gd name="connsiteX4" fmla="*/ 6650182 w 7351569"/>
                  <a:gd name="connsiteY4" fmla="*/ 156368 h 2998282"/>
                  <a:gd name="connsiteX5" fmla="*/ 6426777 w 7351569"/>
                  <a:gd name="connsiteY5" fmla="*/ 255082 h 2998282"/>
                  <a:gd name="connsiteX6" fmla="*/ 6307282 w 7351569"/>
                  <a:gd name="connsiteY6" fmla="*/ 505 h 2998282"/>
                  <a:gd name="connsiteX7" fmla="*/ 6130636 w 7351569"/>
                  <a:gd name="connsiteY7" fmla="*/ 333014 h 2998282"/>
                  <a:gd name="connsiteX8" fmla="*/ 6042314 w 7351569"/>
                  <a:gd name="connsiteY8" fmla="*/ 551223 h 2998282"/>
                  <a:gd name="connsiteX9" fmla="*/ 5787737 w 7351569"/>
                  <a:gd name="connsiteY9" fmla="*/ 499268 h 2998282"/>
                  <a:gd name="connsiteX10" fmla="*/ 5715000 w 7351569"/>
                  <a:gd name="connsiteY10" fmla="*/ 665523 h 2998282"/>
                  <a:gd name="connsiteX11" fmla="*/ 5512377 w 7351569"/>
                  <a:gd name="connsiteY11" fmla="*/ 800605 h 2998282"/>
                  <a:gd name="connsiteX12" fmla="*/ 5325340 w 7351569"/>
                  <a:gd name="connsiteY12" fmla="*/ 862950 h 2998282"/>
                  <a:gd name="connsiteX13" fmla="*/ 4935681 w 7351569"/>
                  <a:gd name="connsiteY13" fmla="*/ 1200655 h 2998282"/>
                  <a:gd name="connsiteX14" fmla="*/ 4779819 w 7351569"/>
                  <a:gd name="connsiteY14" fmla="*/ 1330541 h 2998282"/>
                  <a:gd name="connsiteX15" fmla="*/ 4504459 w 7351569"/>
                  <a:gd name="connsiteY15" fmla="*/ 1382495 h 2998282"/>
                  <a:gd name="connsiteX16" fmla="*/ 4275859 w 7351569"/>
                  <a:gd name="connsiteY16" fmla="*/ 1746177 h 2998282"/>
                  <a:gd name="connsiteX17" fmla="*/ 4177145 w 7351569"/>
                  <a:gd name="connsiteY17" fmla="*/ 1891650 h 2998282"/>
                  <a:gd name="connsiteX18" fmla="*/ 3917373 w 7351569"/>
                  <a:gd name="connsiteY18" fmla="*/ 1850086 h 2998282"/>
                  <a:gd name="connsiteX19" fmla="*/ 3584864 w 7351569"/>
                  <a:gd name="connsiteY19" fmla="*/ 2005951 h 2998282"/>
                  <a:gd name="connsiteX20" fmla="*/ 3138055 w 7351569"/>
                  <a:gd name="connsiteY20" fmla="*/ 2276114 h 2998282"/>
                  <a:gd name="connsiteX21" fmla="*/ 2810741 w 7351569"/>
                  <a:gd name="connsiteY21" fmla="*/ 2312482 h 2998282"/>
                  <a:gd name="connsiteX22" fmla="*/ 2431473 w 7351569"/>
                  <a:gd name="connsiteY22" fmla="*/ 2406001 h 2998282"/>
                  <a:gd name="connsiteX23" fmla="*/ 2260023 w 7351569"/>
                  <a:gd name="connsiteY23" fmla="*/ 2489127 h 2998282"/>
                  <a:gd name="connsiteX24" fmla="*/ 2104159 w 7351569"/>
                  <a:gd name="connsiteY24" fmla="*/ 2535886 h 2998282"/>
                  <a:gd name="connsiteX25" fmla="*/ 1911927 w 7351569"/>
                  <a:gd name="connsiteY25" fmla="*/ 2593036 h 2998282"/>
                  <a:gd name="connsiteX26" fmla="*/ 1610591 w 7351569"/>
                  <a:gd name="connsiteY26" fmla="*/ 2738509 h 2998282"/>
                  <a:gd name="connsiteX27" fmla="*/ 1350818 w 7351569"/>
                  <a:gd name="connsiteY27" fmla="*/ 2795659 h 2998282"/>
                  <a:gd name="connsiteX28" fmla="*/ 1101436 w 7351569"/>
                  <a:gd name="connsiteY28" fmla="*/ 2961914 h 2998282"/>
                  <a:gd name="connsiteX29" fmla="*/ 768927 w 7351569"/>
                  <a:gd name="connsiteY29" fmla="*/ 2987891 h 2998282"/>
                  <a:gd name="connsiteX30" fmla="*/ 545523 w 7351569"/>
                  <a:gd name="connsiteY30" fmla="*/ 2987891 h 2998282"/>
                  <a:gd name="connsiteX31" fmla="*/ 0 w 7351569"/>
                  <a:gd name="connsiteY31" fmla="*/ 2998282 h 2998282"/>
                  <a:gd name="connsiteX0" fmla="*/ 7351569 w 7351569"/>
                  <a:gd name="connsiteY0" fmla="*/ 421337 h 2998282"/>
                  <a:gd name="connsiteX1" fmla="*/ 7206096 w 7351569"/>
                  <a:gd name="connsiteY1" fmla="*/ 187541 h 2998282"/>
                  <a:gd name="connsiteX2" fmla="*/ 6878782 w 7351569"/>
                  <a:gd name="connsiteY2" fmla="*/ 301841 h 2998282"/>
                  <a:gd name="connsiteX3" fmla="*/ 6800850 w 7351569"/>
                  <a:gd name="connsiteY3" fmla="*/ 140782 h 2998282"/>
                  <a:gd name="connsiteX4" fmla="*/ 6650182 w 7351569"/>
                  <a:gd name="connsiteY4" fmla="*/ 156368 h 2998282"/>
                  <a:gd name="connsiteX5" fmla="*/ 6426777 w 7351569"/>
                  <a:gd name="connsiteY5" fmla="*/ 255082 h 2998282"/>
                  <a:gd name="connsiteX6" fmla="*/ 6307282 w 7351569"/>
                  <a:gd name="connsiteY6" fmla="*/ 505 h 2998282"/>
                  <a:gd name="connsiteX7" fmla="*/ 6130636 w 7351569"/>
                  <a:gd name="connsiteY7" fmla="*/ 333014 h 2998282"/>
                  <a:gd name="connsiteX8" fmla="*/ 6042314 w 7351569"/>
                  <a:gd name="connsiteY8" fmla="*/ 551223 h 2998282"/>
                  <a:gd name="connsiteX9" fmla="*/ 5787737 w 7351569"/>
                  <a:gd name="connsiteY9" fmla="*/ 499268 h 2998282"/>
                  <a:gd name="connsiteX10" fmla="*/ 5715000 w 7351569"/>
                  <a:gd name="connsiteY10" fmla="*/ 665523 h 2998282"/>
                  <a:gd name="connsiteX11" fmla="*/ 5512377 w 7351569"/>
                  <a:gd name="connsiteY11" fmla="*/ 800605 h 2998282"/>
                  <a:gd name="connsiteX12" fmla="*/ 5325340 w 7351569"/>
                  <a:gd name="connsiteY12" fmla="*/ 862950 h 2998282"/>
                  <a:gd name="connsiteX13" fmla="*/ 4935681 w 7351569"/>
                  <a:gd name="connsiteY13" fmla="*/ 1200655 h 2998282"/>
                  <a:gd name="connsiteX14" fmla="*/ 4779819 w 7351569"/>
                  <a:gd name="connsiteY14" fmla="*/ 1330541 h 2998282"/>
                  <a:gd name="connsiteX15" fmla="*/ 4504459 w 7351569"/>
                  <a:gd name="connsiteY15" fmla="*/ 1382495 h 2998282"/>
                  <a:gd name="connsiteX16" fmla="*/ 4275859 w 7351569"/>
                  <a:gd name="connsiteY16" fmla="*/ 1746177 h 2998282"/>
                  <a:gd name="connsiteX17" fmla="*/ 4171950 w 7351569"/>
                  <a:gd name="connsiteY17" fmla="*/ 1891650 h 2998282"/>
                  <a:gd name="connsiteX18" fmla="*/ 3917373 w 7351569"/>
                  <a:gd name="connsiteY18" fmla="*/ 1850086 h 2998282"/>
                  <a:gd name="connsiteX19" fmla="*/ 3584864 w 7351569"/>
                  <a:gd name="connsiteY19" fmla="*/ 2005951 h 2998282"/>
                  <a:gd name="connsiteX20" fmla="*/ 3138055 w 7351569"/>
                  <a:gd name="connsiteY20" fmla="*/ 2276114 h 2998282"/>
                  <a:gd name="connsiteX21" fmla="*/ 2810741 w 7351569"/>
                  <a:gd name="connsiteY21" fmla="*/ 2312482 h 2998282"/>
                  <a:gd name="connsiteX22" fmla="*/ 2431473 w 7351569"/>
                  <a:gd name="connsiteY22" fmla="*/ 2406001 h 2998282"/>
                  <a:gd name="connsiteX23" fmla="*/ 2260023 w 7351569"/>
                  <a:gd name="connsiteY23" fmla="*/ 2489127 h 2998282"/>
                  <a:gd name="connsiteX24" fmla="*/ 2104159 w 7351569"/>
                  <a:gd name="connsiteY24" fmla="*/ 2535886 h 2998282"/>
                  <a:gd name="connsiteX25" fmla="*/ 1911927 w 7351569"/>
                  <a:gd name="connsiteY25" fmla="*/ 2593036 h 2998282"/>
                  <a:gd name="connsiteX26" fmla="*/ 1610591 w 7351569"/>
                  <a:gd name="connsiteY26" fmla="*/ 2738509 h 2998282"/>
                  <a:gd name="connsiteX27" fmla="*/ 1350818 w 7351569"/>
                  <a:gd name="connsiteY27" fmla="*/ 2795659 h 2998282"/>
                  <a:gd name="connsiteX28" fmla="*/ 1101436 w 7351569"/>
                  <a:gd name="connsiteY28" fmla="*/ 2961914 h 2998282"/>
                  <a:gd name="connsiteX29" fmla="*/ 768927 w 7351569"/>
                  <a:gd name="connsiteY29" fmla="*/ 2987891 h 2998282"/>
                  <a:gd name="connsiteX30" fmla="*/ 545523 w 7351569"/>
                  <a:gd name="connsiteY30" fmla="*/ 2987891 h 2998282"/>
                  <a:gd name="connsiteX31" fmla="*/ 0 w 7351569"/>
                  <a:gd name="connsiteY31" fmla="*/ 2998282 h 2998282"/>
                  <a:gd name="connsiteX0" fmla="*/ 7351569 w 7351569"/>
                  <a:gd name="connsiteY0" fmla="*/ 421337 h 2998282"/>
                  <a:gd name="connsiteX1" fmla="*/ 7206096 w 7351569"/>
                  <a:gd name="connsiteY1" fmla="*/ 187541 h 2998282"/>
                  <a:gd name="connsiteX2" fmla="*/ 6878782 w 7351569"/>
                  <a:gd name="connsiteY2" fmla="*/ 301841 h 2998282"/>
                  <a:gd name="connsiteX3" fmla="*/ 6800850 w 7351569"/>
                  <a:gd name="connsiteY3" fmla="*/ 140782 h 2998282"/>
                  <a:gd name="connsiteX4" fmla="*/ 6650182 w 7351569"/>
                  <a:gd name="connsiteY4" fmla="*/ 156368 h 2998282"/>
                  <a:gd name="connsiteX5" fmla="*/ 6426777 w 7351569"/>
                  <a:gd name="connsiteY5" fmla="*/ 255082 h 2998282"/>
                  <a:gd name="connsiteX6" fmla="*/ 6307282 w 7351569"/>
                  <a:gd name="connsiteY6" fmla="*/ 505 h 2998282"/>
                  <a:gd name="connsiteX7" fmla="*/ 6130636 w 7351569"/>
                  <a:gd name="connsiteY7" fmla="*/ 333014 h 2998282"/>
                  <a:gd name="connsiteX8" fmla="*/ 6042314 w 7351569"/>
                  <a:gd name="connsiteY8" fmla="*/ 551223 h 2998282"/>
                  <a:gd name="connsiteX9" fmla="*/ 5787737 w 7351569"/>
                  <a:gd name="connsiteY9" fmla="*/ 499268 h 2998282"/>
                  <a:gd name="connsiteX10" fmla="*/ 5715000 w 7351569"/>
                  <a:gd name="connsiteY10" fmla="*/ 665523 h 2998282"/>
                  <a:gd name="connsiteX11" fmla="*/ 5512377 w 7351569"/>
                  <a:gd name="connsiteY11" fmla="*/ 800605 h 2998282"/>
                  <a:gd name="connsiteX12" fmla="*/ 5325340 w 7351569"/>
                  <a:gd name="connsiteY12" fmla="*/ 862950 h 2998282"/>
                  <a:gd name="connsiteX13" fmla="*/ 4935681 w 7351569"/>
                  <a:gd name="connsiteY13" fmla="*/ 1200655 h 2998282"/>
                  <a:gd name="connsiteX14" fmla="*/ 4779819 w 7351569"/>
                  <a:gd name="connsiteY14" fmla="*/ 1330541 h 2998282"/>
                  <a:gd name="connsiteX15" fmla="*/ 4504459 w 7351569"/>
                  <a:gd name="connsiteY15" fmla="*/ 1382495 h 2998282"/>
                  <a:gd name="connsiteX16" fmla="*/ 4275859 w 7351569"/>
                  <a:gd name="connsiteY16" fmla="*/ 1746177 h 2998282"/>
                  <a:gd name="connsiteX17" fmla="*/ 4171950 w 7351569"/>
                  <a:gd name="connsiteY17" fmla="*/ 1891650 h 2998282"/>
                  <a:gd name="connsiteX18" fmla="*/ 3917373 w 7351569"/>
                  <a:gd name="connsiteY18" fmla="*/ 1850086 h 2998282"/>
                  <a:gd name="connsiteX19" fmla="*/ 3584864 w 7351569"/>
                  <a:gd name="connsiteY19" fmla="*/ 2005951 h 2998282"/>
                  <a:gd name="connsiteX20" fmla="*/ 3138055 w 7351569"/>
                  <a:gd name="connsiteY20" fmla="*/ 2276114 h 2998282"/>
                  <a:gd name="connsiteX21" fmla="*/ 2810741 w 7351569"/>
                  <a:gd name="connsiteY21" fmla="*/ 2312482 h 2998282"/>
                  <a:gd name="connsiteX22" fmla="*/ 2431473 w 7351569"/>
                  <a:gd name="connsiteY22" fmla="*/ 2406001 h 2998282"/>
                  <a:gd name="connsiteX23" fmla="*/ 2260023 w 7351569"/>
                  <a:gd name="connsiteY23" fmla="*/ 2489127 h 2998282"/>
                  <a:gd name="connsiteX24" fmla="*/ 2104159 w 7351569"/>
                  <a:gd name="connsiteY24" fmla="*/ 2535886 h 2998282"/>
                  <a:gd name="connsiteX25" fmla="*/ 1911927 w 7351569"/>
                  <a:gd name="connsiteY25" fmla="*/ 2593036 h 2998282"/>
                  <a:gd name="connsiteX26" fmla="*/ 1610591 w 7351569"/>
                  <a:gd name="connsiteY26" fmla="*/ 2738509 h 2998282"/>
                  <a:gd name="connsiteX27" fmla="*/ 1350818 w 7351569"/>
                  <a:gd name="connsiteY27" fmla="*/ 2795659 h 2998282"/>
                  <a:gd name="connsiteX28" fmla="*/ 1101436 w 7351569"/>
                  <a:gd name="connsiteY28" fmla="*/ 2961914 h 2998282"/>
                  <a:gd name="connsiteX29" fmla="*/ 768927 w 7351569"/>
                  <a:gd name="connsiteY29" fmla="*/ 2987891 h 2998282"/>
                  <a:gd name="connsiteX30" fmla="*/ 545523 w 7351569"/>
                  <a:gd name="connsiteY30" fmla="*/ 2987891 h 2998282"/>
                  <a:gd name="connsiteX31" fmla="*/ 0 w 7351569"/>
                  <a:gd name="connsiteY31" fmla="*/ 2998282 h 2998282"/>
                  <a:gd name="connsiteX0" fmla="*/ 7351569 w 7351569"/>
                  <a:gd name="connsiteY0" fmla="*/ 421337 h 2998282"/>
                  <a:gd name="connsiteX1" fmla="*/ 7206096 w 7351569"/>
                  <a:gd name="connsiteY1" fmla="*/ 187541 h 2998282"/>
                  <a:gd name="connsiteX2" fmla="*/ 6878782 w 7351569"/>
                  <a:gd name="connsiteY2" fmla="*/ 301841 h 2998282"/>
                  <a:gd name="connsiteX3" fmla="*/ 6800850 w 7351569"/>
                  <a:gd name="connsiteY3" fmla="*/ 140782 h 2998282"/>
                  <a:gd name="connsiteX4" fmla="*/ 6650182 w 7351569"/>
                  <a:gd name="connsiteY4" fmla="*/ 156368 h 2998282"/>
                  <a:gd name="connsiteX5" fmla="*/ 6426777 w 7351569"/>
                  <a:gd name="connsiteY5" fmla="*/ 255082 h 2998282"/>
                  <a:gd name="connsiteX6" fmla="*/ 6307282 w 7351569"/>
                  <a:gd name="connsiteY6" fmla="*/ 505 h 2998282"/>
                  <a:gd name="connsiteX7" fmla="*/ 6130636 w 7351569"/>
                  <a:gd name="connsiteY7" fmla="*/ 333014 h 2998282"/>
                  <a:gd name="connsiteX8" fmla="*/ 6042314 w 7351569"/>
                  <a:gd name="connsiteY8" fmla="*/ 551223 h 2998282"/>
                  <a:gd name="connsiteX9" fmla="*/ 5787737 w 7351569"/>
                  <a:gd name="connsiteY9" fmla="*/ 499268 h 2998282"/>
                  <a:gd name="connsiteX10" fmla="*/ 5715000 w 7351569"/>
                  <a:gd name="connsiteY10" fmla="*/ 665523 h 2998282"/>
                  <a:gd name="connsiteX11" fmla="*/ 5512377 w 7351569"/>
                  <a:gd name="connsiteY11" fmla="*/ 800605 h 2998282"/>
                  <a:gd name="connsiteX12" fmla="*/ 5325340 w 7351569"/>
                  <a:gd name="connsiteY12" fmla="*/ 862950 h 2998282"/>
                  <a:gd name="connsiteX13" fmla="*/ 4935681 w 7351569"/>
                  <a:gd name="connsiteY13" fmla="*/ 1200655 h 2998282"/>
                  <a:gd name="connsiteX14" fmla="*/ 4779819 w 7351569"/>
                  <a:gd name="connsiteY14" fmla="*/ 1330541 h 2998282"/>
                  <a:gd name="connsiteX15" fmla="*/ 4504459 w 7351569"/>
                  <a:gd name="connsiteY15" fmla="*/ 1382495 h 2998282"/>
                  <a:gd name="connsiteX16" fmla="*/ 4275859 w 7351569"/>
                  <a:gd name="connsiteY16" fmla="*/ 1746177 h 2998282"/>
                  <a:gd name="connsiteX17" fmla="*/ 4171950 w 7351569"/>
                  <a:gd name="connsiteY17" fmla="*/ 1891650 h 2998282"/>
                  <a:gd name="connsiteX18" fmla="*/ 3917373 w 7351569"/>
                  <a:gd name="connsiteY18" fmla="*/ 1850086 h 2998282"/>
                  <a:gd name="connsiteX19" fmla="*/ 3584864 w 7351569"/>
                  <a:gd name="connsiteY19" fmla="*/ 2005951 h 2998282"/>
                  <a:gd name="connsiteX20" fmla="*/ 3138055 w 7351569"/>
                  <a:gd name="connsiteY20" fmla="*/ 2276114 h 2998282"/>
                  <a:gd name="connsiteX21" fmla="*/ 2810741 w 7351569"/>
                  <a:gd name="connsiteY21" fmla="*/ 2312482 h 2998282"/>
                  <a:gd name="connsiteX22" fmla="*/ 2431473 w 7351569"/>
                  <a:gd name="connsiteY22" fmla="*/ 2406001 h 2998282"/>
                  <a:gd name="connsiteX23" fmla="*/ 2260023 w 7351569"/>
                  <a:gd name="connsiteY23" fmla="*/ 2489127 h 2998282"/>
                  <a:gd name="connsiteX24" fmla="*/ 2104159 w 7351569"/>
                  <a:gd name="connsiteY24" fmla="*/ 2535886 h 2998282"/>
                  <a:gd name="connsiteX25" fmla="*/ 1911927 w 7351569"/>
                  <a:gd name="connsiteY25" fmla="*/ 2593036 h 2998282"/>
                  <a:gd name="connsiteX26" fmla="*/ 1610591 w 7351569"/>
                  <a:gd name="connsiteY26" fmla="*/ 2738509 h 2998282"/>
                  <a:gd name="connsiteX27" fmla="*/ 1350818 w 7351569"/>
                  <a:gd name="connsiteY27" fmla="*/ 2795659 h 2998282"/>
                  <a:gd name="connsiteX28" fmla="*/ 1101436 w 7351569"/>
                  <a:gd name="connsiteY28" fmla="*/ 2961914 h 2998282"/>
                  <a:gd name="connsiteX29" fmla="*/ 768927 w 7351569"/>
                  <a:gd name="connsiteY29" fmla="*/ 2987891 h 2998282"/>
                  <a:gd name="connsiteX30" fmla="*/ 545523 w 7351569"/>
                  <a:gd name="connsiteY30" fmla="*/ 2987891 h 2998282"/>
                  <a:gd name="connsiteX31" fmla="*/ 0 w 7351569"/>
                  <a:gd name="connsiteY31" fmla="*/ 2998282 h 2998282"/>
                  <a:gd name="connsiteX0" fmla="*/ 7351569 w 7351569"/>
                  <a:gd name="connsiteY0" fmla="*/ 421337 h 2998282"/>
                  <a:gd name="connsiteX1" fmla="*/ 7206096 w 7351569"/>
                  <a:gd name="connsiteY1" fmla="*/ 187541 h 2998282"/>
                  <a:gd name="connsiteX2" fmla="*/ 6878782 w 7351569"/>
                  <a:gd name="connsiteY2" fmla="*/ 301841 h 2998282"/>
                  <a:gd name="connsiteX3" fmla="*/ 6800850 w 7351569"/>
                  <a:gd name="connsiteY3" fmla="*/ 140782 h 2998282"/>
                  <a:gd name="connsiteX4" fmla="*/ 6650182 w 7351569"/>
                  <a:gd name="connsiteY4" fmla="*/ 156368 h 2998282"/>
                  <a:gd name="connsiteX5" fmla="*/ 6426777 w 7351569"/>
                  <a:gd name="connsiteY5" fmla="*/ 255082 h 2998282"/>
                  <a:gd name="connsiteX6" fmla="*/ 6307282 w 7351569"/>
                  <a:gd name="connsiteY6" fmla="*/ 505 h 2998282"/>
                  <a:gd name="connsiteX7" fmla="*/ 6130636 w 7351569"/>
                  <a:gd name="connsiteY7" fmla="*/ 333014 h 2998282"/>
                  <a:gd name="connsiteX8" fmla="*/ 6042314 w 7351569"/>
                  <a:gd name="connsiteY8" fmla="*/ 551223 h 2998282"/>
                  <a:gd name="connsiteX9" fmla="*/ 5787737 w 7351569"/>
                  <a:gd name="connsiteY9" fmla="*/ 499268 h 2998282"/>
                  <a:gd name="connsiteX10" fmla="*/ 5715000 w 7351569"/>
                  <a:gd name="connsiteY10" fmla="*/ 665523 h 2998282"/>
                  <a:gd name="connsiteX11" fmla="*/ 5512377 w 7351569"/>
                  <a:gd name="connsiteY11" fmla="*/ 800605 h 2998282"/>
                  <a:gd name="connsiteX12" fmla="*/ 5325340 w 7351569"/>
                  <a:gd name="connsiteY12" fmla="*/ 862950 h 2998282"/>
                  <a:gd name="connsiteX13" fmla="*/ 4935681 w 7351569"/>
                  <a:gd name="connsiteY13" fmla="*/ 1200655 h 2998282"/>
                  <a:gd name="connsiteX14" fmla="*/ 4779819 w 7351569"/>
                  <a:gd name="connsiteY14" fmla="*/ 1330541 h 2998282"/>
                  <a:gd name="connsiteX15" fmla="*/ 4504459 w 7351569"/>
                  <a:gd name="connsiteY15" fmla="*/ 1382495 h 2998282"/>
                  <a:gd name="connsiteX16" fmla="*/ 4275859 w 7351569"/>
                  <a:gd name="connsiteY16" fmla="*/ 1746177 h 2998282"/>
                  <a:gd name="connsiteX17" fmla="*/ 4171950 w 7351569"/>
                  <a:gd name="connsiteY17" fmla="*/ 1891650 h 2998282"/>
                  <a:gd name="connsiteX18" fmla="*/ 3917373 w 7351569"/>
                  <a:gd name="connsiteY18" fmla="*/ 1850086 h 2998282"/>
                  <a:gd name="connsiteX19" fmla="*/ 3584864 w 7351569"/>
                  <a:gd name="connsiteY19" fmla="*/ 2005951 h 2998282"/>
                  <a:gd name="connsiteX20" fmla="*/ 3138055 w 7351569"/>
                  <a:gd name="connsiteY20" fmla="*/ 2276114 h 2998282"/>
                  <a:gd name="connsiteX21" fmla="*/ 2810741 w 7351569"/>
                  <a:gd name="connsiteY21" fmla="*/ 2312482 h 2998282"/>
                  <a:gd name="connsiteX22" fmla="*/ 2431473 w 7351569"/>
                  <a:gd name="connsiteY22" fmla="*/ 2406001 h 2998282"/>
                  <a:gd name="connsiteX23" fmla="*/ 2260023 w 7351569"/>
                  <a:gd name="connsiteY23" fmla="*/ 2489127 h 2998282"/>
                  <a:gd name="connsiteX24" fmla="*/ 2104159 w 7351569"/>
                  <a:gd name="connsiteY24" fmla="*/ 2535886 h 2998282"/>
                  <a:gd name="connsiteX25" fmla="*/ 1911927 w 7351569"/>
                  <a:gd name="connsiteY25" fmla="*/ 2593036 h 2998282"/>
                  <a:gd name="connsiteX26" fmla="*/ 1610591 w 7351569"/>
                  <a:gd name="connsiteY26" fmla="*/ 2738509 h 2998282"/>
                  <a:gd name="connsiteX27" fmla="*/ 1350818 w 7351569"/>
                  <a:gd name="connsiteY27" fmla="*/ 2795659 h 2998282"/>
                  <a:gd name="connsiteX28" fmla="*/ 1101436 w 7351569"/>
                  <a:gd name="connsiteY28" fmla="*/ 2961914 h 2998282"/>
                  <a:gd name="connsiteX29" fmla="*/ 768927 w 7351569"/>
                  <a:gd name="connsiteY29" fmla="*/ 2987891 h 2998282"/>
                  <a:gd name="connsiteX30" fmla="*/ 545523 w 7351569"/>
                  <a:gd name="connsiteY30" fmla="*/ 2987891 h 2998282"/>
                  <a:gd name="connsiteX31" fmla="*/ 0 w 7351569"/>
                  <a:gd name="connsiteY31" fmla="*/ 2998282 h 2998282"/>
                  <a:gd name="connsiteX0" fmla="*/ 7351569 w 7351569"/>
                  <a:gd name="connsiteY0" fmla="*/ 421337 h 2998282"/>
                  <a:gd name="connsiteX1" fmla="*/ 7206096 w 7351569"/>
                  <a:gd name="connsiteY1" fmla="*/ 187541 h 2998282"/>
                  <a:gd name="connsiteX2" fmla="*/ 6878782 w 7351569"/>
                  <a:gd name="connsiteY2" fmla="*/ 301841 h 2998282"/>
                  <a:gd name="connsiteX3" fmla="*/ 6800850 w 7351569"/>
                  <a:gd name="connsiteY3" fmla="*/ 140782 h 2998282"/>
                  <a:gd name="connsiteX4" fmla="*/ 6650182 w 7351569"/>
                  <a:gd name="connsiteY4" fmla="*/ 156368 h 2998282"/>
                  <a:gd name="connsiteX5" fmla="*/ 6426777 w 7351569"/>
                  <a:gd name="connsiteY5" fmla="*/ 255082 h 2998282"/>
                  <a:gd name="connsiteX6" fmla="*/ 6307282 w 7351569"/>
                  <a:gd name="connsiteY6" fmla="*/ 505 h 2998282"/>
                  <a:gd name="connsiteX7" fmla="*/ 6130636 w 7351569"/>
                  <a:gd name="connsiteY7" fmla="*/ 333014 h 2998282"/>
                  <a:gd name="connsiteX8" fmla="*/ 6042314 w 7351569"/>
                  <a:gd name="connsiteY8" fmla="*/ 551223 h 2998282"/>
                  <a:gd name="connsiteX9" fmla="*/ 5787737 w 7351569"/>
                  <a:gd name="connsiteY9" fmla="*/ 499268 h 2998282"/>
                  <a:gd name="connsiteX10" fmla="*/ 5715000 w 7351569"/>
                  <a:gd name="connsiteY10" fmla="*/ 665523 h 2998282"/>
                  <a:gd name="connsiteX11" fmla="*/ 5512377 w 7351569"/>
                  <a:gd name="connsiteY11" fmla="*/ 800605 h 2998282"/>
                  <a:gd name="connsiteX12" fmla="*/ 5325340 w 7351569"/>
                  <a:gd name="connsiteY12" fmla="*/ 862950 h 2998282"/>
                  <a:gd name="connsiteX13" fmla="*/ 4935681 w 7351569"/>
                  <a:gd name="connsiteY13" fmla="*/ 1200655 h 2998282"/>
                  <a:gd name="connsiteX14" fmla="*/ 4779819 w 7351569"/>
                  <a:gd name="connsiteY14" fmla="*/ 1330541 h 2998282"/>
                  <a:gd name="connsiteX15" fmla="*/ 4504459 w 7351569"/>
                  <a:gd name="connsiteY15" fmla="*/ 1382495 h 2998282"/>
                  <a:gd name="connsiteX16" fmla="*/ 4275859 w 7351569"/>
                  <a:gd name="connsiteY16" fmla="*/ 1746177 h 2998282"/>
                  <a:gd name="connsiteX17" fmla="*/ 4171950 w 7351569"/>
                  <a:gd name="connsiteY17" fmla="*/ 1891650 h 2998282"/>
                  <a:gd name="connsiteX18" fmla="*/ 3917373 w 7351569"/>
                  <a:gd name="connsiteY18" fmla="*/ 1850086 h 2998282"/>
                  <a:gd name="connsiteX19" fmla="*/ 3584864 w 7351569"/>
                  <a:gd name="connsiteY19" fmla="*/ 2005951 h 2998282"/>
                  <a:gd name="connsiteX20" fmla="*/ 3138055 w 7351569"/>
                  <a:gd name="connsiteY20" fmla="*/ 2276114 h 2998282"/>
                  <a:gd name="connsiteX21" fmla="*/ 2810741 w 7351569"/>
                  <a:gd name="connsiteY21" fmla="*/ 2312482 h 2998282"/>
                  <a:gd name="connsiteX22" fmla="*/ 2431473 w 7351569"/>
                  <a:gd name="connsiteY22" fmla="*/ 2406001 h 2998282"/>
                  <a:gd name="connsiteX23" fmla="*/ 2260023 w 7351569"/>
                  <a:gd name="connsiteY23" fmla="*/ 2489127 h 2998282"/>
                  <a:gd name="connsiteX24" fmla="*/ 2104159 w 7351569"/>
                  <a:gd name="connsiteY24" fmla="*/ 2535886 h 2998282"/>
                  <a:gd name="connsiteX25" fmla="*/ 1911927 w 7351569"/>
                  <a:gd name="connsiteY25" fmla="*/ 2593036 h 2998282"/>
                  <a:gd name="connsiteX26" fmla="*/ 1610591 w 7351569"/>
                  <a:gd name="connsiteY26" fmla="*/ 2738509 h 2998282"/>
                  <a:gd name="connsiteX27" fmla="*/ 1350818 w 7351569"/>
                  <a:gd name="connsiteY27" fmla="*/ 2795659 h 2998282"/>
                  <a:gd name="connsiteX28" fmla="*/ 1101436 w 7351569"/>
                  <a:gd name="connsiteY28" fmla="*/ 2961914 h 2998282"/>
                  <a:gd name="connsiteX29" fmla="*/ 768927 w 7351569"/>
                  <a:gd name="connsiteY29" fmla="*/ 2987891 h 2998282"/>
                  <a:gd name="connsiteX30" fmla="*/ 545523 w 7351569"/>
                  <a:gd name="connsiteY30" fmla="*/ 2987891 h 2998282"/>
                  <a:gd name="connsiteX31" fmla="*/ 0 w 7351569"/>
                  <a:gd name="connsiteY31" fmla="*/ 2998282 h 2998282"/>
                  <a:gd name="connsiteX0" fmla="*/ 7351569 w 7351569"/>
                  <a:gd name="connsiteY0" fmla="*/ 421337 h 2998282"/>
                  <a:gd name="connsiteX1" fmla="*/ 7206096 w 7351569"/>
                  <a:gd name="connsiteY1" fmla="*/ 187541 h 2998282"/>
                  <a:gd name="connsiteX2" fmla="*/ 6878782 w 7351569"/>
                  <a:gd name="connsiteY2" fmla="*/ 301841 h 2998282"/>
                  <a:gd name="connsiteX3" fmla="*/ 6800850 w 7351569"/>
                  <a:gd name="connsiteY3" fmla="*/ 140782 h 2998282"/>
                  <a:gd name="connsiteX4" fmla="*/ 6650182 w 7351569"/>
                  <a:gd name="connsiteY4" fmla="*/ 156368 h 2998282"/>
                  <a:gd name="connsiteX5" fmla="*/ 6426777 w 7351569"/>
                  <a:gd name="connsiteY5" fmla="*/ 255082 h 2998282"/>
                  <a:gd name="connsiteX6" fmla="*/ 6307282 w 7351569"/>
                  <a:gd name="connsiteY6" fmla="*/ 505 h 2998282"/>
                  <a:gd name="connsiteX7" fmla="*/ 6130636 w 7351569"/>
                  <a:gd name="connsiteY7" fmla="*/ 333014 h 2998282"/>
                  <a:gd name="connsiteX8" fmla="*/ 6042314 w 7351569"/>
                  <a:gd name="connsiteY8" fmla="*/ 551223 h 2998282"/>
                  <a:gd name="connsiteX9" fmla="*/ 5787737 w 7351569"/>
                  <a:gd name="connsiteY9" fmla="*/ 499268 h 2998282"/>
                  <a:gd name="connsiteX10" fmla="*/ 5715000 w 7351569"/>
                  <a:gd name="connsiteY10" fmla="*/ 665523 h 2998282"/>
                  <a:gd name="connsiteX11" fmla="*/ 5512377 w 7351569"/>
                  <a:gd name="connsiteY11" fmla="*/ 800605 h 2998282"/>
                  <a:gd name="connsiteX12" fmla="*/ 5325340 w 7351569"/>
                  <a:gd name="connsiteY12" fmla="*/ 862950 h 2998282"/>
                  <a:gd name="connsiteX13" fmla="*/ 4935681 w 7351569"/>
                  <a:gd name="connsiteY13" fmla="*/ 1200655 h 2998282"/>
                  <a:gd name="connsiteX14" fmla="*/ 4779819 w 7351569"/>
                  <a:gd name="connsiteY14" fmla="*/ 1330541 h 2998282"/>
                  <a:gd name="connsiteX15" fmla="*/ 4504459 w 7351569"/>
                  <a:gd name="connsiteY15" fmla="*/ 1382495 h 2998282"/>
                  <a:gd name="connsiteX16" fmla="*/ 4275859 w 7351569"/>
                  <a:gd name="connsiteY16" fmla="*/ 1746177 h 2998282"/>
                  <a:gd name="connsiteX17" fmla="*/ 4171950 w 7351569"/>
                  <a:gd name="connsiteY17" fmla="*/ 1891650 h 2998282"/>
                  <a:gd name="connsiteX18" fmla="*/ 3917373 w 7351569"/>
                  <a:gd name="connsiteY18" fmla="*/ 1850086 h 2998282"/>
                  <a:gd name="connsiteX19" fmla="*/ 3584864 w 7351569"/>
                  <a:gd name="connsiteY19" fmla="*/ 2005951 h 2998282"/>
                  <a:gd name="connsiteX20" fmla="*/ 3138055 w 7351569"/>
                  <a:gd name="connsiteY20" fmla="*/ 2276114 h 2998282"/>
                  <a:gd name="connsiteX21" fmla="*/ 2810741 w 7351569"/>
                  <a:gd name="connsiteY21" fmla="*/ 2312482 h 2998282"/>
                  <a:gd name="connsiteX22" fmla="*/ 2431473 w 7351569"/>
                  <a:gd name="connsiteY22" fmla="*/ 2406001 h 2998282"/>
                  <a:gd name="connsiteX23" fmla="*/ 2260023 w 7351569"/>
                  <a:gd name="connsiteY23" fmla="*/ 2489127 h 2998282"/>
                  <a:gd name="connsiteX24" fmla="*/ 2104159 w 7351569"/>
                  <a:gd name="connsiteY24" fmla="*/ 2535886 h 2998282"/>
                  <a:gd name="connsiteX25" fmla="*/ 1911927 w 7351569"/>
                  <a:gd name="connsiteY25" fmla="*/ 2593036 h 2998282"/>
                  <a:gd name="connsiteX26" fmla="*/ 1610591 w 7351569"/>
                  <a:gd name="connsiteY26" fmla="*/ 2738509 h 2998282"/>
                  <a:gd name="connsiteX27" fmla="*/ 1350818 w 7351569"/>
                  <a:gd name="connsiteY27" fmla="*/ 2795659 h 2998282"/>
                  <a:gd name="connsiteX28" fmla="*/ 1267692 w 7351569"/>
                  <a:gd name="connsiteY28" fmla="*/ 2915155 h 2998282"/>
                  <a:gd name="connsiteX29" fmla="*/ 1101436 w 7351569"/>
                  <a:gd name="connsiteY29" fmla="*/ 2961914 h 2998282"/>
                  <a:gd name="connsiteX30" fmla="*/ 768927 w 7351569"/>
                  <a:gd name="connsiteY30" fmla="*/ 2987891 h 2998282"/>
                  <a:gd name="connsiteX31" fmla="*/ 545523 w 7351569"/>
                  <a:gd name="connsiteY31" fmla="*/ 2987891 h 2998282"/>
                  <a:gd name="connsiteX32" fmla="*/ 0 w 7351569"/>
                  <a:gd name="connsiteY32" fmla="*/ 2998282 h 2998282"/>
                  <a:gd name="connsiteX0" fmla="*/ 7351569 w 7351569"/>
                  <a:gd name="connsiteY0" fmla="*/ 421337 h 2998282"/>
                  <a:gd name="connsiteX1" fmla="*/ 7206096 w 7351569"/>
                  <a:gd name="connsiteY1" fmla="*/ 187541 h 2998282"/>
                  <a:gd name="connsiteX2" fmla="*/ 6878782 w 7351569"/>
                  <a:gd name="connsiteY2" fmla="*/ 301841 h 2998282"/>
                  <a:gd name="connsiteX3" fmla="*/ 6800850 w 7351569"/>
                  <a:gd name="connsiteY3" fmla="*/ 140782 h 2998282"/>
                  <a:gd name="connsiteX4" fmla="*/ 6650182 w 7351569"/>
                  <a:gd name="connsiteY4" fmla="*/ 156368 h 2998282"/>
                  <a:gd name="connsiteX5" fmla="*/ 6426777 w 7351569"/>
                  <a:gd name="connsiteY5" fmla="*/ 255082 h 2998282"/>
                  <a:gd name="connsiteX6" fmla="*/ 6307282 w 7351569"/>
                  <a:gd name="connsiteY6" fmla="*/ 505 h 2998282"/>
                  <a:gd name="connsiteX7" fmla="*/ 6130636 w 7351569"/>
                  <a:gd name="connsiteY7" fmla="*/ 333014 h 2998282"/>
                  <a:gd name="connsiteX8" fmla="*/ 6042314 w 7351569"/>
                  <a:gd name="connsiteY8" fmla="*/ 551223 h 2998282"/>
                  <a:gd name="connsiteX9" fmla="*/ 5787737 w 7351569"/>
                  <a:gd name="connsiteY9" fmla="*/ 499268 h 2998282"/>
                  <a:gd name="connsiteX10" fmla="*/ 5715000 w 7351569"/>
                  <a:gd name="connsiteY10" fmla="*/ 665523 h 2998282"/>
                  <a:gd name="connsiteX11" fmla="*/ 5512377 w 7351569"/>
                  <a:gd name="connsiteY11" fmla="*/ 800605 h 2998282"/>
                  <a:gd name="connsiteX12" fmla="*/ 5325340 w 7351569"/>
                  <a:gd name="connsiteY12" fmla="*/ 862950 h 2998282"/>
                  <a:gd name="connsiteX13" fmla="*/ 4935681 w 7351569"/>
                  <a:gd name="connsiteY13" fmla="*/ 1200655 h 2998282"/>
                  <a:gd name="connsiteX14" fmla="*/ 4779819 w 7351569"/>
                  <a:gd name="connsiteY14" fmla="*/ 1330541 h 2998282"/>
                  <a:gd name="connsiteX15" fmla="*/ 4504459 w 7351569"/>
                  <a:gd name="connsiteY15" fmla="*/ 1382495 h 2998282"/>
                  <a:gd name="connsiteX16" fmla="*/ 4275859 w 7351569"/>
                  <a:gd name="connsiteY16" fmla="*/ 1746177 h 2998282"/>
                  <a:gd name="connsiteX17" fmla="*/ 4171950 w 7351569"/>
                  <a:gd name="connsiteY17" fmla="*/ 1891650 h 2998282"/>
                  <a:gd name="connsiteX18" fmla="*/ 3917373 w 7351569"/>
                  <a:gd name="connsiteY18" fmla="*/ 1850086 h 2998282"/>
                  <a:gd name="connsiteX19" fmla="*/ 3584864 w 7351569"/>
                  <a:gd name="connsiteY19" fmla="*/ 2005951 h 2998282"/>
                  <a:gd name="connsiteX20" fmla="*/ 3138055 w 7351569"/>
                  <a:gd name="connsiteY20" fmla="*/ 2276114 h 2998282"/>
                  <a:gd name="connsiteX21" fmla="*/ 2810741 w 7351569"/>
                  <a:gd name="connsiteY21" fmla="*/ 2312482 h 2998282"/>
                  <a:gd name="connsiteX22" fmla="*/ 2431473 w 7351569"/>
                  <a:gd name="connsiteY22" fmla="*/ 2406001 h 2998282"/>
                  <a:gd name="connsiteX23" fmla="*/ 2260023 w 7351569"/>
                  <a:gd name="connsiteY23" fmla="*/ 2489127 h 2998282"/>
                  <a:gd name="connsiteX24" fmla="*/ 2104159 w 7351569"/>
                  <a:gd name="connsiteY24" fmla="*/ 2535886 h 2998282"/>
                  <a:gd name="connsiteX25" fmla="*/ 1911927 w 7351569"/>
                  <a:gd name="connsiteY25" fmla="*/ 2593036 h 2998282"/>
                  <a:gd name="connsiteX26" fmla="*/ 1610591 w 7351569"/>
                  <a:gd name="connsiteY26" fmla="*/ 2738509 h 2998282"/>
                  <a:gd name="connsiteX27" fmla="*/ 1350818 w 7351569"/>
                  <a:gd name="connsiteY27" fmla="*/ 2795659 h 2998282"/>
                  <a:gd name="connsiteX28" fmla="*/ 1267692 w 7351569"/>
                  <a:gd name="connsiteY28" fmla="*/ 2915155 h 2998282"/>
                  <a:gd name="connsiteX29" fmla="*/ 1101436 w 7351569"/>
                  <a:gd name="connsiteY29" fmla="*/ 2961914 h 2998282"/>
                  <a:gd name="connsiteX30" fmla="*/ 768927 w 7351569"/>
                  <a:gd name="connsiteY30" fmla="*/ 2987891 h 2998282"/>
                  <a:gd name="connsiteX31" fmla="*/ 545523 w 7351569"/>
                  <a:gd name="connsiteY31" fmla="*/ 2987891 h 2998282"/>
                  <a:gd name="connsiteX32" fmla="*/ 0 w 7351569"/>
                  <a:gd name="connsiteY32" fmla="*/ 2998282 h 2998282"/>
                  <a:gd name="connsiteX0" fmla="*/ 7351569 w 7351569"/>
                  <a:gd name="connsiteY0" fmla="*/ 421337 h 2998282"/>
                  <a:gd name="connsiteX1" fmla="*/ 7206096 w 7351569"/>
                  <a:gd name="connsiteY1" fmla="*/ 187541 h 2998282"/>
                  <a:gd name="connsiteX2" fmla="*/ 6878782 w 7351569"/>
                  <a:gd name="connsiteY2" fmla="*/ 301841 h 2998282"/>
                  <a:gd name="connsiteX3" fmla="*/ 6800850 w 7351569"/>
                  <a:gd name="connsiteY3" fmla="*/ 140782 h 2998282"/>
                  <a:gd name="connsiteX4" fmla="*/ 6650182 w 7351569"/>
                  <a:gd name="connsiteY4" fmla="*/ 156368 h 2998282"/>
                  <a:gd name="connsiteX5" fmla="*/ 6426777 w 7351569"/>
                  <a:gd name="connsiteY5" fmla="*/ 255082 h 2998282"/>
                  <a:gd name="connsiteX6" fmla="*/ 6307282 w 7351569"/>
                  <a:gd name="connsiteY6" fmla="*/ 505 h 2998282"/>
                  <a:gd name="connsiteX7" fmla="*/ 6130636 w 7351569"/>
                  <a:gd name="connsiteY7" fmla="*/ 333014 h 2998282"/>
                  <a:gd name="connsiteX8" fmla="*/ 6042314 w 7351569"/>
                  <a:gd name="connsiteY8" fmla="*/ 551223 h 2998282"/>
                  <a:gd name="connsiteX9" fmla="*/ 5787737 w 7351569"/>
                  <a:gd name="connsiteY9" fmla="*/ 499268 h 2998282"/>
                  <a:gd name="connsiteX10" fmla="*/ 5715000 w 7351569"/>
                  <a:gd name="connsiteY10" fmla="*/ 665523 h 2998282"/>
                  <a:gd name="connsiteX11" fmla="*/ 5512377 w 7351569"/>
                  <a:gd name="connsiteY11" fmla="*/ 800605 h 2998282"/>
                  <a:gd name="connsiteX12" fmla="*/ 5325340 w 7351569"/>
                  <a:gd name="connsiteY12" fmla="*/ 862950 h 2998282"/>
                  <a:gd name="connsiteX13" fmla="*/ 4935681 w 7351569"/>
                  <a:gd name="connsiteY13" fmla="*/ 1200655 h 2998282"/>
                  <a:gd name="connsiteX14" fmla="*/ 4779819 w 7351569"/>
                  <a:gd name="connsiteY14" fmla="*/ 1330541 h 2998282"/>
                  <a:gd name="connsiteX15" fmla="*/ 4504459 w 7351569"/>
                  <a:gd name="connsiteY15" fmla="*/ 1382495 h 2998282"/>
                  <a:gd name="connsiteX16" fmla="*/ 4275859 w 7351569"/>
                  <a:gd name="connsiteY16" fmla="*/ 1746177 h 2998282"/>
                  <a:gd name="connsiteX17" fmla="*/ 4171950 w 7351569"/>
                  <a:gd name="connsiteY17" fmla="*/ 1891650 h 2998282"/>
                  <a:gd name="connsiteX18" fmla="*/ 3917373 w 7351569"/>
                  <a:gd name="connsiteY18" fmla="*/ 1850086 h 2998282"/>
                  <a:gd name="connsiteX19" fmla="*/ 3584864 w 7351569"/>
                  <a:gd name="connsiteY19" fmla="*/ 2005951 h 2998282"/>
                  <a:gd name="connsiteX20" fmla="*/ 3138055 w 7351569"/>
                  <a:gd name="connsiteY20" fmla="*/ 2276114 h 2998282"/>
                  <a:gd name="connsiteX21" fmla="*/ 2810741 w 7351569"/>
                  <a:gd name="connsiteY21" fmla="*/ 2312482 h 2998282"/>
                  <a:gd name="connsiteX22" fmla="*/ 2431473 w 7351569"/>
                  <a:gd name="connsiteY22" fmla="*/ 2406001 h 2998282"/>
                  <a:gd name="connsiteX23" fmla="*/ 2260023 w 7351569"/>
                  <a:gd name="connsiteY23" fmla="*/ 2489127 h 2998282"/>
                  <a:gd name="connsiteX24" fmla="*/ 2104159 w 7351569"/>
                  <a:gd name="connsiteY24" fmla="*/ 2535886 h 2998282"/>
                  <a:gd name="connsiteX25" fmla="*/ 1911927 w 7351569"/>
                  <a:gd name="connsiteY25" fmla="*/ 2593036 h 2998282"/>
                  <a:gd name="connsiteX26" fmla="*/ 1610591 w 7351569"/>
                  <a:gd name="connsiteY26" fmla="*/ 2738509 h 2998282"/>
                  <a:gd name="connsiteX27" fmla="*/ 1350818 w 7351569"/>
                  <a:gd name="connsiteY27" fmla="*/ 2795659 h 2998282"/>
                  <a:gd name="connsiteX28" fmla="*/ 1267692 w 7351569"/>
                  <a:gd name="connsiteY28" fmla="*/ 2915155 h 2998282"/>
                  <a:gd name="connsiteX29" fmla="*/ 1101436 w 7351569"/>
                  <a:gd name="connsiteY29" fmla="*/ 2961914 h 2998282"/>
                  <a:gd name="connsiteX30" fmla="*/ 768927 w 7351569"/>
                  <a:gd name="connsiteY30" fmla="*/ 2987891 h 2998282"/>
                  <a:gd name="connsiteX31" fmla="*/ 545523 w 7351569"/>
                  <a:gd name="connsiteY31" fmla="*/ 2987891 h 2998282"/>
                  <a:gd name="connsiteX32" fmla="*/ 0 w 7351569"/>
                  <a:gd name="connsiteY32" fmla="*/ 2998282 h 2998282"/>
                  <a:gd name="connsiteX0" fmla="*/ 7351569 w 7351569"/>
                  <a:gd name="connsiteY0" fmla="*/ 421337 h 2999079"/>
                  <a:gd name="connsiteX1" fmla="*/ 7206096 w 7351569"/>
                  <a:gd name="connsiteY1" fmla="*/ 187541 h 2999079"/>
                  <a:gd name="connsiteX2" fmla="*/ 6878782 w 7351569"/>
                  <a:gd name="connsiteY2" fmla="*/ 301841 h 2999079"/>
                  <a:gd name="connsiteX3" fmla="*/ 6800850 w 7351569"/>
                  <a:gd name="connsiteY3" fmla="*/ 140782 h 2999079"/>
                  <a:gd name="connsiteX4" fmla="*/ 6650182 w 7351569"/>
                  <a:gd name="connsiteY4" fmla="*/ 156368 h 2999079"/>
                  <a:gd name="connsiteX5" fmla="*/ 6426777 w 7351569"/>
                  <a:gd name="connsiteY5" fmla="*/ 255082 h 2999079"/>
                  <a:gd name="connsiteX6" fmla="*/ 6307282 w 7351569"/>
                  <a:gd name="connsiteY6" fmla="*/ 505 h 2999079"/>
                  <a:gd name="connsiteX7" fmla="*/ 6130636 w 7351569"/>
                  <a:gd name="connsiteY7" fmla="*/ 333014 h 2999079"/>
                  <a:gd name="connsiteX8" fmla="*/ 6042314 w 7351569"/>
                  <a:gd name="connsiteY8" fmla="*/ 551223 h 2999079"/>
                  <a:gd name="connsiteX9" fmla="*/ 5787737 w 7351569"/>
                  <a:gd name="connsiteY9" fmla="*/ 499268 h 2999079"/>
                  <a:gd name="connsiteX10" fmla="*/ 5715000 w 7351569"/>
                  <a:gd name="connsiteY10" fmla="*/ 665523 h 2999079"/>
                  <a:gd name="connsiteX11" fmla="*/ 5512377 w 7351569"/>
                  <a:gd name="connsiteY11" fmla="*/ 800605 h 2999079"/>
                  <a:gd name="connsiteX12" fmla="*/ 5325340 w 7351569"/>
                  <a:gd name="connsiteY12" fmla="*/ 862950 h 2999079"/>
                  <a:gd name="connsiteX13" fmla="*/ 4935681 w 7351569"/>
                  <a:gd name="connsiteY13" fmla="*/ 1200655 h 2999079"/>
                  <a:gd name="connsiteX14" fmla="*/ 4779819 w 7351569"/>
                  <a:gd name="connsiteY14" fmla="*/ 1330541 h 2999079"/>
                  <a:gd name="connsiteX15" fmla="*/ 4504459 w 7351569"/>
                  <a:gd name="connsiteY15" fmla="*/ 1382495 h 2999079"/>
                  <a:gd name="connsiteX16" fmla="*/ 4275859 w 7351569"/>
                  <a:gd name="connsiteY16" fmla="*/ 1746177 h 2999079"/>
                  <a:gd name="connsiteX17" fmla="*/ 4171950 w 7351569"/>
                  <a:gd name="connsiteY17" fmla="*/ 1891650 h 2999079"/>
                  <a:gd name="connsiteX18" fmla="*/ 3917373 w 7351569"/>
                  <a:gd name="connsiteY18" fmla="*/ 1850086 h 2999079"/>
                  <a:gd name="connsiteX19" fmla="*/ 3584864 w 7351569"/>
                  <a:gd name="connsiteY19" fmla="*/ 2005951 h 2999079"/>
                  <a:gd name="connsiteX20" fmla="*/ 3138055 w 7351569"/>
                  <a:gd name="connsiteY20" fmla="*/ 2276114 h 2999079"/>
                  <a:gd name="connsiteX21" fmla="*/ 2810741 w 7351569"/>
                  <a:gd name="connsiteY21" fmla="*/ 2312482 h 2999079"/>
                  <a:gd name="connsiteX22" fmla="*/ 2431473 w 7351569"/>
                  <a:gd name="connsiteY22" fmla="*/ 2406001 h 2999079"/>
                  <a:gd name="connsiteX23" fmla="*/ 2260023 w 7351569"/>
                  <a:gd name="connsiteY23" fmla="*/ 2489127 h 2999079"/>
                  <a:gd name="connsiteX24" fmla="*/ 2104159 w 7351569"/>
                  <a:gd name="connsiteY24" fmla="*/ 2535886 h 2999079"/>
                  <a:gd name="connsiteX25" fmla="*/ 1911927 w 7351569"/>
                  <a:gd name="connsiteY25" fmla="*/ 2593036 h 2999079"/>
                  <a:gd name="connsiteX26" fmla="*/ 1610591 w 7351569"/>
                  <a:gd name="connsiteY26" fmla="*/ 2738509 h 2999079"/>
                  <a:gd name="connsiteX27" fmla="*/ 1350818 w 7351569"/>
                  <a:gd name="connsiteY27" fmla="*/ 2795659 h 2999079"/>
                  <a:gd name="connsiteX28" fmla="*/ 1267692 w 7351569"/>
                  <a:gd name="connsiteY28" fmla="*/ 2915155 h 2999079"/>
                  <a:gd name="connsiteX29" fmla="*/ 1101436 w 7351569"/>
                  <a:gd name="connsiteY29" fmla="*/ 2961914 h 2999079"/>
                  <a:gd name="connsiteX30" fmla="*/ 758536 w 7351569"/>
                  <a:gd name="connsiteY30" fmla="*/ 2998282 h 2999079"/>
                  <a:gd name="connsiteX31" fmla="*/ 545523 w 7351569"/>
                  <a:gd name="connsiteY31" fmla="*/ 2987891 h 2999079"/>
                  <a:gd name="connsiteX32" fmla="*/ 0 w 7351569"/>
                  <a:gd name="connsiteY32" fmla="*/ 2998282 h 2999079"/>
                  <a:gd name="connsiteX0" fmla="*/ 7351569 w 7351569"/>
                  <a:gd name="connsiteY0" fmla="*/ 421337 h 3025442"/>
                  <a:gd name="connsiteX1" fmla="*/ 7206096 w 7351569"/>
                  <a:gd name="connsiteY1" fmla="*/ 187541 h 3025442"/>
                  <a:gd name="connsiteX2" fmla="*/ 6878782 w 7351569"/>
                  <a:gd name="connsiteY2" fmla="*/ 301841 h 3025442"/>
                  <a:gd name="connsiteX3" fmla="*/ 6800850 w 7351569"/>
                  <a:gd name="connsiteY3" fmla="*/ 140782 h 3025442"/>
                  <a:gd name="connsiteX4" fmla="*/ 6650182 w 7351569"/>
                  <a:gd name="connsiteY4" fmla="*/ 156368 h 3025442"/>
                  <a:gd name="connsiteX5" fmla="*/ 6426777 w 7351569"/>
                  <a:gd name="connsiteY5" fmla="*/ 255082 h 3025442"/>
                  <a:gd name="connsiteX6" fmla="*/ 6307282 w 7351569"/>
                  <a:gd name="connsiteY6" fmla="*/ 505 h 3025442"/>
                  <a:gd name="connsiteX7" fmla="*/ 6130636 w 7351569"/>
                  <a:gd name="connsiteY7" fmla="*/ 333014 h 3025442"/>
                  <a:gd name="connsiteX8" fmla="*/ 6042314 w 7351569"/>
                  <a:gd name="connsiteY8" fmla="*/ 551223 h 3025442"/>
                  <a:gd name="connsiteX9" fmla="*/ 5787737 w 7351569"/>
                  <a:gd name="connsiteY9" fmla="*/ 499268 h 3025442"/>
                  <a:gd name="connsiteX10" fmla="*/ 5715000 w 7351569"/>
                  <a:gd name="connsiteY10" fmla="*/ 665523 h 3025442"/>
                  <a:gd name="connsiteX11" fmla="*/ 5512377 w 7351569"/>
                  <a:gd name="connsiteY11" fmla="*/ 800605 h 3025442"/>
                  <a:gd name="connsiteX12" fmla="*/ 5325340 w 7351569"/>
                  <a:gd name="connsiteY12" fmla="*/ 862950 h 3025442"/>
                  <a:gd name="connsiteX13" fmla="*/ 4935681 w 7351569"/>
                  <a:gd name="connsiteY13" fmla="*/ 1200655 h 3025442"/>
                  <a:gd name="connsiteX14" fmla="*/ 4779819 w 7351569"/>
                  <a:gd name="connsiteY14" fmla="*/ 1330541 h 3025442"/>
                  <a:gd name="connsiteX15" fmla="*/ 4504459 w 7351569"/>
                  <a:gd name="connsiteY15" fmla="*/ 1382495 h 3025442"/>
                  <a:gd name="connsiteX16" fmla="*/ 4275859 w 7351569"/>
                  <a:gd name="connsiteY16" fmla="*/ 1746177 h 3025442"/>
                  <a:gd name="connsiteX17" fmla="*/ 4171950 w 7351569"/>
                  <a:gd name="connsiteY17" fmla="*/ 1891650 h 3025442"/>
                  <a:gd name="connsiteX18" fmla="*/ 3917373 w 7351569"/>
                  <a:gd name="connsiteY18" fmla="*/ 1850086 h 3025442"/>
                  <a:gd name="connsiteX19" fmla="*/ 3584864 w 7351569"/>
                  <a:gd name="connsiteY19" fmla="*/ 2005951 h 3025442"/>
                  <a:gd name="connsiteX20" fmla="*/ 3138055 w 7351569"/>
                  <a:gd name="connsiteY20" fmla="*/ 2276114 h 3025442"/>
                  <a:gd name="connsiteX21" fmla="*/ 2810741 w 7351569"/>
                  <a:gd name="connsiteY21" fmla="*/ 2312482 h 3025442"/>
                  <a:gd name="connsiteX22" fmla="*/ 2431473 w 7351569"/>
                  <a:gd name="connsiteY22" fmla="*/ 2406001 h 3025442"/>
                  <a:gd name="connsiteX23" fmla="*/ 2260023 w 7351569"/>
                  <a:gd name="connsiteY23" fmla="*/ 2489127 h 3025442"/>
                  <a:gd name="connsiteX24" fmla="*/ 2104159 w 7351569"/>
                  <a:gd name="connsiteY24" fmla="*/ 2535886 h 3025442"/>
                  <a:gd name="connsiteX25" fmla="*/ 1911927 w 7351569"/>
                  <a:gd name="connsiteY25" fmla="*/ 2593036 h 3025442"/>
                  <a:gd name="connsiteX26" fmla="*/ 1610591 w 7351569"/>
                  <a:gd name="connsiteY26" fmla="*/ 2738509 h 3025442"/>
                  <a:gd name="connsiteX27" fmla="*/ 1350818 w 7351569"/>
                  <a:gd name="connsiteY27" fmla="*/ 2795659 h 3025442"/>
                  <a:gd name="connsiteX28" fmla="*/ 1267692 w 7351569"/>
                  <a:gd name="connsiteY28" fmla="*/ 2915155 h 3025442"/>
                  <a:gd name="connsiteX29" fmla="*/ 1101436 w 7351569"/>
                  <a:gd name="connsiteY29" fmla="*/ 2961914 h 3025442"/>
                  <a:gd name="connsiteX30" fmla="*/ 758536 w 7351569"/>
                  <a:gd name="connsiteY30" fmla="*/ 2998282 h 3025442"/>
                  <a:gd name="connsiteX31" fmla="*/ 545523 w 7351569"/>
                  <a:gd name="connsiteY31" fmla="*/ 2987891 h 3025442"/>
                  <a:gd name="connsiteX32" fmla="*/ 0 w 7351569"/>
                  <a:gd name="connsiteY32" fmla="*/ 2998282 h 3025442"/>
                  <a:gd name="connsiteX0" fmla="*/ 7351569 w 7351569"/>
                  <a:gd name="connsiteY0" fmla="*/ 421337 h 2999079"/>
                  <a:gd name="connsiteX1" fmla="*/ 7206096 w 7351569"/>
                  <a:gd name="connsiteY1" fmla="*/ 187541 h 2999079"/>
                  <a:gd name="connsiteX2" fmla="*/ 6878782 w 7351569"/>
                  <a:gd name="connsiteY2" fmla="*/ 301841 h 2999079"/>
                  <a:gd name="connsiteX3" fmla="*/ 6800850 w 7351569"/>
                  <a:gd name="connsiteY3" fmla="*/ 140782 h 2999079"/>
                  <a:gd name="connsiteX4" fmla="*/ 6650182 w 7351569"/>
                  <a:gd name="connsiteY4" fmla="*/ 156368 h 2999079"/>
                  <a:gd name="connsiteX5" fmla="*/ 6426777 w 7351569"/>
                  <a:gd name="connsiteY5" fmla="*/ 255082 h 2999079"/>
                  <a:gd name="connsiteX6" fmla="*/ 6307282 w 7351569"/>
                  <a:gd name="connsiteY6" fmla="*/ 505 h 2999079"/>
                  <a:gd name="connsiteX7" fmla="*/ 6130636 w 7351569"/>
                  <a:gd name="connsiteY7" fmla="*/ 333014 h 2999079"/>
                  <a:gd name="connsiteX8" fmla="*/ 6042314 w 7351569"/>
                  <a:gd name="connsiteY8" fmla="*/ 551223 h 2999079"/>
                  <a:gd name="connsiteX9" fmla="*/ 5787737 w 7351569"/>
                  <a:gd name="connsiteY9" fmla="*/ 499268 h 2999079"/>
                  <a:gd name="connsiteX10" fmla="*/ 5715000 w 7351569"/>
                  <a:gd name="connsiteY10" fmla="*/ 665523 h 2999079"/>
                  <a:gd name="connsiteX11" fmla="*/ 5512377 w 7351569"/>
                  <a:gd name="connsiteY11" fmla="*/ 800605 h 2999079"/>
                  <a:gd name="connsiteX12" fmla="*/ 5325340 w 7351569"/>
                  <a:gd name="connsiteY12" fmla="*/ 862950 h 2999079"/>
                  <a:gd name="connsiteX13" fmla="*/ 4935681 w 7351569"/>
                  <a:gd name="connsiteY13" fmla="*/ 1200655 h 2999079"/>
                  <a:gd name="connsiteX14" fmla="*/ 4779819 w 7351569"/>
                  <a:gd name="connsiteY14" fmla="*/ 1330541 h 2999079"/>
                  <a:gd name="connsiteX15" fmla="*/ 4504459 w 7351569"/>
                  <a:gd name="connsiteY15" fmla="*/ 1382495 h 2999079"/>
                  <a:gd name="connsiteX16" fmla="*/ 4275859 w 7351569"/>
                  <a:gd name="connsiteY16" fmla="*/ 1746177 h 2999079"/>
                  <a:gd name="connsiteX17" fmla="*/ 4171950 w 7351569"/>
                  <a:gd name="connsiteY17" fmla="*/ 1891650 h 2999079"/>
                  <a:gd name="connsiteX18" fmla="*/ 3917373 w 7351569"/>
                  <a:gd name="connsiteY18" fmla="*/ 1850086 h 2999079"/>
                  <a:gd name="connsiteX19" fmla="*/ 3584864 w 7351569"/>
                  <a:gd name="connsiteY19" fmla="*/ 2005951 h 2999079"/>
                  <a:gd name="connsiteX20" fmla="*/ 3138055 w 7351569"/>
                  <a:gd name="connsiteY20" fmla="*/ 2276114 h 2999079"/>
                  <a:gd name="connsiteX21" fmla="*/ 2810741 w 7351569"/>
                  <a:gd name="connsiteY21" fmla="*/ 2312482 h 2999079"/>
                  <a:gd name="connsiteX22" fmla="*/ 2431473 w 7351569"/>
                  <a:gd name="connsiteY22" fmla="*/ 2406001 h 2999079"/>
                  <a:gd name="connsiteX23" fmla="*/ 2260023 w 7351569"/>
                  <a:gd name="connsiteY23" fmla="*/ 2489127 h 2999079"/>
                  <a:gd name="connsiteX24" fmla="*/ 2104159 w 7351569"/>
                  <a:gd name="connsiteY24" fmla="*/ 2535886 h 2999079"/>
                  <a:gd name="connsiteX25" fmla="*/ 1911927 w 7351569"/>
                  <a:gd name="connsiteY25" fmla="*/ 2593036 h 2999079"/>
                  <a:gd name="connsiteX26" fmla="*/ 1610591 w 7351569"/>
                  <a:gd name="connsiteY26" fmla="*/ 2738509 h 2999079"/>
                  <a:gd name="connsiteX27" fmla="*/ 1350818 w 7351569"/>
                  <a:gd name="connsiteY27" fmla="*/ 2795659 h 2999079"/>
                  <a:gd name="connsiteX28" fmla="*/ 1267692 w 7351569"/>
                  <a:gd name="connsiteY28" fmla="*/ 2915155 h 2999079"/>
                  <a:gd name="connsiteX29" fmla="*/ 1101436 w 7351569"/>
                  <a:gd name="connsiteY29" fmla="*/ 2961914 h 2999079"/>
                  <a:gd name="connsiteX30" fmla="*/ 758536 w 7351569"/>
                  <a:gd name="connsiteY30" fmla="*/ 2998282 h 2999079"/>
                  <a:gd name="connsiteX31" fmla="*/ 545523 w 7351569"/>
                  <a:gd name="connsiteY31" fmla="*/ 2987891 h 2999079"/>
                  <a:gd name="connsiteX32" fmla="*/ 0 w 7351569"/>
                  <a:gd name="connsiteY32" fmla="*/ 2998282 h 299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351569" h="2999079">
                    <a:moveTo>
                      <a:pt x="7351569" y="421337"/>
                    </a:moveTo>
                    <a:cubicBezTo>
                      <a:pt x="7325592" y="341673"/>
                      <a:pt x="7320396" y="246423"/>
                      <a:pt x="7206096" y="187541"/>
                    </a:cubicBezTo>
                    <a:cubicBezTo>
                      <a:pt x="7027719" y="132123"/>
                      <a:pt x="6935932" y="486280"/>
                      <a:pt x="6878782" y="301841"/>
                    </a:cubicBezTo>
                    <a:cubicBezTo>
                      <a:pt x="6821632" y="117402"/>
                      <a:pt x="6823364" y="187541"/>
                      <a:pt x="6800850" y="140782"/>
                    </a:cubicBezTo>
                    <a:cubicBezTo>
                      <a:pt x="6764482" y="120000"/>
                      <a:pt x="6755823" y="-27205"/>
                      <a:pt x="6650182" y="156368"/>
                    </a:cubicBezTo>
                    <a:cubicBezTo>
                      <a:pt x="6544541" y="339941"/>
                      <a:pt x="6522027" y="481950"/>
                      <a:pt x="6426777" y="255082"/>
                    </a:cubicBezTo>
                    <a:cubicBezTo>
                      <a:pt x="6369627" y="229105"/>
                      <a:pt x="6356639" y="-12484"/>
                      <a:pt x="6307282" y="505"/>
                    </a:cubicBezTo>
                    <a:cubicBezTo>
                      <a:pt x="6257925" y="13494"/>
                      <a:pt x="6174797" y="241228"/>
                      <a:pt x="6130636" y="333014"/>
                    </a:cubicBezTo>
                    <a:cubicBezTo>
                      <a:pt x="6086475" y="424800"/>
                      <a:pt x="6099464" y="523514"/>
                      <a:pt x="6042314" y="551223"/>
                    </a:cubicBezTo>
                    <a:cubicBezTo>
                      <a:pt x="5985164" y="578932"/>
                      <a:pt x="6003348" y="215250"/>
                      <a:pt x="5787737" y="499268"/>
                    </a:cubicBezTo>
                    <a:cubicBezTo>
                      <a:pt x="5738380" y="526977"/>
                      <a:pt x="5760893" y="615300"/>
                      <a:pt x="5715000" y="665523"/>
                    </a:cubicBezTo>
                    <a:cubicBezTo>
                      <a:pt x="5669107" y="715746"/>
                      <a:pt x="5717598" y="887197"/>
                      <a:pt x="5512377" y="800605"/>
                    </a:cubicBezTo>
                    <a:cubicBezTo>
                      <a:pt x="5492461" y="796276"/>
                      <a:pt x="5421456" y="796275"/>
                      <a:pt x="5325340" y="862950"/>
                    </a:cubicBezTo>
                    <a:cubicBezTo>
                      <a:pt x="5229224" y="929625"/>
                      <a:pt x="5026601" y="1122723"/>
                      <a:pt x="4935681" y="1200655"/>
                    </a:cubicBezTo>
                    <a:cubicBezTo>
                      <a:pt x="4842163" y="1276855"/>
                      <a:pt x="4851689" y="1300234"/>
                      <a:pt x="4779819" y="1330541"/>
                    </a:cubicBezTo>
                    <a:cubicBezTo>
                      <a:pt x="4707949" y="1360848"/>
                      <a:pt x="4640407" y="1162553"/>
                      <a:pt x="4504459" y="1382495"/>
                    </a:cubicBezTo>
                    <a:cubicBezTo>
                      <a:pt x="4368511" y="1602437"/>
                      <a:pt x="4330411" y="1661318"/>
                      <a:pt x="4275859" y="1746177"/>
                    </a:cubicBezTo>
                    <a:cubicBezTo>
                      <a:pt x="4221307" y="1831036"/>
                      <a:pt x="4231698" y="1874332"/>
                      <a:pt x="4171950" y="1891650"/>
                    </a:cubicBezTo>
                    <a:cubicBezTo>
                      <a:pt x="4112202" y="1908968"/>
                      <a:pt x="4074968" y="1771288"/>
                      <a:pt x="3917373" y="1850086"/>
                    </a:cubicBezTo>
                    <a:cubicBezTo>
                      <a:pt x="3803073" y="1896845"/>
                      <a:pt x="3906982" y="2005951"/>
                      <a:pt x="3584864" y="2005951"/>
                    </a:cubicBezTo>
                    <a:cubicBezTo>
                      <a:pt x="3444588" y="2035392"/>
                      <a:pt x="3327689" y="2032793"/>
                      <a:pt x="3138055" y="2276114"/>
                    </a:cubicBezTo>
                    <a:cubicBezTo>
                      <a:pt x="3031548" y="2322008"/>
                      <a:pt x="2928505" y="2290834"/>
                      <a:pt x="2810741" y="2312482"/>
                    </a:cubicBezTo>
                    <a:cubicBezTo>
                      <a:pt x="2692977" y="2334130"/>
                      <a:pt x="2611582" y="2411196"/>
                      <a:pt x="2431473" y="2406001"/>
                    </a:cubicBezTo>
                    <a:cubicBezTo>
                      <a:pt x="2412424" y="2416392"/>
                      <a:pt x="2318905" y="2469211"/>
                      <a:pt x="2260023" y="2489127"/>
                    </a:cubicBezTo>
                    <a:lnTo>
                      <a:pt x="2104159" y="2535886"/>
                    </a:lnTo>
                    <a:lnTo>
                      <a:pt x="1911927" y="2593036"/>
                    </a:lnTo>
                    <a:cubicBezTo>
                      <a:pt x="1827068" y="2625075"/>
                      <a:pt x="1704109" y="2704739"/>
                      <a:pt x="1610591" y="2738509"/>
                    </a:cubicBezTo>
                    <a:cubicBezTo>
                      <a:pt x="1517073" y="2772279"/>
                      <a:pt x="1407968" y="2766218"/>
                      <a:pt x="1350818" y="2795659"/>
                    </a:cubicBezTo>
                    <a:cubicBezTo>
                      <a:pt x="1293668" y="2825100"/>
                      <a:pt x="1309256" y="2887446"/>
                      <a:pt x="1267692" y="2915155"/>
                    </a:cubicBezTo>
                    <a:cubicBezTo>
                      <a:pt x="1226128" y="2942864"/>
                      <a:pt x="1186295" y="2948060"/>
                      <a:pt x="1101436" y="2961914"/>
                    </a:cubicBezTo>
                    <a:cubicBezTo>
                      <a:pt x="1016577" y="2975768"/>
                      <a:pt x="929119" y="2931607"/>
                      <a:pt x="758536" y="2998282"/>
                    </a:cubicBezTo>
                    <a:cubicBezTo>
                      <a:pt x="665885" y="3002612"/>
                      <a:pt x="671946" y="2987891"/>
                      <a:pt x="545523" y="2987891"/>
                    </a:cubicBezTo>
                    <a:cubicBezTo>
                      <a:pt x="419100" y="2987891"/>
                      <a:pt x="181841" y="2994818"/>
                      <a:pt x="0" y="2998282"/>
                    </a:cubicBezTo>
                  </a:path>
                </a:pathLst>
              </a:custGeom>
              <a:noFill/>
              <a:ln w="38100" cap="rnd">
                <a:solidFill>
                  <a:schemeClr val="bg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defRPr/>
                </a:pPr>
                <a:endParaRPr lang="en-US">
                  <a:solidFill>
                    <a:srgbClr val="FFFFFF"/>
                  </a:solidFill>
                  <a:latin typeface="Arial" panose="020B0604020202020204"/>
                </a:endParaRPr>
              </a:p>
            </p:txBody>
          </p:sp>
          <p:sp>
            <p:nvSpPr>
              <p:cNvPr id="105" name="TextBox 104">
                <a:extLst>
                  <a:ext uri="{FF2B5EF4-FFF2-40B4-BE49-F238E27FC236}">
                    <a16:creationId xmlns:a16="http://schemas.microsoft.com/office/drawing/2014/main" id="{EDFD4418-8234-4B14-9EB8-D8390A8A2AF3}"/>
                  </a:ext>
                </a:extLst>
              </p:cNvPr>
              <p:cNvSpPr txBox="1"/>
              <p:nvPr/>
            </p:nvSpPr>
            <p:spPr>
              <a:xfrm>
                <a:off x="1372691" y="5404555"/>
                <a:ext cx="7610859" cy="415131"/>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de-DE"/>
                </a:defPPr>
                <a:lvl1pPr>
                  <a:defRPr sz="1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20636" defTabSz="914286">
                  <a:defRPr/>
                </a:pPr>
                <a:endParaRPr lang="en-US" sz="1200">
                  <a:solidFill>
                    <a:srgbClr val="000000"/>
                  </a:solidFill>
                  <a:latin typeface="Arial"/>
                  <a:cs typeface="Arial"/>
                </a:endParaRPr>
              </a:p>
            </p:txBody>
          </p:sp>
          <p:sp>
            <p:nvSpPr>
              <p:cNvPr id="106" name="Rectangle 105">
                <a:extLst>
                  <a:ext uri="{FF2B5EF4-FFF2-40B4-BE49-F238E27FC236}">
                    <a16:creationId xmlns:a16="http://schemas.microsoft.com/office/drawing/2014/main" id="{B0524E15-07B3-489F-8525-BDD78C700E9C}"/>
                  </a:ext>
                </a:extLst>
              </p:cNvPr>
              <p:cNvSpPr/>
              <p:nvPr/>
            </p:nvSpPr>
            <p:spPr>
              <a:xfrm rot="16200000">
                <a:off x="7827588" y="3327926"/>
                <a:ext cx="3299655" cy="286519"/>
              </a:xfrm>
              <a:prstGeom prst="rect">
                <a:avLst/>
              </a:prstGeom>
            </p:spPr>
            <p:txBody>
              <a:bodyPr wrap="none">
                <a:spAutoFit/>
              </a:bodyPr>
              <a:lstStyle/>
              <a:p>
                <a:pPr algn="ctr" defTabSz="914286">
                  <a:defRPr/>
                </a:pPr>
                <a:r>
                  <a:rPr lang="en-US" sz="1600" b="1">
                    <a:solidFill>
                      <a:schemeClr val="accent3"/>
                    </a:solidFill>
                    <a:latin typeface="Arial"/>
                    <a:cs typeface="Arial"/>
                  </a:rPr>
                  <a:t>eGFR (ml/min/1.73 m</a:t>
                </a:r>
                <a:r>
                  <a:rPr lang="en-US" sz="1600" b="1" baseline="30000">
                    <a:solidFill>
                      <a:schemeClr val="accent3"/>
                    </a:solidFill>
                    <a:latin typeface="Arial"/>
                    <a:cs typeface="Arial"/>
                  </a:rPr>
                  <a:t>2</a:t>
                </a:r>
                <a:r>
                  <a:rPr lang="en-US" sz="1600" b="1">
                    <a:solidFill>
                      <a:schemeClr val="accent3"/>
                    </a:solidFill>
                    <a:latin typeface="Arial"/>
                    <a:cs typeface="Arial"/>
                  </a:rPr>
                  <a:t>)</a:t>
                </a:r>
                <a:endParaRPr lang="en-US" sz="1600" b="1" baseline="30000">
                  <a:solidFill>
                    <a:schemeClr val="accent3"/>
                  </a:solidFill>
                  <a:latin typeface="Arial"/>
                  <a:cs typeface="Arial"/>
                </a:endParaRPr>
              </a:p>
            </p:txBody>
          </p:sp>
          <p:sp>
            <p:nvSpPr>
              <p:cNvPr id="107" name="Rectangle 106">
                <a:extLst>
                  <a:ext uri="{FF2B5EF4-FFF2-40B4-BE49-F238E27FC236}">
                    <a16:creationId xmlns:a16="http://schemas.microsoft.com/office/drawing/2014/main" id="{1AE9BC3C-F67A-4140-91BE-1AFBB21673E7}"/>
                  </a:ext>
                </a:extLst>
              </p:cNvPr>
              <p:cNvSpPr/>
              <p:nvPr/>
            </p:nvSpPr>
            <p:spPr>
              <a:xfrm>
                <a:off x="3793195" y="5693201"/>
                <a:ext cx="187193" cy="380268"/>
              </a:xfrm>
              <a:prstGeom prst="rect">
                <a:avLst/>
              </a:prstGeom>
            </p:spPr>
            <p:txBody>
              <a:bodyPr wrap="none">
                <a:spAutoFit/>
              </a:bodyPr>
              <a:lstStyle/>
              <a:p>
                <a:pPr defTabSz="914286">
                  <a:defRPr/>
                </a:pPr>
                <a:endParaRPr lang="en-US" sz="2400" b="1" baseline="30000">
                  <a:latin typeface="Arial"/>
                  <a:cs typeface="Arial"/>
                </a:endParaRPr>
              </a:p>
            </p:txBody>
          </p:sp>
          <p:sp>
            <p:nvSpPr>
              <p:cNvPr id="108" name="Rectangle 107">
                <a:extLst>
                  <a:ext uri="{FF2B5EF4-FFF2-40B4-BE49-F238E27FC236}">
                    <a16:creationId xmlns:a16="http://schemas.microsoft.com/office/drawing/2014/main" id="{DB7F5D36-BD9A-4A59-99DA-409C749E3F70}"/>
                  </a:ext>
                </a:extLst>
              </p:cNvPr>
              <p:cNvSpPr/>
              <p:nvPr/>
            </p:nvSpPr>
            <p:spPr>
              <a:xfrm rot="16200000">
                <a:off x="-933129" y="3328540"/>
                <a:ext cx="3291916" cy="286519"/>
              </a:xfrm>
              <a:prstGeom prst="rect">
                <a:avLst/>
              </a:prstGeom>
            </p:spPr>
            <p:txBody>
              <a:bodyPr wrap="square">
                <a:spAutoFit/>
              </a:bodyPr>
              <a:lstStyle/>
              <a:p>
                <a:pPr algn="ctr" defTabSz="914286">
                  <a:defRPr/>
                </a:pPr>
                <a:r>
                  <a:rPr lang="en-US" sz="1600" b="1">
                    <a:solidFill>
                      <a:schemeClr val="bg2"/>
                    </a:solidFill>
                    <a:latin typeface="Arial"/>
                    <a:cs typeface="Arial"/>
                  </a:rPr>
                  <a:t>UACR (mg/g)</a:t>
                </a:r>
                <a:endParaRPr lang="en-US" sz="1600" b="1" baseline="30000">
                  <a:solidFill>
                    <a:schemeClr val="bg2"/>
                  </a:solidFill>
                  <a:latin typeface="Arial"/>
                  <a:cs typeface="Arial"/>
                </a:endParaRPr>
              </a:p>
            </p:txBody>
          </p:sp>
          <p:sp>
            <p:nvSpPr>
              <p:cNvPr id="109" name="Rectangle 108">
                <a:extLst>
                  <a:ext uri="{FF2B5EF4-FFF2-40B4-BE49-F238E27FC236}">
                    <a16:creationId xmlns:a16="http://schemas.microsoft.com/office/drawing/2014/main" id="{AAC51595-DBC2-4138-9A01-40D2F050A13E}"/>
                  </a:ext>
                </a:extLst>
              </p:cNvPr>
              <p:cNvSpPr/>
              <p:nvPr/>
            </p:nvSpPr>
            <p:spPr>
              <a:xfrm>
                <a:off x="996512" y="3710309"/>
                <a:ext cx="371987" cy="410410"/>
              </a:xfrm>
              <a:prstGeom prst="rect">
                <a:avLst/>
              </a:prstGeom>
            </p:spPr>
            <p:txBody>
              <a:bodyPr wrap="none" anchor="ctr">
                <a:spAutoFit/>
              </a:bodyPr>
              <a:lstStyle/>
              <a:p>
                <a:pPr algn="r" defTabSz="914286">
                  <a:defRPr/>
                </a:pPr>
                <a:r>
                  <a:rPr lang="en-US" sz="1200">
                    <a:latin typeface="Arial"/>
                    <a:cs typeface="Arial"/>
                  </a:rPr>
                  <a:t>600</a:t>
                </a:r>
                <a:endParaRPr lang="en-US">
                  <a:latin typeface="Arial"/>
                  <a:cs typeface="Arial"/>
                </a:endParaRPr>
              </a:p>
            </p:txBody>
          </p:sp>
          <p:sp>
            <p:nvSpPr>
              <p:cNvPr id="110" name="Rectangle 109">
                <a:extLst>
                  <a:ext uri="{FF2B5EF4-FFF2-40B4-BE49-F238E27FC236}">
                    <a16:creationId xmlns:a16="http://schemas.microsoft.com/office/drawing/2014/main" id="{A506D370-E848-4AA6-AEA7-21D4007A2160}"/>
                  </a:ext>
                </a:extLst>
              </p:cNvPr>
              <p:cNvSpPr/>
              <p:nvPr/>
            </p:nvSpPr>
            <p:spPr>
              <a:xfrm>
                <a:off x="996512" y="4137681"/>
                <a:ext cx="371987" cy="410410"/>
              </a:xfrm>
              <a:prstGeom prst="rect">
                <a:avLst/>
              </a:prstGeom>
            </p:spPr>
            <p:txBody>
              <a:bodyPr wrap="none" anchor="ctr">
                <a:spAutoFit/>
              </a:bodyPr>
              <a:lstStyle/>
              <a:p>
                <a:pPr algn="r" defTabSz="914286">
                  <a:defRPr/>
                </a:pPr>
                <a:r>
                  <a:rPr lang="en-US" sz="1200">
                    <a:latin typeface="Arial"/>
                    <a:cs typeface="Arial"/>
                  </a:rPr>
                  <a:t>400</a:t>
                </a:r>
                <a:endParaRPr lang="en-US">
                  <a:latin typeface="Arial"/>
                  <a:cs typeface="Arial"/>
                </a:endParaRPr>
              </a:p>
            </p:txBody>
          </p:sp>
          <p:sp>
            <p:nvSpPr>
              <p:cNvPr id="111" name="Rectangle 110">
                <a:extLst>
                  <a:ext uri="{FF2B5EF4-FFF2-40B4-BE49-F238E27FC236}">
                    <a16:creationId xmlns:a16="http://schemas.microsoft.com/office/drawing/2014/main" id="{A858313E-B3B9-4348-82EA-4CCEC345121B}"/>
                  </a:ext>
                </a:extLst>
              </p:cNvPr>
              <p:cNvSpPr/>
              <p:nvPr/>
            </p:nvSpPr>
            <p:spPr>
              <a:xfrm>
                <a:off x="996512" y="4551740"/>
                <a:ext cx="371987" cy="410410"/>
              </a:xfrm>
              <a:prstGeom prst="rect">
                <a:avLst/>
              </a:prstGeom>
            </p:spPr>
            <p:txBody>
              <a:bodyPr wrap="none" anchor="ctr">
                <a:spAutoFit/>
              </a:bodyPr>
              <a:lstStyle/>
              <a:p>
                <a:pPr algn="r" defTabSz="914286">
                  <a:defRPr/>
                </a:pPr>
                <a:r>
                  <a:rPr lang="en-US" sz="1200">
                    <a:latin typeface="Arial"/>
                    <a:cs typeface="Arial"/>
                  </a:rPr>
                  <a:t>200</a:t>
                </a:r>
                <a:endParaRPr lang="en-US">
                  <a:latin typeface="Arial"/>
                  <a:cs typeface="Arial"/>
                </a:endParaRPr>
              </a:p>
            </p:txBody>
          </p:sp>
          <p:sp>
            <p:nvSpPr>
              <p:cNvPr id="114" name="Rectangle 113">
                <a:extLst>
                  <a:ext uri="{FF2B5EF4-FFF2-40B4-BE49-F238E27FC236}">
                    <a16:creationId xmlns:a16="http://schemas.microsoft.com/office/drawing/2014/main" id="{46F9B895-602D-42F3-B0B2-2738D6CDD840}"/>
                  </a:ext>
                </a:extLst>
              </p:cNvPr>
              <p:cNvSpPr/>
              <p:nvPr/>
            </p:nvSpPr>
            <p:spPr>
              <a:xfrm>
                <a:off x="924611" y="2070691"/>
                <a:ext cx="443888" cy="410410"/>
              </a:xfrm>
              <a:prstGeom prst="rect">
                <a:avLst/>
              </a:prstGeom>
            </p:spPr>
            <p:txBody>
              <a:bodyPr wrap="none" anchor="ctr">
                <a:spAutoFit/>
              </a:bodyPr>
              <a:lstStyle/>
              <a:p>
                <a:pPr algn="r" defTabSz="914286">
                  <a:defRPr/>
                </a:pPr>
                <a:r>
                  <a:rPr lang="en-US" sz="1200">
                    <a:latin typeface="Arial"/>
                    <a:cs typeface="Arial"/>
                  </a:rPr>
                  <a:t>1400</a:t>
                </a:r>
                <a:endParaRPr lang="en-US">
                  <a:latin typeface="Arial"/>
                  <a:cs typeface="Arial"/>
                </a:endParaRPr>
              </a:p>
            </p:txBody>
          </p:sp>
          <p:sp>
            <p:nvSpPr>
              <p:cNvPr id="115" name="Rectangle 114">
                <a:extLst>
                  <a:ext uri="{FF2B5EF4-FFF2-40B4-BE49-F238E27FC236}">
                    <a16:creationId xmlns:a16="http://schemas.microsoft.com/office/drawing/2014/main" id="{595C6EBA-9010-4E11-8B7C-6F9F9A52F5C0}"/>
                  </a:ext>
                </a:extLst>
              </p:cNvPr>
              <p:cNvSpPr/>
              <p:nvPr/>
            </p:nvSpPr>
            <p:spPr>
              <a:xfrm>
                <a:off x="924611" y="2470738"/>
                <a:ext cx="443888" cy="410410"/>
              </a:xfrm>
              <a:prstGeom prst="rect">
                <a:avLst/>
              </a:prstGeom>
            </p:spPr>
            <p:txBody>
              <a:bodyPr wrap="none" anchor="ctr">
                <a:spAutoFit/>
              </a:bodyPr>
              <a:lstStyle/>
              <a:p>
                <a:pPr algn="r" defTabSz="914286">
                  <a:defRPr/>
                </a:pPr>
                <a:r>
                  <a:rPr lang="en-US" sz="1200">
                    <a:latin typeface="Arial"/>
                    <a:cs typeface="Arial"/>
                  </a:rPr>
                  <a:t>1200</a:t>
                </a:r>
                <a:endParaRPr lang="en-US">
                  <a:latin typeface="Arial"/>
                  <a:cs typeface="Arial"/>
                </a:endParaRPr>
              </a:p>
            </p:txBody>
          </p:sp>
          <p:sp>
            <p:nvSpPr>
              <p:cNvPr id="117" name="Rectangle 116">
                <a:extLst>
                  <a:ext uri="{FF2B5EF4-FFF2-40B4-BE49-F238E27FC236}">
                    <a16:creationId xmlns:a16="http://schemas.microsoft.com/office/drawing/2014/main" id="{08D625EE-B585-490E-BED3-F9AF2A787408}"/>
                  </a:ext>
                </a:extLst>
              </p:cNvPr>
              <p:cNvSpPr/>
              <p:nvPr/>
            </p:nvSpPr>
            <p:spPr>
              <a:xfrm>
                <a:off x="924611" y="2884797"/>
                <a:ext cx="443888" cy="410410"/>
              </a:xfrm>
              <a:prstGeom prst="rect">
                <a:avLst/>
              </a:prstGeom>
            </p:spPr>
            <p:txBody>
              <a:bodyPr wrap="none" anchor="ctr">
                <a:spAutoFit/>
              </a:bodyPr>
              <a:lstStyle/>
              <a:p>
                <a:pPr algn="r" defTabSz="914286">
                  <a:defRPr/>
                </a:pPr>
                <a:r>
                  <a:rPr lang="en-US" sz="1200">
                    <a:latin typeface="Arial"/>
                    <a:cs typeface="Arial"/>
                  </a:rPr>
                  <a:t>1000</a:t>
                </a:r>
                <a:endParaRPr lang="en-US">
                  <a:latin typeface="Arial"/>
                  <a:cs typeface="Arial"/>
                </a:endParaRPr>
              </a:p>
            </p:txBody>
          </p:sp>
          <p:sp>
            <p:nvSpPr>
              <p:cNvPr id="140" name="Rectangle 139">
                <a:extLst>
                  <a:ext uri="{FF2B5EF4-FFF2-40B4-BE49-F238E27FC236}">
                    <a16:creationId xmlns:a16="http://schemas.microsoft.com/office/drawing/2014/main" id="{2B0ABC29-2785-4308-A427-EC3AA039025B}"/>
                  </a:ext>
                </a:extLst>
              </p:cNvPr>
              <p:cNvSpPr/>
              <p:nvPr/>
            </p:nvSpPr>
            <p:spPr>
              <a:xfrm>
                <a:off x="996512" y="3277851"/>
                <a:ext cx="371987" cy="410410"/>
              </a:xfrm>
              <a:prstGeom prst="rect">
                <a:avLst/>
              </a:prstGeom>
            </p:spPr>
            <p:txBody>
              <a:bodyPr wrap="none" anchor="ctr">
                <a:spAutoFit/>
              </a:bodyPr>
              <a:lstStyle/>
              <a:p>
                <a:pPr algn="r" defTabSz="914286">
                  <a:defRPr/>
                </a:pPr>
                <a:r>
                  <a:rPr lang="en-US" sz="1200">
                    <a:latin typeface="Arial"/>
                    <a:cs typeface="Arial"/>
                  </a:rPr>
                  <a:t>800</a:t>
                </a:r>
                <a:endParaRPr lang="en-US">
                  <a:latin typeface="Arial"/>
                  <a:cs typeface="Arial"/>
                </a:endParaRPr>
              </a:p>
            </p:txBody>
          </p:sp>
          <p:sp>
            <p:nvSpPr>
              <p:cNvPr id="141" name="Rectangle 140">
                <a:extLst>
                  <a:ext uri="{FF2B5EF4-FFF2-40B4-BE49-F238E27FC236}">
                    <a16:creationId xmlns:a16="http://schemas.microsoft.com/office/drawing/2014/main" id="{210BEB3E-D85A-4D67-B91E-465D555B9775}"/>
                  </a:ext>
                </a:extLst>
              </p:cNvPr>
              <p:cNvSpPr/>
              <p:nvPr/>
            </p:nvSpPr>
            <p:spPr>
              <a:xfrm>
                <a:off x="924611" y="1613933"/>
                <a:ext cx="443888" cy="410410"/>
              </a:xfrm>
              <a:prstGeom prst="rect">
                <a:avLst/>
              </a:prstGeom>
            </p:spPr>
            <p:txBody>
              <a:bodyPr wrap="none" anchor="ctr">
                <a:spAutoFit/>
              </a:bodyPr>
              <a:lstStyle/>
              <a:p>
                <a:pPr algn="r" defTabSz="914286">
                  <a:defRPr/>
                </a:pPr>
                <a:r>
                  <a:rPr lang="en-US" sz="1200">
                    <a:latin typeface="Arial"/>
                    <a:cs typeface="Arial"/>
                  </a:rPr>
                  <a:t>1600</a:t>
                </a:r>
                <a:endParaRPr lang="en-US">
                  <a:latin typeface="Arial"/>
                  <a:cs typeface="Arial"/>
                </a:endParaRPr>
              </a:p>
            </p:txBody>
          </p:sp>
          <p:sp>
            <p:nvSpPr>
              <p:cNvPr id="145" name="Freeform: Shape 144">
                <a:extLst>
                  <a:ext uri="{FF2B5EF4-FFF2-40B4-BE49-F238E27FC236}">
                    <a16:creationId xmlns:a16="http://schemas.microsoft.com/office/drawing/2014/main" id="{B1EC80F8-F596-4C1B-A7E9-26532C0A2325}"/>
                  </a:ext>
                </a:extLst>
              </p:cNvPr>
              <p:cNvSpPr/>
              <p:nvPr/>
            </p:nvSpPr>
            <p:spPr>
              <a:xfrm>
                <a:off x="1449987" y="1910511"/>
                <a:ext cx="7332719" cy="3169275"/>
              </a:xfrm>
              <a:custGeom>
                <a:avLst/>
                <a:gdLst>
                  <a:gd name="connsiteX0" fmla="*/ 7333673 w 7333673"/>
                  <a:gd name="connsiteY0" fmla="*/ 3094182 h 3094182"/>
                  <a:gd name="connsiteX1" fmla="*/ 7158182 w 7333673"/>
                  <a:gd name="connsiteY1" fmla="*/ 2909455 h 3094182"/>
                  <a:gd name="connsiteX2" fmla="*/ 6677891 w 7333673"/>
                  <a:gd name="connsiteY2" fmla="*/ 2521527 h 3094182"/>
                  <a:gd name="connsiteX3" fmla="*/ 6326910 w 7333673"/>
                  <a:gd name="connsiteY3" fmla="*/ 2235200 h 3094182"/>
                  <a:gd name="connsiteX4" fmla="*/ 6012873 w 7333673"/>
                  <a:gd name="connsiteY4" fmla="*/ 2087418 h 3094182"/>
                  <a:gd name="connsiteX5" fmla="*/ 5874328 w 7333673"/>
                  <a:gd name="connsiteY5" fmla="*/ 1801091 h 3094182"/>
                  <a:gd name="connsiteX6" fmla="*/ 5597237 w 7333673"/>
                  <a:gd name="connsiteY6" fmla="*/ 1801091 h 3094182"/>
                  <a:gd name="connsiteX7" fmla="*/ 5107710 w 7333673"/>
                  <a:gd name="connsiteY7" fmla="*/ 1311564 h 3094182"/>
                  <a:gd name="connsiteX8" fmla="*/ 4959928 w 7333673"/>
                  <a:gd name="connsiteY8" fmla="*/ 1274618 h 3094182"/>
                  <a:gd name="connsiteX9" fmla="*/ 4895273 w 7333673"/>
                  <a:gd name="connsiteY9" fmla="*/ 1108364 h 3094182"/>
                  <a:gd name="connsiteX10" fmla="*/ 4655128 w 7333673"/>
                  <a:gd name="connsiteY10" fmla="*/ 1163782 h 3094182"/>
                  <a:gd name="connsiteX11" fmla="*/ 4359564 w 7333673"/>
                  <a:gd name="connsiteY11" fmla="*/ 1052946 h 3094182"/>
                  <a:gd name="connsiteX12" fmla="*/ 4221019 w 7333673"/>
                  <a:gd name="connsiteY12" fmla="*/ 979055 h 3094182"/>
                  <a:gd name="connsiteX13" fmla="*/ 4128655 w 7333673"/>
                  <a:gd name="connsiteY13" fmla="*/ 812800 h 3094182"/>
                  <a:gd name="connsiteX14" fmla="*/ 3999346 w 7333673"/>
                  <a:gd name="connsiteY14" fmla="*/ 766618 h 3094182"/>
                  <a:gd name="connsiteX15" fmla="*/ 3814619 w 7333673"/>
                  <a:gd name="connsiteY15" fmla="*/ 452582 h 3094182"/>
                  <a:gd name="connsiteX16" fmla="*/ 3491346 w 7333673"/>
                  <a:gd name="connsiteY16" fmla="*/ 655782 h 3094182"/>
                  <a:gd name="connsiteX17" fmla="*/ 3232728 w 7333673"/>
                  <a:gd name="connsiteY17" fmla="*/ 471055 h 3094182"/>
                  <a:gd name="connsiteX18" fmla="*/ 3020291 w 7333673"/>
                  <a:gd name="connsiteY18" fmla="*/ 508000 h 3094182"/>
                  <a:gd name="connsiteX19" fmla="*/ 2817091 w 7333673"/>
                  <a:gd name="connsiteY19" fmla="*/ 526473 h 3094182"/>
                  <a:gd name="connsiteX20" fmla="*/ 2733964 w 7333673"/>
                  <a:gd name="connsiteY20" fmla="*/ 378691 h 3094182"/>
                  <a:gd name="connsiteX21" fmla="*/ 2586182 w 7333673"/>
                  <a:gd name="connsiteY21" fmla="*/ 378691 h 3094182"/>
                  <a:gd name="connsiteX22" fmla="*/ 2244437 w 7333673"/>
                  <a:gd name="connsiteY22" fmla="*/ 461818 h 3094182"/>
                  <a:gd name="connsiteX23" fmla="*/ 1995055 w 7333673"/>
                  <a:gd name="connsiteY23" fmla="*/ 471055 h 3094182"/>
                  <a:gd name="connsiteX24" fmla="*/ 1717964 w 7333673"/>
                  <a:gd name="connsiteY24" fmla="*/ 452582 h 3094182"/>
                  <a:gd name="connsiteX25" fmla="*/ 1533237 w 7333673"/>
                  <a:gd name="connsiteY25" fmla="*/ 350982 h 3094182"/>
                  <a:gd name="connsiteX26" fmla="*/ 1173019 w 7333673"/>
                  <a:gd name="connsiteY26" fmla="*/ 221673 h 3094182"/>
                  <a:gd name="connsiteX27" fmla="*/ 877455 w 7333673"/>
                  <a:gd name="connsiteY27" fmla="*/ 18473 h 3094182"/>
                  <a:gd name="connsiteX28" fmla="*/ 600364 w 7333673"/>
                  <a:gd name="connsiteY28" fmla="*/ 0 h 3094182"/>
                  <a:gd name="connsiteX29" fmla="*/ 350982 w 7333673"/>
                  <a:gd name="connsiteY29" fmla="*/ 46182 h 3094182"/>
                  <a:gd name="connsiteX30" fmla="*/ 0 w 7333673"/>
                  <a:gd name="connsiteY30" fmla="*/ 212437 h 3094182"/>
                  <a:gd name="connsiteX31" fmla="*/ 0 w 7333673"/>
                  <a:gd name="connsiteY31" fmla="*/ 212437 h 3094182"/>
                  <a:gd name="connsiteX0" fmla="*/ 7333673 w 7333673"/>
                  <a:gd name="connsiteY0" fmla="*/ 3094182 h 3094182"/>
                  <a:gd name="connsiteX1" fmla="*/ 7158182 w 7333673"/>
                  <a:gd name="connsiteY1" fmla="*/ 2909455 h 3094182"/>
                  <a:gd name="connsiteX2" fmla="*/ 6677891 w 7333673"/>
                  <a:gd name="connsiteY2" fmla="*/ 2521527 h 3094182"/>
                  <a:gd name="connsiteX3" fmla="*/ 6326910 w 7333673"/>
                  <a:gd name="connsiteY3" fmla="*/ 2235200 h 3094182"/>
                  <a:gd name="connsiteX4" fmla="*/ 6012873 w 7333673"/>
                  <a:gd name="connsiteY4" fmla="*/ 2087418 h 3094182"/>
                  <a:gd name="connsiteX5" fmla="*/ 5874328 w 7333673"/>
                  <a:gd name="connsiteY5" fmla="*/ 1801091 h 3094182"/>
                  <a:gd name="connsiteX6" fmla="*/ 5597237 w 7333673"/>
                  <a:gd name="connsiteY6" fmla="*/ 1801091 h 3094182"/>
                  <a:gd name="connsiteX7" fmla="*/ 5107710 w 7333673"/>
                  <a:gd name="connsiteY7" fmla="*/ 1311564 h 3094182"/>
                  <a:gd name="connsiteX8" fmla="*/ 4959928 w 7333673"/>
                  <a:gd name="connsiteY8" fmla="*/ 1274618 h 3094182"/>
                  <a:gd name="connsiteX9" fmla="*/ 4895273 w 7333673"/>
                  <a:gd name="connsiteY9" fmla="*/ 1108364 h 3094182"/>
                  <a:gd name="connsiteX10" fmla="*/ 4655128 w 7333673"/>
                  <a:gd name="connsiteY10" fmla="*/ 1163782 h 3094182"/>
                  <a:gd name="connsiteX11" fmla="*/ 4359564 w 7333673"/>
                  <a:gd name="connsiteY11" fmla="*/ 1052946 h 3094182"/>
                  <a:gd name="connsiteX12" fmla="*/ 4221019 w 7333673"/>
                  <a:gd name="connsiteY12" fmla="*/ 979055 h 3094182"/>
                  <a:gd name="connsiteX13" fmla="*/ 4128655 w 7333673"/>
                  <a:gd name="connsiteY13" fmla="*/ 812800 h 3094182"/>
                  <a:gd name="connsiteX14" fmla="*/ 3999346 w 7333673"/>
                  <a:gd name="connsiteY14" fmla="*/ 766618 h 3094182"/>
                  <a:gd name="connsiteX15" fmla="*/ 3814619 w 7333673"/>
                  <a:gd name="connsiteY15" fmla="*/ 452582 h 3094182"/>
                  <a:gd name="connsiteX16" fmla="*/ 3491346 w 7333673"/>
                  <a:gd name="connsiteY16" fmla="*/ 655782 h 3094182"/>
                  <a:gd name="connsiteX17" fmla="*/ 3232728 w 7333673"/>
                  <a:gd name="connsiteY17" fmla="*/ 471055 h 3094182"/>
                  <a:gd name="connsiteX18" fmla="*/ 3020291 w 7333673"/>
                  <a:gd name="connsiteY18" fmla="*/ 508000 h 3094182"/>
                  <a:gd name="connsiteX19" fmla="*/ 2817091 w 7333673"/>
                  <a:gd name="connsiteY19" fmla="*/ 526473 h 3094182"/>
                  <a:gd name="connsiteX20" fmla="*/ 2733964 w 7333673"/>
                  <a:gd name="connsiteY20" fmla="*/ 378691 h 3094182"/>
                  <a:gd name="connsiteX21" fmla="*/ 2586182 w 7333673"/>
                  <a:gd name="connsiteY21" fmla="*/ 378691 h 3094182"/>
                  <a:gd name="connsiteX22" fmla="*/ 2244437 w 7333673"/>
                  <a:gd name="connsiteY22" fmla="*/ 461818 h 3094182"/>
                  <a:gd name="connsiteX23" fmla="*/ 1995055 w 7333673"/>
                  <a:gd name="connsiteY23" fmla="*/ 471055 h 3094182"/>
                  <a:gd name="connsiteX24" fmla="*/ 1717964 w 7333673"/>
                  <a:gd name="connsiteY24" fmla="*/ 452582 h 3094182"/>
                  <a:gd name="connsiteX25" fmla="*/ 1533237 w 7333673"/>
                  <a:gd name="connsiteY25" fmla="*/ 350982 h 3094182"/>
                  <a:gd name="connsiteX26" fmla="*/ 1173019 w 7333673"/>
                  <a:gd name="connsiteY26" fmla="*/ 221673 h 3094182"/>
                  <a:gd name="connsiteX27" fmla="*/ 877455 w 7333673"/>
                  <a:gd name="connsiteY27" fmla="*/ 18473 h 3094182"/>
                  <a:gd name="connsiteX28" fmla="*/ 600364 w 7333673"/>
                  <a:gd name="connsiteY28" fmla="*/ 0 h 3094182"/>
                  <a:gd name="connsiteX29" fmla="*/ 350982 w 7333673"/>
                  <a:gd name="connsiteY29" fmla="*/ 46182 h 3094182"/>
                  <a:gd name="connsiteX30" fmla="*/ 0 w 7333673"/>
                  <a:gd name="connsiteY30" fmla="*/ 212437 h 3094182"/>
                  <a:gd name="connsiteX31" fmla="*/ 0 w 7333673"/>
                  <a:gd name="connsiteY31" fmla="*/ 212437 h 3094182"/>
                  <a:gd name="connsiteX0" fmla="*/ 7333673 w 7333673"/>
                  <a:gd name="connsiteY0" fmla="*/ 3094182 h 3094182"/>
                  <a:gd name="connsiteX1" fmla="*/ 7158182 w 7333673"/>
                  <a:gd name="connsiteY1" fmla="*/ 2909455 h 3094182"/>
                  <a:gd name="connsiteX2" fmla="*/ 6677891 w 7333673"/>
                  <a:gd name="connsiteY2" fmla="*/ 2521527 h 3094182"/>
                  <a:gd name="connsiteX3" fmla="*/ 6326910 w 7333673"/>
                  <a:gd name="connsiteY3" fmla="*/ 2235200 h 3094182"/>
                  <a:gd name="connsiteX4" fmla="*/ 6012873 w 7333673"/>
                  <a:gd name="connsiteY4" fmla="*/ 2087418 h 3094182"/>
                  <a:gd name="connsiteX5" fmla="*/ 5874328 w 7333673"/>
                  <a:gd name="connsiteY5" fmla="*/ 1801091 h 3094182"/>
                  <a:gd name="connsiteX6" fmla="*/ 5597237 w 7333673"/>
                  <a:gd name="connsiteY6" fmla="*/ 1801091 h 3094182"/>
                  <a:gd name="connsiteX7" fmla="*/ 5107710 w 7333673"/>
                  <a:gd name="connsiteY7" fmla="*/ 1311564 h 3094182"/>
                  <a:gd name="connsiteX8" fmla="*/ 4959928 w 7333673"/>
                  <a:gd name="connsiteY8" fmla="*/ 1274618 h 3094182"/>
                  <a:gd name="connsiteX9" fmla="*/ 4895273 w 7333673"/>
                  <a:gd name="connsiteY9" fmla="*/ 1108364 h 3094182"/>
                  <a:gd name="connsiteX10" fmla="*/ 4655128 w 7333673"/>
                  <a:gd name="connsiteY10" fmla="*/ 1163782 h 3094182"/>
                  <a:gd name="connsiteX11" fmla="*/ 4359564 w 7333673"/>
                  <a:gd name="connsiteY11" fmla="*/ 1052946 h 3094182"/>
                  <a:gd name="connsiteX12" fmla="*/ 4221019 w 7333673"/>
                  <a:gd name="connsiteY12" fmla="*/ 979055 h 3094182"/>
                  <a:gd name="connsiteX13" fmla="*/ 4128655 w 7333673"/>
                  <a:gd name="connsiteY13" fmla="*/ 812800 h 3094182"/>
                  <a:gd name="connsiteX14" fmla="*/ 3999346 w 7333673"/>
                  <a:gd name="connsiteY14" fmla="*/ 766618 h 3094182"/>
                  <a:gd name="connsiteX15" fmla="*/ 3814619 w 7333673"/>
                  <a:gd name="connsiteY15" fmla="*/ 452582 h 3094182"/>
                  <a:gd name="connsiteX16" fmla="*/ 3491346 w 7333673"/>
                  <a:gd name="connsiteY16" fmla="*/ 655782 h 3094182"/>
                  <a:gd name="connsiteX17" fmla="*/ 3232728 w 7333673"/>
                  <a:gd name="connsiteY17" fmla="*/ 471055 h 3094182"/>
                  <a:gd name="connsiteX18" fmla="*/ 3020291 w 7333673"/>
                  <a:gd name="connsiteY18" fmla="*/ 508000 h 3094182"/>
                  <a:gd name="connsiteX19" fmla="*/ 2817091 w 7333673"/>
                  <a:gd name="connsiteY19" fmla="*/ 526473 h 3094182"/>
                  <a:gd name="connsiteX20" fmla="*/ 2733964 w 7333673"/>
                  <a:gd name="connsiteY20" fmla="*/ 378691 h 3094182"/>
                  <a:gd name="connsiteX21" fmla="*/ 2586182 w 7333673"/>
                  <a:gd name="connsiteY21" fmla="*/ 378691 h 3094182"/>
                  <a:gd name="connsiteX22" fmla="*/ 2244437 w 7333673"/>
                  <a:gd name="connsiteY22" fmla="*/ 461818 h 3094182"/>
                  <a:gd name="connsiteX23" fmla="*/ 1995055 w 7333673"/>
                  <a:gd name="connsiteY23" fmla="*/ 471055 h 3094182"/>
                  <a:gd name="connsiteX24" fmla="*/ 1717964 w 7333673"/>
                  <a:gd name="connsiteY24" fmla="*/ 452582 h 3094182"/>
                  <a:gd name="connsiteX25" fmla="*/ 1533237 w 7333673"/>
                  <a:gd name="connsiteY25" fmla="*/ 350982 h 3094182"/>
                  <a:gd name="connsiteX26" fmla="*/ 1173019 w 7333673"/>
                  <a:gd name="connsiteY26" fmla="*/ 221673 h 3094182"/>
                  <a:gd name="connsiteX27" fmla="*/ 877455 w 7333673"/>
                  <a:gd name="connsiteY27" fmla="*/ 18473 h 3094182"/>
                  <a:gd name="connsiteX28" fmla="*/ 600364 w 7333673"/>
                  <a:gd name="connsiteY28" fmla="*/ 0 h 3094182"/>
                  <a:gd name="connsiteX29" fmla="*/ 350982 w 7333673"/>
                  <a:gd name="connsiteY29" fmla="*/ 46182 h 3094182"/>
                  <a:gd name="connsiteX30" fmla="*/ 0 w 7333673"/>
                  <a:gd name="connsiteY30" fmla="*/ 212437 h 3094182"/>
                  <a:gd name="connsiteX31" fmla="*/ 0 w 7333673"/>
                  <a:gd name="connsiteY31" fmla="*/ 212437 h 3094182"/>
                  <a:gd name="connsiteX0" fmla="*/ 7333673 w 7333673"/>
                  <a:gd name="connsiteY0" fmla="*/ 3094182 h 3094182"/>
                  <a:gd name="connsiteX1" fmla="*/ 7158182 w 7333673"/>
                  <a:gd name="connsiteY1" fmla="*/ 2909455 h 3094182"/>
                  <a:gd name="connsiteX2" fmla="*/ 6677891 w 7333673"/>
                  <a:gd name="connsiteY2" fmla="*/ 2521527 h 3094182"/>
                  <a:gd name="connsiteX3" fmla="*/ 6326910 w 7333673"/>
                  <a:gd name="connsiteY3" fmla="*/ 2235200 h 3094182"/>
                  <a:gd name="connsiteX4" fmla="*/ 6012873 w 7333673"/>
                  <a:gd name="connsiteY4" fmla="*/ 2087418 h 3094182"/>
                  <a:gd name="connsiteX5" fmla="*/ 5874328 w 7333673"/>
                  <a:gd name="connsiteY5" fmla="*/ 1801091 h 3094182"/>
                  <a:gd name="connsiteX6" fmla="*/ 5597237 w 7333673"/>
                  <a:gd name="connsiteY6" fmla="*/ 1801091 h 3094182"/>
                  <a:gd name="connsiteX7" fmla="*/ 5107710 w 7333673"/>
                  <a:gd name="connsiteY7" fmla="*/ 1311564 h 3094182"/>
                  <a:gd name="connsiteX8" fmla="*/ 4959928 w 7333673"/>
                  <a:gd name="connsiteY8" fmla="*/ 1274618 h 3094182"/>
                  <a:gd name="connsiteX9" fmla="*/ 4895273 w 7333673"/>
                  <a:gd name="connsiteY9" fmla="*/ 1108364 h 3094182"/>
                  <a:gd name="connsiteX10" fmla="*/ 4655128 w 7333673"/>
                  <a:gd name="connsiteY10" fmla="*/ 1163782 h 3094182"/>
                  <a:gd name="connsiteX11" fmla="*/ 4359564 w 7333673"/>
                  <a:gd name="connsiteY11" fmla="*/ 1052946 h 3094182"/>
                  <a:gd name="connsiteX12" fmla="*/ 4221019 w 7333673"/>
                  <a:gd name="connsiteY12" fmla="*/ 979055 h 3094182"/>
                  <a:gd name="connsiteX13" fmla="*/ 4128655 w 7333673"/>
                  <a:gd name="connsiteY13" fmla="*/ 812800 h 3094182"/>
                  <a:gd name="connsiteX14" fmla="*/ 3999346 w 7333673"/>
                  <a:gd name="connsiteY14" fmla="*/ 766618 h 3094182"/>
                  <a:gd name="connsiteX15" fmla="*/ 3814619 w 7333673"/>
                  <a:gd name="connsiteY15" fmla="*/ 452582 h 3094182"/>
                  <a:gd name="connsiteX16" fmla="*/ 3491346 w 7333673"/>
                  <a:gd name="connsiteY16" fmla="*/ 655782 h 3094182"/>
                  <a:gd name="connsiteX17" fmla="*/ 3232728 w 7333673"/>
                  <a:gd name="connsiteY17" fmla="*/ 471055 h 3094182"/>
                  <a:gd name="connsiteX18" fmla="*/ 3020291 w 7333673"/>
                  <a:gd name="connsiteY18" fmla="*/ 508000 h 3094182"/>
                  <a:gd name="connsiteX19" fmla="*/ 2817091 w 7333673"/>
                  <a:gd name="connsiteY19" fmla="*/ 526473 h 3094182"/>
                  <a:gd name="connsiteX20" fmla="*/ 2733964 w 7333673"/>
                  <a:gd name="connsiteY20" fmla="*/ 378691 h 3094182"/>
                  <a:gd name="connsiteX21" fmla="*/ 2586182 w 7333673"/>
                  <a:gd name="connsiteY21" fmla="*/ 378691 h 3094182"/>
                  <a:gd name="connsiteX22" fmla="*/ 2244437 w 7333673"/>
                  <a:gd name="connsiteY22" fmla="*/ 461818 h 3094182"/>
                  <a:gd name="connsiteX23" fmla="*/ 1995055 w 7333673"/>
                  <a:gd name="connsiteY23" fmla="*/ 471055 h 3094182"/>
                  <a:gd name="connsiteX24" fmla="*/ 1717964 w 7333673"/>
                  <a:gd name="connsiteY24" fmla="*/ 452582 h 3094182"/>
                  <a:gd name="connsiteX25" fmla="*/ 1533237 w 7333673"/>
                  <a:gd name="connsiteY25" fmla="*/ 350982 h 3094182"/>
                  <a:gd name="connsiteX26" fmla="*/ 1173019 w 7333673"/>
                  <a:gd name="connsiteY26" fmla="*/ 221673 h 3094182"/>
                  <a:gd name="connsiteX27" fmla="*/ 877455 w 7333673"/>
                  <a:gd name="connsiteY27" fmla="*/ 18473 h 3094182"/>
                  <a:gd name="connsiteX28" fmla="*/ 600364 w 7333673"/>
                  <a:gd name="connsiteY28" fmla="*/ 0 h 3094182"/>
                  <a:gd name="connsiteX29" fmla="*/ 350982 w 7333673"/>
                  <a:gd name="connsiteY29" fmla="*/ 46182 h 3094182"/>
                  <a:gd name="connsiteX30" fmla="*/ 0 w 7333673"/>
                  <a:gd name="connsiteY30" fmla="*/ 212437 h 3094182"/>
                  <a:gd name="connsiteX31" fmla="*/ 0 w 7333673"/>
                  <a:gd name="connsiteY31" fmla="*/ 212437 h 3094182"/>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6910 w 7333673"/>
                  <a:gd name="connsiteY3" fmla="*/ 2310706 h 3169688"/>
                  <a:gd name="connsiteX4" fmla="*/ 6012873 w 7333673"/>
                  <a:gd name="connsiteY4" fmla="*/ 2162924 h 3169688"/>
                  <a:gd name="connsiteX5" fmla="*/ 5874328 w 7333673"/>
                  <a:gd name="connsiteY5" fmla="*/ 1876597 h 3169688"/>
                  <a:gd name="connsiteX6" fmla="*/ 5597237 w 7333673"/>
                  <a:gd name="connsiteY6" fmla="*/ 1876597 h 3169688"/>
                  <a:gd name="connsiteX7" fmla="*/ 5107710 w 7333673"/>
                  <a:gd name="connsiteY7" fmla="*/ 1387070 h 3169688"/>
                  <a:gd name="connsiteX8" fmla="*/ 4959928 w 7333673"/>
                  <a:gd name="connsiteY8" fmla="*/ 1350124 h 3169688"/>
                  <a:gd name="connsiteX9" fmla="*/ 4895273 w 7333673"/>
                  <a:gd name="connsiteY9" fmla="*/ 1183870 h 3169688"/>
                  <a:gd name="connsiteX10" fmla="*/ 4655128 w 7333673"/>
                  <a:gd name="connsiteY10" fmla="*/ 1239288 h 3169688"/>
                  <a:gd name="connsiteX11" fmla="*/ 4359564 w 7333673"/>
                  <a:gd name="connsiteY11" fmla="*/ 1128452 h 3169688"/>
                  <a:gd name="connsiteX12" fmla="*/ 4221019 w 7333673"/>
                  <a:gd name="connsiteY12" fmla="*/ 1054561 h 3169688"/>
                  <a:gd name="connsiteX13" fmla="*/ 4128655 w 7333673"/>
                  <a:gd name="connsiteY13" fmla="*/ 888306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2728 w 7333673"/>
                  <a:gd name="connsiteY17" fmla="*/ 546561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6910 w 7333673"/>
                  <a:gd name="connsiteY3" fmla="*/ 2310706 h 3169688"/>
                  <a:gd name="connsiteX4" fmla="*/ 6012873 w 7333673"/>
                  <a:gd name="connsiteY4" fmla="*/ 2162924 h 3169688"/>
                  <a:gd name="connsiteX5" fmla="*/ 5874328 w 7333673"/>
                  <a:gd name="connsiteY5" fmla="*/ 1876597 h 3169688"/>
                  <a:gd name="connsiteX6" fmla="*/ 5597237 w 7333673"/>
                  <a:gd name="connsiteY6" fmla="*/ 1876597 h 3169688"/>
                  <a:gd name="connsiteX7" fmla="*/ 5107710 w 7333673"/>
                  <a:gd name="connsiteY7" fmla="*/ 1387070 h 3169688"/>
                  <a:gd name="connsiteX8" fmla="*/ 4959928 w 7333673"/>
                  <a:gd name="connsiteY8" fmla="*/ 1350124 h 3169688"/>
                  <a:gd name="connsiteX9" fmla="*/ 4895273 w 7333673"/>
                  <a:gd name="connsiteY9" fmla="*/ 1183870 h 3169688"/>
                  <a:gd name="connsiteX10" fmla="*/ 4655128 w 7333673"/>
                  <a:gd name="connsiteY10" fmla="*/ 1239288 h 3169688"/>
                  <a:gd name="connsiteX11" fmla="*/ 4359564 w 7333673"/>
                  <a:gd name="connsiteY11" fmla="*/ 1128452 h 3169688"/>
                  <a:gd name="connsiteX12" fmla="*/ 4221019 w 7333673"/>
                  <a:gd name="connsiteY12" fmla="*/ 1054561 h 3169688"/>
                  <a:gd name="connsiteX13" fmla="*/ 4128655 w 7333673"/>
                  <a:gd name="connsiteY13" fmla="*/ 888306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2728 w 7333673"/>
                  <a:gd name="connsiteY17" fmla="*/ 546561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6910 w 7333673"/>
                  <a:gd name="connsiteY3" fmla="*/ 2310706 h 3169688"/>
                  <a:gd name="connsiteX4" fmla="*/ 6012873 w 7333673"/>
                  <a:gd name="connsiteY4" fmla="*/ 2162924 h 3169688"/>
                  <a:gd name="connsiteX5" fmla="*/ 5874328 w 7333673"/>
                  <a:gd name="connsiteY5" fmla="*/ 1876597 h 3169688"/>
                  <a:gd name="connsiteX6" fmla="*/ 5597237 w 7333673"/>
                  <a:gd name="connsiteY6" fmla="*/ 1876597 h 3169688"/>
                  <a:gd name="connsiteX7" fmla="*/ 5107710 w 7333673"/>
                  <a:gd name="connsiteY7" fmla="*/ 1387070 h 3169688"/>
                  <a:gd name="connsiteX8" fmla="*/ 4959928 w 7333673"/>
                  <a:gd name="connsiteY8" fmla="*/ 1350124 h 3169688"/>
                  <a:gd name="connsiteX9" fmla="*/ 4895273 w 7333673"/>
                  <a:gd name="connsiteY9" fmla="*/ 1183870 h 3169688"/>
                  <a:gd name="connsiteX10" fmla="*/ 4655128 w 7333673"/>
                  <a:gd name="connsiteY10" fmla="*/ 1239288 h 3169688"/>
                  <a:gd name="connsiteX11" fmla="*/ 4359564 w 7333673"/>
                  <a:gd name="connsiteY11" fmla="*/ 1128452 h 3169688"/>
                  <a:gd name="connsiteX12" fmla="*/ 4221019 w 7333673"/>
                  <a:gd name="connsiteY12" fmla="*/ 1054561 h 3169688"/>
                  <a:gd name="connsiteX13" fmla="*/ 4128655 w 7333673"/>
                  <a:gd name="connsiteY13" fmla="*/ 888306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2728 w 7333673"/>
                  <a:gd name="connsiteY17" fmla="*/ 546561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6910 w 7333673"/>
                  <a:gd name="connsiteY3" fmla="*/ 2310706 h 3169688"/>
                  <a:gd name="connsiteX4" fmla="*/ 6012873 w 7333673"/>
                  <a:gd name="connsiteY4" fmla="*/ 2162924 h 3169688"/>
                  <a:gd name="connsiteX5" fmla="*/ 5874328 w 7333673"/>
                  <a:gd name="connsiteY5" fmla="*/ 1876597 h 3169688"/>
                  <a:gd name="connsiteX6" fmla="*/ 5597237 w 7333673"/>
                  <a:gd name="connsiteY6" fmla="*/ 1876597 h 3169688"/>
                  <a:gd name="connsiteX7" fmla="*/ 5107710 w 7333673"/>
                  <a:gd name="connsiteY7" fmla="*/ 1387070 h 3169688"/>
                  <a:gd name="connsiteX8" fmla="*/ 4959928 w 7333673"/>
                  <a:gd name="connsiteY8" fmla="*/ 1350124 h 3169688"/>
                  <a:gd name="connsiteX9" fmla="*/ 4895273 w 7333673"/>
                  <a:gd name="connsiteY9" fmla="*/ 1183870 h 3169688"/>
                  <a:gd name="connsiteX10" fmla="*/ 4655128 w 7333673"/>
                  <a:gd name="connsiteY10" fmla="*/ 1239288 h 3169688"/>
                  <a:gd name="connsiteX11" fmla="*/ 4359564 w 7333673"/>
                  <a:gd name="connsiteY11" fmla="*/ 1128452 h 3169688"/>
                  <a:gd name="connsiteX12" fmla="*/ 4221019 w 7333673"/>
                  <a:gd name="connsiteY12" fmla="*/ 1054561 h 3169688"/>
                  <a:gd name="connsiteX13" fmla="*/ 4128655 w 7333673"/>
                  <a:gd name="connsiteY13" fmla="*/ 888306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2728 w 7333673"/>
                  <a:gd name="connsiteY17" fmla="*/ 546561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6910 w 7333673"/>
                  <a:gd name="connsiteY3" fmla="*/ 2310706 h 3169688"/>
                  <a:gd name="connsiteX4" fmla="*/ 6012873 w 7333673"/>
                  <a:gd name="connsiteY4" fmla="*/ 2162924 h 3169688"/>
                  <a:gd name="connsiteX5" fmla="*/ 5874328 w 7333673"/>
                  <a:gd name="connsiteY5" fmla="*/ 1876597 h 3169688"/>
                  <a:gd name="connsiteX6" fmla="*/ 5597237 w 7333673"/>
                  <a:gd name="connsiteY6" fmla="*/ 1876597 h 3169688"/>
                  <a:gd name="connsiteX7" fmla="*/ 5107710 w 7333673"/>
                  <a:gd name="connsiteY7" fmla="*/ 1387070 h 3169688"/>
                  <a:gd name="connsiteX8" fmla="*/ 4959928 w 7333673"/>
                  <a:gd name="connsiteY8" fmla="*/ 1350124 h 3169688"/>
                  <a:gd name="connsiteX9" fmla="*/ 4895273 w 7333673"/>
                  <a:gd name="connsiteY9" fmla="*/ 1183870 h 3169688"/>
                  <a:gd name="connsiteX10" fmla="*/ 4655128 w 7333673"/>
                  <a:gd name="connsiteY10" fmla="*/ 1239288 h 3169688"/>
                  <a:gd name="connsiteX11" fmla="*/ 4359564 w 7333673"/>
                  <a:gd name="connsiteY11" fmla="*/ 1128452 h 3169688"/>
                  <a:gd name="connsiteX12" fmla="*/ 4221019 w 7333673"/>
                  <a:gd name="connsiteY12" fmla="*/ 1054561 h 3169688"/>
                  <a:gd name="connsiteX13" fmla="*/ 4128655 w 7333673"/>
                  <a:gd name="connsiteY13" fmla="*/ 888306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2728 w 7333673"/>
                  <a:gd name="connsiteY17" fmla="*/ 546561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6910 w 7333673"/>
                  <a:gd name="connsiteY3" fmla="*/ 2310706 h 3169688"/>
                  <a:gd name="connsiteX4" fmla="*/ 6012873 w 7333673"/>
                  <a:gd name="connsiteY4" fmla="*/ 2162924 h 3169688"/>
                  <a:gd name="connsiteX5" fmla="*/ 5874328 w 7333673"/>
                  <a:gd name="connsiteY5" fmla="*/ 1876597 h 3169688"/>
                  <a:gd name="connsiteX6" fmla="*/ 5597237 w 7333673"/>
                  <a:gd name="connsiteY6" fmla="*/ 1876597 h 3169688"/>
                  <a:gd name="connsiteX7" fmla="*/ 5107710 w 7333673"/>
                  <a:gd name="connsiteY7" fmla="*/ 1387070 h 3169688"/>
                  <a:gd name="connsiteX8" fmla="*/ 4959928 w 7333673"/>
                  <a:gd name="connsiteY8" fmla="*/ 1350124 h 3169688"/>
                  <a:gd name="connsiteX9" fmla="*/ 4895273 w 7333673"/>
                  <a:gd name="connsiteY9" fmla="*/ 1183870 h 3169688"/>
                  <a:gd name="connsiteX10" fmla="*/ 4655128 w 7333673"/>
                  <a:gd name="connsiteY10" fmla="*/ 1239288 h 3169688"/>
                  <a:gd name="connsiteX11" fmla="*/ 4359564 w 7333673"/>
                  <a:gd name="connsiteY11" fmla="*/ 1128452 h 3169688"/>
                  <a:gd name="connsiteX12" fmla="*/ 4221019 w 7333673"/>
                  <a:gd name="connsiteY12" fmla="*/ 1054561 h 3169688"/>
                  <a:gd name="connsiteX13" fmla="*/ 4128655 w 7333673"/>
                  <a:gd name="connsiteY13" fmla="*/ 888306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2728 w 7333673"/>
                  <a:gd name="connsiteY17" fmla="*/ 546561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6910 w 7333673"/>
                  <a:gd name="connsiteY3" fmla="*/ 2310706 h 3169688"/>
                  <a:gd name="connsiteX4" fmla="*/ 6012873 w 7333673"/>
                  <a:gd name="connsiteY4" fmla="*/ 2162924 h 3169688"/>
                  <a:gd name="connsiteX5" fmla="*/ 5874328 w 7333673"/>
                  <a:gd name="connsiteY5" fmla="*/ 1876597 h 3169688"/>
                  <a:gd name="connsiteX6" fmla="*/ 5597237 w 7333673"/>
                  <a:gd name="connsiteY6" fmla="*/ 1876597 h 3169688"/>
                  <a:gd name="connsiteX7" fmla="*/ 5107710 w 7333673"/>
                  <a:gd name="connsiteY7" fmla="*/ 1387070 h 3169688"/>
                  <a:gd name="connsiteX8" fmla="*/ 4959928 w 7333673"/>
                  <a:gd name="connsiteY8" fmla="*/ 1350124 h 3169688"/>
                  <a:gd name="connsiteX9" fmla="*/ 4895273 w 7333673"/>
                  <a:gd name="connsiteY9" fmla="*/ 1183870 h 3169688"/>
                  <a:gd name="connsiteX10" fmla="*/ 4655128 w 7333673"/>
                  <a:gd name="connsiteY10" fmla="*/ 1239288 h 3169688"/>
                  <a:gd name="connsiteX11" fmla="*/ 4359564 w 7333673"/>
                  <a:gd name="connsiteY11" fmla="*/ 1128452 h 3169688"/>
                  <a:gd name="connsiteX12" fmla="*/ 4221019 w 7333673"/>
                  <a:gd name="connsiteY12" fmla="*/ 1054561 h 3169688"/>
                  <a:gd name="connsiteX13" fmla="*/ 4128655 w 7333673"/>
                  <a:gd name="connsiteY13" fmla="*/ 888306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2728 w 7333673"/>
                  <a:gd name="connsiteY17" fmla="*/ 546561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6910 w 7333673"/>
                  <a:gd name="connsiteY3" fmla="*/ 2310706 h 3169688"/>
                  <a:gd name="connsiteX4" fmla="*/ 6012873 w 7333673"/>
                  <a:gd name="connsiteY4" fmla="*/ 2162924 h 3169688"/>
                  <a:gd name="connsiteX5" fmla="*/ 5874328 w 7333673"/>
                  <a:gd name="connsiteY5" fmla="*/ 1876597 h 3169688"/>
                  <a:gd name="connsiteX6" fmla="*/ 5597237 w 7333673"/>
                  <a:gd name="connsiteY6" fmla="*/ 1876597 h 3169688"/>
                  <a:gd name="connsiteX7" fmla="*/ 5107710 w 7333673"/>
                  <a:gd name="connsiteY7" fmla="*/ 1387070 h 3169688"/>
                  <a:gd name="connsiteX8" fmla="*/ 4959928 w 7333673"/>
                  <a:gd name="connsiteY8" fmla="*/ 1350124 h 3169688"/>
                  <a:gd name="connsiteX9" fmla="*/ 4895273 w 7333673"/>
                  <a:gd name="connsiteY9" fmla="*/ 1183870 h 3169688"/>
                  <a:gd name="connsiteX10" fmla="*/ 4655128 w 7333673"/>
                  <a:gd name="connsiteY10" fmla="*/ 1239288 h 3169688"/>
                  <a:gd name="connsiteX11" fmla="*/ 4359564 w 7333673"/>
                  <a:gd name="connsiteY11" fmla="*/ 1128452 h 3169688"/>
                  <a:gd name="connsiteX12" fmla="*/ 4221019 w 7333673"/>
                  <a:gd name="connsiteY12" fmla="*/ 1054561 h 3169688"/>
                  <a:gd name="connsiteX13" fmla="*/ 4128655 w 7333673"/>
                  <a:gd name="connsiteY13" fmla="*/ 888306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2728 w 7333673"/>
                  <a:gd name="connsiteY17" fmla="*/ 546561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6910 w 7333673"/>
                  <a:gd name="connsiteY3" fmla="*/ 2310706 h 3169688"/>
                  <a:gd name="connsiteX4" fmla="*/ 6012873 w 7333673"/>
                  <a:gd name="connsiteY4" fmla="*/ 2162924 h 3169688"/>
                  <a:gd name="connsiteX5" fmla="*/ 5874328 w 7333673"/>
                  <a:gd name="connsiteY5" fmla="*/ 1876597 h 3169688"/>
                  <a:gd name="connsiteX6" fmla="*/ 5597237 w 7333673"/>
                  <a:gd name="connsiteY6" fmla="*/ 1876597 h 3169688"/>
                  <a:gd name="connsiteX7" fmla="*/ 5107710 w 7333673"/>
                  <a:gd name="connsiteY7" fmla="*/ 1387070 h 3169688"/>
                  <a:gd name="connsiteX8" fmla="*/ 4959928 w 7333673"/>
                  <a:gd name="connsiteY8" fmla="*/ 1350124 h 3169688"/>
                  <a:gd name="connsiteX9" fmla="*/ 4895273 w 7333673"/>
                  <a:gd name="connsiteY9" fmla="*/ 1183870 h 3169688"/>
                  <a:gd name="connsiteX10" fmla="*/ 4655128 w 7333673"/>
                  <a:gd name="connsiteY10" fmla="*/ 1239288 h 3169688"/>
                  <a:gd name="connsiteX11" fmla="*/ 4359564 w 7333673"/>
                  <a:gd name="connsiteY11" fmla="*/ 1128452 h 3169688"/>
                  <a:gd name="connsiteX12" fmla="*/ 4221019 w 7333673"/>
                  <a:gd name="connsiteY12" fmla="*/ 1054561 h 3169688"/>
                  <a:gd name="connsiteX13" fmla="*/ 4128655 w 7333673"/>
                  <a:gd name="connsiteY13" fmla="*/ 888306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2728 w 7333673"/>
                  <a:gd name="connsiteY17" fmla="*/ 546561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6910 w 7333673"/>
                  <a:gd name="connsiteY3" fmla="*/ 2310706 h 3169688"/>
                  <a:gd name="connsiteX4" fmla="*/ 6012873 w 7333673"/>
                  <a:gd name="connsiteY4" fmla="*/ 2162924 h 3169688"/>
                  <a:gd name="connsiteX5" fmla="*/ 5874328 w 7333673"/>
                  <a:gd name="connsiteY5" fmla="*/ 1876597 h 3169688"/>
                  <a:gd name="connsiteX6" fmla="*/ 5597237 w 7333673"/>
                  <a:gd name="connsiteY6" fmla="*/ 1876597 h 3169688"/>
                  <a:gd name="connsiteX7" fmla="*/ 5107710 w 7333673"/>
                  <a:gd name="connsiteY7" fmla="*/ 1387070 h 3169688"/>
                  <a:gd name="connsiteX8" fmla="*/ 4959928 w 7333673"/>
                  <a:gd name="connsiteY8" fmla="*/ 1350124 h 3169688"/>
                  <a:gd name="connsiteX9" fmla="*/ 4895273 w 7333673"/>
                  <a:gd name="connsiteY9" fmla="*/ 1183870 h 3169688"/>
                  <a:gd name="connsiteX10" fmla="*/ 4655128 w 7333673"/>
                  <a:gd name="connsiteY10" fmla="*/ 1239288 h 3169688"/>
                  <a:gd name="connsiteX11" fmla="*/ 4359564 w 7333673"/>
                  <a:gd name="connsiteY11" fmla="*/ 1128452 h 3169688"/>
                  <a:gd name="connsiteX12" fmla="*/ 4221019 w 7333673"/>
                  <a:gd name="connsiteY12" fmla="*/ 1054561 h 3169688"/>
                  <a:gd name="connsiteX13" fmla="*/ 4128655 w 7333673"/>
                  <a:gd name="connsiteY13" fmla="*/ 888306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2728 w 7333673"/>
                  <a:gd name="connsiteY17" fmla="*/ 546561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6910 w 7333673"/>
                  <a:gd name="connsiteY3" fmla="*/ 2310706 h 3169688"/>
                  <a:gd name="connsiteX4" fmla="*/ 6012873 w 7333673"/>
                  <a:gd name="connsiteY4" fmla="*/ 2162924 h 3169688"/>
                  <a:gd name="connsiteX5" fmla="*/ 5874328 w 7333673"/>
                  <a:gd name="connsiteY5" fmla="*/ 1876597 h 3169688"/>
                  <a:gd name="connsiteX6" fmla="*/ 5597237 w 7333673"/>
                  <a:gd name="connsiteY6" fmla="*/ 1876597 h 3169688"/>
                  <a:gd name="connsiteX7" fmla="*/ 5107710 w 7333673"/>
                  <a:gd name="connsiteY7" fmla="*/ 1387070 h 3169688"/>
                  <a:gd name="connsiteX8" fmla="*/ 4959928 w 7333673"/>
                  <a:gd name="connsiteY8" fmla="*/ 1350124 h 3169688"/>
                  <a:gd name="connsiteX9" fmla="*/ 4895273 w 7333673"/>
                  <a:gd name="connsiteY9" fmla="*/ 1183870 h 3169688"/>
                  <a:gd name="connsiteX10" fmla="*/ 4655128 w 7333673"/>
                  <a:gd name="connsiteY10" fmla="*/ 1239288 h 3169688"/>
                  <a:gd name="connsiteX11" fmla="*/ 4359564 w 7333673"/>
                  <a:gd name="connsiteY11" fmla="*/ 1128452 h 3169688"/>
                  <a:gd name="connsiteX12" fmla="*/ 4221019 w 7333673"/>
                  <a:gd name="connsiteY12" fmla="*/ 1054561 h 3169688"/>
                  <a:gd name="connsiteX13" fmla="*/ 4128655 w 7333673"/>
                  <a:gd name="connsiteY13" fmla="*/ 888306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2728 w 7333673"/>
                  <a:gd name="connsiteY17" fmla="*/ 546561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6910 w 7333673"/>
                  <a:gd name="connsiteY3" fmla="*/ 2310706 h 3169688"/>
                  <a:gd name="connsiteX4" fmla="*/ 6012873 w 7333673"/>
                  <a:gd name="connsiteY4" fmla="*/ 2162924 h 3169688"/>
                  <a:gd name="connsiteX5" fmla="*/ 5874328 w 7333673"/>
                  <a:gd name="connsiteY5" fmla="*/ 1876597 h 3169688"/>
                  <a:gd name="connsiteX6" fmla="*/ 5597237 w 7333673"/>
                  <a:gd name="connsiteY6" fmla="*/ 1876597 h 3169688"/>
                  <a:gd name="connsiteX7" fmla="*/ 5107710 w 7333673"/>
                  <a:gd name="connsiteY7" fmla="*/ 1387070 h 3169688"/>
                  <a:gd name="connsiteX8" fmla="*/ 4959928 w 7333673"/>
                  <a:gd name="connsiteY8" fmla="*/ 1350124 h 3169688"/>
                  <a:gd name="connsiteX9" fmla="*/ 4895273 w 7333673"/>
                  <a:gd name="connsiteY9" fmla="*/ 1183870 h 3169688"/>
                  <a:gd name="connsiteX10" fmla="*/ 4655128 w 7333673"/>
                  <a:gd name="connsiteY10" fmla="*/ 1239288 h 3169688"/>
                  <a:gd name="connsiteX11" fmla="*/ 4359564 w 7333673"/>
                  <a:gd name="connsiteY11" fmla="*/ 1128452 h 3169688"/>
                  <a:gd name="connsiteX12" fmla="*/ 4221019 w 7333673"/>
                  <a:gd name="connsiteY12" fmla="*/ 1054561 h 3169688"/>
                  <a:gd name="connsiteX13" fmla="*/ 4128655 w 7333673"/>
                  <a:gd name="connsiteY13" fmla="*/ 888306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2728 w 7333673"/>
                  <a:gd name="connsiteY17" fmla="*/ 546561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6910 w 7333673"/>
                  <a:gd name="connsiteY3" fmla="*/ 2310706 h 3169688"/>
                  <a:gd name="connsiteX4" fmla="*/ 6012873 w 7333673"/>
                  <a:gd name="connsiteY4" fmla="*/ 2162924 h 3169688"/>
                  <a:gd name="connsiteX5" fmla="*/ 5874328 w 7333673"/>
                  <a:gd name="connsiteY5" fmla="*/ 1876597 h 3169688"/>
                  <a:gd name="connsiteX6" fmla="*/ 5597237 w 7333673"/>
                  <a:gd name="connsiteY6" fmla="*/ 1876597 h 3169688"/>
                  <a:gd name="connsiteX7" fmla="*/ 5107710 w 7333673"/>
                  <a:gd name="connsiteY7" fmla="*/ 1387070 h 3169688"/>
                  <a:gd name="connsiteX8" fmla="*/ 4959928 w 7333673"/>
                  <a:gd name="connsiteY8" fmla="*/ 1350124 h 3169688"/>
                  <a:gd name="connsiteX9" fmla="*/ 4895273 w 7333673"/>
                  <a:gd name="connsiteY9" fmla="*/ 1183870 h 3169688"/>
                  <a:gd name="connsiteX10" fmla="*/ 4655128 w 7333673"/>
                  <a:gd name="connsiteY10" fmla="*/ 1239288 h 3169688"/>
                  <a:gd name="connsiteX11" fmla="*/ 4359564 w 7333673"/>
                  <a:gd name="connsiteY11" fmla="*/ 1128452 h 3169688"/>
                  <a:gd name="connsiteX12" fmla="*/ 4221019 w 7333673"/>
                  <a:gd name="connsiteY12" fmla="*/ 1054561 h 3169688"/>
                  <a:gd name="connsiteX13" fmla="*/ 4128655 w 7333673"/>
                  <a:gd name="connsiteY13" fmla="*/ 888306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2728 w 7333673"/>
                  <a:gd name="connsiteY17" fmla="*/ 546561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6910 w 7333673"/>
                  <a:gd name="connsiteY3" fmla="*/ 2310706 h 3169688"/>
                  <a:gd name="connsiteX4" fmla="*/ 6012873 w 7333673"/>
                  <a:gd name="connsiteY4" fmla="*/ 2162924 h 3169688"/>
                  <a:gd name="connsiteX5" fmla="*/ 5874328 w 7333673"/>
                  <a:gd name="connsiteY5" fmla="*/ 1876597 h 3169688"/>
                  <a:gd name="connsiteX6" fmla="*/ 5597237 w 7333673"/>
                  <a:gd name="connsiteY6" fmla="*/ 1876597 h 3169688"/>
                  <a:gd name="connsiteX7" fmla="*/ 5107710 w 7333673"/>
                  <a:gd name="connsiteY7" fmla="*/ 1387070 h 3169688"/>
                  <a:gd name="connsiteX8" fmla="*/ 4959928 w 7333673"/>
                  <a:gd name="connsiteY8" fmla="*/ 1350124 h 3169688"/>
                  <a:gd name="connsiteX9" fmla="*/ 4895273 w 7333673"/>
                  <a:gd name="connsiteY9" fmla="*/ 1183870 h 3169688"/>
                  <a:gd name="connsiteX10" fmla="*/ 4655128 w 7333673"/>
                  <a:gd name="connsiteY10" fmla="*/ 1239288 h 3169688"/>
                  <a:gd name="connsiteX11" fmla="*/ 4359564 w 7333673"/>
                  <a:gd name="connsiteY11" fmla="*/ 1128452 h 3169688"/>
                  <a:gd name="connsiteX12" fmla="*/ 4221019 w 7333673"/>
                  <a:gd name="connsiteY12" fmla="*/ 1054561 h 3169688"/>
                  <a:gd name="connsiteX13" fmla="*/ 4128655 w 7333673"/>
                  <a:gd name="connsiteY13" fmla="*/ 888306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2728 w 7333673"/>
                  <a:gd name="connsiteY17" fmla="*/ 546561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6910 w 7333673"/>
                  <a:gd name="connsiteY3" fmla="*/ 2310706 h 3169688"/>
                  <a:gd name="connsiteX4" fmla="*/ 6012873 w 7333673"/>
                  <a:gd name="connsiteY4" fmla="*/ 2162924 h 3169688"/>
                  <a:gd name="connsiteX5" fmla="*/ 5874328 w 7333673"/>
                  <a:gd name="connsiteY5" fmla="*/ 1876597 h 3169688"/>
                  <a:gd name="connsiteX6" fmla="*/ 5597237 w 7333673"/>
                  <a:gd name="connsiteY6" fmla="*/ 1876597 h 3169688"/>
                  <a:gd name="connsiteX7" fmla="*/ 5107710 w 7333673"/>
                  <a:gd name="connsiteY7" fmla="*/ 1387070 h 3169688"/>
                  <a:gd name="connsiteX8" fmla="*/ 4959928 w 7333673"/>
                  <a:gd name="connsiteY8" fmla="*/ 1350124 h 3169688"/>
                  <a:gd name="connsiteX9" fmla="*/ 4895273 w 7333673"/>
                  <a:gd name="connsiteY9" fmla="*/ 1183870 h 3169688"/>
                  <a:gd name="connsiteX10" fmla="*/ 4655128 w 7333673"/>
                  <a:gd name="connsiteY10" fmla="*/ 1239288 h 3169688"/>
                  <a:gd name="connsiteX11" fmla="*/ 4359564 w 7333673"/>
                  <a:gd name="connsiteY11" fmla="*/ 1128452 h 3169688"/>
                  <a:gd name="connsiteX12" fmla="*/ 4221019 w 7333673"/>
                  <a:gd name="connsiteY12" fmla="*/ 1054561 h 3169688"/>
                  <a:gd name="connsiteX13" fmla="*/ 4128655 w 7333673"/>
                  <a:gd name="connsiteY13" fmla="*/ 888306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2728 w 7333673"/>
                  <a:gd name="connsiteY17" fmla="*/ 546561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6910 w 7333673"/>
                  <a:gd name="connsiteY3" fmla="*/ 2310706 h 3169688"/>
                  <a:gd name="connsiteX4" fmla="*/ 6012873 w 7333673"/>
                  <a:gd name="connsiteY4" fmla="*/ 2162924 h 3169688"/>
                  <a:gd name="connsiteX5" fmla="*/ 5874328 w 7333673"/>
                  <a:gd name="connsiteY5" fmla="*/ 1876597 h 3169688"/>
                  <a:gd name="connsiteX6" fmla="*/ 5597237 w 7333673"/>
                  <a:gd name="connsiteY6" fmla="*/ 1876597 h 3169688"/>
                  <a:gd name="connsiteX7" fmla="*/ 5107710 w 7333673"/>
                  <a:gd name="connsiteY7" fmla="*/ 1387070 h 3169688"/>
                  <a:gd name="connsiteX8" fmla="*/ 4959928 w 7333673"/>
                  <a:gd name="connsiteY8" fmla="*/ 1350124 h 3169688"/>
                  <a:gd name="connsiteX9" fmla="*/ 4895273 w 7333673"/>
                  <a:gd name="connsiteY9" fmla="*/ 1183870 h 3169688"/>
                  <a:gd name="connsiteX10" fmla="*/ 4655128 w 7333673"/>
                  <a:gd name="connsiteY10" fmla="*/ 1239288 h 3169688"/>
                  <a:gd name="connsiteX11" fmla="*/ 4359564 w 7333673"/>
                  <a:gd name="connsiteY11" fmla="*/ 1128452 h 3169688"/>
                  <a:gd name="connsiteX12" fmla="*/ 4221019 w 7333673"/>
                  <a:gd name="connsiteY12" fmla="*/ 1054561 h 3169688"/>
                  <a:gd name="connsiteX13" fmla="*/ 4128655 w 7333673"/>
                  <a:gd name="connsiteY13" fmla="*/ 888306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2728 w 7333673"/>
                  <a:gd name="connsiteY17" fmla="*/ 546561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6910 w 7333673"/>
                  <a:gd name="connsiteY3" fmla="*/ 2310706 h 3169688"/>
                  <a:gd name="connsiteX4" fmla="*/ 6012873 w 7333673"/>
                  <a:gd name="connsiteY4" fmla="*/ 2162924 h 3169688"/>
                  <a:gd name="connsiteX5" fmla="*/ 5874328 w 7333673"/>
                  <a:gd name="connsiteY5" fmla="*/ 1876597 h 3169688"/>
                  <a:gd name="connsiteX6" fmla="*/ 5597237 w 7333673"/>
                  <a:gd name="connsiteY6" fmla="*/ 1876597 h 3169688"/>
                  <a:gd name="connsiteX7" fmla="*/ 5107710 w 7333673"/>
                  <a:gd name="connsiteY7" fmla="*/ 1387070 h 3169688"/>
                  <a:gd name="connsiteX8" fmla="*/ 4959928 w 7333673"/>
                  <a:gd name="connsiteY8" fmla="*/ 1350124 h 3169688"/>
                  <a:gd name="connsiteX9" fmla="*/ 4895273 w 7333673"/>
                  <a:gd name="connsiteY9" fmla="*/ 1183870 h 3169688"/>
                  <a:gd name="connsiteX10" fmla="*/ 4655128 w 7333673"/>
                  <a:gd name="connsiteY10" fmla="*/ 1239288 h 3169688"/>
                  <a:gd name="connsiteX11" fmla="*/ 4359564 w 7333673"/>
                  <a:gd name="connsiteY11" fmla="*/ 1128452 h 3169688"/>
                  <a:gd name="connsiteX12" fmla="*/ 4221019 w 7333673"/>
                  <a:gd name="connsiteY12" fmla="*/ 1054561 h 3169688"/>
                  <a:gd name="connsiteX13" fmla="*/ 4128655 w 7333673"/>
                  <a:gd name="connsiteY13" fmla="*/ 888306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2728 w 7333673"/>
                  <a:gd name="connsiteY17" fmla="*/ 546561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6910 w 7333673"/>
                  <a:gd name="connsiteY3" fmla="*/ 2310706 h 3169688"/>
                  <a:gd name="connsiteX4" fmla="*/ 6012873 w 7333673"/>
                  <a:gd name="connsiteY4" fmla="*/ 2162924 h 3169688"/>
                  <a:gd name="connsiteX5" fmla="*/ 5874328 w 7333673"/>
                  <a:gd name="connsiteY5" fmla="*/ 1876597 h 3169688"/>
                  <a:gd name="connsiteX6" fmla="*/ 5597237 w 7333673"/>
                  <a:gd name="connsiteY6" fmla="*/ 1876597 h 3169688"/>
                  <a:gd name="connsiteX7" fmla="*/ 5107710 w 7333673"/>
                  <a:gd name="connsiteY7" fmla="*/ 1387070 h 3169688"/>
                  <a:gd name="connsiteX8" fmla="*/ 4959928 w 7333673"/>
                  <a:gd name="connsiteY8" fmla="*/ 1350124 h 3169688"/>
                  <a:gd name="connsiteX9" fmla="*/ 4895273 w 7333673"/>
                  <a:gd name="connsiteY9" fmla="*/ 1183870 h 3169688"/>
                  <a:gd name="connsiteX10" fmla="*/ 4655128 w 7333673"/>
                  <a:gd name="connsiteY10" fmla="*/ 1239288 h 3169688"/>
                  <a:gd name="connsiteX11" fmla="*/ 4359564 w 7333673"/>
                  <a:gd name="connsiteY11" fmla="*/ 1128452 h 3169688"/>
                  <a:gd name="connsiteX12" fmla="*/ 4221019 w 7333673"/>
                  <a:gd name="connsiteY12" fmla="*/ 1054561 h 3169688"/>
                  <a:gd name="connsiteX13" fmla="*/ 4128655 w 7333673"/>
                  <a:gd name="connsiteY13" fmla="*/ 888306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7924 w 7333673"/>
                  <a:gd name="connsiteY17" fmla="*/ 541366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6910 w 7333673"/>
                  <a:gd name="connsiteY3" fmla="*/ 2310706 h 3169688"/>
                  <a:gd name="connsiteX4" fmla="*/ 6012873 w 7333673"/>
                  <a:gd name="connsiteY4" fmla="*/ 2162924 h 3169688"/>
                  <a:gd name="connsiteX5" fmla="*/ 5874328 w 7333673"/>
                  <a:gd name="connsiteY5" fmla="*/ 1876597 h 3169688"/>
                  <a:gd name="connsiteX6" fmla="*/ 5597237 w 7333673"/>
                  <a:gd name="connsiteY6" fmla="*/ 1876597 h 3169688"/>
                  <a:gd name="connsiteX7" fmla="*/ 5107710 w 7333673"/>
                  <a:gd name="connsiteY7" fmla="*/ 1387070 h 3169688"/>
                  <a:gd name="connsiteX8" fmla="*/ 4959928 w 7333673"/>
                  <a:gd name="connsiteY8" fmla="*/ 1350124 h 3169688"/>
                  <a:gd name="connsiteX9" fmla="*/ 4895273 w 7333673"/>
                  <a:gd name="connsiteY9" fmla="*/ 1183870 h 3169688"/>
                  <a:gd name="connsiteX10" fmla="*/ 4655128 w 7333673"/>
                  <a:gd name="connsiteY10" fmla="*/ 1239288 h 3169688"/>
                  <a:gd name="connsiteX11" fmla="*/ 4359564 w 7333673"/>
                  <a:gd name="connsiteY11" fmla="*/ 1128452 h 3169688"/>
                  <a:gd name="connsiteX12" fmla="*/ 4221019 w 7333673"/>
                  <a:gd name="connsiteY12" fmla="*/ 1054561 h 3169688"/>
                  <a:gd name="connsiteX13" fmla="*/ 4128655 w 7333673"/>
                  <a:gd name="connsiteY13" fmla="*/ 888306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7924 w 7333673"/>
                  <a:gd name="connsiteY17" fmla="*/ 541366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6910 w 7333673"/>
                  <a:gd name="connsiteY3" fmla="*/ 2310706 h 3169688"/>
                  <a:gd name="connsiteX4" fmla="*/ 6012873 w 7333673"/>
                  <a:gd name="connsiteY4" fmla="*/ 2162924 h 3169688"/>
                  <a:gd name="connsiteX5" fmla="*/ 5874328 w 7333673"/>
                  <a:gd name="connsiteY5" fmla="*/ 1876597 h 3169688"/>
                  <a:gd name="connsiteX6" fmla="*/ 5597237 w 7333673"/>
                  <a:gd name="connsiteY6" fmla="*/ 1876597 h 3169688"/>
                  <a:gd name="connsiteX7" fmla="*/ 5107710 w 7333673"/>
                  <a:gd name="connsiteY7" fmla="*/ 1387070 h 3169688"/>
                  <a:gd name="connsiteX8" fmla="*/ 4959928 w 7333673"/>
                  <a:gd name="connsiteY8" fmla="*/ 1350124 h 3169688"/>
                  <a:gd name="connsiteX9" fmla="*/ 4895273 w 7333673"/>
                  <a:gd name="connsiteY9" fmla="*/ 1183870 h 3169688"/>
                  <a:gd name="connsiteX10" fmla="*/ 4655128 w 7333673"/>
                  <a:gd name="connsiteY10" fmla="*/ 1239288 h 3169688"/>
                  <a:gd name="connsiteX11" fmla="*/ 4359564 w 7333673"/>
                  <a:gd name="connsiteY11" fmla="*/ 1128452 h 3169688"/>
                  <a:gd name="connsiteX12" fmla="*/ 4221019 w 7333673"/>
                  <a:gd name="connsiteY12" fmla="*/ 1054561 h 3169688"/>
                  <a:gd name="connsiteX13" fmla="*/ 4139046 w 7333673"/>
                  <a:gd name="connsiteY13" fmla="*/ 924674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7924 w 7333673"/>
                  <a:gd name="connsiteY17" fmla="*/ 541366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6910 w 7333673"/>
                  <a:gd name="connsiteY3" fmla="*/ 2310706 h 3169688"/>
                  <a:gd name="connsiteX4" fmla="*/ 6012873 w 7333673"/>
                  <a:gd name="connsiteY4" fmla="*/ 2162924 h 3169688"/>
                  <a:gd name="connsiteX5" fmla="*/ 5874328 w 7333673"/>
                  <a:gd name="connsiteY5" fmla="*/ 1876597 h 3169688"/>
                  <a:gd name="connsiteX6" fmla="*/ 5597237 w 7333673"/>
                  <a:gd name="connsiteY6" fmla="*/ 1876597 h 3169688"/>
                  <a:gd name="connsiteX7" fmla="*/ 5107710 w 7333673"/>
                  <a:gd name="connsiteY7" fmla="*/ 1387070 h 3169688"/>
                  <a:gd name="connsiteX8" fmla="*/ 4959928 w 7333673"/>
                  <a:gd name="connsiteY8" fmla="*/ 1350124 h 3169688"/>
                  <a:gd name="connsiteX9" fmla="*/ 4895273 w 7333673"/>
                  <a:gd name="connsiteY9" fmla="*/ 1183870 h 3169688"/>
                  <a:gd name="connsiteX10" fmla="*/ 4655128 w 7333673"/>
                  <a:gd name="connsiteY10" fmla="*/ 1239288 h 3169688"/>
                  <a:gd name="connsiteX11" fmla="*/ 4359564 w 7333673"/>
                  <a:gd name="connsiteY11" fmla="*/ 1128452 h 3169688"/>
                  <a:gd name="connsiteX12" fmla="*/ 4226214 w 7333673"/>
                  <a:gd name="connsiteY12" fmla="*/ 1049366 h 3169688"/>
                  <a:gd name="connsiteX13" fmla="*/ 4139046 w 7333673"/>
                  <a:gd name="connsiteY13" fmla="*/ 924674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7924 w 7333673"/>
                  <a:gd name="connsiteY17" fmla="*/ 541366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6910 w 7333673"/>
                  <a:gd name="connsiteY3" fmla="*/ 2310706 h 3169688"/>
                  <a:gd name="connsiteX4" fmla="*/ 6012873 w 7333673"/>
                  <a:gd name="connsiteY4" fmla="*/ 2162924 h 3169688"/>
                  <a:gd name="connsiteX5" fmla="*/ 5874328 w 7333673"/>
                  <a:gd name="connsiteY5" fmla="*/ 1876597 h 3169688"/>
                  <a:gd name="connsiteX6" fmla="*/ 5597237 w 7333673"/>
                  <a:gd name="connsiteY6" fmla="*/ 1876597 h 3169688"/>
                  <a:gd name="connsiteX7" fmla="*/ 5107710 w 7333673"/>
                  <a:gd name="connsiteY7" fmla="*/ 1387070 h 3169688"/>
                  <a:gd name="connsiteX8" fmla="*/ 4959928 w 7333673"/>
                  <a:gd name="connsiteY8" fmla="*/ 1350124 h 3169688"/>
                  <a:gd name="connsiteX9" fmla="*/ 4895273 w 7333673"/>
                  <a:gd name="connsiteY9" fmla="*/ 1183870 h 3169688"/>
                  <a:gd name="connsiteX10" fmla="*/ 4655128 w 7333673"/>
                  <a:gd name="connsiteY10" fmla="*/ 1239288 h 3169688"/>
                  <a:gd name="connsiteX11" fmla="*/ 4375150 w 7333673"/>
                  <a:gd name="connsiteY11" fmla="*/ 1123257 h 3169688"/>
                  <a:gd name="connsiteX12" fmla="*/ 4226214 w 7333673"/>
                  <a:gd name="connsiteY12" fmla="*/ 1049366 h 3169688"/>
                  <a:gd name="connsiteX13" fmla="*/ 4139046 w 7333673"/>
                  <a:gd name="connsiteY13" fmla="*/ 924674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7924 w 7333673"/>
                  <a:gd name="connsiteY17" fmla="*/ 541366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6910 w 7333673"/>
                  <a:gd name="connsiteY3" fmla="*/ 2310706 h 3169688"/>
                  <a:gd name="connsiteX4" fmla="*/ 6012873 w 7333673"/>
                  <a:gd name="connsiteY4" fmla="*/ 2162924 h 3169688"/>
                  <a:gd name="connsiteX5" fmla="*/ 5874328 w 7333673"/>
                  <a:gd name="connsiteY5" fmla="*/ 1876597 h 3169688"/>
                  <a:gd name="connsiteX6" fmla="*/ 5597237 w 7333673"/>
                  <a:gd name="connsiteY6" fmla="*/ 1876597 h 3169688"/>
                  <a:gd name="connsiteX7" fmla="*/ 5107710 w 7333673"/>
                  <a:gd name="connsiteY7" fmla="*/ 1387070 h 3169688"/>
                  <a:gd name="connsiteX8" fmla="*/ 4959928 w 7333673"/>
                  <a:gd name="connsiteY8" fmla="*/ 1350124 h 3169688"/>
                  <a:gd name="connsiteX9" fmla="*/ 4895273 w 7333673"/>
                  <a:gd name="connsiteY9" fmla="*/ 1183870 h 3169688"/>
                  <a:gd name="connsiteX10" fmla="*/ 4655128 w 7333673"/>
                  <a:gd name="connsiteY10" fmla="*/ 1239288 h 3169688"/>
                  <a:gd name="connsiteX11" fmla="*/ 4375150 w 7333673"/>
                  <a:gd name="connsiteY11" fmla="*/ 1123257 h 3169688"/>
                  <a:gd name="connsiteX12" fmla="*/ 4226214 w 7333673"/>
                  <a:gd name="connsiteY12" fmla="*/ 1049366 h 3169688"/>
                  <a:gd name="connsiteX13" fmla="*/ 4139046 w 7333673"/>
                  <a:gd name="connsiteY13" fmla="*/ 924674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7924 w 7333673"/>
                  <a:gd name="connsiteY17" fmla="*/ 541366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6910 w 7333673"/>
                  <a:gd name="connsiteY3" fmla="*/ 2310706 h 3169688"/>
                  <a:gd name="connsiteX4" fmla="*/ 6012873 w 7333673"/>
                  <a:gd name="connsiteY4" fmla="*/ 2162924 h 3169688"/>
                  <a:gd name="connsiteX5" fmla="*/ 5874328 w 7333673"/>
                  <a:gd name="connsiteY5" fmla="*/ 1876597 h 3169688"/>
                  <a:gd name="connsiteX6" fmla="*/ 5597237 w 7333673"/>
                  <a:gd name="connsiteY6" fmla="*/ 1876597 h 3169688"/>
                  <a:gd name="connsiteX7" fmla="*/ 5107710 w 7333673"/>
                  <a:gd name="connsiteY7" fmla="*/ 1387070 h 3169688"/>
                  <a:gd name="connsiteX8" fmla="*/ 4959928 w 7333673"/>
                  <a:gd name="connsiteY8" fmla="*/ 1350124 h 3169688"/>
                  <a:gd name="connsiteX9" fmla="*/ 4895273 w 7333673"/>
                  <a:gd name="connsiteY9" fmla="*/ 1183870 h 3169688"/>
                  <a:gd name="connsiteX10" fmla="*/ 4655128 w 7333673"/>
                  <a:gd name="connsiteY10" fmla="*/ 1239288 h 3169688"/>
                  <a:gd name="connsiteX11" fmla="*/ 4375150 w 7333673"/>
                  <a:gd name="connsiteY11" fmla="*/ 1123257 h 3169688"/>
                  <a:gd name="connsiteX12" fmla="*/ 4226214 w 7333673"/>
                  <a:gd name="connsiteY12" fmla="*/ 1049366 h 3169688"/>
                  <a:gd name="connsiteX13" fmla="*/ 4139046 w 7333673"/>
                  <a:gd name="connsiteY13" fmla="*/ 924674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7924 w 7333673"/>
                  <a:gd name="connsiteY17" fmla="*/ 541366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6910 w 7333673"/>
                  <a:gd name="connsiteY3" fmla="*/ 2310706 h 3169688"/>
                  <a:gd name="connsiteX4" fmla="*/ 6012873 w 7333673"/>
                  <a:gd name="connsiteY4" fmla="*/ 2162924 h 3169688"/>
                  <a:gd name="connsiteX5" fmla="*/ 5874328 w 7333673"/>
                  <a:gd name="connsiteY5" fmla="*/ 1876597 h 3169688"/>
                  <a:gd name="connsiteX6" fmla="*/ 5597237 w 7333673"/>
                  <a:gd name="connsiteY6" fmla="*/ 1876597 h 3169688"/>
                  <a:gd name="connsiteX7" fmla="*/ 5107710 w 7333673"/>
                  <a:gd name="connsiteY7" fmla="*/ 1387070 h 3169688"/>
                  <a:gd name="connsiteX8" fmla="*/ 4959928 w 7333673"/>
                  <a:gd name="connsiteY8" fmla="*/ 1350124 h 3169688"/>
                  <a:gd name="connsiteX9" fmla="*/ 4879686 w 7333673"/>
                  <a:gd name="connsiteY9" fmla="*/ 1204652 h 3169688"/>
                  <a:gd name="connsiteX10" fmla="*/ 4655128 w 7333673"/>
                  <a:gd name="connsiteY10" fmla="*/ 1239288 h 3169688"/>
                  <a:gd name="connsiteX11" fmla="*/ 4375150 w 7333673"/>
                  <a:gd name="connsiteY11" fmla="*/ 1123257 h 3169688"/>
                  <a:gd name="connsiteX12" fmla="*/ 4226214 w 7333673"/>
                  <a:gd name="connsiteY12" fmla="*/ 1049366 h 3169688"/>
                  <a:gd name="connsiteX13" fmla="*/ 4139046 w 7333673"/>
                  <a:gd name="connsiteY13" fmla="*/ 924674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7924 w 7333673"/>
                  <a:gd name="connsiteY17" fmla="*/ 541366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6910 w 7333673"/>
                  <a:gd name="connsiteY3" fmla="*/ 2310706 h 3169688"/>
                  <a:gd name="connsiteX4" fmla="*/ 6012873 w 7333673"/>
                  <a:gd name="connsiteY4" fmla="*/ 2162924 h 3169688"/>
                  <a:gd name="connsiteX5" fmla="*/ 5874328 w 7333673"/>
                  <a:gd name="connsiteY5" fmla="*/ 1876597 h 3169688"/>
                  <a:gd name="connsiteX6" fmla="*/ 5597237 w 7333673"/>
                  <a:gd name="connsiteY6" fmla="*/ 1876597 h 3169688"/>
                  <a:gd name="connsiteX7" fmla="*/ 5107710 w 7333673"/>
                  <a:gd name="connsiteY7" fmla="*/ 1387070 h 3169688"/>
                  <a:gd name="connsiteX8" fmla="*/ 4959928 w 7333673"/>
                  <a:gd name="connsiteY8" fmla="*/ 1350124 h 3169688"/>
                  <a:gd name="connsiteX9" fmla="*/ 4879686 w 7333673"/>
                  <a:gd name="connsiteY9" fmla="*/ 1204652 h 3169688"/>
                  <a:gd name="connsiteX10" fmla="*/ 4655128 w 7333673"/>
                  <a:gd name="connsiteY10" fmla="*/ 1239288 h 3169688"/>
                  <a:gd name="connsiteX11" fmla="*/ 4375150 w 7333673"/>
                  <a:gd name="connsiteY11" fmla="*/ 1123257 h 3169688"/>
                  <a:gd name="connsiteX12" fmla="*/ 4226214 w 7333673"/>
                  <a:gd name="connsiteY12" fmla="*/ 1049366 h 3169688"/>
                  <a:gd name="connsiteX13" fmla="*/ 4139046 w 7333673"/>
                  <a:gd name="connsiteY13" fmla="*/ 924674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7924 w 7333673"/>
                  <a:gd name="connsiteY17" fmla="*/ 541366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6910 w 7333673"/>
                  <a:gd name="connsiteY3" fmla="*/ 2310706 h 3169688"/>
                  <a:gd name="connsiteX4" fmla="*/ 6012873 w 7333673"/>
                  <a:gd name="connsiteY4" fmla="*/ 2162924 h 3169688"/>
                  <a:gd name="connsiteX5" fmla="*/ 5874328 w 7333673"/>
                  <a:gd name="connsiteY5" fmla="*/ 1876597 h 3169688"/>
                  <a:gd name="connsiteX6" fmla="*/ 5597237 w 7333673"/>
                  <a:gd name="connsiteY6" fmla="*/ 1876597 h 3169688"/>
                  <a:gd name="connsiteX7" fmla="*/ 5107710 w 7333673"/>
                  <a:gd name="connsiteY7" fmla="*/ 1387070 h 3169688"/>
                  <a:gd name="connsiteX8" fmla="*/ 4959928 w 7333673"/>
                  <a:gd name="connsiteY8" fmla="*/ 1350124 h 3169688"/>
                  <a:gd name="connsiteX9" fmla="*/ 4879686 w 7333673"/>
                  <a:gd name="connsiteY9" fmla="*/ 1204652 h 3169688"/>
                  <a:gd name="connsiteX10" fmla="*/ 4655128 w 7333673"/>
                  <a:gd name="connsiteY10" fmla="*/ 1239288 h 3169688"/>
                  <a:gd name="connsiteX11" fmla="*/ 4375150 w 7333673"/>
                  <a:gd name="connsiteY11" fmla="*/ 1123257 h 3169688"/>
                  <a:gd name="connsiteX12" fmla="*/ 4226214 w 7333673"/>
                  <a:gd name="connsiteY12" fmla="*/ 1049366 h 3169688"/>
                  <a:gd name="connsiteX13" fmla="*/ 4139046 w 7333673"/>
                  <a:gd name="connsiteY13" fmla="*/ 924674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7924 w 7333673"/>
                  <a:gd name="connsiteY17" fmla="*/ 541366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6910 w 7333673"/>
                  <a:gd name="connsiteY3" fmla="*/ 2310706 h 3169688"/>
                  <a:gd name="connsiteX4" fmla="*/ 6012873 w 7333673"/>
                  <a:gd name="connsiteY4" fmla="*/ 2162924 h 3169688"/>
                  <a:gd name="connsiteX5" fmla="*/ 5874328 w 7333673"/>
                  <a:gd name="connsiteY5" fmla="*/ 1876597 h 3169688"/>
                  <a:gd name="connsiteX6" fmla="*/ 5597237 w 7333673"/>
                  <a:gd name="connsiteY6" fmla="*/ 1876597 h 3169688"/>
                  <a:gd name="connsiteX7" fmla="*/ 5107710 w 7333673"/>
                  <a:gd name="connsiteY7" fmla="*/ 1387070 h 3169688"/>
                  <a:gd name="connsiteX8" fmla="*/ 4959928 w 7333673"/>
                  <a:gd name="connsiteY8" fmla="*/ 1350124 h 3169688"/>
                  <a:gd name="connsiteX9" fmla="*/ 4879686 w 7333673"/>
                  <a:gd name="connsiteY9" fmla="*/ 1204652 h 3169688"/>
                  <a:gd name="connsiteX10" fmla="*/ 4655128 w 7333673"/>
                  <a:gd name="connsiteY10" fmla="*/ 1239288 h 3169688"/>
                  <a:gd name="connsiteX11" fmla="*/ 4375150 w 7333673"/>
                  <a:gd name="connsiteY11" fmla="*/ 1123257 h 3169688"/>
                  <a:gd name="connsiteX12" fmla="*/ 4226214 w 7333673"/>
                  <a:gd name="connsiteY12" fmla="*/ 1049366 h 3169688"/>
                  <a:gd name="connsiteX13" fmla="*/ 4139046 w 7333673"/>
                  <a:gd name="connsiteY13" fmla="*/ 924674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7924 w 7333673"/>
                  <a:gd name="connsiteY17" fmla="*/ 541366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6910 w 7333673"/>
                  <a:gd name="connsiteY3" fmla="*/ 2310706 h 3169688"/>
                  <a:gd name="connsiteX4" fmla="*/ 6012873 w 7333673"/>
                  <a:gd name="connsiteY4" fmla="*/ 2162924 h 3169688"/>
                  <a:gd name="connsiteX5" fmla="*/ 5874328 w 7333673"/>
                  <a:gd name="connsiteY5" fmla="*/ 1876597 h 3169688"/>
                  <a:gd name="connsiteX6" fmla="*/ 5597237 w 7333673"/>
                  <a:gd name="connsiteY6" fmla="*/ 1876597 h 3169688"/>
                  <a:gd name="connsiteX7" fmla="*/ 5107710 w 7333673"/>
                  <a:gd name="connsiteY7" fmla="*/ 1387070 h 3169688"/>
                  <a:gd name="connsiteX8" fmla="*/ 4959928 w 7333673"/>
                  <a:gd name="connsiteY8" fmla="*/ 1350124 h 3169688"/>
                  <a:gd name="connsiteX9" fmla="*/ 4879686 w 7333673"/>
                  <a:gd name="connsiteY9" fmla="*/ 1204652 h 3169688"/>
                  <a:gd name="connsiteX10" fmla="*/ 4655128 w 7333673"/>
                  <a:gd name="connsiteY10" fmla="*/ 1239288 h 3169688"/>
                  <a:gd name="connsiteX11" fmla="*/ 4375150 w 7333673"/>
                  <a:gd name="connsiteY11" fmla="*/ 1123257 h 3169688"/>
                  <a:gd name="connsiteX12" fmla="*/ 4226214 w 7333673"/>
                  <a:gd name="connsiteY12" fmla="*/ 1049366 h 3169688"/>
                  <a:gd name="connsiteX13" fmla="*/ 4139046 w 7333673"/>
                  <a:gd name="connsiteY13" fmla="*/ 924674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7924 w 7333673"/>
                  <a:gd name="connsiteY17" fmla="*/ 541366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6910 w 7333673"/>
                  <a:gd name="connsiteY3" fmla="*/ 2310706 h 3169688"/>
                  <a:gd name="connsiteX4" fmla="*/ 6012873 w 7333673"/>
                  <a:gd name="connsiteY4" fmla="*/ 2162924 h 3169688"/>
                  <a:gd name="connsiteX5" fmla="*/ 5874328 w 7333673"/>
                  <a:gd name="connsiteY5" fmla="*/ 1876597 h 3169688"/>
                  <a:gd name="connsiteX6" fmla="*/ 5597237 w 7333673"/>
                  <a:gd name="connsiteY6" fmla="*/ 1876597 h 3169688"/>
                  <a:gd name="connsiteX7" fmla="*/ 5107710 w 7333673"/>
                  <a:gd name="connsiteY7" fmla="*/ 1387070 h 3169688"/>
                  <a:gd name="connsiteX8" fmla="*/ 4959928 w 7333673"/>
                  <a:gd name="connsiteY8" fmla="*/ 1350124 h 3169688"/>
                  <a:gd name="connsiteX9" fmla="*/ 4879686 w 7333673"/>
                  <a:gd name="connsiteY9" fmla="*/ 1204652 h 3169688"/>
                  <a:gd name="connsiteX10" fmla="*/ 4655128 w 7333673"/>
                  <a:gd name="connsiteY10" fmla="*/ 1239288 h 3169688"/>
                  <a:gd name="connsiteX11" fmla="*/ 4375150 w 7333673"/>
                  <a:gd name="connsiteY11" fmla="*/ 1123257 h 3169688"/>
                  <a:gd name="connsiteX12" fmla="*/ 4226214 w 7333673"/>
                  <a:gd name="connsiteY12" fmla="*/ 1049366 h 3169688"/>
                  <a:gd name="connsiteX13" fmla="*/ 4139046 w 7333673"/>
                  <a:gd name="connsiteY13" fmla="*/ 924674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7924 w 7333673"/>
                  <a:gd name="connsiteY17" fmla="*/ 541366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6910 w 7333673"/>
                  <a:gd name="connsiteY3" fmla="*/ 2310706 h 3169688"/>
                  <a:gd name="connsiteX4" fmla="*/ 6012873 w 7333673"/>
                  <a:gd name="connsiteY4" fmla="*/ 2162924 h 3169688"/>
                  <a:gd name="connsiteX5" fmla="*/ 5874328 w 7333673"/>
                  <a:gd name="connsiteY5" fmla="*/ 1876597 h 3169688"/>
                  <a:gd name="connsiteX6" fmla="*/ 5566064 w 7333673"/>
                  <a:gd name="connsiteY6" fmla="*/ 1840229 h 3169688"/>
                  <a:gd name="connsiteX7" fmla="*/ 5107710 w 7333673"/>
                  <a:gd name="connsiteY7" fmla="*/ 1387070 h 3169688"/>
                  <a:gd name="connsiteX8" fmla="*/ 4959928 w 7333673"/>
                  <a:gd name="connsiteY8" fmla="*/ 1350124 h 3169688"/>
                  <a:gd name="connsiteX9" fmla="*/ 4879686 w 7333673"/>
                  <a:gd name="connsiteY9" fmla="*/ 1204652 h 3169688"/>
                  <a:gd name="connsiteX10" fmla="*/ 4655128 w 7333673"/>
                  <a:gd name="connsiteY10" fmla="*/ 1239288 h 3169688"/>
                  <a:gd name="connsiteX11" fmla="*/ 4375150 w 7333673"/>
                  <a:gd name="connsiteY11" fmla="*/ 1123257 h 3169688"/>
                  <a:gd name="connsiteX12" fmla="*/ 4226214 w 7333673"/>
                  <a:gd name="connsiteY12" fmla="*/ 1049366 h 3169688"/>
                  <a:gd name="connsiteX13" fmla="*/ 4139046 w 7333673"/>
                  <a:gd name="connsiteY13" fmla="*/ 924674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7924 w 7333673"/>
                  <a:gd name="connsiteY17" fmla="*/ 541366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6910 w 7333673"/>
                  <a:gd name="connsiteY3" fmla="*/ 2310706 h 3169688"/>
                  <a:gd name="connsiteX4" fmla="*/ 6012873 w 7333673"/>
                  <a:gd name="connsiteY4" fmla="*/ 2162924 h 3169688"/>
                  <a:gd name="connsiteX5" fmla="*/ 5874328 w 7333673"/>
                  <a:gd name="connsiteY5" fmla="*/ 1876597 h 3169688"/>
                  <a:gd name="connsiteX6" fmla="*/ 5566064 w 7333673"/>
                  <a:gd name="connsiteY6" fmla="*/ 1840229 h 3169688"/>
                  <a:gd name="connsiteX7" fmla="*/ 5107710 w 7333673"/>
                  <a:gd name="connsiteY7" fmla="*/ 1387070 h 3169688"/>
                  <a:gd name="connsiteX8" fmla="*/ 4959928 w 7333673"/>
                  <a:gd name="connsiteY8" fmla="*/ 1350124 h 3169688"/>
                  <a:gd name="connsiteX9" fmla="*/ 4879686 w 7333673"/>
                  <a:gd name="connsiteY9" fmla="*/ 1204652 h 3169688"/>
                  <a:gd name="connsiteX10" fmla="*/ 4655128 w 7333673"/>
                  <a:gd name="connsiteY10" fmla="*/ 1239288 h 3169688"/>
                  <a:gd name="connsiteX11" fmla="*/ 4375150 w 7333673"/>
                  <a:gd name="connsiteY11" fmla="*/ 1123257 h 3169688"/>
                  <a:gd name="connsiteX12" fmla="*/ 4226214 w 7333673"/>
                  <a:gd name="connsiteY12" fmla="*/ 1049366 h 3169688"/>
                  <a:gd name="connsiteX13" fmla="*/ 4139046 w 7333673"/>
                  <a:gd name="connsiteY13" fmla="*/ 924674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7924 w 7333673"/>
                  <a:gd name="connsiteY17" fmla="*/ 541366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6910 w 7333673"/>
                  <a:gd name="connsiteY3" fmla="*/ 2310706 h 3169688"/>
                  <a:gd name="connsiteX4" fmla="*/ 6012873 w 7333673"/>
                  <a:gd name="connsiteY4" fmla="*/ 2162924 h 3169688"/>
                  <a:gd name="connsiteX5" fmla="*/ 5874328 w 7333673"/>
                  <a:gd name="connsiteY5" fmla="*/ 1876597 h 3169688"/>
                  <a:gd name="connsiteX6" fmla="*/ 5566064 w 7333673"/>
                  <a:gd name="connsiteY6" fmla="*/ 1840229 h 3169688"/>
                  <a:gd name="connsiteX7" fmla="*/ 5107710 w 7333673"/>
                  <a:gd name="connsiteY7" fmla="*/ 1387070 h 3169688"/>
                  <a:gd name="connsiteX8" fmla="*/ 4959928 w 7333673"/>
                  <a:gd name="connsiteY8" fmla="*/ 1350124 h 3169688"/>
                  <a:gd name="connsiteX9" fmla="*/ 4879686 w 7333673"/>
                  <a:gd name="connsiteY9" fmla="*/ 1204652 h 3169688"/>
                  <a:gd name="connsiteX10" fmla="*/ 4655128 w 7333673"/>
                  <a:gd name="connsiteY10" fmla="*/ 1239288 h 3169688"/>
                  <a:gd name="connsiteX11" fmla="*/ 4375150 w 7333673"/>
                  <a:gd name="connsiteY11" fmla="*/ 1123257 h 3169688"/>
                  <a:gd name="connsiteX12" fmla="*/ 4226214 w 7333673"/>
                  <a:gd name="connsiteY12" fmla="*/ 1049366 h 3169688"/>
                  <a:gd name="connsiteX13" fmla="*/ 4139046 w 7333673"/>
                  <a:gd name="connsiteY13" fmla="*/ 924674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7924 w 7333673"/>
                  <a:gd name="connsiteY17" fmla="*/ 541366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6910 w 7333673"/>
                  <a:gd name="connsiteY3" fmla="*/ 2310706 h 3169688"/>
                  <a:gd name="connsiteX4" fmla="*/ 6012873 w 7333673"/>
                  <a:gd name="connsiteY4" fmla="*/ 2162924 h 3169688"/>
                  <a:gd name="connsiteX5" fmla="*/ 5874328 w 7333673"/>
                  <a:gd name="connsiteY5" fmla="*/ 1876597 h 3169688"/>
                  <a:gd name="connsiteX6" fmla="*/ 5566064 w 7333673"/>
                  <a:gd name="connsiteY6" fmla="*/ 1840229 h 3169688"/>
                  <a:gd name="connsiteX7" fmla="*/ 5107710 w 7333673"/>
                  <a:gd name="connsiteY7" fmla="*/ 1387070 h 3169688"/>
                  <a:gd name="connsiteX8" fmla="*/ 4959928 w 7333673"/>
                  <a:gd name="connsiteY8" fmla="*/ 1350124 h 3169688"/>
                  <a:gd name="connsiteX9" fmla="*/ 4879686 w 7333673"/>
                  <a:gd name="connsiteY9" fmla="*/ 1204652 h 3169688"/>
                  <a:gd name="connsiteX10" fmla="*/ 4655128 w 7333673"/>
                  <a:gd name="connsiteY10" fmla="*/ 1239288 h 3169688"/>
                  <a:gd name="connsiteX11" fmla="*/ 4375150 w 7333673"/>
                  <a:gd name="connsiteY11" fmla="*/ 1123257 h 3169688"/>
                  <a:gd name="connsiteX12" fmla="*/ 4226214 w 7333673"/>
                  <a:gd name="connsiteY12" fmla="*/ 1049366 h 3169688"/>
                  <a:gd name="connsiteX13" fmla="*/ 4139046 w 7333673"/>
                  <a:gd name="connsiteY13" fmla="*/ 924674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7924 w 7333673"/>
                  <a:gd name="connsiteY17" fmla="*/ 541366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6910 w 7333673"/>
                  <a:gd name="connsiteY3" fmla="*/ 2310706 h 3169688"/>
                  <a:gd name="connsiteX4" fmla="*/ 6012873 w 7333673"/>
                  <a:gd name="connsiteY4" fmla="*/ 2162924 h 3169688"/>
                  <a:gd name="connsiteX5" fmla="*/ 5874328 w 7333673"/>
                  <a:gd name="connsiteY5" fmla="*/ 1876597 h 3169688"/>
                  <a:gd name="connsiteX6" fmla="*/ 5566064 w 7333673"/>
                  <a:gd name="connsiteY6" fmla="*/ 1840229 h 3169688"/>
                  <a:gd name="connsiteX7" fmla="*/ 5107710 w 7333673"/>
                  <a:gd name="connsiteY7" fmla="*/ 1387070 h 3169688"/>
                  <a:gd name="connsiteX8" fmla="*/ 4959928 w 7333673"/>
                  <a:gd name="connsiteY8" fmla="*/ 1350124 h 3169688"/>
                  <a:gd name="connsiteX9" fmla="*/ 4879686 w 7333673"/>
                  <a:gd name="connsiteY9" fmla="*/ 1204652 h 3169688"/>
                  <a:gd name="connsiteX10" fmla="*/ 4655128 w 7333673"/>
                  <a:gd name="connsiteY10" fmla="*/ 1239288 h 3169688"/>
                  <a:gd name="connsiteX11" fmla="*/ 4375150 w 7333673"/>
                  <a:gd name="connsiteY11" fmla="*/ 1123257 h 3169688"/>
                  <a:gd name="connsiteX12" fmla="*/ 4226214 w 7333673"/>
                  <a:gd name="connsiteY12" fmla="*/ 1049366 h 3169688"/>
                  <a:gd name="connsiteX13" fmla="*/ 4139046 w 7333673"/>
                  <a:gd name="connsiteY13" fmla="*/ 924674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7924 w 7333673"/>
                  <a:gd name="connsiteY17" fmla="*/ 541366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6910 w 7333673"/>
                  <a:gd name="connsiteY3" fmla="*/ 2310706 h 3169688"/>
                  <a:gd name="connsiteX4" fmla="*/ 6049241 w 7333673"/>
                  <a:gd name="connsiteY4" fmla="*/ 2142142 h 3169688"/>
                  <a:gd name="connsiteX5" fmla="*/ 5874328 w 7333673"/>
                  <a:gd name="connsiteY5" fmla="*/ 1876597 h 3169688"/>
                  <a:gd name="connsiteX6" fmla="*/ 5566064 w 7333673"/>
                  <a:gd name="connsiteY6" fmla="*/ 1840229 h 3169688"/>
                  <a:gd name="connsiteX7" fmla="*/ 5107710 w 7333673"/>
                  <a:gd name="connsiteY7" fmla="*/ 1387070 h 3169688"/>
                  <a:gd name="connsiteX8" fmla="*/ 4959928 w 7333673"/>
                  <a:gd name="connsiteY8" fmla="*/ 1350124 h 3169688"/>
                  <a:gd name="connsiteX9" fmla="*/ 4879686 w 7333673"/>
                  <a:gd name="connsiteY9" fmla="*/ 1204652 h 3169688"/>
                  <a:gd name="connsiteX10" fmla="*/ 4655128 w 7333673"/>
                  <a:gd name="connsiteY10" fmla="*/ 1239288 h 3169688"/>
                  <a:gd name="connsiteX11" fmla="*/ 4375150 w 7333673"/>
                  <a:gd name="connsiteY11" fmla="*/ 1123257 h 3169688"/>
                  <a:gd name="connsiteX12" fmla="*/ 4226214 w 7333673"/>
                  <a:gd name="connsiteY12" fmla="*/ 1049366 h 3169688"/>
                  <a:gd name="connsiteX13" fmla="*/ 4139046 w 7333673"/>
                  <a:gd name="connsiteY13" fmla="*/ 924674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7924 w 7333673"/>
                  <a:gd name="connsiteY17" fmla="*/ 541366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6910 w 7333673"/>
                  <a:gd name="connsiteY3" fmla="*/ 2310706 h 3169688"/>
                  <a:gd name="connsiteX4" fmla="*/ 6049241 w 7333673"/>
                  <a:gd name="connsiteY4" fmla="*/ 2142142 h 3169688"/>
                  <a:gd name="connsiteX5" fmla="*/ 5858742 w 7333673"/>
                  <a:gd name="connsiteY5" fmla="*/ 1886988 h 3169688"/>
                  <a:gd name="connsiteX6" fmla="*/ 5566064 w 7333673"/>
                  <a:gd name="connsiteY6" fmla="*/ 1840229 h 3169688"/>
                  <a:gd name="connsiteX7" fmla="*/ 5107710 w 7333673"/>
                  <a:gd name="connsiteY7" fmla="*/ 1387070 h 3169688"/>
                  <a:gd name="connsiteX8" fmla="*/ 4959928 w 7333673"/>
                  <a:gd name="connsiteY8" fmla="*/ 1350124 h 3169688"/>
                  <a:gd name="connsiteX9" fmla="*/ 4879686 w 7333673"/>
                  <a:gd name="connsiteY9" fmla="*/ 1204652 h 3169688"/>
                  <a:gd name="connsiteX10" fmla="*/ 4655128 w 7333673"/>
                  <a:gd name="connsiteY10" fmla="*/ 1239288 h 3169688"/>
                  <a:gd name="connsiteX11" fmla="*/ 4375150 w 7333673"/>
                  <a:gd name="connsiteY11" fmla="*/ 1123257 h 3169688"/>
                  <a:gd name="connsiteX12" fmla="*/ 4226214 w 7333673"/>
                  <a:gd name="connsiteY12" fmla="*/ 1049366 h 3169688"/>
                  <a:gd name="connsiteX13" fmla="*/ 4139046 w 7333673"/>
                  <a:gd name="connsiteY13" fmla="*/ 924674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7924 w 7333673"/>
                  <a:gd name="connsiteY17" fmla="*/ 541366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1715 w 7333673"/>
                  <a:gd name="connsiteY3" fmla="*/ 2315902 h 3169688"/>
                  <a:gd name="connsiteX4" fmla="*/ 6049241 w 7333673"/>
                  <a:gd name="connsiteY4" fmla="*/ 2142142 h 3169688"/>
                  <a:gd name="connsiteX5" fmla="*/ 5858742 w 7333673"/>
                  <a:gd name="connsiteY5" fmla="*/ 1886988 h 3169688"/>
                  <a:gd name="connsiteX6" fmla="*/ 5566064 w 7333673"/>
                  <a:gd name="connsiteY6" fmla="*/ 1840229 h 3169688"/>
                  <a:gd name="connsiteX7" fmla="*/ 5107710 w 7333673"/>
                  <a:gd name="connsiteY7" fmla="*/ 1387070 h 3169688"/>
                  <a:gd name="connsiteX8" fmla="*/ 4959928 w 7333673"/>
                  <a:gd name="connsiteY8" fmla="*/ 1350124 h 3169688"/>
                  <a:gd name="connsiteX9" fmla="*/ 4879686 w 7333673"/>
                  <a:gd name="connsiteY9" fmla="*/ 1204652 h 3169688"/>
                  <a:gd name="connsiteX10" fmla="*/ 4655128 w 7333673"/>
                  <a:gd name="connsiteY10" fmla="*/ 1239288 h 3169688"/>
                  <a:gd name="connsiteX11" fmla="*/ 4375150 w 7333673"/>
                  <a:gd name="connsiteY11" fmla="*/ 1123257 h 3169688"/>
                  <a:gd name="connsiteX12" fmla="*/ 4226214 w 7333673"/>
                  <a:gd name="connsiteY12" fmla="*/ 1049366 h 3169688"/>
                  <a:gd name="connsiteX13" fmla="*/ 4139046 w 7333673"/>
                  <a:gd name="connsiteY13" fmla="*/ 924674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7924 w 7333673"/>
                  <a:gd name="connsiteY17" fmla="*/ 541366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1715 w 7333673"/>
                  <a:gd name="connsiteY3" fmla="*/ 2315902 h 3169688"/>
                  <a:gd name="connsiteX4" fmla="*/ 6049241 w 7333673"/>
                  <a:gd name="connsiteY4" fmla="*/ 2142142 h 3169688"/>
                  <a:gd name="connsiteX5" fmla="*/ 5858742 w 7333673"/>
                  <a:gd name="connsiteY5" fmla="*/ 1886988 h 3169688"/>
                  <a:gd name="connsiteX6" fmla="*/ 5566064 w 7333673"/>
                  <a:gd name="connsiteY6" fmla="*/ 1840229 h 3169688"/>
                  <a:gd name="connsiteX7" fmla="*/ 5107710 w 7333673"/>
                  <a:gd name="connsiteY7" fmla="*/ 1387070 h 3169688"/>
                  <a:gd name="connsiteX8" fmla="*/ 4959928 w 7333673"/>
                  <a:gd name="connsiteY8" fmla="*/ 1350124 h 3169688"/>
                  <a:gd name="connsiteX9" fmla="*/ 4879686 w 7333673"/>
                  <a:gd name="connsiteY9" fmla="*/ 1204652 h 3169688"/>
                  <a:gd name="connsiteX10" fmla="*/ 4655128 w 7333673"/>
                  <a:gd name="connsiteY10" fmla="*/ 1239288 h 3169688"/>
                  <a:gd name="connsiteX11" fmla="*/ 4375150 w 7333673"/>
                  <a:gd name="connsiteY11" fmla="*/ 1123257 h 3169688"/>
                  <a:gd name="connsiteX12" fmla="*/ 4226214 w 7333673"/>
                  <a:gd name="connsiteY12" fmla="*/ 1049366 h 3169688"/>
                  <a:gd name="connsiteX13" fmla="*/ 4139046 w 7333673"/>
                  <a:gd name="connsiteY13" fmla="*/ 924674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7924 w 7333673"/>
                  <a:gd name="connsiteY17" fmla="*/ 541366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1715 w 7333673"/>
                  <a:gd name="connsiteY3" fmla="*/ 2315902 h 3169688"/>
                  <a:gd name="connsiteX4" fmla="*/ 6049241 w 7333673"/>
                  <a:gd name="connsiteY4" fmla="*/ 2142142 h 3169688"/>
                  <a:gd name="connsiteX5" fmla="*/ 5858742 w 7333673"/>
                  <a:gd name="connsiteY5" fmla="*/ 1886988 h 3169688"/>
                  <a:gd name="connsiteX6" fmla="*/ 5566064 w 7333673"/>
                  <a:gd name="connsiteY6" fmla="*/ 1840229 h 3169688"/>
                  <a:gd name="connsiteX7" fmla="*/ 5107710 w 7333673"/>
                  <a:gd name="connsiteY7" fmla="*/ 1387070 h 3169688"/>
                  <a:gd name="connsiteX8" fmla="*/ 4959928 w 7333673"/>
                  <a:gd name="connsiteY8" fmla="*/ 1350124 h 3169688"/>
                  <a:gd name="connsiteX9" fmla="*/ 4879686 w 7333673"/>
                  <a:gd name="connsiteY9" fmla="*/ 1204652 h 3169688"/>
                  <a:gd name="connsiteX10" fmla="*/ 4655128 w 7333673"/>
                  <a:gd name="connsiteY10" fmla="*/ 1239288 h 3169688"/>
                  <a:gd name="connsiteX11" fmla="*/ 4375150 w 7333673"/>
                  <a:gd name="connsiteY11" fmla="*/ 1123257 h 3169688"/>
                  <a:gd name="connsiteX12" fmla="*/ 4226214 w 7333673"/>
                  <a:gd name="connsiteY12" fmla="*/ 1049366 h 3169688"/>
                  <a:gd name="connsiteX13" fmla="*/ 4139046 w 7333673"/>
                  <a:gd name="connsiteY13" fmla="*/ 924674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7924 w 7333673"/>
                  <a:gd name="connsiteY17" fmla="*/ 541366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1715 w 7333673"/>
                  <a:gd name="connsiteY3" fmla="*/ 2315902 h 3169688"/>
                  <a:gd name="connsiteX4" fmla="*/ 6049241 w 7333673"/>
                  <a:gd name="connsiteY4" fmla="*/ 2142142 h 3169688"/>
                  <a:gd name="connsiteX5" fmla="*/ 5858742 w 7333673"/>
                  <a:gd name="connsiteY5" fmla="*/ 1886988 h 3169688"/>
                  <a:gd name="connsiteX6" fmla="*/ 5566064 w 7333673"/>
                  <a:gd name="connsiteY6" fmla="*/ 1840229 h 3169688"/>
                  <a:gd name="connsiteX7" fmla="*/ 5107710 w 7333673"/>
                  <a:gd name="connsiteY7" fmla="*/ 1387070 h 3169688"/>
                  <a:gd name="connsiteX8" fmla="*/ 4959928 w 7333673"/>
                  <a:gd name="connsiteY8" fmla="*/ 1350124 h 3169688"/>
                  <a:gd name="connsiteX9" fmla="*/ 4879686 w 7333673"/>
                  <a:gd name="connsiteY9" fmla="*/ 1204652 h 3169688"/>
                  <a:gd name="connsiteX10" fmla="*/ 4655128 w 7333673"/>
                  <a:gd name="connsiteY10" fmla="*/ 1239288 h 3169688"/>
                  <a:gd name="connsiteX11" fmla="*/ 4375150 w 7333673"/>
                  <a:gd name="connsiteY11" fmla="*/ 1123257 h 3169688"/>
                  <a:gd name="connsiteX12" fmla="*/ 4226214 w 7333673"/>
                  <a:gd name="connsiteY12" fmla="*/ 1049366 h 3169688"/>
                  <a:gd name="connsiteX13" fmla="*/ 4139046 w 7333673"/>
                  <a:gd name="connsiteY13" fmla="*/ 924674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7924 w 7333673"/>
                  <a:gd name="connsiteY17" fmla="*/ 541366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1715 w 7333673"/>
                  <a:gd name="connsiteY3" fmla="*/ 2315902 h 3169688"/>
                  <a:gd name="connsiteX4" fmla="*/ 6049241 w 7333673"/>
                  <a:gd name="connsiteY4" fmla="*/ 2142142 h 3169688"/>
                  <a:gd name="connsiteX5" fmla="*/ 5858742 w 7333673"/>
                  <a:gd name="connsiteY5" fmla="*/ 1886988 h 3169688"/>
                  <a:gd name="connsiteX6" fmla="*/ 5566064 w 7333673"/>
                  <a:gd name="connsiteY6" fmla="*/ 1840229 h 3169688"/>
                  <a:gd name="connsiteX7" fmla="*/ 5107710 w 7333673"/>
                  <a:gd name="connsiteY7" fmla="*/ 1387070 h 3169688"/>
                  <a:gd name="connsiteX8" fmla="*/ 4959928 w 7333673"/>
                  <a:gd name="connsiteY8" fmla="*/ 1350124 h 3169688"/>
                  <a:gd name="connsiteX9" fmla="*/ 4879686 w 7333673"/>
                  <a:gd name="connsiteY9" fmla="*/ 1204652 h 3169688"/>
                  <a:gd name="connsiteX10" fmla="*/ 4655128 w 7333673"/>
                  <a:gd name="connsiteY10" fmla="*/ 1239288 h 3169688"/>
                  <a:gd name="connsiteX11" fmla="*/ 4375150 w 7333673"/>
                  <a:gd name="connsiteY11" fmla="*/ 1123257 h 3169688"/>
                  <a:gd name="connsiteX12" fmla="*/ 4226214 w 7333673"/>
                  <a:gd name="connsiteY12" fmla="*/ 1049366 h 3169688"/>
                  <a:gd name="connsiteX13" fmla="*/ 4139046 w 7333673"/>
                  <a:gd name="connsiteY13" fmla="*/ 924674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7924 w 7333673"/>
                  <a:gd name="connsiteY17" fmla="*/ 541366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77891 w 7333673"/>
                  <a:gd name="connsiteY2" fmla="*/ 2597033 h 3169688"/>
                  <a:gd name="connsiteX3" fmla="*/ 6321715 w 7333673"/>
                  <a:gd name="connsiteY3" fmla="*/ 2315902 h 3169688"/>
                  <a:gd name="connsiteX4" fmla="*/ 6049241 w 7333673"/>
                  <a:gd name="connsiteY4" fmla="*/ 2142142 h 3169688"/>
                  <a:gd name="connsiteX5" fmla="*/ 5858742 w 7333673"/>
                  <a:gd name="connsiteY5" fmla="*/ 1886988 h 3169688"/>
                  <a:gd name="connsiteX6" fmla="*/ 5566064 w 7333673"/>
                  <a:gd name="connsiteY6" fmla="*/ 1840229 h 3169688"/>
                  <a:gd name="connsiteX7" fmla="*/ 5107710 w 7333673"/>
                  <a:gd name="connsiteY7" fmla="*/ 1387070 h 3169688"/>
                  <a:gd name="connsiteX8" fmla="*/ 4959928 w 7333673"/>
                  <a:gd name="connsiteY8" fmla="*/ 1350124 h 3169688"/>
                  <a:gd name="connsiteX9" fmla="*/ 4879686 w 7333673"/>
                  <a:gd name="connsiteY9" fmla="*/ 1204652 h 3169688"/>
                  <a:gd name="connsiteX10" fmla="*/ 4655128 w 7333673"/>
                  <a:gd name="connsiteY10" fmla="*/ 1239288 h 3169688"/>
                  <a:gd name="connsiteX11" fmla="*/ 4375150 w 7333673"/>
                  <a:gd name="connsiteY11" fmla="*/ 1123257 h 3169688"/>
                  <a:gd name="connsiteX12" fmla="*/ 4226214 w 7333673"/>
                  <a:gd name="connsiteY12" fmla="*/ 1049366 h 3169688"/>
                  <a:gd name="connsiteX13" fmla="*/ 4139046 w 7333673"/>
                  <a:gd name="connsiteY13" fmla="*/ 924674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7924 w 7333673"/>
                  <a:gd name="connsiteY17" fmla="*/ 541366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88282 w 7333673"/>
                  <a:gd name="connsiteY2" fmla="*/ 2586643 h 3169688"/>
                  <a:gd name="connsiteX3" fmla="*/ 6321715 w 7333673"/>
                  <a:gd name="connsiteY3" fmla="*/ 2315902 h 3169688"/>
                  <a:gd name="connsiteX4" fmla="*/ 6049241 w 7333673"/>
                  <a:gd name="connsiteY4" fmla="*/ 2142142 h 3169688"/>
                  <a:gd name="connsiteX5" fmla="*/ 5858742 w 7333673"/>
                  <a:gd name="connsiteY5" fmla="*/ 1886988 h 3169688"/>
                  <a:gd name="connsiteX6" fmla="*/ 5566064 w 7333673"/>
                  <a:gd name="connsiteY6" fmla="*/ 1840229 h 3169688"/>
                  <a:gd name="connsiteX7" fmla="*/ 5107710 w 7333673"/>
                  <a:gd name="connsiteY7" fmla="*/ 1387070 h 3169688"/>
                  <a:gd name="connsiteX8" fmla="*/ 4959928 w 7333673"/>
                  <a:gd name="connsiteY8" fmla="*/ 1350124 h 3169688"/>
                  <a:gd name="connsiteX9" fmla="*/ 4879686 w 7333673"/>
                  <a:gd name="connsiteY9" fmla="*/ 1204652 h 3169688"/>
                  <a:gd name="connsiteX10" fmla="*/ 4655128 w 7333673"/>
                  <a:gd name="connsiteY10" fmla="*/ 1239288 h 3169688"/>
                  <a:gd name="connsiteX11" fmla="*/ 4375150 w 7333673"/>
                  <a:gd name="connsiteY11" fmla="*/ 1123257 h 3169688"/>
                  <a:gd name="connsiteX12" fmla="*/ 4226214 w 7333673"/>
                  <a:gd name="connsiteY12" fmla="*/ 1049366 h 3169688"/>
                  <a:gd name="connsiteX13" fmla="*/ 4139046 w 7333673"/>
                  <a:gd name="connsiteY13" fmla="*/ 924674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7924 w 7333673"/>
                  <a:gd name="connsiteY17" fmla="*/ 541366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2984961 h 3169688"/>
                  <a:gd name="connsiteX2" fmla="*/ 6688282 w 7333673"/>
                  <a:gd name="connsiteY2" fmla="*/ 2586643 h 3169688"/>
                  <a:gd name="connsiteX3" fmla="*/ 6321715 w 7333673"/>
                  <a:gd name="connsiteY3" fmla="*/ 2315902 h 3169688"/>
                  <a:gd name="connsiteX4" fmla="*/ 6049241 w 7333673"/>
                  <a:gd name="connsiteY4" fmla="*/ 2142142 h 3169688"/>
                  <a:gd name="connsiteX5" fmla="*/ 5858742 w 7333673"/>
                  <a:gd name="connsiteY5" fmla="*/ 1886988 h 3169688"/>
                  <a:gd name="connsiteX6" fmla="*/ 5566064 w 7333673"/>
                  <a:gd name="connsiteY6" fmla="*/ 1840229 h 3169688"/>
                  <a:gd name="connsiteX7" fmla="*/ 5107710 w 7333673"/>
                  <a:gd name="connsiteY7" fmla="*/ 1387070 h 3169688"/>
                  <a:gd name="connsiteX8" fmla="*/ 4959928 w 7333673"/>
                  <a:gd name="connsiteY8" fmla="*/ 1350124 h 3169688"/>
                  <a:gd name="connsiteX9" fmla="*/ 4879686 w 7333673"/>
                  <a:gd name="connsiteY9" fmla="*/ 1204652 h 3169688"/>
                  <a:gd name="connsiteX10" fmla="*/ 4655128 w 7333673"/>
                  <a:gd name="connsiteY10" fmla="*/ 1239288 h 3169688"/>
                  <a:gd name="connsiteX11" fmla="*/ 4375150 w 7333673"/>
                  <a:gd name="connsiteY11" fmla="*/ 1123257 h 3169688"/>
                  <a:gd name="connsiteX12" fmla="*/ 4226214 w 7333673"/>
                  <a:gd name="connsiteY12" fmla="*/ 1049366 h 3169688"/>
                  <a:gd name="connsiteX13" fmla="*/ 4139046 w 7333673"/>
                  <a:gd name="connsiteY13" fmla="*/ 924674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7924 w 7333673"/>
                  <a:gd name="connsiteY17" fmla="*/ 541366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3005743 h 3169688"/>
                  <a:gd name="connsiteX2" fmla="*/ 6688282 w 7333673"/>
                  <a:gd name="connsiteY2" fmla="*/ 2586643 h 3169688"/>
                  <a:gd name="connsiteX3" fmla="*/ 6321715 w 7333673"/>
                  <a:gd name="connsiteY3" fmla="*/ 2315902 h 3169688"/>
                  <a:gd name="connsiteX4" fmla="*/ 6049241 w 7333673"/>
                  <a:gd name="connsiteY4" fmla="*/ 2142142 h 3169688"/>
                  <a:gd name="connsiteX5" fmla="*/ 5858742 w 7333673"/>
                  <a:gd name="connsiteY5" fmla="*/ 1886988 h 3169688"/>
                  <a:gd name="connsiteX6" fmla="*/ 5566064 w 7333673"/>
                  <a:gd name="connsiteY6" fmla="*/ 1840229 h 3169688"/>
                  <a:gd name="connsiteX7" fmla="*/ 5107710 w 7333673"/>
                  <a:gd name="connsiteY7" fmla="*/ 1387070 h 3169688"/>
                  <a:gd name="connsiteX8" fmla="*/ 4959928 w 7333673"/>
                  <a:gd name="connsiteY8" fmla="*/ 1350124 h 3169688"/>
                  <a:gd name="connsiteX9" fmla="*/ 4879686 w 7333673"/>
                  <a:gd name="connsiteY9" fmla="*/ 1204652 h 3169688"/>
                  <a:gd name="connsiteX10" fmla="*/ 4655128 w 7333673"/>
                  <a:gd name="connsiteY10" fmla="*/ 1239288 h 3169688"/>
                  <a:gd name="connsiteX11" fmla="*/ 4375150 w 7333673"/>
                  <a:gd name="connsiteY11" fmla="*/ 1123257 h 3169688"/>
                  <a:gd name="connsiteX12" fmla="*/ 4226214 w 7333673"/>
                  <a:gd name="connsiteY12" fmla="*/ 1049366 h 3169688"/>
                  <a:gd name="connsiteX13" fmla="*/ 4139046 w 7333673"/>
                  <a:gd name="connsiteY13" fmla="*/ 924674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7924 w 7333673"/>
                  <a:gd name="connsiteY17" fmla="*/ 541366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3005743 h 3169688"/>
                  <a:gd name="connsiteX2" fmla="*/ 6688282 w 7333673"/>
                  <a:gd name="connsiteY2" fmla="*/ 2586643 h 3169688"/>
                  <a:gd name="connsiteX3" fmla="*/ 6321715 w 7333673"/>
                  <a:gd name="connsiteY3" fmla="*/ 2315902 h 3169688"/>
                  <a:gd name="connsiteX4" fmla="*/ 6049241 w 7333673"/>
                  <a:gd name="connsiteY4" fmla="*/ 2142142 h 3169688"/>
                  <a:gd name="connsiteX5" fmla="*/ 5858742 w 7333673"/>
                  <a:gd name="connsiteY5" fmla="*/ 1886988 h 3169688"/>
                  <a:gd name="connsiteX6" fmla="*/ 5566064 w 7333673"/>
                  <a:gd name="connsiteY6" fmla="*/ 1840229 h 3169688"/>
                  <a:gd name="connsiteX7" fmla="*/ 5107710 w 7333673"/>
                  <a:gd name="connsiteY7" fmla="*/ 1387070 h 3169688"/>
                  <a:gd name="connsiteX8" fmla="*/ 4959928 w 7333673"/>
                  <a:gd name="connsiteY8" fmla="*/ 1350124 h 3169688"/>
                  <a:gd name="connsiteX9" fmla="*/ 4879686 w 7333673"/>
                  <a:gd name="connsiteY9" fmla="*/ 1204652 h 3169688"/>
                  <a:gd name="connsiteX10" fmla="*/ 4655128 w 7333673"/>
                  <a:gd name="connsiteY10" fmla="*/ 1239288 h 3169688"/>
                  <a:gd name="connsiteX11" fmla="*/ 4375150 w 7333673"/>
                  <a:gd name="connsiteY11" fmla="*/ 1123257 h 3169688"/>
                  <a:gd name="connsiteX12" fmla="*/ 4226214 w 7333673"/>
                  <a:gd name="connsiteY12" fmla="*/ 1049366 h 3169688"/>
                  <a:gd name="connsiteX13" fmla="*/ 4139046 w 7333673"/>
                  <a:gd name="connsiteY13" fmla="*/ 924674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7924 w 7333673"/>
                  <a:gd name="connsiteY17" fmla="*/ 541366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58182 w 7333673"/>
                  <a:gd name="connsiteY1" fmla="*/ 3005743 h 3169688"/>
                  <a:gd name="connsiteX2" fmla="*/ 6688282 w 7333673"/>
                  <a:gd name="connsiteY2" fmla="*/ 2586643 h 3169688"/>
                  <a:gd name="connsiteX3" fmla="*/ 6321715 w 7333673"/>
                  <a:gd name="connsiteY3" fmla="*/ 2315902 h 3169688"/>
                  <a:gd name="connsiteX4" fmla="*/ 6049241 w 7333673"/>
                  <a:gd name="connsiteY4" fmla="*/ 2142142 h 3169688"/>
                  <a:gd name="connsiteX5" fmla="*/ 5858742 w 7333673"/>
                  <a:gd name="connsiteY5" fmla="*/ 1886988 h 3169688"/>
                  <a:gd name="connsiteX6" fmla="*/ 5566064 w 7333673"/>
                  <a:gd name="connsiteY6" fmla="*/ 1840229 h 3169688"/>
                  <a:gd name="connsiteX7" fmla="*/ 5107710 w 7333673"/>
                  <a:gd name="connsiteY7" fmla="*/ 1387070 h 3169688"/>
                  <a:gd name="connsiteX8" fmla="*/ 4959928 w 7333673"/>
                  <a:gd name="connsiteY8" fmla="*/ 1350124 h 3169688"/>
                  <a:gd name="connsiteX9" fmla="*/ 4879686 w 7333673"/>
                  <a:gd name="connsiteY9" fmla="*/ 1204652 h 3169688"/>
                  <a:gd name="connsiteX10" fmla="*/ 4655128 w 7333673"/>
                  <a:gd name="connsiteY10" fmla="*/ 1239288 h 3169688"/>
                  <a:gd name="connsiteX11" fmla="*/ 4375150 w 7333673"/>
                  <a:gd name="connsiteY11" fmla="*/ 1123257 h 3169688"/>
                  <a:gd name="connsiteX12" fmla="*/ 4226214 w 7333673"/>
                  <a:gd name="connsiteY12" fmla="*/ 1049366 h 3169688"/>
                  <a:gd name="connsiteX13" fmla="*/ 4139046 w 7333673"/>
                  <a:gd name="connsiteY13" fmla="*/ 924674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7924 w 7333673"/>
                  <a:gd name="connsiteY17" fmla="*/ 541366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27009 w 7333673"/>
                  <a:gd name="connsiteY1" fmla="*/ 3000548 h 3169688"/>
                  <a:gd name="connsiteX2" fmla="*/ 6688282 w 7333673"/>
                  <a:gd name="connsiteY2" fmla="*/ 2586643 h 3169688"/>
                  <a:gd name="connsiteX3" fmla="*/ 6321715 w 7333673"/>
                  <a:gd name="connsiteY3" fmla="*/ 2315902 h 3169688"/>
                  <a:gd name="connsiteX4" fmla="*/ 6049241 w 7333673"/>
                  <a:gd name="connsiteY4" fmla="*/ 2142142 h 3169688"/>
                  <a:gd name="connsiteX5" fmla="*/ 5858742 w 7333673"/>
                  <a:gd name="connsiteY5" fmla="*/ 1886988 h 3169688"/>
                  <a:gd name="connsiteX6" fmla="*/ 5566064 w 7333673"/>
                  <a:gd name="connsiteY6" fmla="*/ 1840229 h 3169688"/>
                  <a:gd name="connsiteX7" fmla="*/ 5107710 w 7333673"/>
                  <a:gd name="connsiteY7" fmla="*/ 1387070 h 3169688"/>
                  <a:gd name="connsiteX8" fmla="*/ 4959928 w 7333673"/>
                  <a:gd name="connsiteY8" fmla="*/ 1350124 h 3169688"/>
                  <a:gd name="connsiteX9" fmla="*/ 4879686 w 7333673"/>
                  <a:gd name="connsiteY9" fmla="*/ 1204652 h 3169688"/>
                  <a:gd name="connsiteX10" fmla="*/ 4655128 w 7333673"/>
                  <a:gd name="connsiteY10" fmla="*/ 1239288 h 3169688"/>
                  <a:gd name="connsiteX11" fmla="*/ 4375150 w 7333673"/>
                  <a:gd name="connsiteY11" fmla="*/ 1123257 h 3169688"/>
                  <a:gd name="connsiteX12" fmla="*/ 4226214 w 7333673"/>
                  <a:gd name="connsiteY12" fmla="*/ 1049366 h 3169688"/>
                  <a:gd name="connsiteX13" fmla="*/ 4139046 w 7333673"/>
                  <a:gd name="connsiteY13" fmla="*/ 924674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7924 w 7333673"/>
                  <a:gd name="connsiteY17" fmla="*/ 541366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27009 w 7333673"/>
                  <a:gd name="connsiteY1" fmla="*/ 3000548 h 3169688"/>
                  <a:gd name="connsiteX2" fmla="*/ 6688282 w 7333673"/>
                  <a:gd name="connsiteY2" fmla="*/ 2586643 h 3169688"/>
                  <a:gd name="connsiteX3" fmla="*/ 6321715 w 7333673"/>
                  <a:gd name="connsiteY3" fmla="*/ 2315902 h 3169688"/>
                  <a:gd name="connsiteX4" fmla="*/ 6049241 w 7333673"/>
                  <a:gd name="connsiteY4" fmla="*/ 2142142 h 3169688"/>
                  <a:gd name="connsiteX5" fmla="*/ 5858742 w 7333673"/>
                  <a:gd name="connsiteY5" fmla="*/ 1886988 h 3169688"/>
                  <a:gd name="connsiteX6" fmla="*/ 5566064 w 7333673"/>
                  <a:gd name="connsiteY6" fmla="*/ 1840229 h 3169688"/>
                  <a:gd name="connsiteX7" fmla="*/ 5107710 w 7333673"/>
                  <a:gd name="connsiteY7" fmla="*/ 1387070 h 3169688"/>
                  <a:gd name="connsiteX8" fmla="*/ 4959928 w 7333673"/>
                  <a:gd name="connsiteY8" fmla="*/ 1350124 h 3169688"/>
                  <a:gd name="connsiteX9" fmla="*/ 4879686 w 7333673"/>
                  <a:gd name="connsiteY9" fmla="*/ 1204652 h 3169688"/>
                  <a:gd name="connsiteX10" fmla="*/ 4655128 w 7333673"/>
                  <a:gd name="connsiteY10" fmla="*/ 1239288 h 3169688"/>
                  <a:gd name="connsiteX11" fmla="*/ 4375150 w 7333673"/>
                  <a:gd name="connsiteY11" fmla="*/ 1123257 h 3169688"/>
                  <a:gd name="connsiteX12" fmla="*/ 4226214 w 7333673"/>
                  <a:gd name="connsiteY12" fmla="*/ 1049366 h 3169688"/>
                  <a:gd name="connsiteX13" fmla="*/ 4139046 w 7333673"/>
                  <a:gd name="connsiteY13" fmla="*/ 924674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7924 w 7333673"/>
                  <a:gd name="connsiteY17" fmla="*/ 541366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27009 w 7333673"/>
                  <a:gd name="connsiteY1" fmla="*/ 3000548 h 3169688"/>
                  <a:gd name="connsiteX2" fmla="*/ 6688282 w 7333673"/>
                  <a:gd name="connsiteY2" fmla="*/ 2586643 h 3169688"/>
                  <a:gd name="connsiteX3" fmla="*/ 6321715 w 7333673"/>
                  <a:gd name="connsiteY3" fmla="*/ 2315902 h 3169688"/>
                  <a:gd name="connsiteX4" fmla="*/ 6049241 w 7333673"/>
                  <a:gd name="connsiteY4" fmla="*/ 2142142 h 3169688"/>
                  <a:gd name="connsiteX5" fmla="*/ 5858742 w 7333673"/>
                  <a:gd name="connsiteY5" fmla="*/ 1886988 h 3169688"/>
                  <a:gd name="connsiteX6" fmla="*/ 5566064 w 7333673"/>
                  <a:gd name="connsiteY6" fmla="*/ 1840229 h 3169688"/>
                  <a:gd name="connsiteX7" fmla="*/ 5107710 w 7333673"/>
                  <a:gd name="connsiteY7" fmla="*/ 1387070 h 3169688"/>
                  <a:gd name="connsiteX8" fmla="*/ 4959928 w 7333673"/>
                  <a:gd name="connsiteY8" fmla="*/ 1350124 h 3169688"/>
                  <a:gd name="connsiteX9" fmla="*/ 4879686 w 7333673"/>
                  <a:gd name="connsiteY9" fmla="*/ 1204652 h 3169688"/>
                  <a:gd name="connsiteX10" fmla="*/ 4655128 w 7333673"/>
                  <a:gd name="connsiteY10" fmla="*/ 1239288 h 3169688"/>
                  <a:gd name="connsiteX11" fmla="*/ 4375150 w 7333673"/>
                  <a:gd name="connsiteY11" fmla="*/ 1123257 h 3169688"/>
                  <a:gd name="connsiteX12" fmla="*/ 4226214 w 7333673"/>
                  <a:gd name="connsiteY12" fmla="*/ 1049366 h 3169688"/>
                  <a:gd name="connsiteX13" fmla="*/ 4139046 w 7333673"/>
                  <a:gd name="connsiteY13" fmla="*/ 924674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7924 w 7333673"/>
                  <a:gd name="connsiteY17" fmla="*/ 541366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 name="connsiteX0" fmla="*/ 7333673 w 7333673"/>
                  <a:gd name="connsiteY0" fmla="*/ 3169688 h 3169688"/>
                  <a:gd name="connsiteX1" fmla="*/ 7127009 w 7333673"/>
                  <a:gd name="connsiteY1" fmla="*/ 3000548 h 3169688"/>
                  <a:gd name="connsiteX2" fmla="*/ 6688282 w 7333673"/>
                  <a:gd name="connsiteY2" fmla="*/ 2586643 h 3169688"/>
                  <a:gd name="connsiteX3" fmla="*/ 6321715 w 7333673"/>
                  <a:gd name="connsiteY3" fmla="*/ 2315902 h 3169688"/>
                  <a:gd name="connsiteX4" fmla="*/ 6049241 w 7333673"/>
                  <a:gd name="connsiteY4" fmla="*/ 2142142 h 3169688"/>
                  <a:gd name="connsiteX5" fmla="*/ 5858742 w 7333673"/>
                  <a:gd name="connsiteY5" fmla="*/ 1886988 h 3169688"/>
                  <a:gd name="connsiteX6" fmla="*/ 5566064 w 7333673"/>
                  <a:gd name="connsiteY6" fmla="*/ 1840229 h 3169688"/>
                  <a:gd name="connsiteX7" fmla="*/ 5107710 w 7333673"/>
                  <a:gd name="connsiteY7" fmla="*/ 1387070 h 3169688"/>
                  <a:gd name="connsiteX8" fmla="*/ 4959928 w 7333673"/>
                  <a:gd name="connsiteY8" fmla="*/ 1350124 h 3169688"/>
                  <a:gd name="connsiteX9" fmla="*/ 4879686 w 7333673"/>
                  <a:gd name="connsiteY9" fmla="*/ 1204652 h 3169688"/>
                  <a:gd name="connsiteX10" fmla="*/ 4655128 w 7333673"/>
                  <a:gd name="connsiteY10" fmla="*/ 1239288 h 3169688"/>
                  <a:gd name="connsiteX11" fmla="*/ 4375150 w 7333673"/>
                  <a:gd name="connsiteY11" fmla="*/ 1123257 h 3169688"/>
                  <a:gd name="connsiteX12" fmla="*/ 4226214 w 7333673"/>
                  <a:gd name="connsiteY12" fmla="*/ 1049366 h 3169688"/>
                  <a:gd name="connsiteX13" fmla="*/ 4139046 w 7333673"/>
                  <a:gd name="connsiteY13" fmla="*/ 924674 h 3169688"/>
                  <a:gd name="connsiteX14" fmla="*/ 3999346 w 7333673"/>
                  <a:gd name="connsiteY14" fmla="*/ 842124 h 3169688"/>
                  <a:gd name="connsiteX15" fmla="*/ 3814619 w 7333673"/>
                  <a:gd name="connsiteY15" fmla="*/ 528088 h 3169688"/>
                  <a:gd name="connsiteX16" fmla="*/ 3491346 w 7333673"/>
                  <a:gd name="connsiteY16" fmla="*/ 731288 h 3169688"/>
                  <a:gd name="connsiteX17" fmla="*/ 3237924 w 7333673"/>
                  <a:gd name="connsiteY17" fmla="*/ 541366 h 3169688"/>
                  <a:gd name="connsiteX18" fmla="*/ 3020291 w 7333673"/>
                  <a:gd name="connsiteY18" fmla="*/ 583506 h 3169688"/>
                  <a:gd name="connsiteX19" fmla="*/ 2817091 w 7333673"/>
                  <a:gd name="connsiteY19" fmla="*/ 601979 h 3169688"/>
                  <a:gd name="connsiteX20" fmla="*/ 2733964 w 7333673"/>
                  <a:gd name="connsiteY20" fmla="*/ 454197 h 3169688"/>
                  <a:gd name="connsiteX21" fmla="*/ 2586182 w 7333673"/>
                  <a:gd name="connsiteY21" fmla="*/ 454197 h 3169688"/>
                  <a:gd name="connsiteX22" fmla="*/ 2244437 w 7333673"/>
                  <a:gd name="connsiteY22" fmla="*/ 537324 h 3169688"/>
                  <a:gd name="connsiteX23" fmla="*/ 1995055 w 7333673"/>
                  <a:gd name="connsiteY23" fmla="*/ 546561 h 3169688"/>
                  <a:gd name="connsiteX24" fmla="*/ 1717964 w 7333673"/>
                  <a:gd name="connsiteY24" fmla="*/ 528088 h 3169688"/>
                  <a:gd name="connsiteX25" fmla="*/ 1533237 w 7333673"/>
                  <a:gd name="connsiteY25" fmla="*/ 426488 h 3169688"/>
                  <a:gd name="connsiteX26" fmla="*/ 1173019 w 7333673"/>
                  <a:gd name="connsiteY26" fmla="*/ 297179 h 3169688"/>
                  <a:gd name="connsiteX27" fmla="*/ 877455 w 7333673"/>
                  <a:gd name="connsiteY27" fmla="*/ 93979 h 3169688"/>
                  <a:gd name="connsiteX28" fmla="*/ 600364 w 7333673"/>
                  <a:gd name="connsiteY28" fmla="*/ 75506 h 3169688"/>
                  <a:gd name="connsiteX29" fmla="*/ 350982 w 7333673"/>
                  <a:gd name="connsiteY29" fmla="*/ 121688 h 3169688"/>
                  <a:gd name="connsiteX30" fmla="*/ 0 w 7333673"/>
                  <a:gd name="connsiteY30" fmla="*/ 287943 h 3169688"/>
                  <a:gd name="connsiteX31" fmla="*/ 0 w 7333673"/>
                  <a:gd name="connsiteY31" fmla="*/ 287943 h 316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333673" h="3169688">
                    <a:moveTo>
                      <a:pt x="7333673" y="3169688"/>
                    </a:moveTo>
                    <a:cubicBezTo>
                      <a:pt x="7275176" y="3115040"/>
                      <a:pt x="7236306" y="3095990"/>
                      <a:pt x="7127009" y="3000548"/>
                    </a:cubicBezTo>
                    <a:cubicBezTo>
                      <a:pt x="7017712" y="2905106"/>
                      <a:pt x="6832888" y="2770888"/>
                      <a:pt x="6688282" y="2586643"/>
                    </a:cubicBezTo>
                    <a:cubicBezTo>
                      <a:pt x="6517698" y="2511502"/>
                      <a:pt x="6428222" y="2389985"/>
                      <a:pt x="6321715" y="2315902"/>
                    </a:cubicBezTo>
                    <a:cubicBezTo>
                      <a:pt x="6215208" y="2241819"/>
                      <a:pt x="6140066" y="2200062"/>
                      <a:pt x="6049241" y="2142142"/>
                    </a:cubicBezTo>
                    <a:cubicBezTo>
                      <a:pt x="5973811" y="2069791"/>
                      <a:pt x="5939271" y="1937307"/>
                      <a:pt x="5858742" y="1886988"/>
                    </a:cubicBezTo>
                    <a:cubicBezTo>
                      <a:pt x="5778213" y="1836669"/>
                      <a:pt x="5689600" y="1945870"/>
                      <a:pt x="5566064" y="1840229"/>
                    </a:cubicBezTo>
                    <a:cubicBezTo>
                      <a:pt x="5438294" y="1758641"/>
                      <a:pt x="5208733" y="1468754"/>
                      <a:pt x="5107710" y="1387070"/>
                    </a:cubicBezTo>
                    <a:cubicBezTo>
                      <a:pt x="5006687" y="1305386"/>
                      <a:pt x="4997932" y="1380527"/>
                      <a:pt x="4959928" y="1350124"/>
                    </a:cubicBezTo>
                    <a:cubicBezTo>
                      <a:pt x="4921924" y="1319721"/>
                      <a:pt x="4930486" y="1223125"/>
                      <a:pt x="4879686" y="1204652"/>
                    </a:cubicBezTo>
                    <a:cubicBezTo>
                      <a:pt x="4828886" y="1186179"/>
                      <a:pt x="4739217" y="1252854"/>
                      <a:pt x="4655128" y="1239288"/>
                    </a:cubicBezTo>
                    <a:cubicBezTo>
                      <a:pt x="4571039" y="1225722"/>
                      <a:pt x="4446636" y="1154911"/>
                      <a:pt x="4375150" y="1123257"/>
                    </a:cubicBezTo>
                    <a:lnTo>
                      <a:pt x="4226214" y="1049366"/>
                    </a:lnTo>
                    <a:lnTo>
                      <a:pt x="4139046" y="924674"/>
                    </a:lnTo>
                    <a:cubicBezTo>
                      <a:pt x="4102101" y="889268"/>
                      <a:pt x="4053417" y="908222"/>
                      <a:pt x="3999346" y="842124"/>
                    </a:cubicBezTo>
                    <a:cubicBezTo>
                      <a:pt x="3945275" y="776026"/>
                      <a:pt x="3899286" y="546561"/>
                      <a:pt x="3814619" y="528088"/>
                    </a:cubicBezTo>
                    <a:cubicBezTo>
                      <a:pt x="3729952" y="509615"/>
                      <a:pt x="3587462" y="729075"/>
                      <a:pt x="3491346" y="731288"/>
                    </a:cubicBezTo>
                    <a:cubicBezTo>
                      <a:pt x="3395230" y="733501"/>
                      <a:pt x="3308736" y="560224"/>
                      <a:pt x="3237924" y="541366"/>
                    </a:cubicBezTo>
                    <a:cubicBezTo>
                      <a:pt x="3167112" y="522508"/>
                      <a:pt x="3137862" y="389350"/>
                      <a:pt x="3020291" y="583506"/>
                    </a:cubicBezTo>
                    <a:cubicBezTo>
                      <a:pt x="2952558" y="589664"/>
                      <a:pt x="2905606" y="933526"/>
                      <a:pt x="2817091" y="601979"/>
                    </a:cubicBezTo>
                    <a:lnTo>
                      <a:pt x="2733964" y="454197"/>
                    </a:lnTo>
                    <a:cubicBezTo>
                      <a:pt x="2684703" y="454197"/>
                      <a:pt x="2666615" y="194425"/>
                      <a:pt x="2586182" y="454197"/>
                    </a:cubicBezTo>
                    <a:cubicBezTo>
                      <a:pt x="2472267" y="481906"/>
                      <a:pt x="2472652" y="686260"/>
                      <a:pt x="2244437" y="537324"/>
                    </a:cubicBezTo>
                    <a:cubicBezTo>
                      <a:pt x="2161310" y="540403"/>
                      <a:pt x="2187287" y="408401"/>
                      <a:pt x="1995055" y="546561"/>
                    </a:cubicBezTo>
                    <a:cubicBezTo>
                      <a:pt x="1902691" y="540403"/>
                      <a:pt x="1810328" y="684914"/>
                      <a:pt x="1717964" y="528088"/>
                    </a:cubicBezTo>
                    <a:cubicBezTo>
                      <a:pt x="1656388" y="494221"/>
                      <a:pt x="1672745" y="309686"/>
                      <a:pt x="1533237" y="426488"/>
                    </a:cubicBezTo>
                    <a:cubicBezTo>
                      <a:pt x="1413164" y="383385"/>
                      <a:pt x="1355437" y="584469"/>
                      <a:pt x="1173019" y="297179"/>
                    </a:cubicBezTo>
                    <a:cubicBezTo>
                      <a:pt x="1074498" y="229446"/>
                      <a:pt x="1090276" y="-139624"/>
                      <a:pt x="877455" y="93979"/>
                    </a:cubicBezTo>
                    <a:cubicBezTo>
                      <a:pt x="785091" y="87821"/>
                      <a:pt x="765464" y="341436"/>
                      <a:pt x="600364" y="75506"/>
                    </a:cubicBezTo>
                    <a:cubicBezTo>
                      <a:pt x="517237" y="-111722"/>
                      <a:pt x="434109" y="106294"/>
                      <a:pt x="350982" y="121688"/>
                    </a:cubicBezTo>
                    <a:cubicBezTo>
                      <a:pt x="233988" y="177106"/>
                      <a:pt x="169525" y="477866"/>
                      <a:pt x="0" y="287943"/>
                    </a:cubicBezTo>
                    <a:lnTo>
                      <a:pt x="0" y="287943"/>
                    </a:lnTo>
                  </a:path>
                </a:pathLst>
              </a:custGeom>
              <a:noFill/>
              <a:ln w="38100"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defRPr/>
                </a:pPr>
                <a:endParaRPr lang="en-US">
                  <a:solidFill>
                    <a:srgbClr val="FFFFFF"/>
                  </a:solidFill>
                  <a:latin typeface="Arial" panose="020B0604020202020204"/>
                </a:endParaRPr>
              </a:p>
            </p:txBody>
          </p:sp>
          <p:sp>
            <p:nvSpPr>
              <p:cNvPr id="175" name="Rectangle 174">
                <a:extLst>
                  <a:ext uri="{FF2B5EF4-FFF2-40B4-BE49-F238E27FC236}">
                    <a16:creationId xmlns:a16="http://schemas.microsoft.com/office/drawing/2014/main" id="{01B24D2F-93E1-43B1-ACC3-63F400B03D37}"/>
                  </a:ext>
                </a:extLst>
              </p:cNvPr>
              <p:cNvSpPr/>
              <p:nvPr/>
            </p:nvSpPr>
            <p:spPr>
              <a:xfrm>
                <a:off x="9013436" y="2592752"/>
                <a:ext cx="371987" cy="410410"/>
              </a:xfrm>
              <a:prstGeom prst="rect">
                <a:avLst/>
              </a:prstGeom>
            </p:spPr>
            <p:txBody>
              <a:bodyPr wrap="none" anchor="ctr">
                <a:spAutoFit/>
              </a:bodyPr>
              <a:lstStyle/>
              <a:p>
                <a:pPr defTabSz="914286">
                  <a:defRPr/>
                </a:pPr>
                <a:r>
                  <a:rPr lang="en-US" sz="1200">
                    <a:latin typeface="Arial"/>
                    <a:cs typeface="Arial"/>
                  </a:rPr>
                  <a:t>100</a:t>
                </a:r>
                <a:endParaRPr lang="en-US">
                  <a:latin typeface="Arial"/>
                  <a:cs typeface="Arial"/>
                </a:endParaRPr>
              </a:p>
            </p:txBody>
          </p:sp>
          <p:sp>
            <p:nvSpPr>
              <p:cNvPr id="176" name="Rectangle 175">
                <a:extLst>
                  <a:ext uri="{FF2B5EF4-FFF2-40B4-BE49-F238E27FC236}">
                    <a16:creationId xmlns:a16="http://schemas.microsoft.com/office/drawing/2014/main" id="{07A41822-4611-4713-B4AA-E0EA1853548C}"/>
                  </a:ext>
                </a:extLst>
              </p:cNvPr>
              <p:cNvSpPr/>
              <p:nvPr/>
            </p:nvSpPr>
            <p:spPr>
              <a:xfrm>
                <a:off x="9013436" y="4048097"/>
                <a:ext cx="300085" cy="410410"/>
              </a:xfrm>
              <a:prstGeom prst="rect">
                <a:avLst/>
              </a:prstGeom>
            </p:spPr>
            <p:txBody>
              <a:bodyPr wrap="none" anchor="ctr">
                <a:spAutoFit/>
              </a:bodyPr>
              <a:lstStyle/>
              <a:p>
                <a:pPr defTabSz="914286">
                  <a:defRPr/>
                </a:pPr>
                <a:r>
                  <a:rPr lang="en-US" sz="1200">
                    <a:latin typeface="Arial"/>
                    <a:cs typeface="Arial"/>
                  </a:rPr>
                  <a:t>40</a:t>
                </a:r>
                <a:endParaRPr lang="en-US">
                  <a:latin typeface="Arial"/>
                  <a:cs typeface="Arial"/>
                </a:endParaRPr>
              </a:p>
            </p:txBody>
          </p:sp>
          <p:sp>
            <p:nvSpPr>
              <p:cNvPr id="180" name="Rectangle 179">
                <a:extLst>
                  <a:ext uri="{FF2B5EF4-FFF2-40B4-BE49-F238E27FC236}">
                    <a16:creationId xmlns:a16="http://schemas.microsoft.com/office/drawing/2014/main" id="{4C6BC0D5-AF9B-49A3-95D9-7B4F1C66D6C0}"/>
                  </a:ext>
                </a:extLst>
              </p:cNvPr>
              <p:cNvSpPr/>
              <p:nvPr/>
            </p:nvSpPr>
            <p:spPr>
              <a:xfrm>
                <a:off x="9013436" y="4494863"/>
                <a:ext cx="300085" cy="410410"/>
              </a:xfrm>
              <a:prstGeom prst="rect">
                <a:avLst/>
              </a:prstGeom>
            </p:spPr>
            <p:txBody>
              <a:bodyPr wrap="none" anchor="ctr">
                <a:spAutoFit/>
              </a:bodyPr>
              <a:lstStyle/>
              <a:p>
                <a:pPr defTabSz="914286">
                  <a:defRPr/>
                </a:pPr>
                <a:r>
                  <a:rPr lang="en-US" sz="1200">
                    <a:latin typeface="Arial"/>
                    <a:cs typeface="Arial"/>
                  </a:rPr>
                  <a:t>20</a:t>
                </a:r>
                <a:endParaRPr lang="en-US">
                  <a:latin typeface="Arial"/>
                  <a:cs typeface="Arial"/>
                </a:endParaRPr>
              </a:p>
            </p:txBody>
          </p:sp>
          <p:sp>
            <p:nvSpPr>
              <p:cNvPr id="183" name="Rectangle 182">
                <a:extLst>
                  <a:ext uri="{FF2B5EF4-FFF2-40B4-BE49-F238E27FC236}">
                    <a16:creationId xmlns:a16="http://schemas.microsoft.com/office/drawing/2014/main" id="{5D706EFE-A72A-4A22-A2E1-5C003C99AC79}"/>
                  </a:ext>
                </a:extLst>
              </p:cNvPr>
              <p:cNvSpPr/>
              <p:nvPr/>
            </p:nvSpPr>
            <p:spPr>
              <a:xfrm>
                <a:off x="9013436" y="3094159"/>
                <a:ext cx="300085" cy="410410"/>
              </a:xfrm>
              <a:prstGeom prst="rect">
                <a:avLst/>
              </a:prstGeom>
            </p:spPr>
            <p:txBody>
              <a:bodyPr wrap="none" anchor="ctr">
                <a:spAutoFit/>
              </a:bodyPr>
              <a:lstStyle/>
              <a:p>
                <a:pPr defTabSz="914286">
                  <a:defRPr/>
                </a:pPr>
                <a:r>
                  <a:rPr lang="en-US" sz="1200">
                    <a:latin typeface="Arial"/>
                    <a:cs typeface="Arial"/>
                  </a:rPr>
                  <a:t>80</a:t>
                </a:r>
                <a:endParaRPr lang="en-US">
                  <a:latin typeface="Arial"/>
                  <a:cs typeface="Arial"/>
                </a:endParaRPr>
              </a:p>
            </p:txBody>
          </p:sp>
          <p:sp>
            <p:nvSpPr>
              <p:cNvPr id="184" name="Rectangle 183">
                <a:extLst>
                  <a:ext uri="{FF2B5EF4-FFF2-40B4-BE49-F238E27FC236}">
                    <a16:creationId xmlns:a16="http://schemas.microsoft.com/office/drawing/2014/main" id="{33FE8FBB-6F67-416F-B646-CDD60135E525}"/>
                  </a:ext>
                </a:extLst>
              </p:cNvPr>
              <p:cNvSpPr/>
              <p:nvPr/>
            </p:nvSpPr>
            <p:spPr>
              <a:xfrm>
                <a:off x="9013436" y="3588965"/>
                <a:ext cx="300085" cy="410410"/>
              </a:xfrm>
              <a:prstGeom prst="rect">
                <a:avLst/>
              </a:prstGeom>
            </p:spPr>
            <p:txBody>
              <a:bodyPr wrap="none" anchor="ctr">
                <a:spAutoFit/>
              </a:bodyPr>
              <a:lstStyle/>
              <a:p>
                <a:pPr defTabSz="914286">
                  <a:defRPr/>
                </a:pPr>
                <a:r>
                  <a:rPr lang="en-US" sz="1200" b="1">
                    <a:solidFill>
                      <a:schemeClr val="accent3"/>
                    </a:solidFill>
                    <a:latin typeface="Arial"/>
                    <a:cs typeface="Arial"/>
                  </a:rPr>
                  <a:t>60</a:t>
                </a:r>
                <a:endParaRPr lang="en-US" b="1">
                  <a:solidFill>
                    <a:schemeClr val="accent3"/>
                  </a:solidFill>
                  <a:latin typeface="Arial"/>
                  <a:cs typeface="Arial"/>
                </a:endParaRPr>
              </a:p>
            </p:txBody>
          </p:sp>
          <p:sp>
            <p:nvSpPr>
              <p:cNvPr id="185" name="Rectangle 184">
                <a:extLst>
                  <a:ext uri="{FF2B5EF4-FFF2-40B4-BE49-F238E27FC236}">
                    <a16:creationId xmlns:a16="http://schemas.microsoft.com/office/drawing/2014/main" id="{C8834F01-4457-4463-9308-9E7346FFE371}"/>
                  </a:ext>
                </a:extLst>
              </p:cNvPr>
              <p:cNvSpPr/>
              <p:nvPr/>
            </p:nvSpPr>
            <p:spPr>
              <a:xfrm>
                <a:off x="9013436" y="2089441"/>
                <a:ext cx="371987" cy="410410"/>
              </a:xfrm>
              <a:prstGeom prst="rect">
                <a:avLst/>
              </a:prstGeom>
            </p:spPr>
            <p:txBody>
              <a:bodyPr wrap="none" anchor="ctr">
                <a:spAutoFit/>
              </a:bodyPr>
              <a:lstStyle/>
              <a:p>
                <a:pPr defTabSz="914286">
                  <a:defRPr/>
                </a:pPr>
                <a:r>
                  <a:rPr lang="en-US" sz="1200">
                    <a:latin typeface="Arial"/>
                    <a:cs typeface="Arial"/>
                  </a:rPr>
                  <a:t>120</a:t>
                </a:r>
                <a:endParaRPr lang="en-US">
                  <a:latin typeface="Arial"/>
                  <a:cs typeface="Arial"/>
                </a:endParaRPr>
              </a:p>
            </p:txBody>
          </p:sp>
          <p:sp>
            <p:nvSpPr>
              <p:cNvPr id="186" name="Rectangle 185">
                <a:extLst>
                  <a:ext uri="{FF2B5EF4-FFF2-40B4-BE49-F238E27FC236}">
                    <a16:creationId xmlns:a16="http://schemas.microsoft.com/office/drawing/2014/main" id="{3D718BD5-AC6C-46BC-A48E-3B94746F64AD}"/>
                  </a:ext>
                </a:extLst>
              </p:cNvPr>
              <p:cNvSpPr/>
              <p:nvPr/>
            </p:nvSpPr>
            <p:spPr>
              <a:xfrm>
                <a:off x="9013436" y="1615268"/>
                <a:ext cx="371987" cy="410410"/>
              </a:xfrm>
              <a:prstGeom prst="rect">
                <a:avLst/>
              </a:prstGeom>
            </p:spPr>
            <p:txBody>
              <a:bodyPr wrap="none" anchor="ctr">
                <a:spAutoFit/>
              </a:bodyPr>
              <a:lstStyle/>
              <a:p>
                <a:pPr defTabSz="914286">
                  <a:defRPr/>
                </a:pPr>
                <a:r>
                  <a:rPr lang="en-US" sz="1200">
                    <a:latin typeface="Arial"/>
                    <a:cs typeface="Arial"/>
                  </a:rPr>
                  <a:t>140</a:t>
                </a:r>
                <a:endParaRPr lang="en-US">
                  <a:latin typeface="Arial"/>
                  <a:cs typeface="Arial"/>
                </a:endParaRPr>
              </a:p>
            </p:txBody>
          </p:sp>
          <p:sp>
            <p:nvSpPr>
              <p:cNvPr id="187" name="Rectangle 186">
                <a:extLst>
                  <a:ext uri="{FF2B5EF4-FFF2-40B4-BE49-F238E27FC236}">
                    <a16:creationId xmlns:a16="http://schemas.microsoft.com/office/drawing/2014/main" id="{843480A6-8E6D-493F-8F23-58A01D88D2D5}"/>
                  </a:ext>
                </a:extLst>
              </p:cNvPr>
              <p:cNvSpPr/>
              <p:nvPr/>
            </p:nvSpPr>
            <p:spPr>
              <a:xfrm>
                <a:off x="9013436" y="4946127"/>
                <a:ext cx="228185" cy="410410"/>
              </a:xfrm>
              <a:prstGeom prst="rect">
                <a:avLst/>
              </a:prstGeom>
            </p:spPr>
            <p:txBody>
              <a:bodyPr wrap="none" anchor="ctr">
                <a:spAutoFit/>
              </a:bodyPr>
              <a:lstStyle/>
              <a:p>
                <a:pPr defTabSz="914286">
                  <a:defRPr/>
                </a:pPr>
                <a:r>
                  <a:rPr lang="en-US" sz="1200">
                    <a:latin typeface="Arial"/>
                    <a:cs typeface="Arial"/>
                  </a:rPr>
                  <a:t>0</a:t>
                </a:r>
                <a:endParaRPr lang="en-US">
                  <a:latin typeface="Arial"/>
                  <a:cs typeface="Arial"/>
                </a:endParaRPr>
              </a:p>
            </p:txBody>
          </p:sp>
          <p:cxnSp>
            <p:nvCxnSpPr>
              <p:cNvPr id="190" name="Straight Connector 189">
                <a:extLst>
                  <a:ext uri="{FF2B5EF4-FFF2-40B4-BE49-F238E27FC236}">
                    <a16:creationId xmlns:a16="http://schemas.microsoft.com/office/drawing/2014/main" id="{4489FFE2-545C-4046-A427-5A14407871E5}"/>
                  </a:ext>
                </a:extLst>
              </p:cNvPr>
              <p:cNvCxnSpPr/>
              <p:nvPr/>
            </p:nvCxnSpPr>
            <p:spPr bwMode="gray">
              <a:xfrm flipV="1">
                <a:off x="1365887" y="1656491"/>
                <a:ext cx="0" cy="37485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119B0BC4-2CF6-4C61-A031-A54FD42BBDC2}"/>
                  </a:ext>
                </a:extLst>
              </p:cNvPr>
              <p:cNvCxnSpPr/>
              <p:nvPr/>
            </p:nvCxnSpPr>
            <p:spPr bwMode="gray">
              <a:xfrm flipV="1">
                <a:off x="8997314" y="1656491"/>
                <a:ext cx="0" cy="37485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98E4C66E-78CF-4B1F-BD72-750B78F70545}"/>
                  </a:ext>
                </a:extLst>
              </p:cNvPr>
              <p:cNvSpPr/>
              <p:nvPr/>
            </p:nvSpPr>
            <p:spPr>
              <a:xfrm>
                <a:off x="1139949" y="4960412"/>
                <a:ext cx="149954" cy="410410"/>
              </a:xfrm>
              <a:prstGeom prst="rect">
                <a:avLst/>
              </a:prstGeom>
              <a:solidFill>
                <a:schemeClr val="bg1"/>
              </a:solidFill>
            </p:spPr>
            <p:txBody>
              <a:bodyPr wrap="square" anchor="ctr">
                <a:spAutoFit/>
              </a:bodyPr>
              <a:lstStyle/>
              <a:p>
                <a:pPr algn="r" defTabSz="914286">
                  <a:defRPr/>
                </a:pPr>
                <a:r>
                  <a:rPr lang="en-US" sz="1200">
                    <a:latin typeface="Arial"/>
                    <a:cs typeface="Arial"/>
                  </a:rPr>
                  <a:t>0</a:t>
                </a:r>
                <a:endParaRPr lang="en-US">
                  <a:latin typeface="Arial"/>
                  <a:cs typeface="Arial"/>
                </a:endParaRPr>
              </a:p>
            </p:txBody>
          </p:sp>
        </p:grpSp>
        <p:grpSp>
          <p:nvGrpSpPr>
            <p:cNvPr id="73" name="Group 72">
              <a:extLst>
                <a:ext uri="{FF2B5EF4-FFF2-40B4-BE49-F238E27FC236}">
                  <a16:creationId xmlns:a16="http://schemas.microsoft.com/office/drawing/2014/main" id="{789CF27B-5882-4A0E-9EC8-27B28C7755B8}"/>
                </a:ext>
              </a:extLst>
            </p:cNvPr>
            <p:cNvGrpSpPr/>
            <p:nvPr/>
          </p:nvGrpSpPr>
          <p:grpSpPr>
            <a:xfrm>
              <a:off x="2661887" y="1943696"/>
              <a:ext cx="8169260" cy="3081976"/>
              <a:chOff x="2661887" y="1943696"/>
              <a:chExt cx="8169260" cy="3081976"/>
            </a:xfrm>
          </p:grpSpPr>
          <p:cxnSp>
            <p:nvCxnSpPr>
              <p:cNvPr id="74" name="Straight Connector 73">
                <a:extLst>
                  <a:ext uri="{FF2B5EF4-FFF2-40B4-BE49-F238E27FC236}">
                    <a16:creationId xmlns:a16="http://schemas.microsoft.com/office/drawing/2014/main" id="{A62C6529-65B8-4994-99A7-F6F1C4FA94FD}"/>
                  </a:ext>
                </a:extLst>
              </p:cNvPr>
              <p:cNvCxnSpPr>
                <a:cxnSpLocks/>
              </p:cNvCxnSpPr>
              <p:nvPr/>
            </p:nvCxnSpPr>
            <p:spPr>
              <a:xfrm>
                <a:off x="3151847" y="4918036"/>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A760749-C7CD-40B9-AB63-55FA0C4345FF}"/>
                  </a:ext>
                </a:extLst>
              </p:cNvPr>
              <p:cNvCxnSpPr>
                <a:cxnSpLocks/>
              </p:cNvCxnSpPr>
              <p:nvPr/>
            </p:nvCxnSpPr>
            <p:spPr>
              <a:xfrm>
                <a:off x="3154387" y="4557356"/>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C997E0E-D941-44D4-B478-B462E3EE38D4}"/>
                  </a:ext>
                </a:extLst>
              </p:cNvPr>
              <p:cNvCxnSpPr>
                <a:cxnSpLocks/>
              </p:cNvCxnSpPr>
              <p:nvPr/>
            </p:nvCxnSpPr>
            <p:spPr>
              <a:xfrm>
                <a:off x="3151847" y="4186516"/>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2AD6013-465B-4918-98CB-0323613A1B2B}"/>
                  </a:ext>
                </a:extLst>
              </p:cNvPr>
              <p:cNvCxnSpPr>
                <a:cxnSpLocks/>
              </p:cNvCxnSpPr>
              <p:nvPr/>
            </p:nvCxnSpPr>
            <p:spPr>
              <a:xfrm>
                <a:off x="3159467" y="3810596"/>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7F911E0-8DC3-4DC4-B237-66387E2E62D5}"/>
                  </a:ext>
                </a:extLst>
              </p:cNvPr>
              <p:cNvCxnSpPr>
                <a:cxnSpLocks/>
              </p:cNvCxnSpPr>
              <p:nvPr/>
            </p:nvCxnSpPr>
            <p:spPr>
              <a:xfrm>
                <a:off x="3159467" y="3421976"/>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35FA863-1349-4626-B41D-15E9BA968009}"/>
                  </a:ext>
                </a:extLst>
              </p:cNvPr>
              <p:cNvCxnSpPr>
                <a:cxnSpLocks/>
              </p:cNvCxnSpPr>
              <p:nvPr/>
            </p:nvCxnSpPr>
            <p:spPr>
              <a:xfrm>
                <a:off x="3159467" y="3073996"/>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5B9F914-462C-40BA-BE0B-FA7F02E360B0}"/>
                  </a:ext>
                </a:extLst>
              </p:cNvPr>
              <p:cNvCxnSpPr>
                <a:cxnSpLocks/>
              </p:cNvCxnSpPr>
              <p:nvPr/>
            </p:nvCxnSpPr>
            <p:spPr>
              <a:xfrm>
                <a:off x="3162007" y="2708236"/>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AD4CC3F-9277-4E2E-A5DF-9DDF43A541DE}"/>
                  </a:ext>
                </a:extLst>
              </p:cNvPr>
              <p:cNvCxnSpPr>
                <a:cxnSpLocks/>
              </p:cNvCxnSpPr>
              <p:nvPr/>
            </p:nvCxnSpPr>
            <p:spPr>
              <a:xfrm>
                <a:off x="3159467" y="2352636"/>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8251471-45D6-4CA0-A55F-B283716A1E26}"/>
                  </a:ext>
                </a:extLst>
              </p:cNvPr>
              <p:cNvCxnSpPr>
                <a:cxnSpLocks/>
              </p:cNvCxnSpPr>
              <p:nvPr/>
            </p:nvCxnSpPr>
            <p:spPr>
              <a:xfrm>
                <a:off x="3156927" y="1943696"/>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76BAB8F-4CA4-480E-9AFB-ABAD3FE36F81}"/>
                  </a:ext>
                </a:extLst>
              </p:cNvPr>
              <p:cNvCxnSpPr>
                <a:cxnSpLocks/>
              </p:cNvCxnSpPr>
              <p:nvPr/>
            </p:nvCxnSpPr>
            <p:spPr>
              <a:xfrm>
                <a:off x="10759147" y="4924386"/>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3B0CE78-1F66-4E79-B7F5-509BC327CD55}"/>
                  </a:ext>
                </a:extLst>
              </p:cNvPr>
              <p:cNvCxnSpPr>
                <a:cxnSpLocks/>
              </p:cNvCxnSpPr>
              <p:nvPr/>
            </p:nvCxnSpPr>
            <p:spPr>
              <a:xfrm>
                <a:off x="10759147" y="4514811"/>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33550B3-8E03-4DBF-9929-9F4A22C50568}"/>
                  </a:ext>
                </a:extLst>
              </p:cNvPr>
              <p:cNvCxnSpPr>
                <a:cxnSpLocks/>
              </p:cNvCxnSpPr>
              <p:nvPr/>
            </p:nvCxnSpPr>
            <p:spPr>
              <a:xfrm>
                <a:off x="10759147" y="4117936"/>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18A0121-B652-4ED9-AC5A-5D54F0FB5449}"/>
                  </a:ext>
                </a:extLst>
              </p:cNvPr>
              <p:cNvCxnSpPr>
                <a:cxnSpLocks/>
              </p:cNvCxnSpPr>
              <p:nvPr/>
            </p:nvCxnSpPr>
            <p:spPr>
              <a:xfrm>
                <a:off x="10752797" y="3705186"/>
                <a:ext cx="72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D22F945-9C83-4D3F-B2EB-3595E4378AC3}"/>
                  </a:ext>
                </a:extLst>
              </p:cNvPr>
              <p:cNvCxnSpPr>
                <a:cxnSpLocks/>
              </p:cNvCxnSpPr>
              <p:nvPr/>
            </p:nvCxnSpPr>
            <p:spPr>
              <a:xfrm>
                <a:off x="10759147" y="3263861"/>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03A4F46-A5D6-41D5-8ACE-A15AC3920D5E}"/>
                  </a:ext>
                </a:extLst>
              </p:cNvPr>
              <p:cNvCxnSpPr>
                <a:cxnSpLocks/>
              </p:cNvCxnSpPr>
              <p:nvPr/>
            </p:nvCxnSpPr>
            <p:spPr>
              <a:xfrm>
                <a:off x="10759147" y="2828886"/>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A4985B8-F2FD-4430-B45A-5DDD72FBA2F5}"/>
                  </a:ext>
                </a:extLst>
              </p:cNvPr>
              <p:cNvCxnSpPr>
                <a:cxnSpLocks/>
              </p:cNvCxnSpPr>
              <p:nvPr/>
            </p:nvCxnSpPr>
            <p:spPr>
              <a:xfrm>
                <a:off x="10759147" y="2381211"/>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D990C0A-714B-42EE-9287-EA2226E0FB30}"/>
                  </a:ext>
                </a:extLst>
              </p:cNvPr>
              <p:cNvCxnSpPr>
                <a:cxnSpLocks/>
              </p:cNvCxnSpPr>
              <p:nvPr/>
            </p:nvCxnSpPr>
            <p:spPr>
              <a:xfrm>
                <a:off x="10752797" y="1949411"/>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1C9C5EC1-3304-4241-981E-BBDB4A3C3F42}"/>
                  </a:ext>
                </a:extLst>
              </p:cNvPr>
              <p:cNvSpPr/>
              <p:nvPr/>
            </p:nvSpPr>
            <p:spPr>
              <a:xfrm>
                <a:off x="2661887" y="4178111"/>
                <a:ext cx="367095" cy="365390"/>
              </a:xfrm>
              <a:prstGeom prst="rect">
                <a:avLst/>
              </a:prstGeom>
            </p:spPr>
            <p:txBody>
              <a:bodyPr wrap="none" anchor="ctr">
                <a:spAutoFit/>
              </a:bodyPr>
              <a:lstStyle/>
              <a:p>
                <a:pPr algn="r" defTabSz="914286">
                  <a:defRPr/>
                </a:pPr>
                <a:r>
                  <a:rPr lang="en-US" sz="1200" b="1">
                    <a:solidFill>
                      <a:schemeClr val="bg2"/>
                    </a:solidFill>
                    <a:latin typeface="Arial"/>
                    <a:cs typeface="Arial"/>
                  </a:rPr>
                  <a:t>300</a:t>
                </a:r>
                <a:endParaRPr lang="en-US" b="1">
                  <a:solidFill>
                    <a:schemeClr val="bg2"/>
                  </a:solidFill>
                  <a:latin typeface="Arial"/>
                  <a:cs typeface="Arial"/>
                </a:endParaRPr>
              </a:p>
            </p:txBody>
          </p:sp>
          <p:cxnSp>
            <p:nvCxnSpPr>
              <p:cNvPr id="94" name="Straight Connector 93">
                <a:extLst>
                  <a:ext uri="{FF2B5EF4-FFF2-40B4-BE49-F238E27FC236}">
                    <a16:creationId xmlns:a16="http://schemas.microsoft.com/office/drawing/2014/main" id="{34F613F8-F7DE-44B5-B07D-A9A05E987CA5}"/>
                  </a:ext>
                </a:extLst>
              </p:cNvPr>
              <p:cNvCxnSpPr>
                <a:cxnSpLocks/>
              </p:cNvCxnSpPr>
              <p:nvPr/>
            </p:nvCxnSpPr>
            <p:spPr>
              <a:xfrm>
                <a:off x="3223848" y="4846675"/>
                <a:ext cx="7536737" cy="0"/>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5AC9E0F5-16A8-41B9-801E-BDE67A1CE474}"/>
                  </a:ext>
                </a:extLst>
              </p:cNvPr>
              <p:cNvSpPr/>
              <p:nvPr/>
            </p:nvSpPr>
            <p:spPr>
              <a:xfrm>
                <a:off x="2669406" y="4660282"/>
                <a:ext cx="381406" cy="365390"/>
              </a:xfrm>
              <a:prstGeom prst="rect">
                <a:avLst/>
              </a:prstGeom>
            </p:spPr>
            <p:txBody>
              <a:bodyPr wrap="square" anchor="ctr">
                <a:spAutoFit/>
              </a:bodyPr>
              <a:lstStyle/>
              <a:p>
                <a:pPr algn="r" defTabSz="914286">
                  <a:defRPr/>
                </a:pPr>
                <a:r>
                  <a:rPr lang="en-US" sz="1200" b="1">
                    <a:solidFill>
                      <a:schemeClr val="bg2"/>
                    </a:solidFill>
                    <a:latin typeface="Arial"/>
                    <a:cs typeface="Arial"/>
                  </a:rPr>
                  <a:t>30</a:t>
                </a:r>
                <a:endParaRPr lang="en-US" b="1">
                  <a:solidFill>
                    <a:schemeClr val="bg2"/>
                  </a:solidFill>
                  <a:latin typeface="Arial"/>
                  <a:cs typeface="Arial"/>
                </a:endParaRPr>
              </a:p>
            </p:txBody>
          </p:sp>
          <p:pic>
            <p:nvPicPr>
              <p:cNvPr id="101" name="Picture 100" descr="A close up of a logo&#10;&#10;Description automatically generated">
                <a:extLst>
                  <a:ext uri="{FF2B5EF4-FFF2-40B4-BE49-F238E27FC236}">
                    <a16:creationId xmlns:a16="http://schemas.microsoft.com/office/drawing/2014/main" id="{8F875711-7F04-4AE6-BE5E-98DF23C672DD}"/>
                  </a:ext>
                </a:extLst>
              </p:cNvPr>
              <p:cNvPicPr>
                <a:picLocks/>
              </p:cNvPicPr>
              <p:nvPr/>
            </p:nvPicPr>
            <p:blipFill rotWithShape="1">
              <a:blip r:embed="rId3" cstate="email">
                <a:duotone>
                  <a:schemeClr val="accent4">
                    <a:shade val="45000"/>
                    <a:satMod val="135000"/>
                  </a:schemeClr>
                  <a:prstClr val="white"/>
                </a:duotone>
                <a:extLst>
                  <a:ext uri="{28A0092B-C50C-407E-A947-70E740481C1C}">
                    <a14:useLocalDpi xmlns:a14="http://schemas.microsoft.com/office/drawing/2010/main" val="0"/>
                  </a:ext>
                </a:extLst>
              </a:blip>
              <a:srcRect l="10918" t="9659" r="14456" b="20594"/>
              <a:stretch/>
            </p:blipFill>
            <p:spPr>
              <a:xfrm>
                <a:off x="3993096" y="4436502"/>
                <a:ext cx="270596" cy="390330"/>
              </a:xfrm>
              <a:prstGeom prst="rect">
                <a:avLst/>
              </a:prstGeom>
            </p:spPr>
          </p:pic>
        </p:grpSp>
      </p:grpSp>
      <p:sp>
        <p:nvSpPr>
          <p:cNvPr id="196" name="Arrow: Left-Right 195">
            <a:extLst>
              <a:ext uri="{FF2B5EF4-FFF2-40B4-BE49-F238E27FC236}">
                <a16:creationId xmlns:a16="http://schemas.microsoft.com/office/drawing/2014/main" id="{A2736194-FB06-42C7-B1C0-45C8B3B905E9}"/>
              </a:ext>
            </a:extLst>
          </p:cNvPr>
          <p:cNvSpPr/>
          <p:nvPr/>
        </p:nvSpPr>
        <p:spPr>
          <a:xfrm>
            <a:off x="8309569" y="1409043"/>
            <a:ext cx="2268134" cy="396000"/>
          </a:xfrm>
          <a:prstGeom prst="leftRightArrow">
            <a:avLst>
              <a:gd name="adj1" fmla="val 71595"/>
              <a:gd name="adj2" fmla="val 5000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ct val="90000"/>
              </a:lnSpc>
            </a:pPr>
            <a:r>
              <a:rPr lang="en-US" sz="1200" b="1" dirty="0"/>
              <a:t>eGFR &lt;60 </a:t>
            </a:r>
            <a:r>
              <a:rPr lang="en-US" sz="1200" dirty="0"/>
              <a:t>ml/min/1.73m</a:t>
            </a:r>
            <a:r>
              <a:rPr lang="en-US" sz="1200" baseline="30000" dirty="0"/>
              <a:t>2</a:t>
            </a:r>
          </a:p>
        </p:txBody>
      </p:sp>
      <p:cxnSp>
        <p:nvCxnSpPr>
          <p:cNvPr id="202" name="Straight Connector 201">
            <a:extLst>
              <a:ext uri="{FF2B5EF4-FFF2-40B4-BE49-F238E27FC236}">
                <a16:creationId xmlns:a16="http://schemas.microsoft.com/office/drawing/2014/main" id="{226D03E3-3F6F-4754-856F-3E8173A83DDE}"/>
              </a:ext>
            </a:extLst>
          </p:cNvPr>
          <p:cNvCxnSpPr>
            <a:cxnSpLocks/>
          </p:cNvCxnSpPr>
          <p:nvPr/>
        </p:nvCxnSpPr>
        <p:spPr>
          <a:xfrm>
            <a:off x="1593052" y="3736250"/>
            <a:ext cx="9024174" cy="0"/>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6F24FD32-BEB9-4497-A3A7-933FF69764EF}"/>
              </a:ext>
            </a:extLst>
          </p:cNvPr>
          <p:cNvCxnSpPr>
            <a:cxnSpLocks/>
          </p:cNvCxnSpPr>
          <p:nvPr/>
        </p:nvCxnSpPr>
        <p:spPr>
          <a:xfrm>
            <a:off x="1600558" y="3223992"/>
            <a:ext cx="9024174"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BF4A604-67C1-484F-A573-482CDC431E55}"/>
              </a:ext>
            </a:extLst>
          </p:cNvPr>
          <p:cNvCxnSpPr/>
          <p:nvPr/>
        </p:nvCxnSpPr>
        <p:spPr>
          <a:xfrm flipV="1">
            <a:off x="1608597" y="1783920"/>
            <a:ext cx="281256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E35FB07-479B-4438-9105-9FD2105FC962}"/>
              </a:ext>
            </a:extLst>
          </p:cNvPr>
          <p:cNvSpPr txBox="1"/>
          <p:nvPr/>
        </p:nvSpPr>
        <p:spPr>
          <a:xfrm>
            <a:off x="1840946" y="1491836"/>
            <a:ext cx="2350054" cy="216941"/>
          </a:xfrm>
          <a:prstGeom prst="rect">
            <a:avLst/>
          </a:prstGeom>
        </p:spPr>
        <p:txBody>
          <a:bodyPr vert="horz" wrap="square" lIns="91440" tIns="45720" rIns="91440" bIns="45720" rtlCol="0">
            <a:noAutofit/>
          </a:bodyPr>
          <a:lstStyle/>
          <a:p>
            <a:pPr algn="l">
              <a:spcBef>
                <a:spcPts val="600"/>
              </a:spcBef>
            </a:pPr>
            <a:r>
              <a:rPr lang="en-US" sz="1350">
                <a:latin typeface="+mn-lt"/>
              </a:rPr>
              <a:t>Time since T2D diagnosis</a:t>
            </a:r>
            <a:r>
              <a:rPr lang="en-US" sz="1350" baseline="30000">
                <a:latin typeface="+mn-lt"/>
              </a:rPr>
              <a:t>1</a:t>
            </a:r>
          </a:p>
        </p:txBody>
      </p:sp>
      <p:sp>
        <p:nvSpPr>
          <p:cNvPr id="12" name="TextBox 11">
            <a:extLst>
              <a:ext uri="{FF2B5EF4-FFF2-40B4-BE49-F238E27FC236}">
                <a16:creationId xmlns:a16="http://schemas.microsoft.com/office/drawing/2014/main" id="{545A1D09-CC9C-468F-AB89-DCD8AA94EF5C}"/>
              </a:ext>
            </a:extLst>
          </p:cNvPr>
          <p:cNvSpPr txBox="1"/>
          <p:nvPr/>
        </p:nvSpPr>
        <p:spPr>
          <a:xfrm>
            <a:off x="1830510" y="2818441"/>
            <a:ext cx="1700582" cy="453411"/>
          </a:xfrm>
          <a:prstGeom prst="rect">
            <a:avLst/>
          </a:prstGeom>
        </p:spPr>
        <p:txBody>
          <a:bodyPr vert="horz" wrap="square" lIns="91440" tIns="45720" rIns="91440" bIns="45720" rtlCol="0">
            <a:noAutofit/>
          </a:bodyPr>
          <a:lstStyle/>
          <a:p>
            <a:pPr algn="ctr">
              <a:spcBef>
                <a:spcPts val="600"/>
              </a:spcBef>
            </a:pPr>
            <a:r>
              <a:rPr lang="en-US" sz="1350" b="1">
                <a:solidFill>
                  <a:schemeClr val="accent4"/>
                </a:solidFill>
                <a:latin typeface="+mn-lt"/>
              </a:rPr>
              <a:t>Increased CV risk (UACR&gt;10 mg/g)</a:t>
            </a:r>
            <a:r>
              <a:rPr lang="en-US" sz="1350" b="1" baseline="30000">
                <a:solidFill>
                  <a:schemeClr val="accent4"/>
                </a:solidFill>
                <a:latin typeface="+mn-lt"/>
              </a:rPr>
              <a:t>3</a:t>
            </a:r>
          </a:p>
        </p:txBody>
      </p:sp>
      <p:cxnSp>
        <p:nvCxnSpPr>
          <p:cNvPr id="14" name="Straight Arrow Connector 13">
            <a:extLst>
              <a:ext uri="{FF2B5EF4-FFF2-40B4-BE49-F238E27FC236}">
                <a16:creationId xmlns:a16="http://schemas.microsoft.com/office/drawing/2014/main" id="{11D6F9F2-2E80-4D61-8470-807BE8FB945C}"/>
              </a:ext>
            </a:extLst>
          </p:cNvPr>
          <p:cNvCxnSpPr>
            <a:cxnSpLocks/>
            <a:endCxn id="101" idx="0"/>
          </p:cNvCxnSpPr>
          <p:nvPr/>
        </p:nvCxnSpPr>
        <p:spPr>
          <a:xfrm>
            <a:off x="2676038" y="3291743"/>
            <a:ext cx="4589" cy="490137"/>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uppieren 1">
            <a:extLst>
              <a:ext uri="{FF2B5EF4-FFF2-40B4-BE49-F238E27FC236}">
                <a16:creationId xmlns:a16="http://schemas.microsoft.com/office/drawing/2014/main" id="{3FCAAE77-940F-5C97-1637-202B10FC122E}"/>
              </a:ext>
            </a:extLst>
          </p:cNvPr>
          <p:cNvGrpSpPr/>
          <p:nvPr/>
        </p:nvGrpSpPr>
        <p:grpSpPr>
          <a:xfrm>
            <a:off x="3190879" y="4290913"/>
            <a:ext cx="7364841" cy="396000"/>
            <a:chOff x="3190879" y="4666295"/>
            <a:chExt cx="7364841" cy="396000"/>
          </a:xfrm>
        </p:grpSpPr>
        <p:sp>
          <p:nvSpPr>
            <p:cNvPr id="197" name="Arrow: Left-Right 196">
              <a:extLst>
                <a:ext uri="{FF2B5EF4-FFF2-40B4-BE49-F238E27FC236}">
                  <a16:creationId xmlns:a16="http://schemas.microsoft.com/office/drawing/2014/main" id="{8C16B7DD-7452-4C64-8B8E-0EE87CF7A4B2}"/>
                </a:ext>
              </a:extLst>
            </p:cNvPr>
            <p:cNvSpPr/>
            <p:nvPr/>
          </p:nvSpPr>
          <p:spPr>
            <a:xfrm>
              <a:off x="4849369" y="4666295"/>
              <a:ext cx="5706351" cy="396000"/>
            </a:xfrm>
            <a:prstGeom prst="leftRightArrow">
              <a:avLst>
                <a:gd name="adj1" fmla="val 71595"/>
                <a:gd name="adj2" fmla="val 50000"/>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lgn="ctr"/>
              <a:r>
                <a:rPr lang="en-US" sz="1200" b="1">
                  <a:solidFill>
                    <a:srgbClr val="FFFFFF"/>
                  </a:solidFill>
                </a:rPr>
                <a:t>UACR &gt;300 </a:t>
              </a:r>
              <a:r>
                <a:rPr lang="en-US" sz="1200">
                  <a:solidFill>
                    <a:srgbClr val="FFFFFF"/>
                  </a:solidFill>
                </a:rPr>
                <a:t>mg/g</a:t>
              </a:r>
            </a:p>
          </p:txBody>
        </p:sp>
        <p:sp>
          <p:nvSpPr>
            <p:cNvPr id="198" name="Arrow: Left-Right 197">
              <a:extLst>
                <a:ext uri="{FF2B5EF4-FFF2-40B4-BE49-F238E27FC236}">
                  <a16:creationId xmlns:a16="http://schemas.microsoft.com/office/drawing/2014/main" id="{249371D2-0A96-4607-A69F-B39488548931}"/>
                </a:ext>
              </a:extLst>
            </p:cNvPr>
            <p:cNvSpPr/>
            <p:nvPr/>
          </p:nvSpPr>
          <p:spPr>
            <a:xfrm>
              <a:off x="3190879" y="4666295"/>
              <a:ext cx="1646955" cy="396000"/>
            </a:xfrm>
            <a:prstGeom prst="leftRightArrow">
              <a:avLst>
                <a:gd name="adj1" fmla="val 71595"/>
                <a:gd name="adj2" fmla="val 50000"/>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spcBef>
                  <a:spcPts val="600"/>
                </a:spcBef>
              </a:pPr>
              <a:endParaRPr lang="en-US" sz="1200">
                <a:solidFill>
                  <a:schemeClr val="bg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2F84447A-636A-44A1-80A8-37227850D374}"/>
                </a:ext>
              </a:extLst>
            </p:cNvPr>
            <p:cNvSpPr txBox="1"/>
            <p:nvPr/>
          </p:nvSpPr>
          <p:spPr>
            <a:xfrm>
              <a:off x="3218645" y="4728985"/>
              <a:ext cx="1591422" cy="296443"/>
            </a:xfrm>
            <a:prstGeom prst="rect">
              <a:avLst/>
            </a:prstGeom>
          </p:spPr>
          <p:txBody>
            <a:bodyPr vert="horz" wrap="square" lIns="91440" tIns="45720" rIns="91440" bIns="45720" rtlCol="0">
              <a:noAutofit/>
            </a:bodyPr>
            <a:lstStyle/>
            <a:p>
              <a:pPr algn="ctr">
                <a:spcBef>
                  <a:spcPts val="600"/>
                </a:spcBef>
              </a:pPr>
              <a:r>
                <a:rPr lang="en-US" sz="1200" b="1">
                  <a:solidFill>
                    <a:schemeClr val="bg1"/>
                  </a:solidFill>
                  <a:latin typeface="+mn-lt"/>
                </a:rPr>
                <a:t>UACR 30–300 </a:t>
              </a:r>
              <a:r>
                <a:rPr lang="en-US" sz="1200">
                  <a:solidFill>
                    <a:schemeClr val="bg1"/>
                  </a:solidFill>
                  <a:latin typeface="+mn-lt"/>
                </a:rPr>
                <a:t>mg/g</a:t>
              </a:r>
            </a:p>
          </p:txBody>
        </p:sp>
      </p:grpSp>
      <p:sp>
        <p:nvSpPr>
          <p:cNvPr id="69" name="Rectangle 68">
            <a:extLst>
              <a:ext uri="{FF2B5EF4-FFF2-40B4-BE49-F238E27FC236}">
                <a16:creationId xmlns:a16="http://schemas.microsoft.com/office/drawing/2014/main" id="{4F2F200B-DC34-48A0-B28C-D2207CC15504}"/>
              </a:ext>
            </a:extLst>
          </p:cNvPr>
          <p:cNvSpPr/>
          <p:nvPr/>
        </p:nvSpPr>
        <p:spPr>
          <a:xfrm flipH="1">
            <a:off x="1653971" y="1831705"/>
            <a:ext cx="6644066" cy="2437921"/>
          </a:xfrm>
          <a:prstGeom prst="rect">
            <a:avLst/>
          </a:prstGeom>
          <a:solidFill>
            <a:schemeClr val="tx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73062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platzhalter 16">
            <a:extLst>
              <a:ext uri="{FF2B5EF4-FFF2-40B4-BE49-F238E27FC236}">
                <a16:creationId xmlns:a16="http://schemas.microsoft.com/office/drawing/2014/main" id="{1341D39E-1C97-413E-B963-0E17CA414535}"/>
              </a:ext>
            </a:extLst>
          </p:cNvPr>
          <p:cNvSpPr>
            <a:spLocks noGrp="1"/>
          </p:cNvSpPr>
          <p:nvPr>
            <p:ph type="body" sz="quarter" idx="13"/>
          </p:nvPr>
        </p:nvSpPr>
        <p:spPr>
          <a:xfrm>
            <a:off x="623888" y="1099783"/>
            <a:ext cx="10908000" cy="388797"/>
          </a:xfrm>
        </p:spPr>
        <p:txBody>
          <a:bodyPr/>
          <a:lstStyle/>
          <a:p>
            <a:pPr algn="l"/>
            <a:r>
              <a:rPr lang="en-US">
                <a:latin typeface="+mj-lt"/>
              </a:rPr>
              <a:t>Meta-analysis of observational studies</a:t>
            </a:r>
            <a:endParaRPr lang="en-US" sz="2000" i="0" u="none" strike="noStrike" baseline="0">
              <a:latin typeface="+mj-lt"/>
            </a:endParaRPr>
          </a:p>
          <a:p>
            <a:pPr algn="l"/>
            <a:endParaRPr lang="de-CH"/>
          </a:p>
        </p:txBody>
      </p:sp>
      <p:sp>
        <p:nvSpPr>
          <p:cNvPr id="13" name="Titel 12">
            <a:extLst>
              <a:ext uri="{FF2B5EF4-FFF2-40B4-BE49-F238E27FC236}">
                <a16:creationId xmlns:a16="http://schemas.microsoft.com/office/drawing/2014/main" id="{C3273664-82FD-4355-8690-ED076A2B2587}"/>
              </a:ext>
            </a:extLst>
          </p:cNvPr>
          <p:cNvSpPr>
            <a:spLocks noGrp="1"/>
          </p:cNvSpPr>
          <p:nvPr>
            <p:ph type="title"/>
          </p:nvPr>
        </p:nvSpPr>
        <p:spPr>
          <a:xfrm>
            <a:off x="623888" y="333376"/>
            <a:ext cx="10044111" cy="513138"/>
          </a:xfrm>
        </p:spPr>
        <p:txBody>
          <a:bodyPr>
            <a:normAutofit/>
          </a:bodyPr>
          <a:lstStyle/>
          <a:p>
            <a:r>
              <a:rPr lang="en-US" sz="2400" dirty="0"/>
              <a:t>Change in albuminuria and subsequent risk of ESKD</a:t>
            </a:r>
            <a:endParaRPr lang="de-CH" sz="2400" dirty="0"/>
          </a:p>
        </p:txBody>
      </p:sp>
      <p:sp>
        <p:nvSpPr>
          <p:cNvPr id="4" name="Fußzeilenplatzhalter 3">
            <a:extLst>
              <a:ext uri="{FF2B5EF4-FFF2-40B4-BE49-F238E27FC236}">
                <a16:creationId xmlns:a16="http://schemas.microsoft.com/office/drawing/2014/main" id="{8E6AA27D-9B19-46F4-88FD-1BDECFC6D78D}"/>
              </a:ext>
            </a:extLst>
          </p:cNvPr>
          <p:cNvSpPr>
            <a:spLocks noGrp="1"/>
          </p:cNvSpPr>
          <p:nvPr>
            <p:ph type="ftr" sz="quarter" idx="15"/>
          </p:nvPr>
        </p:nvSpPr>
        <p:spPr>
          <a:xfrm>
            <a:off x="932597" y="6064730"/>
            <a:ext cx="9159142" cy="506124"/>
          </a:xfrm>
        </p:spPr>
        <p:txBody>
          <a:bodyPr/>
          <a:lstStyle/>
          <a:p>
            <a:r>
              <a:rPr lang="en-GB">
                <a:solidFill>
                  <a:srgbClr val="53585A"/>
                </a:solidFill>
                <a:latin typeface="Arial" panose="020B0604020202020204"/>
              </a:rPr>
              <a:t>Coresh J</a:t>
            </a:r>
            <a:r>
              <a:rPr kumimoji="0" lang="en-GB" sz="900" b="0" i="0" u="none" strike="noStrike" kern="1200" cap="none" spc="0" normalizeH="0" baseline="0" noProof="0">
                <a:ln>
                  <a:noFill/>
                </a:ln>
                <a:solidFill>
                  <a:srgbClr val="53585A"/>
                </a:solidFill>
                <a:effectLst/>
                <a:uLnTx/>
                <a:uFillTx/>
                <a:latin typeface="Arial" panose="020B0604020202020204"/>
                <a:ea typeface="+mn-ea"/>
                <a:cs typeface="+mn-cs"/>
              </a:rPr>
              <a:t>, </a:t>
            </a:r>
            <a:r>
              <a:rPr kumimoji="0" lang="en-GB" sz="900" b="0" i="1" u="none" strike="noStrike" kern="1200" cap="none" spc="0" normalizeH="0" baseline="0" noProof="0">
                <a:ln>
                  <a:noFill/>
                </a:ln>
                <a:solidFill>
                  <a:srgbClr val="53585A"/>
                </a:solidFill>
                <a:effectLst/>
                <a:uLnTx/>
                <a:uFillTx/>
                <a:latin typeface="Arial" panose="020B0604020202020204"/>
                <a:ea typeface="+mn-ea"/>
                <a:cs typeface="+mn-cs"/>
              </a:rPr>
              <a:t>et al. </a:t>
            </a:r>
            <a:r>
              <a:rPr kumimoji="0" lang="en-GB" sz="900" b="0" i="0" u="none" strike="noStrike" kern="1200" cap="none" spc="0" normalizeH="0" baseline="0" noProof="0">
                <a:ln>
                  <a:noFill/>
                </a:ln>
                <a:solidFill>
                  <a:srgbClr val="53585A"/>
                </a:solidFill>
                <a:effectLst/>
                <a:uLnTx/>
                <a:uFillTx/>
                <a:latin typeface="Arial" panose="020B0604020202020204"/>
                <a:ea typeface="+mn-ea"/>
                <a:cs typeface="+mn-cs"/>
              </a:rPr>
              <a:t>Lancet Diabetes Endocrinol. 2019;7(2):115-127</a:t>
            </a:r>
            <a:endParaRPr lang="en-US"/>
          </a:p>
        </p:txBody>
      </p:sp>
      <p:sp>
        <p:nvSpPr>
          <p:cNvPr id="5" name="Foliennummernplatzhalter 4">
            <a:extLst>
              <a:ext uri="{FF2B5EF4-FFF2-40B4-BE49-F238E27FC236}">
                <a16:creationId xmlns:a16="http://schemas.microsoft.com/office/drawing/2014/main" id="{2CD50563-8E92-4411-AD36-5D0595DD3B10}"/>
              </a:ext>
            </a:extLst>
          </p:cNvPr>
          <p:cNvSpPr>
            <a:spLocks noGrp="1"/>
          </p:cNvSpPr>
          <p:nvPr>
            <p:ph type="sldNum" sz="quarter" idx="16"/>
          </p:nvPr>
        </p:nvSpPr>
        <p:spPr/>
        <p:txBody>
          <a:bodyPr/>
          <a:lstStyle/>
          <a:p>
            <a:fld id="{7AF8E309-D608-654D-B811-6A2C46C88181}" type="slidenum">
              <a:rPr lang="en-US" smtClean="0"/>
              <a:pPr/>
              <a:t>38</a:t>
            </a:fld>
            <a:endParaRPr lang="en-US"/>
          </a:p>
        </p:txBody>
      </p:sp>
      <p:sp>
        <p:nvSpPr>
          <p:cNvPr id="16" name="Textfeld 15">
            <a:extLst>
              <a:ext uri="{FF2B5EF4-FFF2-40B4-BE49-F238E27FC236}">
                <a16:creationId xmlns:a16="http://schemas.microsoft.com/office/drawing/2014/main" id="{A7CC9E9C-0DFD-42D6-92C6-ACD0FA81A2B9}"/>
              </a:ext>
            </a:extLst>
          </p:cNvPr>
          <p:cNvSpPr txBox="1"/>
          <p:nvPr/>
        </p:nvSpPr>
        <p:spPr>
          <a:xfrm>
            <a:off x="932597" y="5422665"/>
            <a:ext cx="5163404" cy="768176"/>
          </a:xfrm>
          <a:prstGeom prst="rect">
            <a:avLst/>
          </a:prstGeom>
        </p:spPr>
        <p:txBody>
          <a:bodyPr vert="horz" wrap="square" lIns="91440" tIns="45720" rIns="91440" bIns="45720" rtlCol="0">
            <a:noAutofit/>
          </a:bodyPr>
          <a:lstStyle/>
          <a:p>
            <a:pPr algn="l"/>
            <a:r>
              <a:rPr lang="en-GB" sz="900" dirty="0"/>
              <a:t>*Adjusted for age, sex, race/ethnicity (black vs non-black), systolic blood pressure, total cholesterol, diabetes, history of CV disease, current smoking, first eGFR and albuminuria</a:t>
            </a:r>
          </a:p>
          <a:p>
            <a:pPr algn="l"/>
            <a:endParaRPr lang="en-GB" sz="800" dirty="0"/>
          </a:p>
          <a:p>
            <a:pPr algn="l"/>
            <a:endParaRPr lang="en-US" sz="900" dirty="0"/>
          </a:p>
          <a:p>
            <a:pPr algn="l"/>
            <a:r>
              <a:rPr lang="en-US" sz="900" b="0" i="0" u="none" strike="noStrike" baseline="0" dirty="0"/>
              <a:t>ACR: albumin-to-creatinine ratio; CI: confidence interval; ESKD: end-stage kidney disease; </a:t>
            </a:r>
            <a:r>
              <a:rPr lang="en-US" sz="900" dirty="0"/>
              <a:t>HR: hazard ratio</a:t>
            </a:r>
            <a:endParaRPr lang="en-US" sz="900" b="0" i="0" u="none" strike="noStrike" baseline="0" dirty="0"/>
          </a:p>
        </p:txBody>
      </p:sp>
      <p:sp>
        <p:nvSpPr>
          <p:cNvPr id="7" name="Textfeld 6">
            <a:extLst>
              <a:ext uri="{FF2B5EF4-FFF2-40B4-BE49-F238E27FC236}">
                <a16:creationId xmlns:a16="http://schemas.microsoft.com/office/drawing/2014/main" id="{E53A52A9-3565-73AE-A3C6-88173F1875BA}"/>
              </a:ext>
            </a:extLst>
          </p:cNvPr>
          <p:cNvSpPr txBox="1"/>
          <p:nvPr/>
        </p:nvSpPr>
        <p:spPr>
          <a:xfrm>
            <a:off x="623888" y="1787567"/>
            <a:ext cx="5058455" cy="1323439"/>
          </a:xfrm>
          <a:prstGeom prst="rect">
            <a:avLst/>
          </a:prstGeom>
          <a:solidFill>
            <a:schemeClr val="accent6">
              <a:lumMod val="20000"/>
              <a:lumOff val="80000"/>
            </a:schemeClr>
          </a:solidFill>
        </p:spPr>
        <p:txBody>
          <a:bodyPr vert="horz" wrap="square" lIns="91440" tIns="45720" rIns="91440" bIns="45720" rtlCol="0">
            <a:noAutofit/>
          </a:bodyPr>
          <a:lstStyle/>
          <a:p>
            <a:pPr marL="342900" marR="0" lvl="0" indent="-2555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j-lt"/>
                <a:ea typeface="+mn-ea"/>
                <a:cs typeface="+mn-cs"/>
              </a:rPr>
              <a:t>individual-level data from 28 eligible </a:t>
            </a:r>
            <a:r>
              <a:rPr lang="de-CH" sz="1400" dirty="0" err="1">
                <a:solidFill>
                  <a:prstClr val="black"/>
                </a:solidFill>
                <a:latin typeface="+mj-lt"/>
              </a:rPr>
              <a:t>observational</a:t>
            </a:r>
            <a:r>
              <a:rPr kumimoji="0" lang="en-US" sz="1400" b="0" i="0" u="none" strike="noStrike" kern="1200" cap="none" spc="0" normalizeH="0" baseline="0" noProof="0" dirty="0">
                <a:ln>
                  <a:noFill/>
                </a:ln>
                <a:solidFill>
                  <a:prstClr val="black"/>
                </a:solidFill>
                <a:effectLst/>
                <a:uLnTx/>
                <a:uFillTx/>
                <a:latin typeface="+mj-lt"/>
                <a:ea typeface="+mn-ea"/>
                <a:cs typeface="+mn-cs"/>
              </a:rPr>
              <a:t> cohorts in the Chronic Kidney Disease Prognosis Consortium (CKD-PC) </a:t>
            </a:r>
            <a:endParaRPr lang="de-CH" sz="1400" dirty="0">
              <a:solidFill>
                <a:prstClr val="black"/>
              </a:solidFill>
              <a:latin typeface="+mj-lt"/>
            </a:endParaRPr>
          </a:p>
          <a:p>
            <a:pPr marL="342900" marR="0" lvl="0" indent="-2555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400" b="0" i="0" u="none" strike="noStrike" kern="1200" cap="none" spc="0" normalizeH="0" baseline="0" noProof="0" dirty="0">
                <a:ln>
                  <a:noFill/>
                </a:ln>
                <a:solidFill>
                  <a:prstClr val="black"/>
                </a:solidFill>
                <a:effectLst/>
                <a:uLnTx/>
                <a:uFillTx/>
                <a:latin typeface="+mj-lt"/>
                <a:ea typeface="+mn-ea"/>
                <a:cs typeface="+mn-cs"/>
              </a:rPr>
              <a:t>N = 693’816</a:t>
            </a:r>
          </a:p>
          <a:p>
            <a:pPr marL="342900" marR="0" lvl="0" indent="-2555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400" b="0" i="0" u="none" strike="noStrike" kern="1200" cap="none" spc="0" normalizeH="0" baseline="0" noProof="0" dirty="0">
                <a:ln>
                  <a:noFill/>
                </a:ln>
                <a:solidFill>
                  <a:prstClr val="black"/>
                </a:solidFill>
                <a:effectLst/>
                <a:uLnTx/>
                <a:uFillTx/>
                <a:latin typeface="+mj-lt"/>
                <a:ea typeface="+mn-ea"/>
                <a:cs typeface="+mn-cs"/>
              </a:rPr>
              <a:t>80% </a:t>
            </a:r>
            <a:r>
              <a:rPr kumimoji="0" lang="de-CH" sz="1400" b="0" i="0" u="none" strike="noStrike" kern="1200" cap="none" spc="0" normalizeH="0" baseline="0" noProof="0" dirty="0" err="1">
                <a:ln>
                  <a:noFill/>
                </a:ln>
                <a:solidFill>
                  <a:prstClr val="black"/>
                </a:solidFill>
                <a:effectLst/>
                <a:uLnTx/>
                <a:uFillTx/>
                <a:latin typeface="+mj-lt"/>
                <a:ea typeface="+mn-ea"/>
                <a:cs typeface="+mn-cs"/>
              </a:rPr>
              <a:t>had</a:t>
            </a:r>
            <a:r>
              <a:rPr kumimoji="0" lang="de-CH" sz="1400" b="0" i="0" u="none" strike="noStrike" kern="1200" cap="none" spc="0" normalizeH="0" baseline="0" noProof="0" dirty="0">
                <a:ln>
                  <a:noFill/>
                </a:ln>
                <a:solidFill>
                  <a:prstClr val="black"/>
                </a:solidFill>
                <a:effectLst/>
                <a:uLnTx/>
                <a:uFillTx/>
                <a:latin typeface="+mj-lt"/>
                <a:ea typeface="+mn-ea"/>
                <a:cs typeface="+mn-cs"/>
              </a:rPr>
              <a:t> </a:t>
            </a:r>
            <a:r>
              <a:rPr kumimoji="0" lang="de-CH" sz="1400" b="0" i="0" u="none" strike="noStrike" kern="1200" cap="none" spc="0" normalizeH="0" baseline="0" noProof="0" dirty="0" err="1">
                <a:ln>
                  <a:noFill/>
                </a:ln>
                <a:solidFill>
                  <a:prstClr val="black"/>
                </a:solidFill>
                <a:effectLst/>
                <a:uLnTx/>
                <a:uFillTx/>
                <a:latin typeface="+mj-lt"/>
                <a:ea typeface="+mn-ea"/>
                <a:cs typeface="+mn-cs"/>
              </a:rPr>
              <a:t>diabetes</a:t>
            </a:r>
            <a:endParaRPr kumimoji="0" lang="de-CH" sz="1400" b="0" i="0" u="none" strike="noStrike" kern="1200" cap="none" spc="0" normalizeH="0" baseline="0" noProof="0" dirty="0">
              <a:ln>
                <a:noFill/>
              </a:ln>
              <a:solidFill>
                <a:prstClr val="black"/>
              </a:solidFill>
              <a:effectLst/>
              <a:uLnTx/>
              <a:uFillTx/>
              <a:latin typeface="+mj-lt"/>
              <a:ea typeface="+mn-ea"/>
              <a:cs typeface="+mn-cs"/>
            </a:endParaRPr>
          </a:p>
        </p:txBody>
      </p:sp>
      <p:sp>
        <p:nvSpPr>
          <p:cNvPr id="8" name="Textfeld 7">
            <a:extLst>
              <a:ext uri="{FF2B5EF4-FFF2-40B4-BE49-F238E27FC236}">
                <a16:creationId xmlns:a16="http://schemas.microsoft.com/office/drawing/2014/main" id="{5CADF1F4-8721-70BF-B68C-E53684CAFF36}"/>
              </a:ext>
            </a:extLst>
          </p:cNvPr>
          <p:cNvSpPr txBox="1"/>
          <p:nvPr/>
        </p:nvSpPr>
        <p:spPr>
          <a:xfrm>
            <a:off x="623889" y="3550860"/>
            <a:ext cx="5058454" cy="1323439"/>
          </a:xfrm>
          <a:prstGeom prst="rect">
            <a:avLst/>
          </a:prstGeom>
          <a:solidFill>
            <a:schemeClr val="accent1">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mj-lt"/>
                <a:ea typeface="+mn-ea"/>
                <a:cs typeface="+mn-cs"/>
              </a:rPr>
              <a:t>30% </a:t>
            </a:r>
            <a:r>
              <a:rPr kumimoji="0" lang="de-CH" sz="2000" b="1" i="0" u="none" strike="noStrike" kern="1200" cap="none" spc="0" normalizeH="0" baseline="0" noProof="0" dirty="0" err="1">
                <a:ln>
                  <a:noFill/>
                </a:ln>
                <a:solidFill>
                  <a:prstClr val="black"/>
                </a:solidFill>
                <a:effectLst/>
                <a:uLnTx/>
                <a:uFillTx/>
                <a:latin typeface="+mj-lt"/>
                <a:ea typeface="+mn-ea"/>
                <a:cs typeface="+mn-cs"/>
              </a:rPr>
              <a:t>reduction</a:t>
            </a:r>
            <a:r>
              <a:rPr kumimoji="0" lang="de-CH" sz="2000" b="1" i="0" u="none" strike="noStrike" kern="1200" cap="none" spc="0" normalizeH="0" baseline="0" noProof="0" dirty="0">
                <a:ln>
                  <a:noFill/>
                </a:ln>
                <a:solidFill>
                  <a:prstClr val="black"/>
                </a:solidFill>
                <a:effectLst/>
                <a:uLnTx/>
                <a:uFillTx/>
                <a:latin typeface="+mj-lt"/>
                <a:ea typeface="+mn-ea"/>
                <a:cs typeface="+mn-cs"/>
              </a:rPr>
              <a:t> in ACR </a:t>
            </a:r>
            <a:r>
              <a:rPr kumimoji="0" lang="de-CH" sz="2000" b="1" i="0" u="none" strike="noStrike" kern="1200" cap="none" spc="0" normalizeH="0" baseline="0" noProof="0" dirty="0" err="1">
                <a:ln>
                  <a:noFill/>
                </a:ln>
                <a:solidFill>
                  <a:prstClr val="black"/>
                </a:solidFill>
                <a:effectLst/>
                <a:uLnTx/>
                <a:uFillTx/>
                <a:latin typeface="+mj-lt"/>
                <a:ea typeface="+mn-ea"/>
                <a:cs typeface="+mn-cs"/>
              </a:rPr>
              <a:t>over</a:t>
            </a:r>
            <a:r>
              <a:rPr kumimoji="0" lang="de-CH" sz="2000" b="1" i="0" u="none" strike="noStrike" kern="1200" cap="none" spc="0" normalizeH="0" baseline="0" noProof="0" dirty="0">
                <a:ln>
                  <a:noFill/>
                </a:ln>
                <a:solidFill>
                  <a:prstClr val="black"/>
                </a:solidFill>
                <a:effectLst/>
                <a:uLnTx/>
                <a:uFillTx/>
                <a:latin typeface="+mj-lt"/>
                <a:ea typeface="+mn-ea"/>
                <a:cs typeface="+mn-cs"/>
              </a:rPr>
              <a:t> 2 </a:t>
            </a:r>
            <a:r>
              <a:rPr kumimoji="0" lang="de-CH" sz="2000" b="1" i="0" u="none" strike="noStrike" kern="1200" cap="none" spc="0" normalizeH="0" baseline="0" noProof="0" dirty="0" err="1">
                <a:ln>
                  <a:noFill/>
                </a:ln>
                <a:solidFill>
                  <a:prstClr val="black"/>
                </a:solidFill>
                <a:effectLst/>
                <a:uLnTx/>
                <a:uFillTx/>
                <a:latin typeface="+mj-lt"/>
                <a:ea typeface="+mn-ea"/>
                <a:cs typeface="+mn-cs"/>
              </a:rPr>
              <a:t>years</a:t>
            </a:r>
            <a:endParaRPr kumimoji="0" lang="de-CH" sz="2000" b="1" i="0" u="none" strike="noStrike" kern="1200" cap="none" spc="0" normalizeH="0" baseline="0" noProof="0" dirty="0">
              <a:ln>
                <a:noFill/>
              </a:ln>
              <a:solidFill>
                <a:prstClr val="black"/>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000" b="1" i="0" u="none" strike="noStrike" kern="1200" cap="none" spc="0" normalizeH="0" baseline="0" noProof="0" dirty="0">
              <a:ln>
                <a:noFill/>
              </a:ln>
              <a:solidFill>
                <a:prstClr val="black"/>
              </a:solidFill>
              <a:effectLst/>
              <a:uLnTx/>
              <a:uFillTx/>
              <a:latin typeface="+mj-lt"/>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de-CH" sz="2000" b="1" i="0" u="none" strike="noStrike" kern="1200" cap="none" spc="0" normalizeH="0" baseline="0" noProof="0" dirty="0" err="1">
                <a:ln>
                  <a:noFill/>
                </a:ln>
                <a:solidFill>
                  <a:prstClr val="black"/>
                </a:solidFill>
                <a:effectLst/>
                <a:uLnTx/>
                <a:uFillTx/>
                <a:latin typeface="+mj-lt"/>
                <a:ea typeface="+mn-ea"/>
                <a:cs typeface="+mn-cs"/>
                <a:sym typeface="Wingdings" panose="05000000000000000000" pitchFamily="2" charset="2"/>
              </a:rPr>
              <a:t>reduction</a:t>
            </a:r>
            <a:r>
              <a:rPr kumimoji="0" lang="de-CH" sz="2000" b="1" i="0" u="none" strike="noStrike" kern="1200" cap="none" spc="0" normalizeH="0" baseline="0" noProof="0" dirty="0">
                <a:ln>
                  <a:noFill/>
                </a:ln>
                <a:solidFill>
                  <a:prstClr val="black"/>
                </a:solidFill>
                <a:effectLst/>
                <a:uLnTx/>
                <a:uFillTx/>
                <a:latin typeface="+mj-lt"/>
                <a:ea typeface="+mn-ea"/>
                <a:cs typeface="+mn-cs"/>
                <a:sym typeface="Wingdings" panose="05000000000000000000" pitchFamily="2" charset="2"/>
              </a:rPr>
              <a:t> of ESKD </a:t>
            </a:r>
            <a:r>
              <a:rPr kumimoji="0" lang="de-CH" sz="2000" b="1" i="0" u="none" strike="noStrike" kern="1200" cap="none" spc="0" normalizeH="0" baseline="0" noProof="0" dirty="0" err="1">
                <a:ln>
                  <a:noFill/>
                </a:ln>
                <a:solidFill>
                  <a:prstClr val="black"/>
                </a:solidFill>
                <a:effectLst/>
                <a:uLnTx/>
                <a:uFillTx/>
                <a:latin typeface="+mj-lt"/>
                <a:ea typeface="+mn-ea"/>
                <a:cs typeface="+mn-cs"/>
                <a:sym typeface="Wingdings" panose="05000000000000000000" pitchFamily="2" charset="2"/>
              </a:rPr>
              <a:t>by</a:t>
            </a:r>
            <a:r>
              <a:rPr kumimoji="0" lang="de-CH" sz="2000" b="1" i="0" u="none" strike="noStrike" kern="1200" cap="none" spc="0" normalizeH="0" baseline="0" noProof="0" dirty="0">
                <a:ln>
                  <a:noFill/>
                </a:ln>
                <a:solidFill>
                  <a:prstClr val="black"/>
                </a:solidFill>
                <a:effectLst/>
                <a:uLnTx/>
                <a:uFillTx/>
                <a:latin typeface="+mj-lt"/>
                <a:ea typeface="+mn-ea"/>
                <a:cs typeface="+mn-cs"/>
                <a:sym typeface="Wingdings" panose="05000000000000000000" pitchFamily="2" charset="2"/>
              </a:rPr>
              <a:t> 17% </a:t>
            </a:r>
            <a:r>
              <a:rPr kumimoji="0" lang="de-CH" sz="2000" b="0" i="0" u="none" strike="noStrike" kern="1200" cap="none" spc="0" normalizeH="0" baseline="0" noProof="0" dirty="0">
                <a:ln>
                  <a:noFill/>
                </a:ln>
                <a:solidFill>
                  <a:prstClr val="black"/>
                </a:solidFill>
                <a:effectLst/>
                <a:uLnTx/>
                <a:uFillTx/>
                <a:latin typeface="+mj-lt"/>
                <a:ea typeface="+mn-ea"/>
                <a:cs typeface="+mn-cs"/>
                <a:sym typeface="Wingdings" panose="05000000000000000000" pitchFamily="2" charset="2"/>
              </a:rPr>
              <a:t>(HR=0.83, CI 0.74 - 0.94)</a:t>
            </a:r>
          </a:p>
        </p:txBody>
      </p:sp>
      <p:sp>
        <p:nvSpPr>
          <p:cNvPr id="9" name="Textfeld 8">
            <a:extLst>
              <a:ext uri="{FF2B5EF4-FFF2-40B4-BE49-F238E27FC236}">
                <a16:creationId xmlns:a16="http://schemas.microsoft.com/office/drawing/2014/main" id="{6C124B38-AD34-6921-C0FD-BC25834A8BB1}"/>
              </a:ext>
            </a:extLst>
          </p:cNvPr>
          <p:cNvSpPr txBox="1"/>
          <p:nvPr/>
        </p:nvSpPr>
        <p:spPr>
          <a:xfrm>
            <a:off x="6277896" y="1361556"/>
            <a:ext cx="5735025" cy="1323438"/>
          </a:xfrm>
          <a:prstGeom prst="rect">
            <a:avLst/>
          </a:prstGeom>
        </p:spPr>
        <p:txBody>
          <a:bodyPr vert="horz" wrap="square" lIns="91440" tIns="45720" rIns="91440" bIns="45720" rtlCol="0">
            <a:noAutofit/>
          </a:bodyPr>
          <a:lstStyle/>
          <a:p>
            <a:pPr marL="87312" marR="0" lvl="0" algn="l" defTabSz="914400" rtl="0" eaLnBrk="1" fontAlgn="auto" latinLnBrk="0" hangingPunct="1">
              <a:lnSpc>
                <a:spcPct val="100000"/>
              </a:lnSpc>
              <a:spcBef>
                <a:spcPts val="0"/>
              </a:spcBef>
              <a:spcAft>
                <a:spcPts val="0"/>
              </a:spcAft>
              <a:buClrTx/>
              <a:buSzTx/>
              <a:tabLst/>
              <a:defRPr/>
            </a:pPr>
            <a:r>
              <a:rPr lang="en-US" sz="1400" b="1" dirty="0">
                <a:solidFill>
                  <a:prstClr val="black"/>
                </a:solidFill>
                <a:latin typeface="+mj-lt"/>
              </a:rPr>
              <a:t>Cumulative incidence of ESKD* over time based on baseline albuminuria levels and a 30% decline in albuminuria vs no decline as measured by ACR</a:t>
            </a:r>
            <a:endParaRPr lang="de-CH" sz="1400" b="1" dirty="0">
              <a:solidFill>
                <a:prstClr val="black"/>
              </a:solidFill>
              <a:latin typeface="+mj-lt"/>
            </a:endParaRPr>
          </a:p>
          <a:p>
            <a:pPr algn="l"/>
            <a:endParaRPr lang="en-US" sz="700" i="0" u="none" strike="noStrike" baseline="0" dirty="0"/>
          </a:p>
        </p:txBody>
      </p:sp>
      <p:grpSp>
        <p:nvGrpSpPr>
          <p:cNvPr id="10" name="Gruppieren 9">
            <a:extLst>
              <a:ext uri="{FF2B5EF4-FFF2-40B4-BE49-F238E27FC236}">
                <a16:creationId xmlns:a16="http://schemas.microsoft.com/office/drawing/2014/main" id="{B306C956-1101-177C-D62A-0E3DBF25C8D8}"/>
              </a:ext>
            </a:extLst>
          </p:cNvPr>
          <p:cNvGrpSpPr/>
          <p:nvPr/>
        </p:nvGrpSpPr>
        <p:grpSpPr>
          <a:xfrm>
            <a:off x="6163377" y="2203929"/>
            <a:ext cx="5579146" cy="4168891"/>
            <a:chOff x="6163377" y="2203929"/>
            <a:chExt cx="5579146" cy="4168891"/>
          </a:xfrm>
        </p:grpSpPr>
        <p:pic>
          <p:nvPicPr>
            <p:cNvPr id="6" name="Grafik 5">
              <a:extLst>
                <a:ext uri="{FF2B5EF4-FFF2-40B4-BE49-F238E27FC236}">
                  <a16:creationId xmlns:a16="http://schemas.microsoft.com/office/drawing/2014/main" id="{13B26E3D-E38C-2B46-B865-3FB23F95145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63377" y="2203929"/>
              <a:ext cx="5579146" cy="3967098"/>
            </a:xfrm>
            <a:prstGeom prst="rect">
              <a:avLst/>
            </a:prstGeom>
          </p:spPr>
        </p:pic>
        <p:pic>
          <p:nvPicPr>
            <p:cNvPr id="3" name="Grafik 2">
              <a:extLst>
                <a:ext uri="{FF2B5EF4-FFF2-40B4-BE49-F238E27FC236}">
                  <a16:creationId xmlns:a16="http://schemas.microsoft.com/office/drawing/2014/main" id="{374EEFC4-0AED-5910-7904-27F13BBF89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5808" y="6006378"/>
              <a:ext cx="5117763" cy="366442"/>
            </a:xfrm>
            <a:prstGeom prst="rect">
              <a:avLst/>
            </a:prstGeom>
          </p:spPr>
        </p:pic>
      </p:grpSp>
    </p:spTree>
    <p:extLst>
      <p:ext uri="{BB962C8B-B14F-4D97-AF65-F5344CB8AC3E}">
        <p14:creationId xmlns:p14="http://schemas.microsoft.com/office/powerpoint/2010/main" val="11418002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Table 35">
            <a:extLst>
              <a:ext uri="{FF2B5EF4-FFF2-40B4-BE49-F238E27FC236}">
                <a16:creationId xmlns:a16="http://schemas.microsoft.com/office/drawing/2014/main" id="{18DE312A-286D-42B1-96F5-3D9C2B388D75}"/>
              </a:ext>
            </a:extLst>
          </p:cNvPr>
          <p:cNvGraphicFramePr>
            <a:graphicFrameLocks noGrp="1"/>
          </p:cNvGraphicFramePr>
          <p:nvPr/>
        </p:nvGraphicFramePr>
        <p:xfrm>
          <a:off x="2348801" y="1238032"/>
          <a:ext cx="6805362" cy="4029029"/>
        </p:xfrm>
        <a:graphic>
          <a:graphicData uri="http://schemas.openxmlformats.org/drawingml/2006/table">
            <a:tbl>
              <a:tblPr firstRow="1" bandRow="1">
                <a:tableStyleId>{073A0DAA-6AF3-43AB-8588-CEC1D06C72B9}</a:tableStyleId>
              </a:tblPr>
              <a:tblGrid>
                <a:gridCol w="2268454">
                  <a:extLst>
                    <a:ext uri="{9D8B030D-6E8A-4147-A177-3AD203B41FA5}">
                      <a16:colId xmlns:a16="http://schemas.microsoft.com/office/drawing/2014/main" val="4235160134"/>
                    </a:ext>
                  </a:extLst>
                </a:gridCol>
                <a:gridCol w="2268454">
                  <a:extLst>
                    <a:ext uri="{9D8B030D-6E8A-4147-A177-3AD203B41FA5}">
                      <a16:colId xmlns:a16="http://schemas.microsoft.com/office/drawing/2014/main" val="2157103453"/>
                    </a:ext>
                  </a:extLst>
                </a:gridCol>
                <a:gridCol w="2268454">
                  <a:extLst>
                    <a:ext uri="{9D8B030D-6E8A-4147-A177-3AD203B41FA5}">
                      <a16:colId xmlns:a16="http://schemas.microsoft.com/office/drawing/2014/main" val="885816617"/>
                    </a:ext>
                  </a:extLst>
                </a:gridCol>
              </a:tblGrid>
              <a:tr h="612000">
                <a:tc gridSpan="3">
                  <a:txBody>
                    <a:bodyPr/>
                    <a:lstStyle/>
                    <a:p>
                      <a:pPr algn="ctr" defTabSz="914012">
                        <a:defRPr/>
                      </a:pPr>
                      <a:r>
                        <a:rPr lang="en-US" sz="1600" b="1" kern="0">
                          <a:solidFill>
                            <a:srgbClr val="003455"/>
                          </a:solidFill>
                          <a:latin typeface="+mn-lt"/>
                          <a:cs typeface="Arial"/>
                        </a:rPr>
                        <a:t>Albuminuria categories</a:t>
                      </a:r>
                    </a:p>
                    <a:p>
                      <a:pPr algn="ctr" defTabSz="914012">
                        <a:defRPr/>
                      </a:pPr>
                      <a:r>
                        <a:rPr lang="en-US" sz="1600" b="1" kern="0">
                          <a:solidFill>
                            <a:srgbClr val="003455"/>
                          </a:solidFill>
                          <a:latin typeface="+mn-lt"/>
                          <a:cs typeface="Arial"/>
                        </a:rPr>
                        <a:t>(mg albumin/g creatinine)</a:t>
                      </a:r>
                      <a:r>
                        <a:rPr lang="en-US" sz="1600" b="1" kern="0" baseline="30000">
                          <a:solidFill>
                            <a:srgbClr val="003455"/>
                          </a:solidFill>
                          <a:latin typeface="+mn-lt"/>
                          <a:cs typeface="Arial"/>
                        </a:rPr>
                        <a:t>1</a:t>
                      </a:r>
                    </a:p>
                  </a:txBody>
                  <a:tcPr marL="91416" marR="91416" marT="45708" marB="4570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069931608"/>
                  </a:ext>
                </a:extLst>
              </a:tr>
              <a:tr h="731330">
                <a:tc>
                  <a:txBody>
                    <a:bodyPr/>
                    <a:lstStyle/>
                    <a:p>
                      <a:pPr algn="ctr" defTabSz="914012">
                        <a:defRPr/>
                      </a:pPr>
                      <a:r>
                        <a:rPr lang="en-US" sz="1400" b="1" kern="0">
                          <a:solidFill>
                            <a:schemeClr val="bg1"/>
                          </a:solidFill>
                          <a:latin typeface="+mn-lt"/>
                          <a:cs typeface="Arial"/>
                        </a:rPr>
                        <a:t>A1</a:t>
                      </a:r>
                      <a:endParaRPr lang="en-US" sz="1400" kern="0">
                        <a:solidFill>
                          <a:schemeClr val="bg1"/>
                        </a:solidFill>
                        <a:latin typeface="+mn-lt"/>
                        <a:cs typeface="Arial"/>
                      </a:endParaRPr>
                    </a:p>
                    <a:p>
                      <a:pPr algn="ctr" defTabSz="914012">
                        <a:defRPr/>
                      </a:pPr>
                      <a:r>
                        <a:rPr lang="en-US" sz="1400" kern="0">
                          <a:solidFill>
                            <a:schemeClr val="bg1"/>
                          </a:solidFill>
                          <a:latin typeface="+mn-lt"/>
                          <a:cs typeface="Arial"/>
                        </a:rPr>
                        <a:t>Normal to mildly increased</a:t>
                      </a:r>
                    </a:p>
                  </a:txBody>
                  <a:tcPr marL="35991" marR="35991" marT="45708" marB="45708">
                    <a:lnT w="38100" cmpd="sng">
                      <a:noFill/>
                    </a:lnT>
                    <a:solidFill>
                      <a:srgbClr val="003455"/>
                    </a:solidFill>
                  </a:tcPr>
                </a:tc>
                <a:tc>
                  <a:txBody>
                    <a:bodyPr/>
                    <a:lstStyle/>
                    <a:p>
                      <a:pPr algn="ctr" defTabSz="914012">
                        <a:defRPr/>
                      </a:pPr>
                      <a:r>
                        <a:rPr lang="en-US" sz="1400" b="1" kern="0">
                          <a:solidFill>
                            <a:schemeClr val="bg1"/>
                          </a:solidFill>
                          <a:latin typeface="+mn-lt"/>
                          <a:cs typeface="Arial"/>
                        </a:rPr>
                        <a:t>A2</a:t>
                      </a:r>
                      <a:endParaRPr lang="en-US" sz="1400" kern="0">
                        <a:solidFill>
                          <a:schemeClr val="bg1"/>
                        </a:solidFill>
                        <a:latin typeface="+mn-lt"/>
                        <a:cs typeface="Arial"/>
                      </a:endParaRPr>
                    </a:p>
                    <a:p>
                      <a:pPr algn="ctr" defTabSz="914012">
                        <a:defRPr/>
                      </a:pPr>
                      <a:r>
                        <a:rPr lang="en-US" sz="1400" kern="0">
                          <a:solidFill>
                            <a:schemeClr val="bg1"/>
                          </a:solidFill>
                          <a:latin typeface="+mn-lt"/>
                          <a:cs typeface="Arial"/>
                        </a:rPr>
                        <a:t>Moderately increased</a:t>
                      </a:r>
                      <a:endParaRPr lang="en-AU" sz="1400">
                        <a:solidFill>
                          <a:schemeClr val="bg1"/>
                        </a:solidFill>
                      </a:endParaRPr>
                    </a:p>
                  </a:txBody>
                  <a:tcPr marL="35991" marR="35991" marT="45708" marB="45708">
                    <a:lnT w="38100" cmpd="sng">
                      <a:noFill/>
                    </a:lnT>
                    <a:solidFill>
                      <a:srgbClr val="003455"/>
                    </a:solidFill>
                  </a:tcPr>
                </a:tc>
                <a:tc>
                  <a:txBody>
                    <a:bodyPr/>
                    <a:lstStyle/>
                    <a:p>
                      <a:pPr algn="ctr" defTabSz="914012">
                        <a:defRPr/>
                      </a:pPr>
                      <a:r>
                        <a:rPr lang="en-US" sz="1400" b="1" kern="0">
                          <a:solidFill>
                            <a:schemeClr val="bg1"/>
                          </a:solidFill>
                          <a:latin typeface="+mn-lt"/>
                          <a:cs typeface="Arial"/>
                        </a:rPr>
                        <a:t>A3</a:t>
                      </a:r>
                    </a:p>
                    <a:p>
                      <a:pPr algn="ctr" defTabSz="914012">
                        <a:defRPr/>
                      </a:pPr>
                      <a:r>
                        <a:rPr lang="en-US" sz="1400" kern="0">
                          <a:solidFill>
                            <a:schemeClr val="bg1"/>
                          </a:solidFill>
                          <a:latin typeface="+mn-lt"/>
                          <a:cs typeface="Arial"/>
                        </a:rPr>
                        <a:t>Severely </a:t>
                      </a:r>
                      <a:br>
                        <a:rPr lang="en-US" sz="1400" kern="0">
                          <a:solidFill>
                            <a:schemeClr val="bg1"/>
                          </a:solidFill>
                          <a:latin typeface="+mn-lt"/>
                          <a:cs typeface="Arial"/>
                        </a:rPr>
                      </a:br>
                      <a:r>
                        <a:rPr lang="en-US" sz="1400" kern="0">
                          <a:solidFill>
                            <a:schemeClr val="bg1"/>
                          </a:solidFill>
                          <a:latin typeface="+mn-lt"/>
                          <a:cs typeface="Arial"/>
                        </a:rPr>
                        <a:t>increased</a:t>
                      </a:r>
                      <a:endParaRPr lang="en-AU" sz="1400">
                        <a:solidFill>
                          <a:schemeClr val="bg1"/>
                        </a:solidFill>
                      </a:endParaRPr>
                    </a:p>
                  </a:txBody>
                  <a:tcPr marL="35991" marR="35991" marT="45708" marB="45708">
                    <a:lnT w="38100" cmpd="sng">
                      <a:noFill/>
                    </a:lnT>
                    <a:solidFill>
                      <a:srgbClr val="003455"/>
                    </a:solidFill>
                  </a:tcPr>
                </a:tc>
                <a:extLst>
                  <a:ext uri="{0D108BD9-81ED-4DB2-BD59-A6C34878D82A}">
                    <a16:rowId xmlns:a16="http://schemas.microsoft.com/office/drawing/2014/main" val="2395512810"/>
                  </a:ext>
                </a:extLst>
              </a:tr>
              <a:tr h="310151">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400" b="1" kern="0">
                          <a:solidFill>
                            <a:schemeClr val="bg1"/>
                          </a:solidFill>
                          <a:latin typeface="+mn-lt"/>
                          <a:cs typeface="Arial"/>
                        </a:rPr>
                        <a:t>0–29</a:t>
                      </a:r>
                    </a:p>
                  </a:txBody>
                  <a:tcPr marL="35991" marR="35991" marT="45708" marB="45708">
                    <a:solidFill>
                      <a:srgbClr val="003455"/>
                    </a:solid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400" b="1" kern="0">
                          <a:solidFill>
                            <a:schemeClr val="bg1"/>
                          </a:solidFill>
                          <a:latin typeface="+mn-lt"/>
                          <a:cs typeface="Arial"/>
                        </a:rPr>
                        <a:t>30–300</a:t>
                      </a:r>
                    </a:p>
                  </a:txBody>
                  <a:tcPr marL="35991" marR="35991" marT="45708" marB="45708">
                    <a:solidFill>
                      <a:srgbClr val="003455"/>
                    </a:solid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GB" sz="1400" b="1" kern="0">
                          <a:solidFill>
                            <a:schemeClr val="bg1"/>
                          </a:solidFill>
                          <a:latin typeface="+mn-lt"/>
                          <a:cs typeface="Arial"/>
                        </a:rPr>
                        <a:t>&gt;300</a:t>
                      </a:r>
                      <a:endParaRPr lang="en-US" sz="1400" b="1" kern="0">
                        <a:solidFill>
                          <a:schemeClr val="bg1"/>
                        </a:solidFill>
                        <a:latin typeface="+mn-lt"/>
                        <a:cs typeface="Arial"/>
                      </a:endParaRPr>
                    </a:p>
                  </a:txBody>
                  <a:tcPr marL="35991" marR="35991" marT="45708" marB="45708">
                    <a:solidFill>
                      <a:srgbClr val="003455"/>
                    </a:solidFill>
                  </a:tcPr>
                </a:tc>
                <a:extLst>
                  <a:ext uri="{0D108BD9-81ED-4DB2-BD59-A6C34878D82A}">
                    <a16:rowId xmlns:a16="http://schemas.microsoft.com/office/drawing/2014/main" val="486514904"/>
                  </a:ext>
                </a:extLst>
              </a:tr>
              <a:tr h="395897">
                <a:tc>
                  <a:txBody>
                    <a:bodyPr/>
                    <a:lstStyle/>
                    <a:p>
                      <a:endParaRPr lang="en-AU" sz="1600">
                        <a:solidFill>
                          <a:schemeClr val="bg1"/>
                        </a:solidFill>
                      </a:endParaRPr>
                    </a:p>
                  </a:txBody>
                  <a:tcPr marL="35991" marR="35991" marT="45708" marB="45708">
                    <a:solidFill>
                      <a:srgbClr val="009E73"/>
                    </a:solidFill>
                  </a:tcPr>
                </a:tc>
                <a:tc>
                  <a:txBody>
                    <a:bodyPr/>
                    <a:lstStyle/>
                    <a:p>
                      <a:endParaRPr lang="en-AU" sz="1600">
                        <a:solidFill>
                          <a:schemeClr val="bg1"/>
                        </a:solidFill>
                      </a:endParaRPr>
                    </a:p>
                  </a:txBody>
                  <a:tcPr marL="35991" marR="35991" marT="45708" marB="45708">
                    <a:solidFill>
                      <a:srgbClr val="F0E442"/>
                    </a:solidFill>
                  </a:tcPr>
                </a:tc>
                <a:tc>
                  <a:txBody>
                    <a:bodyPr/>
                    <a:lstStyle/>
                    <a:p>
                      <a:endParaRPr lang="en-AU" sz="1600">
                        <a:solidFill>
                          <a:schemeClr val="bg1"/>
                        </a:solidFill>
                      </a:endParaRPr>
                    </a:p>
                  </a:txBody>
                  <a:tcPr marL="35991" marR="35991" marT="45708" marB="45708">
                    <a:solidFill>
                      <a:srgbClr val="E69F00"/>
                    </a:solidFill>
                  </a:tcPr>
                </a:tc>
                <a:extLst>
                  <a:ext uri="{0D108BD9-81ED-4DB2-BD59-A6C34878D82A}">
                    <a16:rowId xmlns:a16="http://schemas.microsoft.com/office/drawing/2014/main" val="2254146330"/>
                  </a:ext>
                </a:extLst>
              </a:tr>
              <a:tr h="395897">
                <a:tc>
                  <a:txBody>
                    <a:bodyPr/>
                    <a:lstStyle/>
                    <a:p>
                      <a:endParaRPr lang="en-AU" sz="1600">
                        <a:solidFill>
                          <a:schemeClr val="bg1"/>
                        </a:solidFill>
                      </a:endParaRPr>
                    </a:p>
                  </a:txBody>
                  <a:tcPr marL="35991" marR="35991" marT="45708" marB="45708">
                    <a:solidFill>
                      <a:srgbClr val="009E73"/>
                    </a:solidFill>
                  </a:tcPr>
                </a:tc>
                <a:tc>
                  <a:txBody>
                    <a:bodyPr/>
                    <a:lstStyle/>
                    <a:p>
                      <a:endParaRPr lang="en-AU" sz="1600">
                        <a:solidFill>
                          <a:schemeClr val="bg1"/>
                        </a:solidFill>
                      </a:endParaRPr>
                    </a:p>
                  </a:txBody>
                  <a:tcPr marL="35991" marR="35991" marT="45708" marB="45708">
                    <a:solidFill>
                      <a:srgbClr val="F0E442"/>
                    </a:solidFill>
                  </a:tcPr>
                </a:tc>
                <a:tc>
                  <a:txBody>
                    <a:bodyPr/>
                    <a:lstStyle/>
                    <a:p>
                      <a:endParaRPr lang="en-AU" sz="1600">
                        <a:solidFill>
                          <a:schemeClr val="bg1"/>
                        </a:solidFill>
                      </a:endParaRPr>
                    </a:p>
                  </a:txBody>
                  <a:tcPr marL="35991" marR="35991" marT="45708" marB="45708">
                    <a:solidFill>
                      <a:srgbClr val="E69F00"/>
                    </a:solidFill>
                  </a:tcPr>
                </a:tc>
                <a:extLst>
                  <a:ext uri="{0D108BD9-81ED-4DB2-BD59-A6C34878D82A}">
                    <a16:rowId xmlns:a16="http://schemas.microsoft.com/office/drawing/2014/main" val="543262853"/>
                  </a:ext>
                </a:extLst>
              </a:tr>
              <a:tr h="395897">
                <a:tc>
                  <a:txBody>
                    <a:bodyPr/>
                    <a:lstStyle/>
                    <a:p>
                      <a:endParaRPr lang="en-AU" sz="1600">
                        <a:solidFill>
                          <a:schemeClr val="bg1"/>
                        </a:solidFill>
                      </a:endParaRPr>
                    </a:p>
                  </a:txBody>
                  <a:tcPr marL="35991" marR="35991" marT="45708" marB="45708">
                    <a:solidFill>
                      <a:srgbClr val="F0E442"/>
                    </a:solidFill>
                  </a:tcPr>
                </a:tc>
                <a:tc>
                  <a:txBody>
                    <a:bodyPr/>
                    <a:lstStyle/>
                    <a:p>
                      <a:endParaRPr lang="en-AU" sz="1600">
                        <a:solidFill>
                          <a:schemeClr val="bg1"/>
                        </a:solidFill>
                      </a:endParaRPr>
                    </a:p>
                  </a:txBody>
                  <a:tcPr marL="35991" marR="35991" marT="45708" marB="45708">
                    <a:solidFill>
                      <a:srgbClr val="E69F00"/>
                    </a:solidFill>
                  </a:tcPr>
                </a:tc>
                <a:tc>
                  <a:txBody>
                    <a:bodyPr/>
                    <a:lstStyle/>
                    <a:p>
                      <a:endParaRPr lang="en-AU" sz="1600">
                        <a:solidFill>
                          <a:schemeClr val="bg1"/>
                        </a:solidFill>
                      </a:endParaRPr>
                    </a:p>
                  </a:txBody>
                  <a:tcPr marL="35991" marR="35991" marT="45708" marB="45708">
                    <a:solidFill>
                      <a:srgbClr val="D55E00"/>
                    </a:solidFill>
                  </a:tcPr>
                </a:tc>
                <a:extLst>
                  <a:ext uri="{0D108BD9-81ED-4DB2-BD59-A6C34878D82A}">
                    <a16:rowId xmlns:a16="http://schemas.microsoft.com/office/drawing/2014/main" val="210041945"/>
                  </a:ext>
                </a:extLst>
              </a:tr>
              <a:tr h="395897">
                <a:tc>
                  <a:txBody>
                    <a:bodyPr/>
                    <a:lstStyle/>
                    <a:p>
                      <a:endParaRPr lang="en-AU" sz="1600">
                        <a:solidFill>
                          <a:schemeClr val="bg1"/>
                        </a:solidFill>
                      </a:endParaRPr>
                    </a:p>
                  </a:txBody>
                  <a:tcPr marL="35991" marR="35991" marT="45708" marB="45708">
                    <a:solidFill>
                      <a:srgbClr val="E69F00"/>
                    </a:solidFill>
                  </a:tcPr>
                </a:tc>
                <a:tc>
                  <a:txBody>
                    <a:bodyPr/>
                    <a:lstStyle/>
                    <a:p>
                      <a:endParaRPr lang="en-AU" sz="1600">
                        <a:solidFill>
                          <a:schemeClr val="bg1"/>
                        </a:solidFill>
                      </a:endParaRPr>
                    </a:p>
                  </a:txBody>
                  <a:tcPr marL="35991" marR="35991" marT="45708" marB="45708">
                    <a:solidFill>
                      <a:srgbClr val="D55E00"/>
                    </a:solidFill>
                  </a:tcPr>
                </a:tc>
                <a:tc>
                  <a:txBody>
                    <a:bodyPr/>
                    <a:lstStyle/>
                    <a:p>
                      <a:endParaRPr lang="en-AU" sz="1600">
                        <a:solidFill>
                          <a:schemeClr val="bg1"/>
                        </a:solidFill>
                      </a:endParaRPr>
                    </a:p>
                  </a:txBody>
                  <a:tcPr marL="35991" marR="35991" marT="45708" marB="45708">
                    <a:solidFill>
                      <a:srgbClr val="D55E00"/>
                    </a:solidFill>
                  </a:tcPr>
                </a:tc>
                <a:extLst>
                  <a:ext uri="{0D108BD9-81ED-4DB2-BD59-A6C34878D82A}">
                    <a16:rowId xmlns:a16="http://schemas.microsoft.com/office/drawing/2014/main" val="1609516177"/>
                  </a:ext>
                </a:extLst>
              </a:tr>
              <a:tr h="395897">
                <a:tc>
                  <a:txBody>
                    <a:bodyPr/>
                    <a:lstStyle/>
                    <a:p>
                      <a:endParaRPr lang="en-AU" sz="1600">
                        <a:solidFill>
                          <a:schemeClr val="bg1"/>
                        </a:solidFill>
                      </a:endParaRPr>
                    </a:p>
                  </a:txBody>
                  <a:tcPr marL="35991" marR="35991" marT="45708" marB="45708">
                    <a:solidFill>
                      <a:srgbClr val="D55E00"/>
                    </a:solidFill>
                  </a:tcPr>
                </a:tc>
                <a:tc>
                  <a:txBody>
                    <a:bodyPr/>
                    <a:lstStyle/>
                    <a:p>
                      <a:endParaRPr lang="en-AU" sz="1600">
                        <a:solidFill>
                          <a:schemeClr val="bg1"/>
                        </a:solidFill>
                      </a:endParaRPr>
                    </a:p>
                  </a:txBody>
                  <a:tcPr marL="35991" marR="35991" marT="45708" marB="45708">
                    <a:solidFill>
                      <a:srgbClr val="D55E00"/>
                    </a:solidFill>
                  </a:tcPr>
                </a:tc>
                <a:tc>
                  <a:txBody>
                    <a:bodyPr/>
                    <a:lstStyle/>
                    <a:p>
                      <a:endParaRPr lang="en-AU" sz="1600">
                        <a:solidFill>
                          <a:schemeClr val="bg1"/>
                        </a:solidFill>
                      </a:endParaRPr>
                    </a:p>
                  </a:txBody>
                  <a:tcPr marL="35991" marR="35991" marT="45708" marB="45708">
                    <a:solidFill>
                      <a:srgbClr val="D55E00"/>
                    </a:solidFill>
                  </a:tcPr>
                </a:tc>
                <a:extLst>
                  <a:ext uri="{0D108BD9-81ED-4DB2-BD59-A6C34878D82A}">
                    <a16:rowId xmlns:a16="http://schemas.microsoft.com/office/drawing/2014/main" val="4000403617"/>
                  </a:ext>
                </a:extLst>
              </a:tr>
              <a:tr h="395897">
                <a:tc>
                  <a:txBody>
                    <a:bodyPr/>
                    <a:lstStyle/>
                    <a:p>
                      <a:endParaRPr lang="en-AU" sz="1600">
                        <a:solidFill>
                          <a:schemeClr val="bg1"/>
                        </a:solidFill>
                      </a:endParaRPr>
                    </a:p>
                  </a:txBody>
                  <a:tcPr marL="35991" marR="35991" marT="45708" marB="45708">
                    <a:solidFill>
                      <a:srgbClr val="D55E00"/>
                    </a:solidFill>
                  </a:tcPr>
                </a:tc>
                <a:tc>
                  <a:txBody>
                    <a:bodyPr/>
                    <a:lstStyle/>
                    <a:p>
                      <a:endParaRPr lang="en-AU" sz="1600">
                        <a:solidFill>
                          <a:schemeClr val="bg1"/>
                        </a:solidFill>
                      </a:endParaRPr>
                    </a:p>
                  </a:txBody>
                  <a:tcPr marL="35991" marR="35991" marT="45708" marB="45708">
                    <a:solidFill>
                      <a:srgbClr val="D55E00"/>
                    </a:solidFill>
                  </a:tcPr>
                </a:tc>
                <a:tc>
                  <a:txBody>
                    <a:bodyPr/>
                    <a:lstStyle/>
                    <a:p>
                      <a:endParaRPr lang="en-AU" sz="1600">
                        <a:solidFill>
                          <a:schemeClr val="bg1"/>
                        </a:solidFill>
                      </a:endParaRPr>
                    </a:p>
                  </a:txBody>
                  <a:tcPr marL="35991" marR="35991" marT="45708" marB="45708">
                    <a:solidFill>
                      <a:srgbClr val="D55E00"/>
                    </a:solidFill>
                  </a:tcPr>
                </a:tc>
                <a:extLst>
                  <a:ext uri="{0D108BD9-81ED-4DB2-BD59-A6C34878D82A}">
                    <a16:rowId xmlns:a16="http://schemas.microsoft.com/office/drawing/2014/main" val="4162991777"/>
                  </a:ext>
                </a:extLst>
              </a:tr>
            </a:tbl>
          </a:graphicData>
        </a:graphic>
      </p:graphicFrame>
      <p:graphicFrame>
        <p:nvGraphicFramePr>
          <p:cNvPr id="37" name="Table 4">
            <a:extLst>
              <a:ext uri="{FF2B5EF4-FFF2-40B4-BE49-F238E27FC236}">
                <a16:creationId xmlns:a16="http://schemas.microsoft.com/office/drawing/2014/main" id="{241E118F-2539-48FC-84FB-11C031485598}"/>
              </a:ext>
            </a:extLst>
          </p:cNvPr>
          <p:cNvGraphicFramePr>
            <a:graphicFrameLocks noGrp="1"/>
          </p:cNvGraphicFramePr>
          <p:nvPr/>
        </p:nvGraphicFramePr>
        <p:xfrm>
          <a:off x="510414" y="2889316"/>
          <a:ext cx="1838384" cy="2375382"/>
        </p:xfrm>
        <a:graphic>
          <a:graphicData uri="http://schemas.openxmlformats.org/drawingml/2006/table">
            <a:tbl>
              <a:tblPr firstCol="1" bandRow="1">
                <a:tableStyleId>{073A0DAA-6AF3-43AB-8588-CEC1D06C72B9}</a:tableStyleId>
              </a:tblPr>
              <a:tblGrid>
                <a:gridCol w="551515">
                  <a:extLst>
                    <a:ext uri="{9D8B030D-6E8A-4147-A177-3AD203B41FA5}">
                      <a16:colId xmlns:a16="http://schemas.microsoft.com/office/drawing/2014/main" val="4235160134"/>
                    </a:ext>
                  </a:extLst>
                </a:gridCol>
                <a:gridCol w="551515">
                  <a:extLst>
                    <a:ext uri="{9D8B030D-6E8A-4147-A177-3AD203B41FA5}">
                      <a16:colId xmlns:a16="http://schemas.microsoft.com/office/drawing/2014/main" val="2157103453"/>
                    </a:ext>
                  </a:extLst>
                </a:gridCol>
                <a:gridCol w="735354">
                  <a:extLst>
                    <a:ext uri="{9D8B030D-6E8A-4147-A177-3AD203B41FA5}">
                      <a16:colId xmlns:a16="http://schemas.microsoft.com/office/drawing/2014/main" val="885816617"/>
                    </a:ext>
                  </a:extLst>
                </a:gridCol>
              </a:tblGrid>
              <a:tr h="395897">
                <a:tc rowSpan="6">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400" b="1" kern="0">
                          <a:solidFill>
                            <a:srgbClr val="003455"/>
                          </a:solidFill>
                          <a:latin typeface="+mn-lt"/>
                          <a:ea typeface="+mn-ea"/>
                          <a:cs typeface="Arial"/>
                        </a:rPr>
                        <a:t>GFR categories (ml/min/1.73 m</a:t>
                      </a:r>
                      <a:r>
                        <a:rPr lang="en-US" sz="1400" b="1" kern="0" baseline="30000">
                          <a:solidFill>
                            <a:srgbClr val="003455"/>
                          </a:solidFill>
                          <a:latin typeface="+mn-lt"/>
                          <a:ea typeface="+mn-ea"/>
                          <a:cs typeface="Arial"/>
                        </a:rPr>
                        <a:t>2</a:t>
                      </a:r>
                      <a:r>
                        <a:rPr lang="en-US" sz="1400" b="1" kern="0">
                          <a:solidFill>
                            <a:srgbClr val="003455"/>
                          </a:solidFill>
                          <a:latin typeface="+mn-lt"/>
                          <a:ea typeface="+mn-ea"/>
                          <a:cs typeface="Arial"/>
                        </a:rPr>
                        <a:t>)</a:t>
                      </a:r>
                    </a:p>
                  </a:txBody>
                  <a:tcPr marL="91416" marR="91416" marT="45708" marB="45708" vert="vert270" anchor="ctr">
                    <a:noFill/>
                  </a:tcPr>
                </a:tc>
                <a:tc>
                  <a:txBody>
                    <a:bodyPr/>
                    <a:lstStyle/>
                    <a:p>
                      <a:pPr algn="ctr"/>
                      <a:r>
                        <a:rPr lang="en-AU" sz="1400" b="1">
                          <a:solidFill>
                            <a:schemeClr val="bg1"/>
                          </a:solidFill>
                        </a:rPr>
                        <a:t>G1</a:t>
                      </a:r>
                    </a:p>
                  </a:txBody>
                  <a:tcPr marL="71981" marR="71981" marT="35991" marB="35991" anchor="ctr">
                    <a:solidFill>
                      <a:srgbClr val="003455"/>
                    </a:solidFill>
                  </a:tcPr>
                </a:tc>
                <a:tc>
                  <a:txBody>
                    <a:bodyPr/>
                    <a:lstStyle/>
                    <a:p>
                      <a:pPr algn="ctr"/>
                      <a:r>
                        <a:rPr lang="en-US" sz="1400" b="1" kern="0">
                          <a:solidFill>
                            <a:schemeClr val="bg1"/>
                          </a:solidFill>
                          <a:latin typeface="+mn-lt"/>
                          <a:cs typeface="Arial"/>
                        </a:rPr>
                        <a:t>≥90</a:t>
                      </a:r>
                      <a:endParaRPr lang="en-AU" sz="1400" b="1">
                        <a:solidFill>
                          <a:schemeClr val="bg1"/>
                        </a:solidFill>
                      </a:endParaRPr>
                    </a:p>
                  </a:txBody>
                  <a:tcPr marL="71981" marR="71981" marT="35991" marB="35991" anchor="ctr">
                    <a:solidFill>
                      <a:srgbClr val="003455"/>
                    </a:solidFill>
                  </a:tcPr>
                </a:tc>
                <a:extLst>
                  <a:ext uri="{0D108BD9-81ED-4DB2-BD59-A6C34878D82A}">
                    <a16:rowId xmlns:a16="http://schemas.microsoft.com/office/drawing/2014/main" val="2254146330"/>
                  </a:ext>
                </a:extLst>
              </a:tr>
              <a:tr h="395897">
                <a:tc vMerge="1">
                  <a:txBody>
                    <a:bodyPr/>
                    <a:lstStyle/>
                    <a:p>
                      <a:endParaRPr lang="en-AU" sz="1100">
                        <a:solidFill>
                          <a:schemeClr val="bg1"/>
                        </a:solidFill>
                      </a:endParaRPr>
                    </a:p>
                  </a:txBody>
                  <a:tcPr/>
                </a:tc>
                <a:tc>
                  <a:txBody>
                    <a:bodyPr/>
                    <a:lstStyle/>
                    <a:p>
                      <a:pPr algn="ctr"/>
                      <a:r>
                        <a:rPr lang="en-AU" sz="1400" b="1">
                          <a:solidFill>
                            <a:schemeClr val="bg1"/>
                          </a:solidFill>
                        </a:rPr>
                        <a:t>G2</a:t>
                      </a:r>
                    </a:p>
                  </a:txBody>
                  <a:tcPr marL="71981" marR="71981" marT="35991" marB="35991" anchor="ctr">
                    <a:solidFill>
                      <a:srgbClr val="003455"/>
                    </a:solidFill>
                  </a:tcPr>
                </a:tc>
                <a:tc>
                  <a:txBody>
                    <a:bodyPr/>
                    <a:lstStyle/>
                    <a:p>
                      <a:pPr algn="ctr"/>
                      <a:r>
                        <a:rPr lang="en-US" sz="1400" b="1" kern="0">
                          <a:solidFill>
                            <a:schemeClr val="bg1"/>
                          </a:solidFill>
                          <a:latin typeface="+mn-lt"/>
                          <a:cs typeface="Arial"/>
                        </a:rPr>
                        <a:t>60–89</a:t>
                      </a:r>
                      <a:endParaRPr lang="en-AU" sz="1400" b="1">
                        <a:solidFill>
                          <a:schemeClr val="bg1"/>
                        </a:solidFill>
                      </a:endParaRPr>
                    </a:p>
                  </a:txBody>
                  <a:tcPr marL="71981" marR="71981" marT="35991" marB="35991" anchor="ctr">
                    <a:solidFill>
                      <a:srgbClr val="003455"/>
                    </a:solidFill>
                  </a:tcPr>
                </a:tc>
                <a:extLst>
                  <a:ext uri="{0D108BD9-81ED-4DB2-BD59-A6C34878D82A}">
                    <a16:rowId xmlns:a16="http://schemas.microsoft.com/office/drawing/2014/main" val="543262853"/>
                  </a:ext>
                </a:extLst>
              </a:tr>
              <a:tr h="395897">
                <a:tc vMerge="1">
                  <a:txBody>
                    <a:bodyPr/>
                    <a:lstStyle/>
                    <a:p>
                      <a:endParaRPr lang="en-AU" sz="1100">
                        <a:solidFill>
                          <a:schemeClr val="bg1"/>
                        </a:solidFill>
                      </a:endParaRPr>
                    </a:p>
                  </a:txBody>
                  <a:tcPr/>
                </a:tc>
                <a:tc>
                  <a:txBody>
                    <a:bodyPr/>
                    <a:lstStyle/>
                    <a:p>
                      <a:pPr algn="ctr"/>
                      <a:r>
                        <a:rPr lang="en-AU" sz="1400" b="1">
                          <a:solidFill>
                            <a:schemeClr val="bg1"/>
                          </a:solidFill>
                        </a:rPr>
                        <a:t>G3a</a:t>
                      </a:r>
                    </a:p>
                  </a:txBody>
                  <a:tcPr marL="71981" marR="71981" marT="35991" marB="35991" anchor="ctr">
                    <a:solidFill>
                      <a:srgbClr val="003455"/>
                    </a:solidFill>
                  </a:tcPr>
                </a:tc>
                <a:tc>
                  <a:txBody>
                    <a:bodyPr/>
                    <a:lstStyle/>
                    <a:p>
                      <a:pPr algn="ctr"/>
                      <a:r>
                        <a:rPr lang="en-US" sz="1400" b="1" kern="0">
                          <a:solidFill>
                            <a:schemeClr val="bg1"/>
                          </a:solidFill>
                          <a:latin typeface="+mn-lt"/>
                          <a:cs typeface="Arial"/>
                        </a:rPr>
                        <a:t>45–59</a:t>
                      </a:r>
                      <a:endParaRPr lang="en-AU" sz="1400" b="1">
                        <a:solidFill>
                          <a:schemeClr val="bg1"/>
                        </a:solidFill>
                      </a:endParaRPr>
                    </a:p>
                  </a:txBody>
                  <a:tcPr marL="71981" marR="71981" marT="35991" marB="35991" anchor="ctr">
                    <a:solidFill>
                      <a:srgbClr val="003455"/>
                    </a:solidFill>
                  </a:tcPr>
                </a:tc>
                <a:extLst>
                  <a:ext uri="{0D108BD9-81ED-4DB2-BD59-A6C34878D82A}">
                    <a16:rowId xmlns:a16="http://schemas.microsoft.com/office/drawing/2014/main" val="210041945"/>
                  </a:ext>
                </a:extLst>
              </a:tr>
              <a:tr h="395897">
                <a:tc vMerge="1">
                  <a:txBody>
                    <a:bodyPr/>
                    <a:lstStyle/>
                    <a:p>
                      <a:endParaRPr lang="en-AU" sz="1100">
                        <a:solidFill>
                          <a:schemeClr val="bg1"/>
                        </a:solidFill>
                      </a:endParaRPr>
                    </a:p>
                  </a:txBody>
                  <a:tcPr/>
                </a:tc>
                <a:tc>
                  <a:txBody>
                    <a:bodyPr/>
                    <a:lstStyle/>
                    <a:p>
                      <a:pPr algn="ctr"/>
                      <a:r>
                        <a:rPr lang="en-AU" sz="1400" b="1">
                          <a:solidFill>
                            <a:schemeClr val="bg1"/>
                          </a:solidFill>
                        </a:rPr>
                        <a:t>G3b</a:t>
                      </a:r>
                    </a:p>
                  </a:txBody>
                  <a:tcPr marL="71981" marR="71981" marT="35991" marB="35991" anchor="ctr">
                    <a:solidFill>
                      <a:srgbClr val="003455"/>
                    </a:solidFill>
                  </a:tcPr>
                </a:tc>
                <a:tc>
                  <a:txBody>
                    <a:bodyPr/>
                    <a:lstStyle/>
                    <a:p>
                      <a:pPr algn="ctr"/>
                      <a:r>
                        <a:rPr lang="en-US" sz="1400" b="1" kern="0">
                          <a:solidFill>
                            <a:schemeClr val="bg1"/>
                          </a:solidFill>
                          <a:latin typeface="+mn-lt"/>
                          <a:cs typeface="Arial"/>
                        </a:rPr>
                        <a:t>30–44</a:t>
                      </a:r>
                      <a:endParaRPr lang="en-AU" sz="1400" b="1">
                        <a:solidFill>
                          <a:schemeClr val="bg1"/>
                        </a:solidFill>
                      </a:endParaRPr>
                    </a:p>
                  </a:txBody>
                  <a:tcPr marL="71981" marR="71981" marT="35991" marB="35991" anchor="ctr">
                    <a:solidFill>
                      <a:srgbClr val="003455"/>
                    </a:solidFill>
                  </a:tcPr>
                </a:tc>
                <a:extLst>
                  <a:ext uri="{0D108BD9-81ED-4DB2-BD59-A6C34878D82A}">
                    <a16:rowId xmlns:a16="http://schemas.microsoft.com/office/drawing/2014/main" val="1609516177"/>
                  </a:ext>
                </a:extLst>
              </a:tr>
              <a:tr h="395897">
                <a:tc vMerge="1">
                  <a:txBody>
                    <a:bodyPr/>
                    <a:lstStyle/>
                    <a:p>
                      <a:endParaRPr lang="en-AU" sz="1100">
                        <a:solidFill>
                          <a:schemeClr val="bg1"/>
                        </a:solidFill>
                      </a:endParaRPr>
                    </a:p>
                  </a:txBody>
                  <a:tcPr/>
                </a:tc>
                <a:tc>
                  <a:txBody>
                    <a:bodyPr/>
                    <a:lstStyle/>
                    <a:p>
                      <a:pPr algn="ctr"/>
                      <a:r>
                        <a:rPr lang="en-AU" sz="1400" b="1">
                          <a:solidFill>
                            <a:schemeClr val="bg1"/>
                          </a:solidFill>
                        </a:rPr>
                        <a:t>G4</a:t>
                      </a:r>
                    </a:p>
                  </a:txBody>
                  <a:tcPr marL="71981" marR="71981" marT="35991" marB="35991" anchor="ctr">
                    <a:solidFill>
                      <a:srgbClr val="003455"/>
                    </a:solidFill>
                  </a:tcPr>
                </a:tc>
                <a:tc>
                  <a:txBody>
                    <a:bodyPr/>
                    <a:lstStyle/>
                    <a:p>
                      <a:pPr algn="ctr"/>
                      <a:r>
                        <a:rPr lang="en-US" sz="1400" b="1" kern="0">
                          <a:solidFill>
                            <a:schemeClr val="bg1"/>
                          </a:solidFill>
                          <a:latin typeface="+mn-lt"/>
                          <a:cs typeface="Arial"/>
                        </a:rPr>
                        <a:t>15–29</a:t>
                      </a:r>
                      <a:endParaRPr lang="en-AU" sz="1400" b="1">
                        <a:solidFill>
                          <a:schemeClr val="bg1"/>
                        </a:solidFill>
                      </a:endParaRPr>
                    </a:p>
                  </a:txBody>
                  <a:tcPr marL="71981" marR="71981" marT="35991" marB="35991" anchor="ctr">
                    <a:solidFill>
                      <a:srgbClr val="003455"/>
                    </a:solidFill>
                  </a:tcPr>
                </a:tc>
                <a:extLst>
                  <a:ext uri="{0D108BD9-81ED-4DB2-BD59-A6C34878D82A}">
                    <a16:rowId xmlns:a16="http://schemas.microsoft.com/office/drawing/2014/main" val="4000403617"/>
                  </a:ext>
                </a:extLst>
              </a:tr>
              <a:tr h="395897">
                <a:tc vMerge="1">
                  <a:txBody>
                    <a:bodyPr/>
                    <a:lstStyle/>
                    <a:p>
                      <a:endParaRPr lang="en-AU" sz="1100">
                        <a:solidFill>
                          <a:schemeClr val="bg1"/>
                        </a:solidFill>
                      </a:endParaRPr>
                    </a:p>
                  </a:txBody>
                  <a:tcPr/>
                </a:tc>
                <a:tc>
                  <a:txBody>
                    <a:bodyPr/>
                    <a:lstStyle/>
                    <a:p>
                      <a:pPr algn="ctr"/>
                      <a:r>
                        <a:rPr lang="en-AU" sz="1400" b="1">
                          <a:solidFill>
                            <a:schemeClr val="bg1"/>
                          </a:solidFill>
                        </a:rPr>
                        <a:t>G5</a:t>
                      </a:r>
                    </a:p>
                  </a:txBody>
                  <a:tcPr marL="71981" marR="71981" marT="35991" marB="35991" anchor="ctr">
                    <a:solidFill>
                      <a:srgbClr val="003455"/>
                    </a:solidFill>
                  </a:tcPr>
                </a:tc>
                <a:tc>
                  <a:txBody>
                    <a:bodyPr/>
                    <a:lstStyle/>
                    <a:p>
                      <a:pPr algn="ctr"/>
                      <a:r>
                        <a:rPr lang="en-US" sz="1400" b="1" kern="0">
                          <a:solidFill>
                            <a:schemeClr val="bg1"/>
                          </a:solidFill>
                          <a:latin typeface="+mn-lt"/>
                          <a:cs typeface="Arial"/>
                        </a:rPr>
                        <a:t>&lt;15</a:t>
                      </a:r>
                      <a:endParaRPr lang="en-AU" sz="1400" b="1">
                        <a:solidFill>
                          <a:schemeClr val="bg1"/>
                        </a:solidFill>
                      </a:endParaRPr>
                    </a:p>
                  </a:txBody>
                  <a:tcPr marL="71981" marR="71981" marT="35991" marB="35991" anchor="ctr">
                    <a:solidFill>
                      <a:srgbClr val="003455"/>
                    </a:solidFill>
                  </a:tcPr>
                </a:tc>
                <a:extLst>
                  <a:ext uri="{0D108BD9-81ED-4DB2-BD59-A6C34878D82A}">
                    <a16:rowId xmlns:a16="http://schemas.microsoft.com/office/drawing/2014/main" val="4162991777"/>
                  </a:ext>
                </a:extLst>
              </a:tr>
            </a:tbl>
          </a:graphicData>
        </a:graphic>
      </p:graphicFrame>
      <p:sp>
        <p:nvSpPr>
          <p:cNvPr id="35" name="Flowchart: Connector 34">
            <a:extLst>
              <a:ext uri="{FF2B5EF4-FFF2-40B4-BE49-F238E27FC236}">
                <a16:creationId xmlns:a16="http://schemas.microsoft.com/office/drawing/2014/main" id="{D5A4311B-8E6A-47BF-AB7C-630327287614}"/>
              </a:ext>
            </a:extLst>
          </p:cNvPr>
          <p:cNvSpPr/>
          <p:nvPr/>
        </p:nvSpPr>
        <p:spPr>
          <a:xfrm>
            <a:off x="1143699" y="861736"/>
            <a:ext cx="1205102" cy="139101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itle 2">
            <a:extLst>
              <a:ext uri="{FF2B5EF4-FFF2-40B4-BE49-F238E27FC236}">
                <a16:creationId xmlns:a16="http://schemas.microsoft.com/office/drawing/2014/main" id="{5641FB86-F69B-475E-BC93-CB556F3AE119}"/>
              </a:ext>
            </a:extLst>
          </p:cNvPr>
          <p:cNvSpPr>
            <a:spLocks noGrp="1"/>
          </p:cNvSpPr>
          <p:nvPr>
            <p:ph type="title"/>
          </p:nvPr>
        </p:nvSpPr>
        <p:spPr>
          <a:xfrm>
            <a:off x="623887" y="333375"/>
            <a:ext cx="10229169" cy="962377"/>
          </a:xfrm>
        </p:spPr>
        <p:txBody>
          <a:bodyPr>
            <a:noAutofit/>
          </a:bodyPr>
          <a:lstStyle/>
          <a:p>
            <a:r>
              <a:rPr lang="en-GB" sz="2400" dirty="0"/>
              <a:t>Each 30% reduction in UACR leads to kidney benefit and a potential to reduce the risk of CKD progression</a:t>
            </a:r>
          </a:p>
        </p:txBody>
      </p:sp>
      <p:sp>
        <p:nvSpPr>
          <p:cNvPr id="20" name="Rectangle 19">
            <a:extLst>
              <a:ext uri="{FF2B5EF4-FFF2-40B4-BE49-F238E27FC236}">
                <a16:creationId xmlns:a16="http://schemas.microsoft.com/office/drawing/2014/main" id="{F521E7DD-208B-4587-9373-F51896F4B606}"/>
              </a:ext>
            </a:extLst>
          </p:cNvPr>
          <p:cNvSpPr/>
          <p:nvPr/>
        </p:nvSpPr>
        <p:spPr>
          <a:xfrm>
            <a:off x="6918455" y="3689419"/>
            <a:ext cx="1001099" cy="38099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a:ea typeface="+mn-ea"/>
                <a:cs typeface="+mn-cs"/>
              </a:rPr>
              <a:t>427</a:t>
            </a:r>
          </a:p>
        </p:txBody>
      </p:sp>
      <p:sp>
        <p:nvSpPr>
          <p:cNvPr id="26" name="Rectangle 25">
            <a:extLst>
              <a:ext uri="{FF2B5EF4-FFF2-40B4-BE49-F238E27FC236}">
                <a16:creationId xmlns:a16="http://schemas.microsoft.com/office/drawing/2014/main" id="{8A24505A-81C3-4561-9747-47032FF8729C}"/>
              </a:ext>
            </a:extLst>
          </p:cNvPr>
          <p:cNvSpPr/>
          <p:nvPr/>
        </p:nvSpPr>
        <p:spPr>
          <a:xfrm>
            <a:off x="5112821" y="3689419"/>
            <a:ext cx="1371829" cy="38099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a:ea typeface="+mn-ea"/>
                <a:cs typeface="+mn-cs"/>
              </a:rPr>
              <a:t>299</a:t>
            </a:r>
          </a:p>
        </p:txBody>
      </p:sp>
      <p:sp>
        <p:nvSpPr>
          <p:cNvPr id="29" name="Rectangle 28">
            <a:extLst>
              <a:ext uri="{FF2B5EF4-FFF2-40B4-BE49-F238E27FC236}">
                <a16:creationId xmlns:a16="http://schemas.microsoft.com/office/drawing/2014/main" id="{D7C2B861-E47E-4DC4-9DF1-F193ACB314D6}"/>
              </a:ext>
            </a:extLst>
          </p:cNvPr>
          <p:cNvSpPr/>
          <p:nvPr/>
        </p:nvSpPr>
        <p:spPr>
          <a:xfrm>
            <a:off x="8153063" y="3698343"/>
            <a:ext cx="1001099" cy="372074"/>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a:ea typeface="+mn-ea"/>
                <a:cs typeface="+mn-cs"/>
              </a:rPr>
              <a:t>610</a:t>
            </a:r>
          </a:p>
        </p:txBody>
      </p:sp>
      <p:sp>
        <p:nvSpPr>
          <p:cNvPr id="30" name="Flèche : en arc 1">
            <a:extLst>
              <a:ext uri="{FF2B5EF4-FFF2-40B4-BE49-F238E27FC236}">
                <a16:creationId xmlns:a16="http://schemas.microsoft.com/office/drawing/2014/main" id="{45E40091-1F27-40C4-A043-A3D6059E4C5D}"/>
              </a:ext>
            </a:extLst>
          </p:cNvPr>
          <p:cNvSpPr/>
          <p:nvPr/>
        </p:nvSpPr>
        <p:spPr>
          <a:xfrm flipH="1">
            <a:off x="7362495" y="2768075"/>
            <a:ext cx="1630774" cy="1707335"/>
          </a:xfrm>
          <a:prstGeom prst="circularArrow">
            <a:avLst>
              <a:gd name="adj1" fmla="val 12500"/>
              <a:gd name="adj2" fmla="val 1012647"/>
              <a:gd name="adj3" fmla="val 20457681"/>
              <a:gd name="adj4" fmla="val 10725763"/>
              <a:gd name="adj5" fmla="val 17867"/>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53585A"/>
              </a:solidFill>
              <a:effectLst/>
              <a:uLnTx/>
              <a:uFillTx/>
              <a:latin typeface="Arial" panose="020B0604020202020204"/>
              <a:ea typeface="+mn-ea"/>
              <a:cs typeface="+mn-cs"/>
            </a:endParaRPr>
          </a:p>
        </p:txBody>
      </p:sp>
      <p:sp>
        <p:nvSpPr>
          <p:cNvPr id="31" name="Flèche : en arc 27">
            <a:extLst>
              <a:ext uri="{FF2B5EF4-FFF2-40B4-BE49-F238E27FC236}">
                <a16:creationId xmlns:a16="http://schemas.microsoft.com/office/drawing/2014/main" id="{08DFB616-335A-46FD-9F00-BCE6D681672D}"/>
              </a:ext>
            </a:extLst>
          </p:cNvPr>
          <p:cNvSpPr/>
          <p:nvPr/>
        </p:nvSpPr>
        <p:spPr>
          <a:xfrm flipH="1">
            <a:off x="5675085" y="2739500"/>
            <a:ext cx="1630774" cy="1707335"/>
          </a:xfrm>
          <a:prstGeom prst="circularArrow">
            <a:avLst>
              <a:gd name="adj1" fmla="val 12500"/>
              <a:gd name="adj2" fmla="val 1012647"/>
              <a:gd name="adj3" fmla="val 20457681"/>
              <a:gd name="adj4" fmla="val 10725763"/>
              <a:gd name="adj5" fmla="val 17867"/>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53585A"/>
              </a:solidFill>
              <a:effectLst/>
              <a:uLnTx/>
              <a:uFillTx/>
              <a:latin typeface="Arial" panose="020B0604020202020204"/>
              <a:ea typeface="+mn-ea"/>
              <a:cs typeface="+mn-cs"/>
            </a:endParaRPr>
          </a:p>
        </p:txBody>
      </p:sp>
      <p:sp>
        <p:nvSpPr>
          <p:cNvPr id="32" name="Rectangle 31">
            <a:extLst>
              <a:ext uri="{FF2B5EF4-FFF2-40B4-BE49-F238E27FC236}">
                <a16:creationId xmlns:a16="http://schemas.microsoft.com/office/drawing/2014/main" id="{B5B4F06F-75C1-4CD1-B033-D1DA4452C753}"/>
              </a:ext>
            </a:extLst>
          </p:cNvPr>
          <p:cNvSpPr/>
          <p:nvPr/>
        </p:nvSpPr>
        <p:spPr>
          <a:xfrm>
            <a:off x="7757780" y="2953710"/>
            <a:ext cx="840204" cy="253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−30%</a:t>
            </a:r>
          </a:p>
        </p:txBody>
      </p:sp>
      <p:sp>
        <p:nvSpPr>
          <p:cNvPr id="28" name="Rectangle 27">
            <a:extLst>
              <a:ext uri="{FF2B5EF4-FFF2-40B4-BE49-F238E27FC236}">
                <a16:creationId xmlns:a16="http://schemas.microsoft.com/office/drawing/2014/main" id="{B7869906-19A3-480E-9627-E417B9F49AC5}"/>
              </a:ext>
            </a:extLst>
          </p:cNvPr>
          <p:cNvSpPr/>
          <p:nvPr/>
        </p:nvSpPr>
        <p:spPr>
          <a:xfrm>
            <a:off x="-1" y="5553075"/>
            <a:ext cx="12176392" cy="5281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A &gt;30% reduction in UACR may be required for some people to reduce their risk of CKD progression </a:t>
            </a:r>
            <a:b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b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from severe to moderate </a:t>
            </a:r>
          </a:p>
        </p:txBody>
      </p:sp>
      <p:grpSp>
        <p:nvGrpSpPr>
          <p:cNvPr id="17" name="Group 16">
            <a:extLst>
              <a:ext uri="{FF2B5EF4-FFF2-40B4-BE49-F238E27FC236}">
                <a16:creationId xmlns:a16="http://schemas.microsoft.com/office/drawing/2014/main" id="{218ABC9D-13AD-4717-B4C9-E0DF6CD5EA4A}"/>
              </a:ext>
            </a:extLst>
          </p:cNvPr>
          <p:cNvGrpSpPr/>
          <p:nvPr/>
        </p:nvGrpSpPr>
        <p:grpSpPr>
          <a:xfrm>
            <a:off x="9356498" y="3686686"/>
            <a:ext cx="2788720" cy="1546174"/>
            <a:chOff x="847742" y="3914207"/>
            <a:chExt cx="2788720" cy="1546174"/>
          </a:xfrm>
        </p:grpSpPr>
        <p:sp>
          <p:nvSpPr>
            <p:cNvPr id="18" name="Oval 17">
              <a:extLst>
                <a:ext uri="{FF2B5EF4-FFF2-40B4-BE49-F238E27FC236}">
                  <a16:creationId xmlns:a16="http://schemas.microsoft.com/office/drawing/2014/main" id="{136497E5-6D6A-4E78-8D5C-989705E9431D}"/>
                </a:ext>
              </a:extLst>
            </p:cNvPr>
            <p:cNvSpPr/>
            <p:nvPr/>
          </p:nvSpPr>
          <p:spPr>
            <a:xfrm>
              <a:off x="847742" y="3914207"/>
              <a:ext cx="360000" cy="360000"/>
            </a:xfrm>
            <a:prstGeom prst="ellipse">
              <a:avLst/>
            </a:prstGeom>
            <a:solidFill>
              <a:srgbClr val="009E7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 name="Oval 18">
              <a:extLst>
                <a:ext uri="{FF2B5EF4-FFF2-40B4-BE49-F238E27FC236}">
                  <a16:creationId xmlns:a16="http://schemas.microsoft.com/office/drawing/2014/main" id="{B8C52EBB-9A5A-4AA0-A0DA-5EA0D14CF45B}"/>
                </a:ext>
              </a:extLst>
            </p:cNvPr>
            <p:cNvSpPr/>
            <p:nvPr/>
          </p:nvSpPr>
          <p:spPr>
            <a:xfrm>
              <a:off x="847742" y="4309598"/>
              <a:ext cx="360000" cy="360000"/>
            </a:xfrm>
            <a:prstGeom prst="ellipse">
              <a:avLst/>
            </a:prstGeom>
            <a:solidFill>
              <a:srgbClr val="F0E44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 name="Oval 20">
              <a:extLst>
                <a:ext uri="{FF2B5EF4-FFF2-40B4-BE49-F238E27FC236}">
                  <a16:creationId xmlns:a16="http://schemas.microsoft.com/office/drawing/2014/main" id="{232315E4-31AE-43EB-80E3-1DDC08177353}"/>
                </a:ext>
              </a:extLst>
            </p:cNvPr>
            <p:cNvSpPr/>
            <p:nvPr/>
          </p:nvSpPr>
          <p:spPr>
            <a:xfrm>
              <a:off x="847742" y="4704989"/>
              <a:ext cx="360000" cy="360000"/>
            </a:xfrm>
            <a:prstGeom prst="ellipse">
              <a:avLst/>
            </a:prstGeom>
            <a:solidFill>
              <a:srgbClr val="E69F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608CF5BD-B2DD-4D56-BECF-5802F3D1EC2B}"/>
                </a:ext>
              </a:extLst>
            </p:cNvPr>
            <p:cNvSpPr/>
            <p:nvPr/>
          </p:nvSpPr>
          <p:spPr>
            <a:xfrm>
              <a:off x="1306527" y="3930343"/>
              <a:ext cx="1766874" cy="327728"/>
            </a:xfrm>
            <a:prstGeom prst="rect">
              <a:avLst/>
            </a:prstGeom>
            <a:solidFill>
              <a:srgbClr val="FFFFFF"/>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53585A"/>
                  </a:solidFill>
                  <a:effectLst/>
                  <a:uLnTx/>
                  <a:uFillTx/>
                  <a:latin typeface="Arial" panose="020B0604020202020204"/>
                  <a:ea typeface="+mn-ea"/>
                  <a:cs typeface="+mn-cs"/>
                </a:rPr>
                <a:t>Low risk</a:t>
              </a:r>
            </a:p>
          </p:txBody>
        </p:sp>
        <p:sp>
          <p:nvSpPr>
            <p:cNvPr id="24" name="Rectangle 23">
              <a:extLst>
                <a:ext uri="{FF2B5EF4-FFF2-40B4-BE49-F238E27FC236}">
                  <a16:creationId xmlns:a16="http://schemas.microsoft.com/office/drawing/2014/main" id="{C1053168-4710-452D-A51D-885CE390E473}"/>
                </a:ext>
              </a:extLst>
            </p:cNvPr>
            <p:cNvSpPr/>
            <p:nvPr/>
          </p:nvSpPr>
          <p:spPr>
            <a:xfrm>
              <a:off x="1306527" y="4721125"/>
              <a:ext cx="1766873" cy="327728"/>
            </a:xfrm>
            <a:prstGeom prst="rect">
              <a:avLst/>
            </a:prstGeom>
            <a:solidFill>
              <a:srgbClr val="FFFFFF"/>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53585A"/>
                  </a:solidFill>
                  <a:effectLst/>
                  <a:uLnTx/>
                  <a:uFillTx/>
                  <a:latin typeface="Arial" panose="020B0604020202020204"/>
                  <a:ea typeface="+mn-ea"/>
                  <a:cs typeface="+mn-cs"/>
                </a:rPr>
                <a:t>High risk</a:t>
              </a:r>
            </a:p>
          </p:txBody>
        </p:sp>
        <p:sp>
          <p:nvSpPr>
            <p:cNvPr id="25" name="Rectangle 24">
              <a:extLst>
                <a:ext uri="{FF2B5EF4-FFF2-40B4-BE49-F238E27FC236}">
                  <a16:creationId xmlns:a16="http://schemas.microsoft.com/office/drawing/2014/main" id="{3956B76F-C0CA-460C-B78C-03F3CB2EE1B8}"/>
                </a:ext>
              </a:extLst>
            </p:cNvPr>
            <p:cNvSpPr/>
            <p:nvPr/>
          </p:nvSpPr>
          <p:spPr>
            <a:xfrm>
              <a:off x="1306527" y="4325734"/>
              <a:ext cx="2329935" cy="327728"/>
            </a:xfrm>
            <a:prstGeom prst="rect">
              <a:avLst/>
            </a:prstGeom>
            <a:solidFill>
              <a:srgbClr val="FFFFFF"/>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53585A"/>
                  </a:solidFill>
                  <a:effectLst/>
                  <a:uLnTx/>
                  <a:uFillTx/>
                  <a:latin typeface="Arial" panose="020B0604020202020204"/>
                  <a:ea typeface="+mn-ea"/>
                  <a:cs typeface="+mn-cs"/>
                </a:rPr>
                <a:t>Moderately increased risk</a:t>
              </a:r>
            </a:p>
          </p:txBody>
        </p:sp>
        <p:sp>
          <p:nvSpPr>
            <p:cNvPr id="27" name="Oval 26">
              <a:extLst>
                <a:ext uri="{FF2B5EF4-FFF2-40B4-BE49-F238E27FC236}">
                  <a16:creationId xmlns:a16="http://schemas.microsoft.com/office/drawing/2014/main" id="{26272F18-4777-4EF7-AF17-1F2C82EECAC7}"/>
                </a:ext>
              </a:extLst>
            </p:cNvPr>
            <p:cNvSpPr/>
            <p:nvPr/>
          </p:nvSpPr>
          <p:spPr>
            <a:xfrm>
              <a:off x="847742" y="5100381"/>
              <a:ext cx="360000" cy="360000"/>
            </a:xfrm>
            <a:prstGeom prst="ellipse">
              <a:avLst/>
            </a:prstGeom>
            <a:solidFill>
              <a:srgbClr val="D55E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4" name="Rectangle 33">
              <a:extLst>
                <a:ext uri="{FF2B5EF4-FFF2-40B4-BE49-F238E27FC236}">
                  <a16:creationId xmlns:a16="http://schemas.microsoft.com/office/drawing/2014/main" id="{25B80048-D687-44EF-852F-F3191F58CAD1}"/>
                </a:ext>
              </a:extLst>
            </p:cNvPr>
            <p:cNvSpPr/>
            <p:nvPr/>
          </p:nvSpPr>
          <p:spPr>
            <a:xfrm>
              <a:off x="1306527" y="5116517"/>
              <a:ext cx="1766873" cy="327728"/>
            </a:xfrm>
            <a:prstGeom prst="rect">
              <a:avLst/>
            </a:prstGeom>
            <a:solidFill>
              <a:srgbClr val="FFFFFF"/>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53585A"/>
                  </a:solidFill>
                  <a:effectLst/>
                  <a:uLnTx/>
                  <a:uFillTx/>
                  <a:latin typeface="Arial" panose="020B0604020202020204"/>
                  <a:ea typeface="+mn-ea"/>
                  <a:cs typeface="+mn-cs"/>
                </a:rPr>
                <a:t>Very high risk</a:t>
              </a:r>
            </a:p>
          </p:txBody>
        </p:sp>
      </p:grpSp>
      <p:sp>
        <p:nvSpPr>
          <p:cNvPr id="38" name="Rectangle 37">
            <a:extLst>
              <a:ext uri="{FF2B5EF4-FFF2-40B4-BE49-F238E27FC236}">
                <a16:creationId xmlns:a16="http://schemas.microsoft.com/office/drawing/2014/main" id="{02C795B5-F66F-4760-A437-13A08399170B}"/>
              </a:ext>
            </a:extLst>
          </p:cNvPr>
          <p:cNvSpPr/>
          <p:nvPr/>
        </p:nvSpPr>
        <p:spPr>
          <a:xfrm>
            <a:off x="6088195" y="2914599"/>
            <a:ext cx="840204" cy="253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−30%</a:t>
            </a:r>
          </a:p>
        </p:txBody>
      </p:sp>
      <p:sp>
        <p:nvSpPr>
          <p:cNvPr id="2" name="Footer Placeholder 1">
            <a:extLst>
              <a:ext uri="{FF2B5EF4-FFF2-40B4-BE49-F238E27FC236}">
                <a16:creationId xmlns:a16="http://schemas.microsoft.com/office/drawing/2014/main" id="{E0F7091F-6D32-2B6B-E90B-5CCF90E69FDB}"/>
              </a:ext>
            </a:extLst>
          </p:cNvPr>
          <p:cNvSpPr>
            <a:spLocks noGrp="1"/>
          </p:cNvSpPr>
          <p:nvPr>
            <p:ph type="ftr" sz="quarter" idx="15"/>
          </p:nvPr>
        </p:nvSpPr>
        <p:spPr/>
        <p:txBody>
          <a:bodyPr/>
          <a:lstStyle/>
          <a:p>
            <a:r>
              <a:rPr kumimoji="0" lang="en-GB" sz="900" b="0" i="0" u="none" strike="noStrike" kern="1200" cap="none" spc="0" normalizeH="0" baseline="0">
                <a:ln>
                  <a:noFill/>
                </a:ln>
                <a:solidFill>
                  <a:srgbClr val="53585A"/>
                </a:solidFill>
                <a:effectLst/>
                <a:uLnTx/>
                <a:uFillTx/>
                <a:latin typeface="Arial" panose="020B0604020202020204"/>
                <a:ea typeface="MS PGothic" charset="0"/>
                <a:cs typeface="+mn-cs"/>
              </a:rPr>
              <a:t>UACR, urine albumin-to-creatinine ratio</a:t>
            </a:r>
            <a:br>
              <a:rPr kumimoji="0" lang="en-GB" sz="900" b="0" i="0" u="none" strike="noStrike" kern="1200" cap="none" spc="0" normalizeH="0" baseline="0">
                <a:ln>
                  <a:noFill/>
                </a:ln>
                <a:solidFill>
                  <a:srgbClr val="53585A"/>
                </a:solidFill>
                <a:effectLst/>
                <a:uLnTx/>
                <a:uFillTx/>
                <a:latin typeface="Arial" panose="020B0604020202020204"/>
                <a:cs typeface="+mn-cs"/>
              </a:rPr>
            </a:br>
            <a:r>
              <a:rPr kumimoji="0" lang="en-GB" sz="900" b="0" i="0" u="none" strike="noStrike" kern="1200" cap="none" spc="0" normalizeH="0" baseline="0">
                <a:ln>
                  <a:noFill/>
                </a:ln>
                <a:solidFill>
                  <a:srgbClr val="53585A"/>
                </a:solidFill>
                <a:effectLst/>
                <a:uLnTx/>
                <a:uFillTx/>
                <a:latin typeface="Arial" panose="020B0604020202020204"/>
                <a:cs typeface="+mn-cs"/>
              </a:rPr>
              <a:t>KDIGO Diabetes Work Group. </a:t>
            </a:r>
            <a:r>
              <a:rPr kumimoji="0" lang="en-GB" sz="900" b="0" i="1" u="none" strike="noStrike" kern="1200" cap="none" spc="0" normalizeH="0" baseline="0">
                <a:ln>
                  <a:noFill/>
                </a:ln>
                <a:solidFill>
                  <a:srgbClr val="53585A"/>
                </a:solidFill>
                <a:effectLst/>
                <a:uLnTx/>
                <a:uFillTx/>
                <a:latin typeface="Arial" panose="020B0604020202020204"/>
                <a:cs typeface="+mn-cs"/>
              </a:rPr>
              <a:t>Kidney Int </a:t>
            </a:r>
            <a:r>
              <a:rPr kumimoji="0" lang="en-GB" sz="900" b="0" i="0" u="none" strike="noStrike" kern="1200" cap="none" spc="0" normalizeH="0" baseline="0">
                <a:ln>
                  <a:noFill/>
                </a:ln>
                <a:solidFill>
                  <a:srgbClr val="53585A"/>
                </a:solidFill>
                <a:effectLst/>
                <a:uLnTx/>
                <a:uFillTx/>
                <a:latin typeface="Arial" panose="020B0604020202020204"/>
                <a:cs typeface="+mn-cs"/>
              </a:rPr>
              <a:t>2022;102:S1–S127</a:t>
            </a:r>
            <a:endParaRPr kumimoji="0" lang="en-GB" sz="900" b="0" i="0" u="none" strike="noStrike" kern="1200" cap="none" spc="0" normalizeH="0" baseline="0" noProof="0">
              <a:ln>
                <a:noFill/>
              </a:ln>
              <a:solidFill>
                <a:srgbClr val="53585A"/>
              </a:solidFill>
              <a:effectLst/>
              <a:uLnTx/>
              <a:uFillTx/>
              <a:latin typeface="Arial" panose="020B0604020202020204"/>
              <a:ea typeface="+mn-ea"/>
              <a:cs typeface="+mn-cs"/>
            </a:endParaRPr>
          </a:p>
        </p:txBody>
      </p:sp>
      <p:sp>
        <p:nvSpPr>
          <p:cNvPr id="7" name="Slide Number Placeholder 6">
            <a:extLst>
              <a:ext uri="{FF2B5EF4-FFF2-40B4-BE49-F238E27FC236}">
                <a16:creationId xmlns:a16="http://schemas.microsoft.com/office/drawing/2014/main" id="{183ADD0D-904D-C070-B929-DB624BCEF03C}"/>
              </a:ext>
            </a:extLst>
          </p:cNvPr>
          <p:cNvSpPr>
            <a:spLocks noGrp="1"/>
          </p:cNvSpPr>
          <p:nvPr>
            <p:ph type="sldNum" sz="quarter" idx="16"/>
          </p:nvPr>
        </p:nvSpPr>
        <p:spPr/>
        <p:txBody>
          <a:bodyPr/>
          <a:lstStyle/>
          <a:p>
            <a:fld id="{7AF8E309-D608-654D-B811-6A2C46C88181}" type="slidenum">
              <a:rPr lang="en-US" smtClean="0"/>
              <a:pPr/>
              <a:t>39</a:t>
            </a:fld>
            <a:endParaRPr lang="en-US"/>
          </a:p>
        </p:txBody>
      </p:sp>
    </p:spTree>
    <p:extLst>
      <p:ext uri="{BB962C8B-B14F-4D97-AF65-F5344CB8AC3E}">
        <p14:creationId xmlns:p14="http://schemas.microsoft.com/office/powerpoint/2010/main" val="68567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animBg="1"/>
      <p:bldP spid="30" grpId="0" animBg="1"/>
      <p:bldP spid="31" grpId="0" animBg="1"/>
      <p:bldP spid="32"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D66BE85A-EFCE-4358-BC18-64F5E195AFA0}"/>
              </a:ext>
            </a:extLst>
          </p:cNvPr>
          <p:cNvSpPr>
            <a:spLocks noGrp="1"/>
          </p:cNvSpPr>
          <p:nvPr>
            <p:ph sz="quarter" idx="16"/>
          </p:nvPr>
        </p:nvSpPr>
        <p:spPr/>
        <p:txBody>
          <a:bodyPr/>
          <a:lstStyle/>
          <a:p>
            <a:pPr marL="0" indent="0">
              <a:buNone/>
            </a:pPr>
            <a:endParaRPr lang="en-GB" sz="2400" b="1">
              <a:solidFill>
                <a:schemeClr val="bg2"/>
              </a:solidFill>
              <a:latin typeface="Arial" panose="020B0604020202020204" pitchFamily="34" charset="0"/>
              <a:cs typeface="Arial" panose="020B0604020202020204" pitchFamily="34" charset="0"/>
            </a:endParaRPr>
          </a:p>
          <a:p>
            <a:pPr marL="0" indent="0">
              <a:buNone/>
            </a:pPr>
            <a:endParaRPr lang="en-GB" sz="2400" b="1">
              <a:solidFill>
                <a:schemeClr val="bg2"/>
              </a:solidFill>
              <a:latin typeface="Arial" panose="020B0604020202020204" pitchFamily="34" charset="0"/>
              <a:cs typeface="Arial" panose="020B0604020202020204" pitchFamily="34" charset="0"/>
            </a:endParaRPr>
          </a:p>
        </p:txBody>
      </p:sp>
      <p:sp>
        <p:nvSpPr>
          <p:cNvPr id="283" name="Rectangle: Rounded Corners 282">
            <a:extLst>
              <a:ext uri="{FF2B5EF4-FFF2-40B4-BE49-F238E27FC236}">
                <a16:creationId xmlns:a16="http://schemas.microsoft.com/office/drawing/2014/main" id="{6C0AEC88-282B-4A27-8FC1-30343D5D8396}"/>
              </a:ext>
            </a:extLst>
          </p:cNvPr>
          <p:cNvSpPr/>
          <p:nvPr/>
        </p:nvSpPr>
        <p:spPr>
          <a:xfrm>
            <a:off x="7104483" y="1533440"/>
            <a:ext cx="4612349" cy="679746"/>
          </a:xfrm>
          <a:prstGeom prst="roundRect">
            <a:avLst/>
          </a:prstGeom>
          <a:solidFill>
            <a:schemeClr val="accent2">
              <a:lumMod val="20000"/>
              <a:lumOff val="80000"/>
              <a:alpha val="2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7188"/>
            <a:r>
              <a:rPr lang="en-GB" sz="2000" b="1">
                <a:solidFill>
                  <a:schemeClr val="accent2">
                    <a:lumMod val="75000"/>
                  </a:schemeClr>
                </a:solidFill>
              </a:rPr>
              <a:t>CKD = albuminuria </a:t>
            </a:r>
            <a:br>
              <a:rPr lang="en-GB" sz="2000" b="1">
                <a:solidFill>
                  <a:schemeClr val="accent2">
                    <a:lumMod val="75000"/>
                  </a:schemeClr>
                </a:solidFill>
              </a:rPr>
            </a:br>
            <a:r>
              <a:rPr lang="en-GB" sz="2000" b="1">
                <a:solidFill>
                  <a:schemeClr val="accent2">
                    <a:lumMod val="75000"/>
                  </a:schemeClr>
                </a:solidFill>
              </a:rPr>
              <a:t>UACR &gt;30 mg/g </a:t>
            </a:r>
            <a:r>
              <a:rPr lang="en-GB" sz="2000">
                <a:solidFill>
                  <a:schemeClr val="accent2">
                    <a:lumMod val="75000"/>
                  </a:schemeClr>
                </a:solidFill>
              </a:rPr>
              <a:t>for &gt;3 months</a:t>
            </a:r>
            <a:r>
              <a:rPr lang="en-GB" sz="2000" baseline="30000">
                <a:solidFill>
                  <a:schemeClr val="accent2">
                    <a:lumMod val="75000"/>
                  </a:schemeClr>
                </a:solidFill>
              </a:rPr>
              <a:t>1</a:t>
            </a:r>
          </a:p>
        </p:txBody>
      </p:sp>
      <p:sp>
        <p:nvSpPr>
          <p:cNvPr id="281" name="Rectangle: Rounded Corners 280">
            <a:extLst>
              <a:ext uri="{FF2B5EF4-FFF2-40B4-BE49-F238E27FC236}">
                <a16:creationId xmlns:a16="http://schemas.microsoft.com/office/drawing/2014/main" id="{8E14BF0C-9B0F-4A3C-9C78-A83D18867E80}"/>
              </a:ext>
            </a:extLst>
          </p:cNvPr>
          <p:cNvSpPr/>
          <p:nvPr/>
        </p:nvSpPr>
        <p:spPr>
          <a:xfrm>
            <a:off x="1108770" y="1533440"/>
            <a:ext cx="4588701" cy="679746"/>
          </a:xfrm>
          <a:prstGeom prst="roundRect">
            <a:avLst/>
          </a:prstGeom>
          <a:solidFill>
            <a:schemeClr val="accent3">
              <a:lumMod val="10000"/>
              <a:lumOff val="90000"/>
              <a:alpha val="25000"/>
            </a:scheme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7188"/>
            <a:r>
              <a:rPr lang="en-GB" sz="2000" b="1">
                <a:solidFill>
                  <a:schemeClr val="accent3"/>
                </a:solidFill>
              </a:rPr>
              <a:t>CKD = eGFR &lt;60 ml/min/1.73 m</a:t>
            </a:r>
            <a:r>
              <a:rPr lang="en-GB" sz="2000" b="1" baseline="30000">
                <a:solidFill>
                  <a:schemeClr val="accent3"/>
                </a:solidFill>
              </a:rPr>
              <a:t>2</a:t>
            </a:r>
            <a:r>
              <a:rPr lang="en-GB" sz="2000" b="1">
                <a:solidFill>
                  <a:schemeClr val="accent3"/>
                </a:solidFill>
              </a:rPr>
              <a:t> </a:t>
            </a:r>
            <a:r>
              <a:rPr lang="en-GB" sz="2000">
                <a:solidFill>
                  <a:schemeClr val="accent3"/>
                </a:solidFill>
              </a:rPr>
              <a:t>for &gt;3 months</a:t>
            </a:r>
            <a:r>
              <a:rPr lang="en-GB" sz="2000" baseline="30000">
                <a:solidFill>
                  <a:schemeClr val="accent3"/>
                </a:solidFill>
              </a:rPr>
              <a:t>1</a:t>
            </a:r>
          </a:p>
        </p:txBody>
      </p:sp>
      <p:sp>
        <p:nvSpPr>
          <p:cNvPr id="2" name="Title 1">
            <a:extLst>
              <a:ext uri="{FF2B5EF4-FFF2-40B4-BE49-F238E27FC236}">
                <a16:creationId xmlns:a16="http://schemas.microsoft.com/office/drawing/2014/main" id="{68AF18C7-3999-4A42-A25F-52CEE80CC0B8}"/>
              </a:ext>
            </a:extLst>
          </p:cNvPr>
          <p:cNvSpPr>
            <a:spLocks noGrp="1"/>
          </p:cNvSpPr>
          <p:nvPr>
            <p:ph type="title"/>
          </p:nvPr>
        </p:nvSpPr>
        <p:spPr>
          <a:xfrm>
            <a:off x="623889" y="333375"/>
            <a:ext cx="10251290" cy="962377"/>
          </a:xfrm>
        </p:spPr>
        <p:txBody>
          <a:bodyPr>
            <a:normAutofit/>
          </a:bodyPr>
          <a:lstStyle/>
          <a:p>
            <a:r>
              <a:rPr lang="en-GB" sz="2400"/>
              <a:t>Risk of adverse outcomes in patients with CKD and T2D</a:t>
            </a:r>
          </a:p>
        </p:txBody>
      </p:sp>
      <p:sp>
        <p:nvSpPr>
          <p:cNvPr id="3" name="Slide Number Placeholder 2">
            <a:extLst>
              <a:ext uri="{FF2B5EF4-FFF2-40B4-BE49-F238E27FC236}">
                <a16:creationId xmlns:a16="http://schemas.microsoft.com/office/drawing/2014/main" id="{AD0B0135-6E3C-40CF-9CDC-646F2F9355F9}"/>
              </a:ext>
            </a:extLst>
          </p:cNvPr>
          <p:cNvSpPr>
            <a:spLocks noGrp="1"/>
          </p:cNvSpPr>
          <p:nvPr>
            <p:ph type="sldNum" sz="quarter" idx="17"/>
          </p:nvPr>
        </p:nvSpPr>
        <p:spPr>
          <a:xfrm>
            <a:off x="146368" y="6610389"/>
            <a:ext cx="373987" cy="230832"/>
          </a:xfrm>
          <a:prstGeom prst="rect">
            <a:avLst/>
          </a:prstGeom>
        </p:spPr>
        <p:txBody>
          <a:bodyPr vert="horz" lIns="0" tIns="45720" rIns="90000" bIns="45720" rtlCol="0" anchor="b">
            <a:spAutoFit/>
          </a:bodyPr>
          <a:lstStyle>
            <a:defPPr>
              <a:defRPr lang="en-US"/>
            </a:defPPr>
            <a:lvl1pPr algn="l" defTabSz="609585" rtl="0" eaLnBrk="0" fontAlgn="base" hangingPunct="0">
              <a:spcBef>
                <a:spcPct val="0"/>
              </a:spcBef>
              <a:spcAft>
                <a:spcPct val="0"/>
              </a:spcAft>
              <a:defRPr sz="900" b="0" kern="1200">
                <a:solidFill>
                  <a:schemeClr val="bg1"/>
                </a:solidFill>
                <a:latin typeface="+mn-lt"/>
                <a:ea typeface="MS PGothic" charset="0"/>
                <a:cs typeface="MS PGothic" charset="0"/>
              </a:defRPr>
            </a:lvl1pPr>
            <a:lvl2pPr marL="609585"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3047924" algn="l" defTabSz="609585" rtl="0" eaLnBrk="1" latinLnBrk="0" hangingPunct="1">
              <a:defRPr kern="1200">
                <a:solidFill>
                  <a:schemeClr val="tx1"/>
                </a:solidFill>
                <a:latin typeface="Calibri" charset="0"/>
                <a:ea typeface="MS PGothic" charset="0"/>
                <a:cs typeface="MS PGothic" charset="0"/>
              </a:defRPr>
            </a:lvl6pPr>
            <a:lvl7pPr marL="3657509" algn="l" defTabSz="609585" rtl="0" eaLnBrk="1" latinLnBrk="0" hangingPunct="1">
              <a:defRPr kern="1200">
                <a:solidFill>
                  <a:schemeClr val="tx1"/>
                </a:solidFill>
                <a:latin typeface="Calibri" charset="0"/>
                <a:ea typeface="MS PGothic" charset="0"/>
                <a:cs typeface="MS PGothic" charset="0"/>
              </a:defRPr>
            </a:lvl7pPr>
            <a:lvl8pPr marL="4267093" algn="l" defTabSz="609585" rtl="0" eaLnBrk="1" latinLnBrk="0" hangingPunct="1">
              <a:defRPr kern="1200">
                <a:solidFill>
                  <a:schemeClr val="tx1"/>
                </a:solidFill>
                <a:latin typeface="Calibri" charset="0"/>
                <a:ea typeface="MS PGothic" charset="0"/>
                <a:cs typeface="MS PGothic" charset="0"/>
              </a:defRPr>
            </a:lvl8pPr>
            <a:lvl9pPr marL="4876678" algn="l" defTabSz="609585" rtl="0" eaLnBrk="1" latinLnBrk="0" hangingPunct="1">
              <a:defRPr kern="1200">
                <a:solidFill>
                  <a:schemeClr val="tx1"/>
                </a:solidFill>
                <a:latin typeface="Calibri" charset="0"/>
                <a:ea typeface="MS PGothic" charset="0"/>
                <a:cs typeface="MS PGothic" charset="0"/>
              </a:defRPr>
            </a:lvl9pPr>
          </a:lstStyle>
          <a:p>
            <a:fld id="{7AF8E309-D608-654D-B811-6A2C46C88181}" type="slidenum">
              <a:rPr lang="en-US" smtClean="0"/>
              <a:pPr/>
              <a:t>4</a:t>
            </a:fld>
            <a:endParaRPr lang="en-US"/>
          </a:p>
        </p:txBody>
      </p:sp>
      <p:sp>
        <p:nvSpPr>
          <p:cNvPr id="284" name="Oval 283">
            <a:extLst>
              <a:ext uri="{FF2B5EF4-FFF2-40B4-BE49-F238E27FC236}">
                <a16:creationId xmlns:a16="http://schemas.microsoft.com/office/drawing/2014/main" id="{B3829BAE-FD8D-4C52-AF78-BE9523A0CA50}"/>
              </a:ext>
            </a:extLst>
          </p:cNvPr>
          <p:cNvSpPr/>
          <p:nvPr/>
        </p:nvSpPr>
        <p:spPr>
          <a:xfrm>
            <a:off x="6652926" y="1464205"/>
            <a:ext cx="818216" cy="818216"/>
          </a:xfrm>
          <a:prstGeom prst="ellipse">
            <a:avLst/>
          </a:prstGeom>
          <a:solidFill>
            <a:schemeClr val="bg1"/>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Rectangle 131">
            <a:extLst>
              <a:ext uri="{FF2B5EF4-FFF2-40B4-BE49-F238E27FC236}">
                <a16:creationId xmlns:a16="http://schemas.microsoft.com/office/drawing/2014/main" id="{28461BBF-FFB5-4412-A611-E2EADEB2D646}"/>
              </a:ext>
            </a:extLst>
          </p:cNvPr>
          <p:cNvSpPr/>
          <p:nvPr/>
        </p:nvSpPr>
        <p:spPr>
          <a:xfrm>
            <a:off x="2389996" y="2946408"/>
            <a:ext cx="1851025" cy="1020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buClr>
                <a:schemeClr val="bg2"/>
              </a:buClr>
            </a:pPr>
            <a:r>
              <a:rPr lang="en-US" b="1">
                <a:solidFill>
                  <a:schemeClr val="bg2"/>
                </a:solidFill>
              </a:rPr>
              <a:t>CKD </a:t>
            </a:r>
            <a:br>
              <a:rPr lang="en-US" b="1">
                <a:solidFill>
                  <a:schemeClr val="bg2"/>
                </a:solidFill>
              </a:rPr>
            </a:br>
            <a:r>
              <a:rPr lang="en-US" b="1">
                <a:solidFill>
                  <a:schemeClr val="bg2"/>
                </a:solidFill>
              </a:rPr>
              <a:t>prognosis by eGFR and UACR</a:t>
            </a:r>
            <a:endParaRPr lang="en-US" b="1" baseline="30000">
              <a:solidFill>
                <a:schemeClr val="bg2"/>
              </a:solidFill>
            </a:endParaRPr>
          </a:p>
        </p:txBody>
      </p:sp>
      <p:sp>
        <p:nvSpPr>
          <p:cNvPr id="517" name="TextBox 516">
            <a:extLst>
              <a:ext uri="{FF2B5EF4-FFF2-40B4-BE49-F238E27FC236}">
                <a16:creationId xmlns:a16="http://schemas.microsoft.com/office/drawing/2014/main" id="{E1128963-01A8-4107-AA01-77C14C74B616}"/>
              </a:ext>
            </a:extLst>
          </p:cNvPr>
          <p:cNvSpPr txBox="1"/>
          <p:nvPr/>
        </p:nvSpPr>
        <p:spPr>
          <a:xfrm>
            <a:off x="5637211" y="5190999"/>
            <a:ext cx="852084" cy="314354"/>
          </a:xfrm>
          <a:prstGeom prst="rect">
            <a:avLst/>
          </a:prstGeom>
        </p:spPr>
        <p:txBody>
          <a:bodyPr vert="horz" wrap="none" lIns="91440" tIns="45720" rIns="91440" bIns="45720" rtlCol="0" anchor="ctr">
            <a:spAutoFit/>
          </a:bodyPr>
          <a:lstStyle/>
          <a:p>
            <a:pPr algn="ctr">
              <a:spcBef>
                <a:spcPts val="600"/>
              </a:spcBef>
            </a:pPr>
            <a:r>
              <a:rPr lang="en-US" sz="1200">
                <a:solidFill>
                  <a:schemeClr val="tx2"/>
                </a:solidFill>
                <a:latin typeface="+mn-lt"/>
              </a:rPr>
              <a:t>120</a:t>
            </a:r>
          </a:p>
        </p:txBody>
      </p:sp>
      <p:grpSp>
        <p:nvGrpSpPr>
          <p:cNvPr id="23" name="Group 22">
            <a:extLst>
              <a:ext uri="{FF2B5EF4-FFF2-40B4-BE49-F238E27FC236}">
                <a16:creationId xmlns:a16="http://schemas.microsoft.com/office/drawing/2014/main" id="{7EA7C7B4-9589-416B-935B-D5C9AFA5403C}"/>
              </a:ext>
            </a:extLst>
          </p:cNvPr>
          <p:cNvGrpSpPr/>
          <p:nvPr/>
        </p:nvGrpSpPr>
        <p:grpSpPr>
          <a:xfrm>
            <a:off x="657213" y="1464205"/>
            <a:ext cx="818216" cy="818216"/>
            <a:chOff x="199620" y="1633666"/>
            <a:chExt cx="818216" cy="818216"/>
          </a:xfrm>
        </p:grpSpPr>
        <p:sp>
          <p:nvSpPr>
            <p:cNvPr id="12" name="Oval 11">
              <a:extLst>
                <a:ext uri="{FF2B5EF4-FFF2-40B4-BE49-F238E27FC236}">
                  <a16:creationId xmlns:a16="http://schemas.microsoft.com/office/drawing/2014/main" id="{A470F4B4-C4B6-4221-8E21-AE2E5C8775BE}"/>
                </a:ext>
              </a:extLst>
            </p:cNvPr>
            <p:cNvSpPr/>
            <p:nvPr/>
          </p:nvSpPr>
          <p:spPr>
            <a:xfrm>
              <a:off x="199620" y="1633666"/>
              <a:ext cx="818216" cy="818216"/>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2" name="Picture 271">
              <a:extLst>
                <a:ext uri="{FF2B5EF4-FFF2-40B4-BE49-F238E27FC236}">
                  <a16:creationId xmlns:a16="http://schemas.microsoft.com/office/drawing/2014/main" id="{BAB96A12-08EF-4BD3-A64F-BC5640A660D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6944" y="1739734"/>
              <a:ext cx="537836" cy="537836"/>
            </a:xfrm>
            <a:prstGeom prst="rect">
              <a:avLst/>
            </a:prstGeom>
          </p:spPr>
        </p:pic>
      </p:grpSp>
      <p:pic>
        <p:nvPicPr>
          <p:cNvPr id="291" name="Picture 290">
            <a:extLst>
              <a:ext uri="{FF2B5EF4-FFF2-40B4-BE49-F238E27FC236}">
                <a16:creationId xmlns:a16="http://schemas.microsoft.com/office/drawing/2014/main" id="{3AF6C74E-8518-4259-99A3-32054650F33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50170" y="1585443"/>
            <a:ext cx="441730" cy="563224"/>
          </a:xfrm>
          <a:prstGeom prst="rect">
            <a:avLst/>
          </a:prstGeom>
        </p:spPr>
      </p:pic>
      <p:sp>
        <p:nvSpPr>
          <p:cNvPr id="7" name="Rectangle 6">
            <a:extLst>
              <a:ext uri="{FF2B5EF4-FFF2-40B4-BE49-F238E27FC236}">
                <a16:creationId xmlns:a16="http://schemas.microsoft.com/office/drawing/2014/main" id="{D0156289-B93F-4B5C-A899-767C3291DEA2}"/>
              </a:ext>
            </a:extLst>
          </p:cNvPr>
          <p:cNvSpPr/>
          <p:nvPr/>
        </p:nvSpPr>
        <p:spPr>
          <a:xfrm>
            <a:off x="5284427" y="3643998"/>
            <a:ext cx="1008594" cy="1801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Rectangle: Rounded Corners 260">
            <a:extLst>
              <a:ext uri="{FF2B5EF4-FFF2-40B4-BE49-F238E27FC236}">
                <a16:creationId xmlns:a16="http://schemas.microsoft.com/office/drawing/2014/main" id="{6766BACB-E123-441C-9846-0B2503B55EC4}"/>
              </a:ext>
            </a:extLst>
          </p:cNvPr>
          <p:cNvSpPr/>
          <p:nvPr/>
        </p:nvSpPr>
        <p:spPr>
          <a:xfrm>
            <a:off x="5810426" y="1666535"/>
            <a:ext cx="742773" cy="411907"/>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u="sng">
                <a:solidFill>
                  <a:schemeClr val="tx1"/>
                </a:solidFill>
              </a:rPr>
              <a:t>and</a:t>
            </a:r>
            <a:br>
              <a:rPr lang="en-GB" sz="2000" b="1">
                <a:solidFill>
                  <a:schemeClr val="tx1"/>
                </a:solidFill>
              </a:rPr>
            </a:br>
            <a:r>
              <a:rPr lang="en-GB" sz="2000" b="1">
                <a:solidFill>
                  <a:schemeClr val="tx1"/>
                </a:solidFill>
              </a:rPr>
              <a:t>OR</a:t>
            </a:r>
            <a:endParaRPr lang="en-GB" sz="2000" baseline="30000">
              <a:solidFill>
                <a:schemeClr val="tx1"/>
              </a:solidFill>
            </a:endParaRPr>
          </a:p>
        </p:txBody>
      </p:sp>
      <p:graphicFrame>
        <p:nvGraphicFramePr>
          <p:cNvPr id="262" name="Table 261">
            <a:extLst>
              <a:ext uri="{FF2B5EF4-FFF2-40B4-BE49-F238E27FC236}">
                <a16:creationId xmlns:a16="http://schemas.microsoft.com/office/drawing/2014/main" id="{67BCD5FE-B4D7-4545-816D-31B1A313708C}"/>
              </a:ext>
            </a:extLst>
          </p:cNvPr>
          <p:cNvGraphicFramePr>
            <a:graphicFrameLocks noGrp="1"/>
          </p:cNvGraphicFramePr>
          <p:nvPr/>
        </p:nvGraphicFramePr>
        <p:xfrm>
          <a:off x="4241021" y="2450874"/>
          <a:ext cx="4104000" cy="3315603"/>
        </p:xfrm>
        <a:graphic>
          <a:graphicData uri="http://schemas.openxmlformats.org/drawingml/2006/table">
            <a:tbl>
              <a:tblPr firstRow="1" bandRow="1">
                <a:tableStyleId>{073A0DAA-6AF3-43AB-8588-CEC1D06C72B9}</a:tableStyleId>
              </a:tblPr>
              <a:tblGrid>
                <a:gridCol w="1368000">
                  <a:extLst>
                    <a:ext uri="{9D8B030D-6E8A-4147-A177-3AD203B41FA5}">
                      <a16:colId xmlns:a16="http://schemas.microsoft.com/office/drawing/2014/main" val="4235160134"/>
                    </a:ext>
                  </a:extLst>
                </a:gridCol>
                <a:gridCol w="1368000">
                  <a:extLst>
                    <a:ext uri="{9D8B030D-6E8A-4147-A177-3AD203B41FA5}">
                      <a16:colId xmlns:a16="http://schemas.microsoft.com/office/drawing/2014/main" val="2157103453"/>
                    </a:ext>
                  </a:extLst>
                </a:gridCol>
                <a:gridCol w="1368000">
                  <a:extLst>
                    <a:ext uri="{9D8B030D-6E8A-4147-A177-3AD203B41FA5}">
                      <a16:colId xmlns:a16="http://schemas.microsoft.com/office/drawing/2014/main" val="885816617"/>
                    </a:ext>
                  </a:extLst>
                </a:gridCol>
              </a:tblGrid>
              <a:tr h="252000">
                <a:tc gridSpan="3">
                  <a:txBody>
                    <a:bodyPr/>
                    <a:lstStyle/>
                    <a:p>
                      <a:pPr algn="ctr" defTabSz="914012">
                        <a:defRPr/>
                      </a:pPr>
                      <a:r>
                        <a:rPr lang="en-US" sz="1800" b="0" kern="0">
                          <a:solidFill>
                            <a:schemeClr val="accent3"/>
                          </a:solidFill>
                          <a:latin typeface="+mn-lt"/>
                          <a:cs typeface="Arial"/>
                        </a:rPr>
                        <a:t>Albuminuria categories </a:t>
                      </a:r>
                      <a:br>
                        <a:rPr lang="en-US" sz="1600" b="0" kern="0">
                          <a:solidFill>
                            <a:schemeClr val="accent3"/>
                          </a:solidFill>
                          <a:latin typeface="+mn-lt"/>
                          <a:cs typeface="Arial"/>
                        </a:rPr>
                      </a:br>
                      <a:r>
                        <a:rPr lang="en-US" sz="1400" b="0" kern="0">
                          <a:solidFill>
                            <a:schemeClr val="accent3"/>
                          </a:solidFill>
                          <a:latin typeface="+mn-lt"/>
                          <a:cs typeface="Arial"/>
                        </a:rPr>
                        <a:t>(UACR, mg/g)</a:t>
                      </a:r>
                      <a:endParaRPr lang="en-US" sz="1600" b="0" kern="0">
                        <a:solidFill>
                          <a:schemeClr val="accent3"/>
                        </a:solidFill>
                        <a:latin typeface="+mn-lt"/>
                        <a:cs typeface="Arial"/>
                      </a:endParaRPr>
                    </a:p>
                  </a:txBody>
                  <a:tcPr marT="0" marB="0">
                    <a:no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069931608"/>
                  </a:ext>
                </a:extLst>
              </a:tr>
              <a:tr h="667923">
                <a:tc>
                  <a:txBody>
                    <a:bodyPr/>
                    <a:lstStyle/>
                    <a:p>
                      <a:pPr algn="ctr" defTabSz="914012">
                        <a:lnSpc>
                          <a:spcPct val="80000"/>
                        </a:lnSpc>
                        <a:defRPr/>
                      </a:pPr>
                      <a:r>
                        <a:rPr lang="en-US" sz="1800" b="1" kern="0">
                          <a:solidFill>
                            <a:schemeClr val="bg1"/>
                          </a:solidFill>
                          <a:latin typeface="+mn-lt"/>
                          <a:cs typeface="Arial"/>
                        </a:rPr>
                        <a:t>A1</a:t>
                      </a:r>
                      <a:endParaRPr lang="en-US" sz="1800" kern="0">
                        <a:solidFill>
                          <a:schemeClr val="bg1"/>
                        </a:solidFill>
                        <a:latin typeface="+mn-lt"/>
                        <a:cs typeface="Arial"/>
                      </a:endParaRPr>
                    </a:p>
                    <a:p>
                      <a:pPr algn="ctr" defTabSz="914012">
                        <a:lnSpc>
                          <a:spcPct val="80000"/>
                        </a:lnSpc>
                        <a:defRPr/>
                      </a:pPr>
                      <a:r>
                        <a:rPr lang="en-US" sz="1400" kern="0">
                          <a:solidFill>
                            <a:schemeClr val="bg1"/>
                          </a:solidFill>
                          <a:latin typeface="+mn-lt"/>
                          <a:cs typeface="Arial"/>
                        </a:rPr>
                        <a:t>Normal to mildly increased</a:t>
                      </a:r>
                    </a:p>
                  </a:txBody>
                  <a:tcPr marL="36000" marR="36000" marT="72000" marB="0">
                    <a:solidFill>
                      <a:schemeClr val="accent3"/>
                    </a:solidFill>
                  </a:tcPr>
                </a:tc>
                <a:tc>
                  <a:txBody>
                    <a:bodyPr/>
                    <a:lstStyle/>
                    <a:p>
                      <a:pPr algn="ctr" defTabSz="914012">
                        <a:lnSpc>
                          <a:spcPct val="80000"/>
                        </a:lnSpc>
                        <a:defRPr/>
                      </a:pPr>
                      <a:r>
                        <a:rPr lang="en-US" sz="1800" b="1" kern="0">
                          <a:solidFill>
                            <a:schemeClr val="bg1"/>
                          </a:solidFill>
                          <a:latin typeface="+mn-lt"/>
                          <a:cs typeface="Arial"/>
                        </a:rPr>
                        <a:t>A2</a:t>
                      </a:r>
                    </a:p>
                    <a:p>
                      <a:pPr algn="ctr" defTabSz="914012">
                        <a:lnSpc>
                          <a:spcPct val="80000"/>
                        </a:lnSpc>
                        <a:defRPr/>
                      </a:pPr>
                      <a:r>
                        <a:rPr lang="en-US" sz="1400" kern="0">
                          <a:solidFill>
                            <a:schemeClr val="bg1"/>
                          </a:solidFill>
                          <a:latin typeface="+mn-lt"/>
                          <a:cs typeface="Arial"/>
                        </a:rPr>
                        <a:t>Moderately increased</a:t>
                      </a:r>
                      <a:endParaRPr lang="en-AU" sz="1400">
                        <a:solidFill>
                          <a:schemeClr val="bg1"/>
                        </a:solidFill>
                      </a:endParaRPr>
                    </a:p>
                  </a:txBody>
                  <a:tcPr marL="36000" marR="36000" marT="72000" marB="0">
                    <a:solidFill>
                      <a:schemeClr val="accent3"/>
                    </a:solidFill>
                  </a:tcPr>
                </a:tc>
                <a:tc>
                  <a:txBody>
                    <a:bodyPr/>
                    <a:lstStyle/>
                    <a:p>
                      <a:pPr algn="ctr" defTabSz="914012">
                        <a:lnSpc>
                          <a:spcPct val="80000"/>
                        </a:lnSpc>
                        <a:defRPr/>
                      </a:pPr>
                      <a:r>
                        <a:rPr lang="en-US" sz="1800" b="1" kern="0">
                          <a:solidFill>
                            <a:schemeClr val="bg1"/>
                          </a:solidFill>
                          <a:latin typeface="+mn-lt"/>
                          <a:cs typeface="Arial"/>
                        </a:rPr>
                        <a:t>A3</a:t>
                      </a:r>
                    </a:p>
                    <a:p>
                      <a:pPr algn="ctr" defTabSz="914012">
                        <a:lnSpc>
                          <a:spcPct val="80000"/>
                        </a:lnSpc>
                        <a:defRPr/>
                      </a:pPr>
                      <a:r>
                        <a:rPr lang="en-US" sz="1400" kern="0">
                          <a:solidFill>
                            <a:schemeClr val="bg1"/>
                          </a:solidFill>
                          <a:latin typeface="+mn-lt"/>
                          <a:cs typeface="Arial"/>
                        </a:rPr>
                        <a:t>Severely </a:t>
                      </a:r>
                    </a:p>
                    <a:p>
                      <a:pPr algn="ctr" defTabSz="914012">
                        <a:lnSpc>
                          <a:spcPct val="80000"/>
                        </a:lnSpc>
                        <a:defRPr/>
                      </a:pPr>
                      <a:r>
                        <a:rPr lang="en-US" sz="1400" kern="0">
                          <a:solidFill>
                            <a:schemeClr val="bg1"/>
                          </a:solidFill>
                          <a:latin typeface="+mn-lt"/>
                          <a:cs typeface="Arial"/>
                        </a:rPr>
                        <a:t>increased</a:t>
                      </a:r>
                      <a:endParaRPr lang="en-AU" sz="1400">
                        <a:solidFill>
                          <a:schemeClr val="bg1"/>
                        </a:solidFill>
                      </a:endParaRPr>
                    </a:p>
                  </a:txBody>
                  <a:tcPr marL="36000" marR="36000" marT="72000" marB="0">
                    <a:solidFill>
                      <a:schemeClr val="accent3"/>
                    </a:solidFill>
                  </a:tcPr>
                </a:tc>
                <a:extLst>
                  <a:ext uri="{0D108BD9-81ED-4DB2-BD59-A6C34878D82A}">
                    <a16:rowId xmlns:a16="http://schemas.microsoft.com/office/drawing/2014/main" val="2395512810"/>
                  </a:ext>
                </a:extLst>
              </a:tr>
              <a:tr h="360000">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800" b="0" kern="0">
                          <a:solidFill>
                            <a:schemeClr val="bg1"/>
                          </a:solidFill>
                          <a:latin typeface="+mn-lt"/>
                          <a:cs typeface="Arial"/>
                        </a:rPr>
                        <a:t>&lt;30</a:t>
                      </a:r>
                    </a:p>
                  </a:txBody>
                  <a:tcPr marL="36000" marR="36000" marT="0" marB="0" anchor="ctr">
                    <a:solidFill>
                      <a:schemeClr val="accent3"/>
                    </a:solid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800" b="0" kern="0">
                          <a:solidFill>
                            <a:schemeClr val="bg1"/>
                          </a:solidFill>
                          <a:latin typeface="+mn-lt"/>
                          <a:cs typeface="Arial"/>
                        </a:rPr>
                        <a:t>30–300</a:t>
                      </a:r>
                    </a:p>
                  </a:txBody>
                  <a:tcPr marL="36000" marR="36000" marT="0" marB="0" anchor="ctr">
                    <a:solidFill>
                      <a:schemeClr val="accent3"/>
                    </a:solid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is-IS" sz="1800" b="0" kern="0">
                          <a:solidFill>
                            <a:schemeClr val="bg1"/>
                          </a:solidFill>
                          <a:latin typeface="+mn-lt"/>
                          <a:cs typeface="Arial"/>
                        </a:rPr>
                        <a:t>&gt;</a:t>
                      </a:r>
                      <a:r>
                        <a:rPr lang="en-US" sz="1800" b="0" kern="0">
                          <a:solidFill>
                            <a:schemeClr val="bg1"/>
                          </a:solidFill>
                          <a:latin typeface="+mn-lt"/>
                          <a:cs typeface="Arial"/>
                        </a:rPr>
                        <a:t>300</a:t>
                      </a:r>
                    </a:p>
                  </a:txBody>
                  <a:tcPr marL="36000" marR="36000" marT="0" marB="0" anchor="ctr">
                    <a:solidFill>
                      <a:schemeClr val="accent3"/>
                    </a:solidFill>
                  </a:tcPr>
                </a:tc>
                <a:extLst>
                  <a:ext uri="{0D108BD9-81ED-4DB2-BD59-A6C34878D82A}">
                    <a16:rowId xmlns:a16="http://schemas.microsoft.com/office/drawing/2014/main" val="486514904"/>
                  </a:ext>
                </a:extLst>
              </a:tr>
              <a:tr h="360000">
                <a:tc>
                  <a:txBody>
                    <a:bodyPr/>
                    <a:lstStyle/>
                    <a:p>
                      <a:pPr algn="ctr"/>
                      <a:endParaRPr lang="en-AU" sz="1800" b="1">
                        <a:solidFill>
                          <a:schemeClr val="tx2"/>
                        </a:solidFill>
                      </a:endParaRPr>
                    </a:p>
                  </a:txBody>
                  <a:tcPr marL="36000" marR="36000" marT="0" marB="0" anchor="ctr">
                    <a:solidFill>
                      <a:schemeClr val="accent2">
                        <a:alpha val="60000"/>
                      </a:schemeClr>
                    </a:solidFill>
                  </a:tcPr>
                </a:tc>
                <a:tc>
                  <a:txBody>
                    <a:bodyPr/>
                    <a:lstStyle/>
                    <a:p>
                      <a:pPr algn="ctr"/>
                      <a:endParaRPr lang="en-AU" sz="1800" b="1">
                        <a:solidFill>
                          <a:schemeClr val="tx2"/>
                        </a:solidFill>
                      </a:endParaRPr>
                    </a:p>
                  </a:txBody>
                  <a:tcPr marL="36000" marR="36000" marT="36000" marB="36000" anchor="ctr">
                    <a:solidFill>
                      <a:srgbClr val="FFFF00">
                        <a:alpha val="60000"/>
                      </a:srgbClr>
                    </a:solidFill>
                  </a:tcPr>
                </a:tc>
                <a:tc>
                  <a:txBody>
                    <a:bodyPr/>
                    <a:lstStyle/>
                    <a:p>
                      <a:pPr algn="ctr"/>
                      <a:endParaRPr lang="en-AU" sz="1800" b="1">
                        <a:solidFill>
                          <a:schemeClr val="tx2"/>
                        </a:solidFill>
                      </a:endParaRPr>
                    </a:p>
                  </a:txBody>
                  <a:tcPr marL="36000" marR="36000" marT="36000" marB="36000" anchor="ctr">
                    <a:solidFill>
                      <a:srgbClr val="FF8001">
                        <a:alpha val="60000"/>
                      </a:srgbClr>
                    </a:solidFill>
                  </a:tcPr>
                </a:tc>
                <a:extLst>
                  <a:ext uri="{0D108BD9-81ED-4DB2-BD59-A6C34878D82A}">
                    <a16:rowId xmlns:a16="http://schemas.microsoft.com/office/drawing/2014/main" val="2254146330"/>
                  </a:ext>
                </a:extLst>
              </a:tr>
              <a:tr h="360000">
                <a:tc>
                  <a:txBody>
                    <a:bodyPr/>
                    <a:lstStyle/>
                    <a:p>
                      <a:pPr algn="ctr"/>
                      <a:endParaRPr lang="en-AU" sz="1800" b="1">
                        <a:solidFill>
                          <a:schemeClr val="tx2"/>
                        </a:solidFill>
                      </a:endParaRPr>
                    </a:p>
                  </a:txBody>
                  <a:tcPr marL="36000" marR="36000" marT="36000" marB="36000" anchor="ctr">
                    <a:solidFill>
                      <a:schemeClr val="accent2">
                        <a:alpha val="60000"/>
                      </a:schemeClr>
                    </a:solidFill>
                  </a:tcPr>
                </a:tc>
                <a:tc>
                  <a:txBody>
                    <a:bodyPr/>
                    <a:lstStyle/>
                    <a:p>
                      <a:pPr algn="ctr"/>
                      <a:endParaRPr lang="en-AU" sz="1800" b="1">
                        <a:solidFill>
                          <a:schemeClr val="tx2"/>
                        </a:solidFill>
                      </a:endParaRPr>
                    </a:p>
                  </a:txBody>
                  <a:tcPr marL="36000" marR="36000" marT="36000" marB="36000" anchor="ctr">
                    <a:solidFill>
                      <a:srgbClr val="FFFF00">
                        <a:alpha val="60000"/>
                      </a:srgbClr>
                    </a:solidFill>
                  </a:tcPr>
                </a:tc>
                <a:tc>
                  <a:txBody>
                    <a:bodyPr/>
                    <a:lstStyle/>
                    <a:p>
                      <a:pPr algn="ctr"/>
                      <a:endParaRPr lang="en-AU" sz="1800" b="1">
                        <a:solidFill>
                          <a:schemeClr val="tx2"/>
                        </a:solidFill>
                      </a:endParaRPr>
                    </a:p>
                  </a:txBody>
                  <a:tcPr marL="36000" marR="36000" marT="36000" marB="36000" anchor="ctr">
                    <a:solidFill>
                      <a:srgbClr val="FF8001">
                        <a:alpha val="60000"/>
                      </a:srgbClr>
                    </a:solidFill>
                  </a:tcPr>
                </a:tc>
                <a:extLst>
                  <a:ext uri="{0D108BD9-81ED-4DB2-BD59-A6C34878D82A}">
                    <a16:rowId xmlns:a16="http://schemas.microsoft.com/office/drawing/2014/main" val="543262853"/>
                  </a:ext>
                </a:extLst>
              </a:tr>
              <a:tr h="360000">
                <a:tc>
                  <a:txBody>
                    <a:bodyPr/>
                    <a:lstStyle/>
                    <a:p>
                      <a:pPr algn="ctr"/>
                      <a:endParaRPr lang="en-AU" sz="1800">
                        <a:solidFill>
                          <a:schemeClr val="tx2"/>
                        </a:solidFill>
                      </a:endParaRPr>
                    </a:p>
                  </a:txBody>
                  <a:tcPr marL="36000" marR="36000" marT="36000" marB="36000" anchor="ctr">
                    <a:solidFill>
                      <a:srgbClr val="FFFF00">
                        <a:alpha val="60000"/>
                      </a:srgbClr>
                    </a:solidFill>
                  </a:tcPr>
                </a:tc>
                <a:tc>
                  <a:txBody>
                    <a:bodyPr/>
                    <a:lstStyle/>
                    <a:p>
                      <a:pPr algn="ctr"/>
                      <a:endParaRPr lang="en-AU" sz="1800">
                        <a:solidFill>
                          <a:schemeClr val="tx2"/>
                        </a:solidFill>
                      </a:endParaRPr>
                    </a:p>
                  </a:txBody>
                  <a:tcPr marL="36000" marR="36000" marT="36000" marB="36000" anchor="ctr">
                    <a:solidFill>
                      <a:srgbClr val="FF8001">
                        <a:alpha val="60000"/>
                      </a:srgbClr>
                    </a:solidFill>
                  </a:tcPr>
                </a:tc>
                <a:tc>
                  <a:txBody>
                    <a:bodyPr/>
                    <a:lstStyle/>
                    <a:p>
                      <a:pPr algn="ctr"/>
                      <a:endParaRPr lang="en-AU" sz="1800">
                        <a:solidFill>
                          <a:schemeClr val="tx2"/>
                        </a:solidFill>
                      </a:endParaRPr>
                    </a:p>
                  </a:txBody>
                  <a:tcPr marL="36000" marR="36000" marT="36000" marB="36000" anchor="ctr">
                    <a:solidFill>
                      <a:srgbClr val="FF0000">
                        <a:alpha val="60000"/>
                      </a:srgbClr>
                    </a:solidFill>
                  </a:tcPr>
                </a:tc>
                <a:extLst>
                  <a:ext uri="{0D108BD9-81ED-4DB2-BD59-A6C34878D82A}">
                    <a16:rowId xmlns:a16="http://schemas.microsoft.com/office/drawing/2014/main" val="210041945"/>
                  </a:ext>
                </a:extLst>
              </a:tr>
              <a:tr h="360000">
                <a:tc>
                  <a:txBody>
                    <a:bodyPr/>
                    <a:lstStyle/>
                    <a:p>
                      <a:pPr algn="ctr"/>
                      <a:endParaRPr lang="en-AU" sz="1800">
                        <a:solidFill>
                          <a:schemeClr val="tx2"/>
                        </a:solidFill>
                      </a:endParaRPr>
                    </a:p>
                  </a:txBody>
                  <a:tcPr marL="36000" marR="36000" marT="36000" marB="36000" anchor="ctr">
                    <a:solidFill>
                      <a:srgbClr val="FF8001">
                        <a:alpha val="60000"/>
                      </a:srgbClr>
                    </a:solidFill>
                  </a:tcPr>
                </a:tc>
                <a:tc>
                  <a:txBody>
                    <a:bodyPr/>
                    <a:lstStyle/>
                    <a:p>
                      <a:pPr algn="ctr"/>
                      <a:endParaRPr lang="en-AU" sz="1800">
                        <a:solidFill>
                          <a:schemeClr val="tx2"/>
                        </a:solidFill>
                      </a:endParaRPr>
                    </a:p>
                  </a:txBody>
                  <a:tcPr marL="36000" marR="36000" marT="36000" marB="36000" anchor="ctr">
                    <a:solidFill>
                      <a:srgbClr val="FF0000">
                        <a:alpha val="60000"/>
                      </a:srgbClr>
                    </a:solidFill>
                  </a:tcPr>
                </a:tc>
                <a:tc>
                  <a:txBody>
                    <a:bodyPr/>
                    <a:lstStyle/>
                    <a:p>
                      <a:pPr algn="ctr"/>
                      <a:endParaRPr lang="en-AU" sz="1800">
                        <a:solidFill>
                          <a:schemeClr val="tx2"/>
                        </a:solidFill>
                      </a:endParaRPr>
                    </a:p>
                  </a:txBody>
                  <a:tcPr marL="36000" marR="36000" marT="36000" marB="36000" anchor="ctr">
                    <a:solidFill>
                      <a:srgbClr val="FF0000">
                        <a:alpha val="60000"/>
                      </a:srgbClr>
                    </a:solidFill>
                  </a:tcPr>
                </a:tc>
                <a:extLst>
                  <a:ext uri="{0D108BD9-81ED-4DB2-BD59-A6C34878D82A}">
                    <a16:rowId xmlns:a16="http://schemas.microsoft.com/office/drawing/2014/main" val="1609516177"/>
                  </a:ext>
                </a:extLst>
              </a:tr>
              <a:tr h="360000">
                <a:tc>
                  <a:txBody>
                    <a:bodyPr/>
                    <a:lstStyle/>
                    <a:p>
                      <a:pPr algn="ctr"/>
                      <a:endParaRPr lang="en-AU" sz="1800">
                        <a:solidFill>
                          <a:schemeClr val="tx2"/>
                        </a:solidFill>
                      </a:endParaRPr>
                    </a:p>
                  </a:txBody>
                  <a:tcPr marL="36000" marR="36000" marT="36000" marB="36000" anchor="ctr">
                    <a:solidFill>
                      <a:srgbClr val="FF0000">
                        <a:alpha val="60000"/>
                      </a:srgbClr>
                    </a:solidFill>
                  </a:tcPr>
                </a:tc>
                <a:tc>
                  <a:txBody>
                    <a:bodyPr/>
                    <a:lstStyle/>
                    <a:p>
                      <a:pPr algn="ctr"/>
                      <a:endParaRPr lang="en-AU" sz="1800">
                        <a:solidFill>
                          <a:schemeClr val="tx2"/>
                        </a:solidFill>
                      </a:endParaRPr>
                    </a:p>
                  </a:txBody>
                  <a:tcPr marL="36000" marR="36000" marT="36000" marB="36000" anchor="ctr">
                    <a:solidFill>
                      <a:srgbClr val="FF0000">
                        <a:alpha val="60000"/>
                      </a:srgbClr>
                    </a:solidFill>
                  </a:tcPr>
                </a:tc>
                <a:tc>
                  <a:txBody>
                    <a:bodyPr/>
                    <a:lstStyle/>
                    <a:p>
                      <a:pPr algn="ctr"/>
                      <a:endParaRPr lang="en-AU" sz="1800">
                        <a:solidFill>
                          <a:schemeClr val="tx2"/>
                        </a:solidFill>
                      </a:endParaRPr>
                    </a:p>
                  </a:txBody>
                  <a:tcPr marL="36000" marR="36000" marT="36000" marB="36000" anchor="ctr">
                    <a:solidFill>
                      <a:srgbClr val="FF0000">
                        <a:alpha val="60000"/>
                      </a:srgbClr>
                    </a:solidFill>
                  </a:tcPr>
                </a:tc>
                <a:extLst>
                  <a:ext uri="{0D108BD9-81ED-4DB2-BD59-A6C34878D82A}">
                    <a16:rowId xmlns:a16="http://schemas.microsoft.com/office/drawing/2014/main" val="4000403617"/>
                  </a:ext>
                </a:extLst>
              </a:tr>
            </a:tbl>
          </a:graphicData>
        </a:graphic>
      </p:graphicFrame>
      <p:graphicFrame>
        <p:nvGraphicFramePr>
          <p:cNvPr id="263" name="Table 4">
            <a:extLst>
              <a:ext uri="{FF2B5EF4-FFF2-40B4-BE49-F238E27FC236}">
                <a16:creationId xmlns:a16="http://schemas.microsoft.com/office/drawing/2014/main" id="{E2894E1B-7A18-4DB0-A21B-5E9BF2327578}"/>
              </a:ext>
            </a:extLst>
          </p:cNvPr>
          <p:cNvGraphicFramePr>
            <a:graphicFrameLocks noGrp="1"/>
          </p:cNvGraphicFramePr>
          <p:nvPr/>
        </p:nvGraphicFramePr>
        <p:xfrm>
          <a:off x="2506762" y="3966477"/>
          <a:ext cx="1728000" cy="1800000"/>
        </p:xfrm>
        <a:graphic>
          <a:graphicData uri="http://schemas.openxmlformats.org/drawingml/2006/table">
            <a:tbl>
              <a:tblPr firstCol="1" bandRow="1">
                <a:tableStyleId>{073A0DAA-6AF3-43AB-8588-CEC1D06C72B9}</a:tableStyleId>
              </a:tblPr>
              <a:tblGrid>
                <a:gridCol w="540000">
                  <a:extLst>
                    <a:ext uri="{9D8B030D-6E8A-4147-A177-3AD203B41FA5}">
                      <a16:colId xmlns:a16="http://schemas.microsoft.com/office/drawing/2014/main" val="4235160134"/>
                    </a:ext>
                  </a:extLst>
                </a:gridCol>
                <a:gridCol w="504000">
                  <a:extLst>
                    <a:ext uri="{9D8B030D-6E8A-4147-A177-3AD203B41FA5}">
                      <a16:colId xmlns:a16="http://schemas.microsoft.com/office/drawing/2014/main" val="2157103453"/>
                    </a:ext>
                  </a:extLst>
                </a:gridCol>
                <a:gridCol w="684000">
                  <a:extLst>
                    <a:ext uri="{9D8B030D-6E8A-4147-A177-3AD203B41FA5}">
                      <a16:colId xmlns:a16="http://schemas.microsoft.com/office/drawing/2014/main" val="885816617"/>
                    </a:ext>
                  </a:extLst>
                </a:gridCol>
              </a:tblGrid>
              <a:tr h="360000">
                <a:tc rowSpan="5">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800" b="0" kern="0">
                          <a:solidFill>
                            <a:schemeClr val="accent3"/>
                          </a:solidFill>
                          <a:latin typeface="+mn-lt"/>
                          <a:ea typeface="+mn-ea"/>
                          <a:cs typeface="Arial"/>
                        </a:rPr>
                        <a:t>GFR categories</a:t>
                      </a:r>
                      <a:br>
                        <a:rPr lang="en-US" sz="1600" b="0" kern="0">
                          <a:solidFill>
                            <a:schemeClr val="accent3"/>
                          </a:solidFill>
                          <a:latin typeface="+mn-lt"/>
                          <a:ea typeface="+mn-ea"/>
                          <a:cs typeface="Arial"/>
                        </a:rPr>
                      </a:br>
                      <a:r>
                        <a:rPr lang="en-US" sz="1600" b="0" kern="0">
                          <a:solidFill>
                            <a:schemeClr val="accent3"/>
                          </a:solidFill>
                          <a:latin typeface="+mn-lt"/>
                          <a:ea typeface="+mn-ea"/>
                          <a:cs typeface="Arial"/>
                        </a:rPr>
                        <a:t> </a:t>
                      </a:r>
                      <a:r>
                        <a:rPr lang="en-US" sz="1400" b="0" kern="0">
                          <a:solidFill>
                            <a:schemeClr val="accent3"/>
                          </a:solidFill>
                          <a:latin typeface="+mn-lt"/>
                          <a:ea typeface="+mn-ea"/>
                          <a:cs typeface="Arial"/>
                        </a:rPr>
                        <a:t>(ml/min/1.73 m</a:t>
                      </a:r>
                      <a:r>
                        <a:rPr lang="en-US" sz="1400" b="0" kern="0" baseline="30000">
                          <a:solidFill>
                            <a:schemeClr val="accent3"/>
                          </a:solidFill>
                          <a:latin typeface="+mn-lt"/>
                          <a:ea typeface="+mn-ea"/>
                          <a:cs typeface="Arial"/>
                        </a:rPr>
                        <a:t>2</a:t>
                      </a:r>
                      <a:r>
                        <a:rPr lang="en-US" sz="1400" b="0" kern="0">
                          <a:solidFill>
                            <a:schemeClr val="accent3"/>
                          </a:solidFill>
                          <a:latin typeface="+mn-lt"/>
                          <a:ea typeface="+mn-ea"/>
                          <a:cs typeface="Arial"/>
                        </a:rPr>
                        <a:t>)</a:t>
                      </a:r>
                      <a:endParaRPr lang="en-US" sz="1600" b="0" kern="0">
                        <a:solidFill>
                          <a:schemeClr val="accent3"/>
                        </a:solidFill>
                        <a:latin typeface="+mn-lt"/>
                        <a:ea typeface="+mn-ea"/>
                        <a:cs typeface="Arial"/>
                      </a:endParaRPr>
                    </a:p>
                  </a:txBody>
                  <a:tcPr vert="vert270" anchor="ctr">
                    <a:noFill/>
                  </a:tcPr>
                </a:tc>
                <a:tc>
                  <a:txBody>
                    <a:bodyPr/>
                    <a:lstStyle/>
                    <a:p>
                      <a:pPr algn="ctr"/>
                      <a:r>
                        <a:rPr lang="en-AU" sz="1800" b="1">
                          <a:solidFill>
                            <a:schemeClr val="bg1"/>
                          </a:solidFill>
                        </a:rPr>
                        <a:t>G1</a:t>
                      </a:r>
                    </a:p>
                  </a:txBody>
                  <a:tcPr marL="0" marR="0" marT="0" marB="0" anchor="ctr">
                    <a:solidFill>
                      <a:schemeClr val="accent3"/>
                    </a:solidFill>
                  </a:tcPr>
                </a:tc>
                <a:tc>
                  <a:txBody>
                    <a:bodyPr/>
                    <a:lstStyle/>
                    <a:p>
                      <a:pPr algn="ctr"/>
                      <a:r>
                        <a:rPr lang="en-US" sz="1800" b="0" kern="0">
                          <a:solidFill>
                            <a:schemeClr val="bg1"/>
                          </a:solidFill>
                          <a:latin typeface="+mn-lt"/>
                          <a:cs typeface="Arial"/>
                        </a:rPr>
                        <a:t>≥90</a:t>
                      </a:r>
                      <a:endParaRPr lang="en-AU" sz="1800" b="0">
                        <a:solidFill>
                          <a:schemeClr val="bg1"/>
                        </a:solidFill>
                      </a:endParaRPr>
                    </a:p>
                  </a:txBody>
                  <a:tcPr marL="0" marR="0" marT="0" marB="0" anchor="ctr">
                    <a:solidFill>
                      <a:schemeClr val="accent3"/>
                    </a:solidFill>
                  </a:tcPr>
                </a:tc>
                <a:extLst>
                  <a:ext uri="{0D108BD9-81ED-4DB2-BD59-A6C34878D82A}">
                    <a16:rowId xmlns:a16="http://schemas.microsoft.com/office/drawing/2014/main" val="2254146330"/>
                  </a:ext>
                </a:extLst>
              </a:tr>
              <a:tr h="360000">
                <a:tc vMerge="1">
                  <a:txBody>
                    <a:bodyPr/>
                    <a:lstStyle/>
                    <a:p>
                      <a:endParaRPr lang="en-AU" sz="1100">
                        <a:solidFill>
                          <a:schemeClr val="bg1"/>
                        </a:solidFill>
                      </a:endParaRPr>
                    </a:p>
                  </a:txBody>
                  <a:tcPr/>
                </a:tc>
                <a:tc>
                  <a:txBody>
                    <a:bodyPr/>
                    <a:lstStyle/>
                    <a:p>
                      <a:pPr algn="ctr"/>
                      <a:r>
                        <a:rPr lang="en-AU" sz="1800" b="1">
                          <a:solidFill>
                            <a:schemeClr val="bg1"/>
                          </a:solidFill>
                        </a:rPr>
                        <a:t>G2</a:t>
                      </a:r>
                    </a:p>
                  </a:txBody>
                  <a:tcPr marL="0" marR="0" marT="0" marB="0" anchor="ctr">
                    <a:solidFill>
                      <a:schemeClr val="accent3"/>
                    </a:solidFill>
                  </a:tcPr>
                </a:tc>
                <a:tc>
                  <a:txBody>
                    <a:bodyPr/>
                    <a:lstStyle/>
                    <a:p>
                      <a:pPr algn="ctr"/>
                      <a:r>
                        <a:rPr lang="en-US" sz="1800" b="0" kern="0">
                          <a:solidFill>
                            <a:schemeClr val="bg1"/>
                          </a:solidFill>
                          <a:latin typeface="+mn-lt"/>
                          <a:cs typeface="Arial"/>
                        </a:rPr>
                        <a:t>60–89</a:t>
                      </a:r>
                      <a:endParaRPr lang="en-AU" sz="1800" b="0">
                        <a:solidFill>
                          <a:schemeClr val="bg1"/>
                        </a:solidFill>
                      </a:endParaRPr>
                    </a:p>
                  </a:txBody>
                  <a:tcPr marL="0" marR="0" marT="0" marB="0" anchor="ctr">
                    <a:solidFill>
                      <a:schemeClr val="accent3"/>
                    </a:solidFill>
                  </a:tcPr>
                </a:tc>
                <a:extLst>
                  <a:ext uri="{0D108BD9-81ED-4DB2-BD59-A6C34878D82A}">
                    <a16:rowId xmlns:a16="http://schemas.microsoft.com/office/drawing/2014/main" val="543262853"/>
                  </a:ext>
                </a:extLst>
              </a:tr>
              <a:tr h="360000">
                <a:tc vMerge="1">
                  <a:txBody>
                    <a:bodyPr/>
                    <a:lstStyle/>
                    <a:p>
                      <a:endParaRPr lang="en-AU" sz="1100">
                        <a:solidFill>
                          <a:schemeClr val="bg1"/>
                        </a:solidFill>
                      </a:endParaRPr>
                    </a:p>
                  </a:txBody>
                  <a:tcPr/>
                </a:tc>
                <a:tc>
                  <a:txBody>
                    <a:bodyPr/>
                    <a:lstStyle/>
                    <a:p>
                      <a:pPr algn="ctr"/>
                      <a:r>
                        <a:rPr lang="en-AU" sz="1800" b="1">
                          <a:solidFill>
                            <a:schemeClr val="bg1"/>
                          </a:solidFill>
                        </a:rPr>
                        <a:t>G3a</a:t>
                      </a:r>
                    </a:p>
                  </a:txBody>
                  <a:tcPr marL="0" marR="0" marT="0" marB="0" anchor="ctr">
                    <a:solidFill>
                      <a:schemeClr val="accent3"/>
                    </a:solidFill>
                  </a:tcPr>
                </a:tc>
                <a:tc>
                  <a:txBody>
                    <a:bodyPr/>
                    <a:lstStyle/>
                    <a:p>
                      <a:pPr algn="ctr"/>
                      <a:r>
                        <a:rPr lang="en-US" sz="1800" b="0" kern="0">
                          <a:solidFill>
                            <a:schemeClr val="bg1"/>
                          </a:solidFill>
                          <a:latin typeface="+mn-lt"/>
                          <a:cs typeface="Arial"/>
                        </a:rPr>
                        <a:t>45–59</a:t>
                      </a:r>
                      <a:endParaRPr lang="en-AU" sz="1800" b="0">
                        <a:solidFill>
                          <a:schemeClr val="bg1"/>
                        </a:solidFill>
                      </a:endParaRPr>
                    </a:p>
                  </a:txBody>
                  <a:tcPr marL="0" marR="0" marT="0" marB="0" anchor="ctr">
                    <a:solidFill>
                      <a:schemeClr val="accent3"/>
                    </a:solidFill>
                  </a:tcPr>
                </a:tc>
                <a:extLst>
                  <a:ext uri="{0D108BD9-81ED-4DB2-BD59-A6C34878D82A}">
                    <a16:rowId xmlns:a16="http://schemas.microsoft.com/office/drawing/2014/main" val="210041945"/>
                  </a:ext>
                </a:extLst>
              </a:tr>
              <a:tr h="360000">
                <a:tc vMerge="1">
                  <a:txBody>
                    <a:bodyPr/>
                    <a:lstStyle/>
                    <a:p>
                      <a:endParaRPr lang="en-AU" sz="1100">
                        <a:solidFill>
                          <a:schemeClr val="bg1"/>
                        </a:solidFill>
                      </a:endParaRPr>
                    </a:p>
                  </a:txBody>
                  <a:tcPr/>
                </a:tc>
                <a:tc>
                  <a:txBody>
                    <a:bodyPr/>
                    <a:lstStyle/>
                    <a:p>
                      <a:pPr algn="ctr"/>
                      <a:r>
                        <a:rPr lang="en-AU" sz="1800" b="1">
                          <a:solidFill>
                            <a:schemeClr val="bg1"/>
                          </a:solidFill>
                        </a:rPr>
                        <a:t>G3b</a:t>
                      </a:r>
                    </a:p>
                  </a:txBody>
                  <a:tcPr marL="0" marR="0" marT="0" marB="0" anchor="ctr">
                    <a:solidFill>
                      <a:schemeClr val="accent3"/>
                    </a:solidFill>
                  </a:tcPr>
                </a:tc>
                <a:tc>
                  <a:txBody>
                    <a:bodyPr/>
                    <a:lstStyle/>
                    <a:p>
                      <a:pPr algn="ctr"/>
                      <a:r>
                        <a:rPr lang="en-US" sz="1800" b="0" kern="0">
                          <a:solidFill>
                            <a:schemeClr val="bg1"/>
                          </a:solidFill>
                          <a:latin typeface="+mn-lt"/>
                          <a:cs typeface="Arial"/>
                        </a:rPr>
                        <a:t>30–44</a:t>
                      </a:r>
                      <a:endParaRPr lang="en-AU" sz="1800" b="0">
                        <a:solidFill>
                          <a:schemeClr val="bg1"/>
                        </a:solidFill>
                      </a:endParaRPr>
                    </a:p>
                  </a:txBody>
                  <a:tcPr marL="0" marR="0" marT="0" marB="0" anchor="ctr">
                    <a:solidFill>
                      <a:schemeClr val="accent3"/>
                    </a:solidFill>
                  </a:tcPr>
                </a:tc>
                <a:extLst>
                  <a:ext uri="{0D108BD9-81ED-4DB2-BD59-A6C34878D82A}">
                    <a16:rowId xmlns:a16="http://schemas.microsoft.com/office/drawing/2014/main" val="1609516177"/>
                  </a:ext>
                </a:extLst>
              </a:tr>
              <a:tr h="360000">
                <a:tc vMerge="1">
                  <a:txBody>
                    <a:bodyPr/>
                    <a:lstStyle/>
                    <a:p>
                      <a:endParaRPr lang="en-AU" sz="1100">
                        <a:solidFill>
                          <a:schemeClr val="bg1"/>
                        </a:solidFill>
                      </a:endParaRPr>
                    </a:p>
                  </a:txBody>
                  <a:tcPr/>
                </a:tc>
                <a:tc>
                  <a:txBody>
                    <a:bodyPr/>
                    <a:lstStyle/>
                    <a:p>
                      <a:pPr algn="ctr"/>
                      <a:r>
                        <a:rPr lang="en-AU" sz="1800" b="1">
                          <a:solidFill>
                            <a:schemeClr val="bg1"/>
                          </a:solidFill>
                        </a:rPr>
                        <a:t>G4</a:t>
                      </a:r>
                    </a:p>
                  </a:txBody>
                  <a:tcPr marL="0" marR="0" marT="0" marB="0" anchor="ctr">
                    <a:solidFill>
                      <a:schemeClr val="accent3"/>
                    </a:solidFill>
                  </a:tcPr>
                </a:tc>
                <a:tc>
                  <a:txBody>
                    <a:bodyPr/>
                    <a:lstStyle/>
                    <a:p>
                      <a:pPr algn="ctr"/>
                      <a:r>
                        <a:rPr lang="en-US" sz="1800" b="0" kern="0">
                          <a:solidFill>
                            <a:schemeClr val="bg1"/>
                          </a:solidFill>
                          <a:latin typeface="+mn-lt"/>
                          <a:cs typeface="Arial"/>
                        </a:rPr>
                        <a:t>15–29</a:t>
                      </a:r>
                      <a:endParaRPr lang="en-AU" sz="1800" b="0">
                        <a:solidFill>
                          <a:schemeClr val="bg1"/>
                        </a:solidFill>
                      </a:endParaRPr>
                    </a:p>
                  </a:txBody>
                  <a:tcPr marL="0" marR="0" marT="0" marB="0" anchor="ctr">
                    <a:solidFill>
                      <a:schemeClr val="accent3"/>
                    </a:solidFill>
                  </a:tcPr>
                </a:tc>
                <a:extLst>
                  <a:ext uri="{0D108BD9-81ED-4DB2-BD59-A6C34878D82A}">
                    <a16:rowId xmlns:a16="http://schemas.microsoft.com/office/drawing/2014/main" val="4000403617"/>
                  </a:ext>
                </a:extLst>
              </a:tr>
            </a:tbl>
          </a:graphicData>
        </a:graphic>
      </p:graphicFrame>
      <p:sp>
        <p:nvSpPr>
          <p:cNvPr id="61" name="Rectangle 60">
            <a:extLst>
              <a:ext uri="{FF2B5EF4-FFF2-40B4-BE49-F238E27FC236}">
                <a16:creationId xmlns:a16="http://schemas.microsoft.com/office/drawing/2014/main" id="{DC797D20-3F11-4992-A9E0-E15F6261B3F0}"/>
              </a:ext>
            </a:extLst>
          </p:cNvPr>
          <p:cNvSpPr/>
          <p:nvPr/>
        </p:nvSpPr>
        <p:spPr>
          <a:xfrm>
            <a:off x="8650008" y="4365513"/>
            <a:ext cx="271559" cy="194724"/>
          </a:xfrm>
          <a:prstGeom prst="rect">
            <a:avLst/>
          </a:prstGeom>
          <a:solidFill>
            <a:srgbClr val="C1D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ECD88C1A-D254-41F7-9ACA-28188CD6618D}"/>
              </a:ext>
            </a:extLst>
          </p:cNvPr>
          <p:cNvSpPr/>
          <p:nvPr/>
        </p:nvSpPr>
        <p:spPr>
          <a:xfrm>
            <a:off x="8650007" y="4767688"/>
            <a:ext cx="271559" cy="194724"/>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5CC7AD32-EDE7-41EB-B3F0-5797E6C38578}"/>
              </a:ext>
            </a:extLst>
          </p:cNvPr>
          <p:cNvSpPr/>
          <p:nvPr/>
        </p:nvSpPr>
        <p:spPr>
          <a:xfrm>
            <a:off x="8650008" y="5169498"/>
            <a:ext cx="271559" cy="194724"/>
          </a:xfrm>
          <a:prstGeom prst="rect">
            <a:avLst/>
          </a:prstGeom>
          <a:solidFill>
            <a:srgbClr val="FFB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39CD4AAF-44F9-49BF-BEB1-7E89229667DD}"/>
              </a:ext>
            </a:extLst>
          </p:cNvPr>
          <p:cNvSpPr/>
          <p:nvPr/>
        </p:nvSpPr>
        <p:spPr>
          <a:xfrm>
            <a:off x="8650007" y="5571673"/>
            <a:ext cx="271559" cy="194724"/>
          </a:xfrm>
          <a:prstGeom prst="rect">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11605433-0D26-4B36-9268-A07BA13C8441}"/>
              </a:ext>
            </a:extLst>
          </p:cNvPr>
          <p:cNvSpPr/>
          <p:nvPr/>
        </p:nvSpPr>
        <p:spPr>
          <a:xfrm>
            <a:off x="8921567" y="4365513"/>
            <a:ext cx="1953612" cy="1947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Low risk*</a:t>
            </a:r>
          </a:p>
        </p:txBody>
      </p:sp>
      <p:sp>
        <p:nvSpPr>
          <p:cNvPr id="66" name="Rectangle 65">
            <a:extLst>
              <a:ext uri="{FF2B5EF4-FFF2-40B4-BE49-F238E27FC236}">
                <a16:creationId xmlns:a16="http://schemas.microsoft.com/office/drawing/2014/main" id="{CFB6C276-D315-4870-92BC-DA7B91BE90EE}"/>
              </a:ext>
            </a:extLst>
          </p:cNvPr>
          <p:cNvSpPr/>
          <p:nvPr/>
        </p:nvSpPr>
        <p:spPr>
          <a:xfrm>
            <a:off x="8921566" y="4767322"/>
            <a:ext cx="2970257" cy="1950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Moderately increased risk</a:t>
            </a:r>
          </a:p>
        </p:txBody>
      </p:sp>
      <p:sp>
        <p:nvSpPr>
          <p:cNvPr id="67" name="Rectangle 66">
            <a:extLst>
              <a:ext uri="{FF2B5EF4-FFF2-40B4-BE49-F238E27FC236}">
                <a16:creationId xmlns:a16="http://schemas.microsoft.com/office/drawing/2014/main" id="{B7A04C65-75B0-4045-8B73-3D098EAD80D6}"/>
              </a:ext>
            </a:extLst>
          </p:cNvPr>
          <p:cNvSpPr/>
          <p:nvPr/>
        </p:nvSpPr>
        <p:spPr>
          <a:xfrm>
            <a:off x="8921566" y="5166977"/>
            <a:ext cx="2970257" cy="1950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High risk</a:t>
            </a:r>
          </a:p>
        </p:txBody>
      </p:sp>
      <p:sp>
        <p:nvSpPr>
          <p:cNvPr id="68" name="Rectangle 67">
            <a:extLst>
              <a:ext uri="{FF2B5EF4-FFF2-40B4-BE49-F238E27FC236}">
                <a16:creationId xmlns:a16="http://schemas.microsoft.com/office/drawing/2014/main" id="{0B24C15F-EE16-4700-98C0-76318983F363}"/>
              </a:ext>
            </a:extLst>
          </p:cNvPr>
          <p:cNvSpPr/>
          <p:nvPr/>
        </p:nvSpPr>
        <p:spPr>
          <a:xfrm>
            <a:off x="8921566" y="5571673"/>
            <a:ext cx="2970257" cy="1950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Very high risk</a:t>
            </a:r>
          </a:p>
        </p:txBody>
      </p:sp>
      <p:sp>
        <p:nvSpPr>
          <p:cNvPr id="34" name="Slide Number Placeholder 2">
            <a:extLst>
              <a:ext uri="{FF2B5EF4-FFF2-40B4-BE49-F238E27FC236}">
                <a16:creationId xmlns:a16="http://schemas.microsoft.com/office/drawing/2014/main" id="{356FCA65-5534-4199-8629-A37257FCFC46}"/>
              </a:ext>
            </a:extLst>
          </p:cNvPr>
          <p:cNvSpPr>
            <a:spLocks noGrp="1"/>
          </p:cNvSpPr>
          <p:nvPr>
            <p:ph type="sldNum" sz="quarter" idx="15"/>
          </p:nvPr>
        </p:nvSpPr>
        <p:spPr>
          <a:xfrm>
            <a:off x="623888" y="6233822"/>
            <a:ext cx="308708" cy="365125"/>
          </a:xfrm>
        </p:spPr>
        <p:txBody>
          <a:bodyPr/>
          <a:lstStyle/>
          <a:p>
            <a:fld id="{7AF8E309-D608-654D-B811-6A2C46C88181}" type="slidenum">
              <a:rPr lang="en-US" smtClean="0"/>
              <a:pPr/>
              <a:t>4</a:t>
            </a:fld>
            <a:endParaRPr lang="en-US"/>
          </a:p>
        </p:txBody>
      </p:sp>
      <p:sp>
        <p:nvSpPr>
          <p:cNvPr id="5" name="Footer Placeholder 4">
            <a:extLst>
              <a:ext uri="{FF2B5EF4-FFF2-40B4-BE49-F238E27FC236}">
                <a16:creationId xmlns:a16="http://schemas.microsoft.com/office/drawing/2014/main" id="{EC74317F-71E1-4B59-AABB-954CA7E1CF49}"/>
              </a:ext>
            </a:extLst>
          </p:cNvPr>
          <p:cNvSpPr>
            <a:spLocks noGrp="1"/>
          </p:cNvSpPr>
          <p:nvPr>
            <p:ph type="ftr" sz="quarter" idx="14"/>
          </p:nvPr>
        </p:nvSpPr>
        <p:spPr>
          <a:xfrm>
            <a:off x="932596" y="6092825"/>
            <a:ext cx="10487243" cy="506124"/>
          </a:xfrm>
        </p:spPr>
        <p:txBody>
          <a:bodyPr/>
          <a:lstStyle/>
          <a:p>
            <a:r>
              <a:rPr lang="en-US"/>
              <a:t>*If no other markers of kidney disease, no CKD</a:t>
            </a:r>
          </a:p>
          <a:p>
            <a:r>
              <a:rPr lang="en-US"/>
              <a:t>CKD, chronic kidney disease; eGFR, estimated glomerular filtration rate; GFR, glomerular filtration rate; T2D, type 2 diabetes; UACR, urine albumin-to-creatinine ratio</a:t>
            </a:r>
          </a:p>
          <a:p>
            <a:r>
              <a:rPr lang="en-US"/>
              <a:t>1. KDIGO 2012. </a:t>
            </a:r>
            <a:r>
              <a:rPr lang="en-US" i="1"/>
              <a:t>Kidney Int </a:t>
            </a:r>
            <a:r>
              <a:rPr lang="en-US"/>
              <a:t>2013;3:1–150</a:t>
            </a:r>
            <a:endParaRPr lang="en-US">
              <a:highlight>
                <a:srgbClr val="FFFF00"/>
              </a:highlight>
            </a:endParaRPr>
          </a:p>
        </p:txBody>
      </p:sp>
    </p:spTree>
    <p:extLst>
      <p:ext uri="{BB962C8B-B14F-4D97-AF65-F5344CB8AC3E}">
        <p14:creationId xmlns:p14="http://schemas.microsoft.com/office/powerpoint/2010/main" val="7400784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072842-38D2-443D-A937-2683ADD9CC6D}"/>
              </a:ext>
            </a:extLst>
          </p:cNvPr>
          <p:cNvSpPr>
            <a:spLocks noGrp="1"/>
          </p:cNvSpPr>
          <p:nvPr>
            <p:ph type="title"/>
          </p:nvPr>
        </p:nvSpPr>
        <p:spPr/>
        <p:txBody>
          <a:bodyPr/>
          <a:lstStyle/>
          <a:p>
            <a:r>
              <a:rPr lang="en-US" dirty="0"/>
              <a:t>Therapeutic pillars in CKD and T2D</a:t>
            </a:r>
          </a:p>
        </p:txBody>
      </p:sp>
      <p:sp>
        <p:nvSpPr>
          <p:cNvPr id="5" name="Slide Number Placeholder 4">
            <a:extLst>
              <a:ext uri="{FF2B5EF4-FFF2-40B4-BE49-F238E27FC236}">
                <a16:creationId xmlns:a16="http://schemas.microsoft.com/office/drawing/2014/main" id="{A2E67B54-516F-4E24-81D7-A13557507FCD}"/>
              </a:ext>
            </a:extLst>
          </p:cNvPr>
          <p:cNvSpPr>
            <a:spLocks noGrp="1"/>
          </p:cNvSpPr>
          <p:nvPr>
            <p:ph type="sldNum" sz="quarter" idx="11"/>
          </p:nvPr>
        </p:nvSpPr>
        <p:spPr/>
        <p:txBody>
          <a:bodyPr/>
          <a:lstStyle/>
          <a:p>
            <a:fld id="{7AF8E309-D608-654D-B811-6A2C46C88181}" type="slidenum">
              <a:rPr lang="en-US" smtClean="0"/>
              <a:pPr/>
              <a:t>40</a:t>
            </a:fld>
            <a:endParaRPr lang="en-US"/>
          </a:p>
        </p:txBody>
      </p:sp>
    </p:spTree>
    <p:extLst>
      <p:ext uri="{BB962C8B-B14F-4D97-AF65-F5344CB8AC3E}">
        <p14:creationId xmlns:p14="http://schemas.microsoft.com/office/powerpoint/2010/main" val="11153719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A517D2-D634-47D5-A30F-408E7F527595}"/>
              </a:ext>
            </a:extLst>
          </p:cNvPr>
          <p:cNvSpPr>
            <a:spLocks noGrp="1"/>
          </p:cNvSpPr>
          <p:nvPr>
            <p:ph type="title"/>
          </p:nvPr>
        </p:nvSpPr>
        <p:spPr/>
        <p:txBody>
          <a:bodyPr>
            <a:normAutofit/>
          </a:bodyPr>
          <a:lstStyle/>
          <a:p>
            <a:r>
              <a:rPr lang="de-DE" sz="2400" err="1"/>
              <a:t>Three</a:t>
            </a:r>
            <a:r>
              <a:rPr lang="de-DE" sz="2400"/>
              <a:t> </a:t>
            </a:r>
            <a:r>
              <a:rPr lang="de-DE" sz="2400" err="1"/>
              <a:t>therapeutic</a:t>
            </a:r>
            <a:r>
              <a:rPr lang="de-DE" sz="2400"/>
              <a:t> </a:t>
            </a:r>
            <a:r>
              <a:rPr lang="de-DE" sz="2400" err="1"/>
              <a:t>pillars</a:t>
            </a:r>
            <a:r>
              <a:rPr lang="de-DE" sz="2400"/>
              <a:t> </a:t>
            </a:r>
            <a:r>
              <a:rPr lang="en-US" sz="2400"/>
              <a:t>to slow kidney disease progression and reduce CV risk in CKD patients with T2D</a:t>
            </a:r>
            <a:endParaRPr lang="en-CH" sz="2400"/>
          </a:p>
        </p:txBody>
      </p:sp>
      <p:sp>
        <p:nvSpPr>
          <p:cNvPr id="3" name="Fußzeilenplatzhalter 2">
            <a:extLst>
              <a:ext uri="{FF2B5EF4-FFF2-40B4-BE49-F238E27FC236}">
                <a16:creationId xmlns:a16="http://schemas.microsoft.com/office/drawing/2014/main" id="{D0A9DF52-2131-4BF1-BB2A-23E70E56DA57}"/>
              </a:ext>
            </a:extLst>
          </p:cNvPr>
          <p:cNvSpPr>
            <a:spLocks noGrp="1"/>
          </p:cNvSpPr>
          <p:nvPr>
            <p:ph type="ftr" sz="quarter" idx="10"/>
          </p:nvPr>
        </p:nvSpPr>
        <p:spPr/>
        <p:txBody>
          <a:bodyPr/>
          <a:lstStyle/>
          <a:p>
            <a:r>
              <a:rPr lang="en-US" sz="900">
                <a:latin typeface="+mn-lt"/>
              </a:rPr>
              <a:t>Blazek O and Bakris GL, American Heart J Plus 2022;19;100187</a:t>
            </a:r>
            <a:endParaRPr lang="en-US"/>
          </a:p>
        </p:txBody>
      </p:sp>
      <p:sp>
        <p:nvSpPr>
          <p:cNvPr id="4" name="Foliennummernplatzhalter 3">
            <a:extLst>
              <a:ext uri="{FF2B5EF4-FFF2-40B4-BE49-F238E27FC236}">
                <a16:creationId xmlns:a16="http://schemas.microsoft.com/office/drawing/2014/main" id="{D713C484-B851-49DA-B868-C1DE182E9147}"/>
              </a:ext>
            </a:extLst>
          </p:cNvPr>
          <p:cNvSpPr>
            <a:spLocks noGrp="1"/>
          </p:cNvSpPr>
          <p:nvPr>
            <p:ph type="sldNum" sz="quarter" idx="11"/>
          </p:nvPr>
        </p:nvSpPr>
        <p:spPr/>
        <p:txBody>
          <a:bodyPr/>
          <a:lstStyle/>
          <a:p>
            <a:fld id="{7AF8E309-D608-654D-B811-6A2C46C88181}" type="slidenum">
              <a:rPr lang="en-US" smtClean="0"/>
              <a:pPr/>
              <a:t>41</a:t>
            </a:fld>
            <a:endParaRPr lang="en-US"/>
          </a:p>
        </p:txBody>
      </p:sp>
      <p:pic>
        <p:nvPicPr>
          <p:cNvPr id="1026" name="Picture 2">
            <a:extLst>
              <a:ext uri="{FF2B5EF4-FFF2-40B4-BE49-F238E27FC236}">
                <a16:creationId xmlns:a16="http://schemas.microsoft.com/office/drawing/2014/main" id="{F4B063A8-F775-4080-B522-4D583BFD605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8242" y="1295752"/>
            <a:ext cx="5794836" cy="4765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83AB961D-ED6B-4001-A971-A1068BA5839E}"/>
              </a:ext>
            </a:extLst>
          </p:cNvPr>
          <p:cNvSpPr txBox="1"/>
          <p:nvPr/>
        </p:nvSpPr>
        <p:spPr>
          <a:xfrm>
            <a:off x="7315200" y="1647091"/>
            <a:ext cx="4304872" cy="3726297"/>
          </a:xfrm>
          <a:prstGeom prst="rect">
            <a:avLst/>
          </a:prstGeom>
        </p:spPr>
        <p:txBody>
          <a:bodyPr vert="horz" wrap="square" lIns="91440" tIns="45720" rIns="91440" bIns="45720" rtlCol="0">
            <a:noAutofit/>
          </a:bodyPr>
          <a:lstStyle/>
          <a:p>
            <a:pPr>
              <a:spcBef>
                <a:spcPts val="600"/>
              </a:spcBef>
            </a:pPr>
            <a:endParaRPr lang="en-US" sz="2000">
              <a:solidFill>
                <a:srgbClr val="000000"/>
              </a:solidFill>
            </a:endParaRPr>
          </a:p>
          <a:p>
            <a:r>
              <a:rPr lang="en-US" sz="2000">
                <a:solidFill>
                  <a:srgbClr val="000000"/>
                </a:solidFill>
              </a:rPr>
              <a:t>“Building upon the concept used by cardiologists in heart failure, for the first time, nephrologists and endocrinologists can apply the principles of three established “pillars of therapy” - </a:t>
            </a:r>
            <a:r>
              <a:rPr lang="en-US" sz="2000" err="1">
                <a:solidFill>
                  <a:srgbClr val="000000"/>
                </a:solidFill>
              </a:rPr>
              <a:t>ACEi</a:t>
            </a:r>
            <a:r>
              <a:rPr lang="en-US" sz="2000">
                <a:solidFill>
                  <a:srgbClr val="000000"/>
                </a:solidFill>
              </a:rPr>
              <a:t> or ARB (at maximally tolerated doses), SGLT2 inhibitors, and finerenone (ns-MRA) - to maximally slow declines in kidney function”</a:t>
            </a:r>
            <a:endParaRPr lang="en-CH" sz="2000" err="1">
              <a:solidFill>
                <a:srgbClr val="000000"/>
              </a:solidFill>
            </a:endParaRPr>
          </a:p>
        </p:txBody>
      </p:sp>
    </p:spTree>
    <p:extLst>
      <p:ext uri="{BB962C8B-B14F-4D97-AF65-F5344CB8AC3E}">
        <p14:creationId xmlns:p14="http://schemas.microsoft.com/office/powerpoint/2010/main" val="1547539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5E66932-0B2D-C4EC-DD70-6B8E4DC102D2}"/>
              </a:ext>
            </a:extLst>
          </p:cNvPr>
          <p:cNvSpPr>
            <a:spLocks noGrp="1"/>
          </p:cNvSpPr>
          <p:nvPr>
            <p:ph type="body" sz="quarter" idx="13"/>
          </p:nvPr>
        </p:nvSpPr>
        <p:spPr>
          <a:xfrm>
            <a:off x="625187" y="982795"/>
            <a:ext cx="11229355" cy="409991"/>
          </a:xfrm>
        </p:spPr>
        <p:txBody>
          <a:bodyPr/>
          <a:lstStyle/>
          <a:p>
            <a:r>
              <a:rPr lang="de-DE">
                <a:latin typeface="+mj-lt"/>
              </a:rPr>
              <a:t>A</a:t>
            </a:r>
            <a:r>
              <a:rPr lang="en-US">
                <a:latin typeface="+mj-lt"/>
              </a:rPr>
              <a:t> clinical practice document by the European Renal Best Practice (ERBP) board of the ERA</a:t>
            </a:r>
            <a:endParaRPr lang="de-CH">
              <a:latin typeface="+mj-lt"/>
            </a:endParaRPr>
          </a:p>
        </p:txBody>
      </p:sp>
      <p:sp>
        <p:nvSpPr>
          <p:cNvPr id="3" name="Titel 2">
            <a:extLst>
              <a:ext uri="{FF2B5EF4-FFF2-40B4-BE49-F238E27FC236}">
                <a16:creationId xmlns:a16="http://schemas.microsoft.com/office/drawing/2014/main" id="{D8A9DC8E-ACF6-9A1D-BE63-FD30ADE78EDD}"/>
              </a:ext>
            </a:extLst>
          </p:cNvPr>
          <p:cNvSpPr>
            <a:spLocks noGrp="1"/>
          </p:cNvSpPr>
          <p:nvPr>
            <p:ph type="title"/>
          </p:nvPr>
        </p:nvSpPr>
        <p:spPr>
          <a:xfrm>
            <a:off x="623889" y="333376"/>
            <a:ext cx="10685364" cy="365126"/>
          </a:xfrm>
        </p:spPr>
        <p:txBody>
          <a:bodyPr>
            <a:normAutofit fontScale="90000"/>
          </a:bodyPr>
          <a:lstStyle/>
          <a:p>
            <a:r>
              <a:rPr lang="en-US" sz="2800" b="1" i="0" u="none" strike="noStrike" baseline="0" dirty="0">
                <a:solidFill>
                  <a:srgbClr val="1F3263"/>
                </a:solidFill>
              </a:rPr>
              <a:t>Clinical practice algorithm for the treatment of CKD patients with T2D</a:t>
            </a:r>
            <a:endParaRPr lang="de-CH" dirty="0"/>
          </a:p>
        </p:txBody>
      </p:sp>
      <p:sp>
        <p:nvSpPr>
          <p:cNvPr id="4" name="Fußzeilenplatzhalter 3">
            <a:extLst>
              <a:ext uri="{FF2B5EF4-FFF2-40B4-BE49-F238E27FC236}">
                <a16:creationId xmlns:a16="http://schemas.microsoft.com/office/drawing/2014/main" id="{F4B75386-81EA-E664-4B11-86195B1E5F6E}"/>
              </a:ext>
            </a:extLst>
          </p:cNvPr>
          <p:cNvSpPr>
            <a:spLocks noGrp="1"/>
          </p:cNvSpPr>
          <p:nvPr>
            <p:ph type="ftr" sz="quarter" idx="15"/>
          </p:nvPr>
        </p:nvSpPr>
        <p:spPr>
          <a:xfrm>
            <a:off x="778242" y="5671335"/>
            <a:ext cx="10685366" cy="927614"/>
          </a:xfrm>
        </p:spPr>
        <p:txBody>
          <a:bodyPr/>
          <a:lstStyle/>
          <a:p>
            <a:pPr algn="l"/>
            <a:r>
              <a:rPr lang="de-CH" b="0" i="0" u="none" strike="noStrike" baseline="0" err="1">
                <a:latin typeface="+mj-lt"/>
              </a:rPr>
              <a:t>ACEi</a:t>
            </a:r>
            <a:r>
              <a:rPr lang="de-CH">
                <a:latin typeface="+mj-lt"/>
              </a:rPr>
              <a:t>,</a:t>
            </a:r>
            <a:r>
              <a:rPr lang="de-CH" b="0" i="0" u="none" strike="noStrike" baseline="0">
                <a:latin typeface="+mj-lt"/>
              </a:rPr>
              <a:t> Angiotensin-</a:t>
            </a:r>
            <a:r>
              <a:rPr lang="de-CH" b="0" i="0" u="none" strike="noStrike" baseline="0" err="1">
                <a:latin typeface="+mj-lt"/>
              </a:rPr>
              <a:t>converting</a:t>
            </a:r>
            <a:r>
              <a:rPr lang="de-CH" b="0" i="0" u="none" strike="noStrike" baseline="0">
                <a:latin typeface="+mj-lt"/>
              </a:rPr>
              <a:t> </a:t>
            </a:r>
            <a:r>
              <a:rPr lang="de-CH" b="0" i="0" u="none" strike="noStrike" baseline="0" err="1">
                <a:latin typeface="+mj-lt"/>
              </a:rPr>
              <a:t>enzyme</a:t>
            </a:r>
            <a:r>
              <a:rPr lang="de-CH" b="0" i="0" u="none" strike="noStrike" baseline="0">
                <a:latin typeface="+mj-lt"/>
              </a:rPr>
              <a:t> </a:t>
            </a:r>
            <a:r>
              <a:rPr lang="de-CH" b="0" i="0" u="none" strike="noStrike" baseline="0" err="1">
                <a:latin typeface="+mj-lt"/>
              </a:rPr>
              <a:t>inhibitor</a:t>
            </a:r>
            <a:r>
              <a:rPr lang="de-CH" b="0" i="0" u="none" strike="noStrike" baseline="0">
                <a:latin typeface="+mj-lt"/>
              </a:rPr>
              <a:t>; ARB, </a:t>
            </a:r>
            <a:r>
              <a:rPr lang="de-CH" b="0" i="0" u="none" strike="noStrike" baseline="0" err="1">
                <a:latin typeface="+mj-lt"/>
              </a:rPr>
              <a:t>angiotensin</a:t>
            </a:r>
            <a:r>
              <a:rPr lang="de-CH" b="0" i="0" u="none" strike="noStrike" baseline="0">
                <a:latin typeface="+mj-lt"/>
              </a:rPr>
              <a:t>-II </a:t>
            </a:r>
            <a:r>
              <a:rPr lang="de-CH" b="0" i="0" u="none" strike="noStrike" baseline="0" err="1">
                <a:latin typeface="+mj-lt"/>
              </a:rPr>
              <a:t>receptor</a:t>
            </a:r>
            <a:r>
              <a:rPr lang="de-CH" b="0" i="0" u="none" strike="noStrike" baseline="0">
                <a:latin typeface="+mj-lt"/>
              </a:rPr>
              <a:t> </a:t>
            </a:r>
            <a:r>
              <a:rPr lang="de-CH" b="0" i="0" u="none" strike="noStrike" baseline="0" err="1">
                <a:latin typeface="+mj-lt"/>
              </a:rPr>
              <a:t>blocker</a:t>
            </a:r>
            <a:r>
              <a:rPr lang="de-CH" b="0" i="0" u="none" strike="noStrike" baseline="0">
                <a:latin typeface="+mj-lt"/>
              </a:rPr>
              <a:t>; BP, Blood </a:t>
            </a:r>
            <a:r>
              <a:rPr lang="de-CH" b="0" i="0" u="none" strike="noStrike" baseline="0" err="1">
                <a:latin typeface="+mj-lt"/>
              </a:rPr>
              <a:t>pressure</a:t>
            </a:r>
            <a:r>
              <a:rPr lang="de-CH" b="0" i="0" u="none" strike="noStrike" baseline="0">
                <a:latin typeface="+mj-lt"/>
              </a:rPr>
              <a:t>; CKD, </a:t>
            </a:r>
            <a:r>
              <a:rPr lang="de-CH" b="0" i="0" u="none" strike="noStrike" baseline="0" err="1">
                <a:latin typeface="+mj-lt"/>
              </a:rPr>
              <a:t>chronic</a:t>
            </a:r>
            <a:r>
              <a:rPr lang="de-CH" b="0" i="0" u="none" strike="noStrike" baseline="0">
                <a:latin typeface="+mj-lt"/>
              </a:rPr>
              <a:t> </a:t>
            </a:r>
            <a:r>
              <a:rPr lang="de-CH" b="0" i="0" u="none" strike="noStrike" baseline="0" err="1">
                <a:latin typeface="+mj-lt"/>
              </a:rPr>
              <a:t>kidney</a:t>
            </a:r>
            <a:r>
              <a:rPr lang="de-CH" b="0" i="0" u="none" strike="noStrike" baseline="0">
                <a:latin typeface="+mj-lt"/>
              </a:rPr>
              <a:t> </a:t>
            </a:r>
            <a:r>
              <a:rPr lang="de-CH" b="0" i="0" u="none" strike="noStrike" baseline="0" err="1">
                <a:latin typeface="+mj-lt"/>
              </a:rPr>
              <a:t>disease</a:t>
            </a:r>
            <a:r>
              <a:rPr lang="de-CH" b="0" i="0" u="none" strike="noStrike" baseline="0">
                <a:latin typeface="+mj-lt"/>
              </a:rPr>
              <a:t>; ERA, European Renal </a:t>
            </a:r>
            <a:r>
              <a:rPr lang="de-CH" b="0" i="0" u="none" strike="noStrike" baseline="0" err="1">
                <a:latin typeface="+mj-lt"/>
              </a:rPr>
              <a:t>Association</a:t>
            </a:r>
            <a:r>
              <a:rPr lang="de-CH" b="0" i="0" u="none" strike="noStrike" baseline="0">
                <a:latin typeface="+mj-lt"/>
              </a:rPr>
              <a:t>; ERBP, European Renal Best Practice Board; </a:t>
            </a:r>
            <a:r>
              <a:rPr lang="de-CH" b="0" i="0" u="none" strike="noStrike" baseline="0" err="1">
                <a:latin typeface="+mj-lt"/>
              </a:rPr>
              <a:t>nsMRA</a:t>
            </a:r>
            <a:r>
              <a:rPr lang="de-CH" b="0" i="0" u="none" strike="noStrike" baseline="0">
                <a:latin typeface="+mj-lt"/>
              </a:rPr>
              <a:t>, non-steroidal </a:t>
            </a:r>
            <a:r>
              <a:rPr lang="de-CH" b="0" i="0" u="none" strike="noStrike" baseline="0" err="1">
                <a:latin typeface="+mj-lt"/>
              </a:rPr>
              <a:t>Mineralocorticoid</a:t>
            </a:r>
            <a:r>
              <a:rPr lang="de-CH" b="0" i="0" u="none" strike="noStrike" baseline="0">
                <a:latin typeface="+mj-lt"/>
              </a:rPr>
              <a:t> </a:t>
            </a:r>
            <a:r>
              <a:rPr lang="de-CH" b="0" i="0" u="none" strike="noStrike" baseline="0" err="1">
                <a:latin typeface="+mj-lt"/>
              </a:rPr>
              <a:t>Receptor</a:t>
            </a:r>
            <a:r>
              <a:rPr lang="de-CH" b="0" i="0" u="none" strike="noStrike" baseline="0">
                <a:latin typeface="+mj-lt"/>
              </a:rPr>
              <a:t> Antagonist; RAAS, Renin-Angiotensin-</a:t>
            </a:r>
            <a:r>
              <a:rPr lang="de-CH" b="0" i="0" u="none" strike="noStrike" baseline="0" err="1">
                <a:latin typeface="+mj-lt"/>
              </a:rPr>
              <a:t>Aldosterone</a:t>
            </a:r>
            <a:r>
              <a:rPr lang="de-CH" b="0" i="0" u="none" strike="noStrike" baseline="0">
                <a:latin typeface="+mj-lt"/>
              </a:rPr>
              <a:t> System; SGLT2, Sodium-Glucose Transporter 2; T2D, Type-2 Diabetes Mellitus; UACR, Urine </a:t>
            </a:r>
            <a:r>
              <a:rPr lang="de-CH">
                <a:latin typeface="+mj-lt"/>
              </a:rPr>
              <a:t>A</a:t>
            </a:r>
            <a:r>
              <a:rPr lang="de-CH" b="0" i="0" u="none" strike="noStrike" baseline="0">
                <a:latin typeface="+mj-lt"/>
              </a:rPr>
              <a:t>lbumine-</a:t>
            </a:r>
            <a:r>
              <a:rPr lang="de-CH" err="1">
                <a:latin typeface="+mj-lt"/>
              </a:rPr>
              <a:t>C</a:t>
            </a:r>
            <a:r>
              <a:rPr lang="de-CH" b="0" i="0" u="none" strike="noStrike" baseline="0" err="1">
                <a:latin typeface="+mj-lt"/>
              </a:rPr>
              <a:t>reatinine</a:t>
            </a:r>
            <a:r>
              <a:rPr lang="de-CH" b="0" i="0" u="none" strike="noStrike" baseline="0">
                <a:latin typeface="+mj-lt"/>
              </a:rPr>
              <a:t> </a:t>
            </a:r>
            <a:r>
              <a:rPr lang="de-CH">
                <a:latin typeface="+mj-lt"/>
              </a:rPr>
              <a:t>R</a:t>
            </a:r>
            <a:r>
              <a:rPr lang="de-CH" b="0" i="0" u="none" strike="noStrike" baseline="0">
                <a:latin typeface="+mj-lt"/>
              </a:rPr>
              <a:t>atio</a:t>
            </a:r>
          </a:p>
          <a:p>
            <a:pPr algn="l"/>
            <a:endParaRPr lang="de-CH" b="0" i="0" u="none" strike="noStrike" baseline="0">
              <a:latin typeface="+mj-lt"/>
            </a:endParaRPr>
          </a:p>
          <a:p>
            <a:pPr algn="l"/>
            <a:r>
              <a:rPr lang="de-CH" err="1">
                <a:latin typeface="+mj-lt"/>
              </a:rPr>
              <a:t>Sarafidis</a:t>
            </a:r>
            <a:r>
              <a:rPr lang="de-CH">
                <a:latin typeface="+mj-lt"/>
              </a:rPr>
              <a:t> P. et al. </a:t>
            </a:r>
            <a:r>
              <a:rPr lang="de-CH" err="1">
                <a:latin typeface="+mj-lt"/>
              </a:rPr>
              <a:t>Clin</a:t>
            </a:r>
            <a:r>
              <a:rPr lang="de-CH">
                <a:latin typeface="+mj-lt"/>
              </a:rPr>
              <a:t> </a:t>
            </a:r>
            <a:r>
              <a:rPr lang="de-CH" err="1">
                <a:latin typeface="+mj-lt"/>
              </a:rPr>
              <a:t>Kidney</a:t>
            </a:r>
            <a:r>
              <a:rPr lang="de-CH">
                <a:latin typeface="+mj-lt"/>
              </a:rPr>
              <a:t> J 2023;16(11):1885-1907</a:t>
            </a:r>
          </a:p>
        </p:txBody>
      </p:sp>
      <p:sp>
        <p:nvSpPr>
          <p:cNvPr id="5" name="Foliennummernplatzhalter 4">
            <a:extLst>
              <a:ext uri="{FF2B5EF4-FFF2-40B4-BE49-F238E27FC236}">
                <a16:creationId xmlns:a16="http://schemas.microsoft.com/office/drawing/2014/main" id="{F590F34D-936D-1400-E3BC-AE2B54D9D46A}"/>
              </a:ext>
            </a:extLst>
          </p:cNvPr>
          <p:cNvSpPr>
            <a:spLocks noGrp="1"/>
          </p:cNvSpPr>
          <p:nvPr>
            <p:ph type="sldNum" sz="quarter" idx="16"/>
          </p:nvPr>
        </p:nvSpPr>
        <p:spPr/>
        <p:txBody>
          <a:bodyPr/>
          <a:lstStyle/>
          <a:p>
            <a:fld id="{7AF8E309-D608-654D-B811-6A2C46C88181}" type="slidenum">
              <a:rPr lang="en-US" smtClean="0">
                <a:latin typeface="+mj-lt"/>
              </a:rPr>
              <a:pPr/>
              <a:t>42</a:t>
            </a:fld>
            <a:endParaRPr lang="en-US">
              <a:latin typeface="+mj-lt"/>
            </a:endParaRPr>
          </a:p>
        </p:txBody>
      </p:sp>
      <p:sp>
        <p:nvSpPr>
          <p:cNvPr id="6" name="Rechteck: abgerundete Ecken 5">
            <a:extLst>
              <a:ext uri="{FF2B5EF4-FFF2-40B4-BE49-F238E27FC236}">
                <a16:creationId xmlns:a16="http://schemas.microsoft.com/office/drawing/2014/main" id="{BFECD5BE-700C-A2A2-5B29-D6E8BF079201}"/>
              </a:ext>
            </a:extLst>
          </p:cNvPr>
          <p:cNvSpPr/>
          <p:nvPr/>
        </p:nvSpPr>
        <p:spPr>
          <a:xfrm>
            <a:off x="780836" y="1632271"/>
            <a:ext cx="10531011" cy="626724"/>
          </a:xfrm>
          <a:prstGeom prst="roundRect">
            <a:avLst/>
          </a:prstGeom>
          <a:solidFill>
            <a:srgbClr val="D9D9D9"/>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0150" lvl="2" indent="-285750">
              <a:buFont typeface="Arial" panose="020B0604020202020204" pitchFamily="34" charset="0"/>
              <a:buChar char="•"/>
            </a:pPr>
            <a:r>
              <a:rPr lang="de-DE" sz="1400">
                <a:solidFill>
                  <a:schemeClr val="tx2">
                    <a:lumMod val="95000"/>
                    <a:lumOff val="5000"/>
                  </a:schemeClr>
                </a:solidFill>
                <a:latin typeface="+mj-lt"/>
              </a:rPr>
              <a:t>Follow </a:t>
            </a:r>
            <a:r>
              <a:rPr lang="de-DE" sz="1400" err="1">
                <a:solidFill>
                  <a:schemeClr val="tx2">
                    <a:lumMod val="95000"/>
                    <a:lumOff val="5000"/>
                  </a:schemeClr>
                </a:solidFill>
                <a:latin typeface="+mj-lt"/>
              </a:rPr>
              <a:t>lifestyle</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recommendations</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weight</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loss</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physical</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exercise</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dietary</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sodium</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reduction</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smoking</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cessation</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etc</a:t>
            </a:r>
            <a:r>
              <a:rPr lang="de-DE" sz="1400">
                <a:solidFill>
                  <a:schemeClr val="tx2">
                    <a:lumMod val="95000"/>
                    <a:lumOff val="5000"/>
                  </a:schemeClr>
                </a:solidFill>
                <a:latin typeface="+mj-lt"/>
              </a:rPr>
              <a:t>)</a:t>
            </a:r>
          </a:p>
          <a:p>
            <a:pPr marL="1200150" lvl="2" indent="-285750">
              <a:buFont typeface="Arial" panose="020B0604020202020204" pitchFamily="34" charset="0"/>
              <a:buChar char="•"/>
            </a:pPr>
            <a:r>
              <a:rPr lang="de-DE" sz="1400" err="1">
                <a:solidFill>
                  <a:schemeClr val="tx2">
                    <a:lumMod val="95000"/>
                    <a:lumOff val="5000"/>
                  </a:schemeClr>
                </a:solidFill>
                <a:latin typeface="+mj-lt"/>
              </a:rPr>
              <a:t>Treat</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co</a:t>
            </a:r>
            <a:r>
              <a:rPr lang="de-DE" sz="1400">
                <a:solidFill>
                  <a:schemeClr val="tx2">
                    <a:lumMod val="95000"/>
                    <a:lumOff val="5000"/>
                  </a:schemeClr>
                </a:solidFill>
                <a:latin typeface="+mj-lt"/>
              </a:rPr>
              <a:t>-morbid </a:t>
            </a:r>
            <a:r>
              <a:rPr lang="de-DE" sz="1400" err="1">
                <a:solidFill>
                  <a:schemeClr val="tx2">
                    <a:lumMod val="95000"/>
                    <a:lumOff val="5000"/>
                  </a:schemeClr>
                </a:solidFill>
                <a:latin typeface="+mj-lt"/>
              </a:rPr>
              <a:t>condition</a:t>
            </a:r>
            <a:r>
              <a:rPr lang="de-DE" sz="1400">
                <a:solidFill>
                  <a:schemeClr val="tx2">
                    <a:lumMod val="95000"/>
                    <a:lumOff val="5000"/>
                  </a:schemeClr>
                </a:solidFill>
                <a:latin typeface="+mj-lt"/>
              </a:rPr>
              <a:t> s (</a:t>
            </a:r>
            <a:r>
              <a:rPr lang="de-DE" sz="1400" err="1">
                <a:solidFill>
                  <a:schemeClr val="tx2">
                    <a:lumMod val="95000"/>
                    <a:lumOff val="5000"/>
                  </a:schemeClr>
                </a:solidFill>
                <a:latin typeface="+mj-lt"/>
              </a:rPr>
              <a:t>hypertension</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diabetes</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dyslipidemia</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according</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to</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recommendations</a:t>
            </a:r>
            <a:endParaRPr lang="de-CH" sz="1400">
              <a:solidFill>
                <a:schemeClr val="tx2">
                  <a:lumMod val="95000"/>
                  <a:lumOff val="5000"/>
                </a:schemeClr>
              </a:solidFill>
              <a:latin typeface="+mj-lt"/>
            </a:endParaRPr>
          </a:p>
        </p:txBody>
      </p:sp>
      <p:sp>
        <p:nvSpPr>
          <p:cNvPr id="8" name="Rechteck: abgerundete Ecken 7">
            <a:extLst>
              <a:ext uri="{FF2B5EF4-FFF2-40B4-BE49-F238E27FC236}">
                <a16:creationId xmlns:a16="http://schemas.microsoft.com/office/drawing/2014/main" id="{C07C238B-49B8-6597-0C1E-FE3582C2443E}"/>
              </a:ext>
            </a:extLst>
          </p:cNvPr>
          <p:cNvSpPr/>
          <p:nvPr/>
        </p:nvSpPr>
        <p:spPr>
          <a:xfrm>
            <a:off x="778242" y="2550607"/>
            <a:ext cx="10531011" cy="794104"/>
          </a:xfrm>
          <a:prstGeom prst="roundRect">
            <a:avLst/>
          </a:prstGeom>
          <a:solidFill>
            <a:srgbClr val="DBE5F2"/>
          </a:solidFill>
          <a:ln>
            <a:solidFill>
              <a:srgbClr val="009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0150" lvl="2" indent="-285750">
              <a:buFont typeface="Arial" panose="020B0604020202020204" pitchFamily="34" charset="0"/>
              <a:buChar char="•"/>
            </a:pPr>
            <a:r>
              <a:rPr lang="de-DE" sz="1400">
                <a:solidFill>
                  <a:schemeClr val="tx2">
                    <a:lumMod val="95000"/>
                    <a:lumOff val="5000"/>
                  </a:schemeClr>
                </a:solidFill>
                <a:latin typeface="+mj-lt"/>
              </a:rPr>
              <a:t>Include an </a:t>
            </a:r>
            <a:r>
              <a:rPr lang="de-DE" sz="1400" err="1">
                <a:solidFill>
                  <a:schemeClr val="tx2">
                    <a:lumMod val="95000"/>
                    <a:lumOff val="5000"/>
                  </a:schemeClr>
                </a:solidFill>
                <a:latin typeface="+mj-lt"/>
              </a:rPr>
              <a:t>ACEi</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or</a:t>
            </a:r>
            <a:r>
              <a:rPr lang="de-DE" sz="1400">
                <a:solidFill>
                  <a:schemeClr val="tx2">
                    <a:lumMod val="95000"/>
                    <a:lumOff val="5000"/>
                  </a:schemeClr>
                </a:solidFill>
                <a:latin typeface="+mj-lt"/>
              </a:rPr>
              <a:t> an ARB </a:t>
            </a:r>
            <a:r>
              <a:rPr lang="de-DE" sz="1400" err="1">
                <a:solidFill>
                  <a:schemeClr val="tx2">
                    <a:lumMod val="95000"/>
                    <a:lumOff val="5000"/>
                  </a:schemeClr>
                </a:solidFill>
                <a:latin typeface="+mj-lt"/>
              </a:rPr>
              <a:t>as</a:t>
            </a:r>
            <a:r>
              <a:rPr lang="de-DE" sz="1400">
                <a:solidFill>
                  <a:schemeClr val="tx2">
                    <a:lumMod val="95000"/>
                    <a:lumOff val="5000"/>
                  </a:schemeClr>
                </a:solidFill>
                <a:latin typeface="+mj-lt"/>
              </a:rPr>
              <a:t> first-line </a:t>
            </a:r>
            <a:r>
              <a:rPr lang="de-DE" sz="1400" err="1">
                <a:solidFill>
                  <a:schemeClr val="tx2">
                    <a:lumMod val="95000"/>
                    <a:lumOff val="5000"/>
                  </a:schemeClr>
                </a:solidFill>
                <a:latin typeface="+mj-lt"/>
              </a:rPr>
              <a:t>treatmet</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for</a:t>
            </a:r>
            <a:r>
              <a:rPr lang="de-DE" sz="1400">
                <a:solidFill>
                  <a:schemeClr val="tx2">
                    <a:lumMod val="95000"/>
                    <a:lumOff val="5000"/>
                  </a:schemeClr>
                </a:solidFill>
                <a:latin typeface="+mj-lt"/>
              </a:rPr>
              <a:t> BP </a:t>
            </a:r>
            <a:r>
              <a:rPr lang="de-DE" sz="1400" err="1">
                <a:solidFill>
                  <a:schemeClr val="tx2">
                    <a:lumMod val="95000"/>
                    <a:lumOff val="5000"/>
                  </a:schemeClr>
                </a:solidFill>
                <a:latin typeface="+mj-lt"/>
              </a:rPr>
              <a:t>control</a:t>
            </a:r>
            <a:r>
              <a:rPr lang="de-DE" sz="1400">
                <a:solidFill>
                  <a:schemeClr val="tx2">
                    <a:lumMod val="95000"/>
                    <a:lumOff val="5000"/>
                  </a:schemeClr>
                </a:solidFill>
                <a:latin typeface="+mj-lt"/>
              </a:rPr>
              <a:t> in all </a:t>
            </a:r>
            <a:r>
              <a:rPr lang="de-DE" sz="1400" err="1">
                <a:solidFill>
                  <a:schemeClr val="tx2">
                    <a:lumMod val="95000"/>
                    <a:lumOff val="5000"/>
                  </a:schemeClr>
                </a:solidFill>
                <a:latin typeface="+mj-lt"/>
              </a:rPr>
              <a:t>patients</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with</a:t>
            </a:r>
            <a:r>
              <a:rPr lang="de-DE" sz="1400">
                <a:solidFill>
                  <a:schemeClr val="tx2">
                    <a:lumMod val="95000"/>
                    <a:lumOff val="5000"/>
                  </a:schemeClr>
                </a:solidFill>
                <a:latin typeface="+mj-lt"/>
              </a:rPr>
              <a:t> CKD</a:t>
            </a:r>
          </a:p>
          <a:p>
            <a:pPr marL="1200150" lvl="2" indent="-285750">
              <a:buFont typeface="Arial" panose="020B0604020202020204" pitchFamily="34" charset="0"/>
              <a:buChar char="•"/>
            </a:pPr>
            <a:r>
              <a:rPr lang="de-DE" sz="1400">
                <a:solidFill>
                  <a:schemeClr val="tx2">
                    <a:lumMod val="95000"/>
                    <a:lumOff val="5000"/>
                  </a:schemeClr>
                </a:solidFill>
                <a:latin typeface="+mj-lt"/>
              </a:rPr>
              <a:t>In </a:t>
            </a:r>
            <a:r>
              <a:rPr lang="de-DE" sz="1400" err="1">
                <a:solidFill>
                  <a:schemeClr val="tx2">
                    <a:lumMod val="95000"/>
                    <a:lumOff val="5000"/>
                  </a:schemeClr>
                </a:solidFill>
                <a:latin typeface="+mj-lt"/>
              </a:rPr>
              <a:t>addition</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to</a:t>
            </a:r>
            <a:r>
              <a:rPr lang="de-DE" sz="1400">
                <a:solidFill>
                  <a:schemeClr val="tx2">
                    <a:lumMod val="95000"/>
                    <a:lumOff val="5000"/>
                  </a:schemeClr>
                </a:solidFill>
                <a:latin typeface="+mj-lt"/>
              </a:rPr>
              <a:t> BP </a:t>
            </a:r>
            <a:r>
              <a:rPr lang="de-DE" sz="1400" err="1">
                <a:solidFill>
                  <a:schemeClr val="tx2">
                    <a:lumMod val="95000"/>
                    <a:lumOff val="5000"/>
                  </a:schemeClr>
                </a:solidFill>
                <a:latin typeface="+mj-lt"/>
              </a:rPr>
              <a:t>control</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titrate</a:t>
            </a:r>
            <a:r>
              <a:rPr lang="de-DE" sz="1400">
                <a:solidFill>
                  <a:schemeClr val="tx2">
                    <a:lumMod val="95000"/>
                    <a:lumOff val="5000"/>
                  </a:schemeClr>
                </a:solidFill>
                <a:latin typeface="+mj-lt"/>
              </a:rPr>
              <a:t> an </a:t>
            </a:r>
            <a:r>
              <a:rPr lang="de-DE" sz="1400" err="1">
                <a:solidFill>
                  <a:schemeClr val="tx2">
                    <a:lumMod val="95000"/>
                    <a:lumOff val="5000"/>
                  </a:schemeClr>
                </a:solidFill>
                <a:latin typeface="+mj-lt"/>
              </a:rPr>
              <a:t>ACEi</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or</a:t>
            </a:r>
            <a:r>
              <a:rPr lang="de-DE" sz="1400">
                <a:solidFill>
                  <a:schemeClr val="tx2">
                    <a:lumMod val="95000"/>
                    <a:lumOff val="5000"/>
                  </a:schemeClr>
                </a:solidFill>
                <a:latin typeface="+mj-lt"/>
              </a:rPr>
              <a:t> an ARB </a:t>
            </a:r>
            <a:r>
              <a:rPr lang="de-DE" sz="1400" err="1">
                <a:solidFill>
                  <a:schemeClr val="tx2">
                    <a:lumMod val="95000"/>
                    <a:lumOff val="5000"/>
                  </a:schemeClr>
                </a:solidFill>
                <a:latin typeface="+mj-lt"/>
              </a:rPr>
              <a:t>to</a:t>
            </a:r>
            <a:r>
              <a:rPr lang="de-DE" sz="1400">
                <a:solidFill>
                  <a:schemeClr val="tx2">
                    <a:lumMod val="95000"/>
                    <a:lumOff val="5000"/>
                  </a:schemeClr>
                </a:solidFill>
                <a:latin typeface="+mj-lt"/>
              </a:rPr>
              <a:t> maximum </a:t>
            </a:r>
            <a:r>
              <a:rPr lang="de-DE" sz="1400" err="1">
                <a:solidFill>
                  <a:schemeClr val="tx2">
                    <a:lumMod val="95000"/>
                    <a:lumOff val="5000"/>
                  </a:schemeClr>
                </a:solidFill>
                <a:latin typeface="+mj-lt"/>
              </a:rPr>
              <a:t>tolerated</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apporved</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doses</a:t>
            </a:r>
            <a:r>
              <a:rPr lang="de-DE" sz="1400">
                <a:solidFill>
                  <a:schemeClr val="tx2">
                    <a:lumMod val="95000"/>
                    <a:lumOff val="5000"/>
                  </a:schemeClr>
                </a:solidFill>
                <a:latin typeface="+mj-lt"/>
              </a:rPr>
              <a:t> in </a:t>
            </a:r>
            <a:r>
              <a:rPr lang="de-DE" sz="1400" err="1">
                <a:solidFill>
                  <a:schemeClr val="tx2">
                    <a:lumMod val="95000"/>
                    <a:lumOff val="5000"/>
                  </a:schemeClr>
                </a:solidFill>
                <a:latin typeface="+mj-lt"/>
              </a:rPr>
              <a:t>patients</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with</a:t>
            </a:r>
            <a:r>
              <a:rPr lang="de-DE" sz="1400">
                <a:solidFill>
                  <a:schemeClr val="tx2">
                    <a:lumMod val="95000"/>
                    <a:lumOff val="5000"/>
                  </a:schemeClr>
                </a:solidFill>
                <a:latin typeface="+mj-lt"/>
              </a:rPr>
              <a:t> CKD and UACR &gt; 30 mg/g (</a:t>
            </a:r>
            <a:r>
              <a:rPr lang="de-DE" sz="1400" err="1">
                <a:solidFill>
                  <a:schemeClr val="tx2">
                    <a:lumMod val="95000"/>
                    <a:lumOff val="5000"/>
                  </a:schemeClr>
                </a:solidFill>
                <a:latin typeface="+mj-lt"/>
              </a:rPr>
              <a:t>Albuminuria</a:t>
            </a:r>
            <a:r>
              <a:rPr lang="de-DE" sz="1400">
                <a:solidFill>
                  <a:schemeClr val="tx2">
                    <a:lumMod val="95000"/>
                    <a:lumOff val="5000"/>
                  </a:schemeClr>
                </a:solidFill>
                <a:latin typeface="+mj-lt"/>
              </a:rPr>
              <a:t> A2, </a:t>
            </a:r>
            <a:r>
              <a:rPr lang="de-DE" sz="1400" err="1">
                <a:solidFill>
                  <a:schemeClr val="tx2">
                    <a:lumMod val="95000"/>
                    <a:lumOff val="5000"/>
                  </a:schemeClr>
                </a:solidFill>
                <a:latin typeface="+mj-lt"/>
              </a:rPr>
              <a:t>equivalent</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to</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urine</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albumin</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excretion</a:t>
            </a:r>
            <a:r>
              <a:rPr lang="de-DE" sz="1400">
                <a:solidFill>
                  <a:schemeClr val="tx2">
                    <a:lumMod val="95000"/>
                    <a:lumOff val="5000"/>
                  </a:schemeClr>
                </a:solidFill>
                <a:latin typeface="+mj-lt"/>
              </a:rPr>
              <a:t> &gt; 30 mg/ 24 h)</a:t>
            </a:r>
            <a:endParaRPr lang="de-CH" sz="1400">
              <a:solidFill>
                <a:schemeClr val="tx2">
                  <a:lumMod val="95000"/>
                  <a:lumOff val="5000"/>
                </a:schemeClr>
              </a:solidFill>
              <a:latin typeface="+mj-lt"/>
            </a:endParaRPr>
          </a:p>
        </p:txBody>
      </p:sp>
      <p:sp>
        <p:nvSpPr>
          <p:cNvPr id="9" name="Rechteck: abgerundete Ecken 8">
            <a:extLst>
              <a:ext uri="{FF2B5EF4-FFF2-40B4-BE49-F238E27FC236}">
                <a16:creationId xmlns:a16="http://schemas.microsoft.com/office/drawing/2014/main" id="{8B2C4134-A93D-F9CE-EEC4-9CC7456D9B41}"/>
              </a:ext>
            </a:extLst>
          </p:cNvPr>
          <p:cNvSpPr/>
          <p:nvPr/>
        </p:nvSpPr>
        <p:spPr>
          <a:xfrm>
            <a:off x="778241" y="3649209"/>
            <a:ext cx="4968701" cy="794104"/>
          </a:xfrm>
          <a:prstGeom prst="roundRect">
            <a:avLst/>
          </a:prstGeom>
          <a:solidFill>
            <a:srgbClr val="ECF0DF"/>
          </a:solidFill>
          <a:ln>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a:solidFill>
                  <a:schemeClr val="tx2">
                    <a:lumMod val="95000"/>
                    <a:lumOff val="5000"/>
                  </a:schemeClr>
                </a:solidFill>
                <a:latin typeface="+mj-lt"/>
              </a:rPr>
              <a:t>	Use an SGLT2 </a:t>
            </a:r>
            <a:r>
              <a:rPr lang="de-DE" sz="1400" err="1">
                <a:solidFill>
                  <a:schemeClr val="tx2">
                    <a:lumMod val="95000"/>
                    <a:lumOff val="5000"/>
                  </a:schemeClr>
                </a:solidFill>
                <a:latin typeface="+mj-lt"/>
              </a:rPr>
              <a:t>inhibitor</a:t>
            </a:r>
            <a:r>
              <a:rPr lang="de-DE" sz="1400">
                <a:solidFill>
                  <a:schemeClr val="tx2">
                    <a:lumMod val="95000"/>
                    <a:lumOff val="5000"/>
                  </a:schemeClr>
                </a:solidFill>
                <a:latin typeface="+mj-lt"/>
              </a:rPr>
              <a:t> in </a:t>
            </a:r>
            <a:r>
              <a:rPr lang="de-DE" sz="1400" err="1">
                <a:solidFill>
                  <a:schemeClr val="tx2">
                    <a:lumMod val="95000"/>
                    <a:lumOff val="5000"/>
                  </a:schemeClr>
                </a:solidFill>
                <a:latin typeface="+mj-lt"/>
              </a:rPr>
              <a:t>patients</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with</a:t>
            </a:r>
            <a:r>
              <a:rPr lang="de-DE" sz="1400">
                <a:solidFill>
                  <a:schemeClr val="tx2">
                    <a:lumMod val="95000"/>
                    <a:lumOff val="5000"/>
                  </a:schemeClr>
                </a:solidFill>
                <a:latin typeface="+mj-lt"/>
              </a:rPr>
              <a:t> CKD 	and T2D </a:t>
            </a:r>
            <a:r>
              <a:rPr lang="de-DE" sz="1400" err="1">
                <a:solidFill>
                  <a:schemeClr val="tx2">
                    <a:lumMod val="95000"/>
                    <a:lumOff val="5000"/>
                  </a:schemeClr>
                </a:solidFill>
                <a:latin typeface="+mj-lt"/>
              </a:rPr>
              <a:t>with</a:t>
            </a:r>
            <a:r>
              <a:rPr lang="de-DE" sz="1400">
                <a:solidFill>
                  <a:schemeClr val="tx2">
                    <a:lumMod val="95000"/>
                    <a:lumOff val="5000"/>
                  </a:schemeClr>
                </a:solidFill>
                <a:latin typeface="+mj-lt"/>
              </a:rPr>
              <a:t> an eGFR &gt; 20 ml/min/1.72 m2</a:t>
            </a:r>
            <a:endParaRPr lang="de-CH" sz="1400">
              <a:solidFill>
                <a:schemeClr val="tx2">
                  <a:lumMod val="95000"/>
                  <a:lumOff val="5000"/>
                </a:schemeClr>
              </a:solidFill>
              <a:latin typeface="+mj-lt"/>
            </a:endParaRPr>
          </a:p>
        </p:txBody>
      </p:sp>
      <p:sp>
        <p:nvSpPr>
          <p:cNvPr id="10" name="Rechteck: abgerundete Ecken 9">
            <a:extLst>
              <a:ext uri="{FF2B5EF4-FFF2-40B4-BE49-F238E27FC236}">
                <a16:creationId xmlns:a16="http://schemas.microsoft.com/office/drawing/2014/main" id="{1B1769CA-5014-7F59-4602-1AF7A669AC79}"/>
              </a:ext>
            </a:extLst>
          </p:cNvPr>
          <p:cNvSpPr/>
          <p:nvPr/>
        </p:nvSpPr>
        <p:spPr>
          <a:xfrm>
            <a:off x="6323737" y="3644373"/>
            <a:ext cx="4985516" cy="794104"/>
          </a:xfrm>
          <a:prstGeom prst="roundRect">
            <a:avLst/>
          </a:prstGeom>
          <a:solidFill>
            <a:srgbClr val="F2DCDB"/>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a:solidFill>
                  <a:schemeClr val="tx2">
                    <a:lumMod val="95000"/>
                    <a:lumOff val="5000"/>
                  </a:schemeClr>
                </a:solidFill>
                <a:latin typeface="+mj-lt"/>
              </a:rPr>
              <a:t>	Use a </a:t>
            </a:r>
            <a:r>
              <a:rPr lang="de-DE" sz="1400" err="1">
                <a:solidFill>
                  <a:schemeClr val="tx2">
                    <a:lumMod val="95000"/>
                    <a:lumOff val="5000"/>
                  </a:schemeClr>
                </a:solidFill>
                <a:latin typeface="+mj-lt"/>
              </a:rPr>
              <a:t>nsMRA</a:t>
            </a:r>
            <a:r>
              <a:rPr lang="de-DE" sz="1400">
                <a:solidFill>
                  <a:schemeClr val="tx2">
                    <a:lumMod val="95000"/>
                    <a:lumOff val="5000"/>
                  </a:schemeClr>
                </a:solidFill>
                <a:latin typeface="+mj-lt"/>
              </a:rPr>
              <a:t> (finerenone) in </a:t>
            </a:r>
            <a:r>
              <a:rPr lang="de-DE" sz="1400" err="1">
                <a:solidFill>
                  <a:schemeClr val="tx2">
                    <a:lumMod val="95000"/>
                    <a:lumOff val="5000"/>
                  </a:schemeClr>
                </a:solidFill>
                <a:latin typeface="+mj-lt"/>
              </a:rPr>
              <a:t>patients</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with</a:t>
            </a:r>
            <a:r>
              <a:rPr lang="de-DE" sz="1400">
                <a:solidFill>
                  <a:schemeClr val="tx2">
                    <a:lumMod val="95000"/>
                    <a:lumOff val="5000"/>
                  </a:schemeClr>
                </a:solidFill>
                <a:latin typeface="+mj-lt"/>
              </a:rPr>
              <a:t> 	CKD and T2D </a:t>
            </a:r>
            <a:r>
              <a:rPr lang="de-DE" sz="1400" err="1">
                <a:solidFill>
                  <a:schemeClr val="tx2">
                    <a:lumMod val="95000"/>
                    <a:lumOff val="5000"/>
                  </a:schemeClr>
                </a:solidFill>
                <a:latin typeface="+mj-lt"/>
              </a:rPr>
              <a:t>with</a:t>
            </a:r>
            <a:r>
              <a:rPr lang="de-DE" sz="1400">
                <a:solidFill>
                  <a:schemeClr val="tx2">
                    <a:lumMod val="95000"/>
                    <a:lumOff val="5000"/>
                  </a:schemeClr>
                </a:solidFill>
                <a:latin typeface="+mj-lt"/>
              </a:rPr>
              <a:t> UACR &gt; 30 mg/g, eGFR &gt; 	25 ml/min/1.73 m2 and </a:t>
            </a:r>
            <a:r>
              <a:rPr lang="de-DE" sz="1400" err="1">
                <a:solidFill>
                  <a:schemeClr val="tx2">
                    <a:lumMod val="95000"/>
                    <a:lumOff val="5000"/>
                  </a:schemeClr>
                </a:solidFill>
                <a:latin typeface="+mj-lt"/>
              </a:rPr>
              <a:t>serum</a:t>
            </a:r>
            <a:r>
              <a:rPr lang="de-DE" sz="1400">
                <a:solidFill>
                  <a:schemeClr val="tx2">
                    <a:lumMod val="95000"/>
                    <a:lumOff val="5000"/>
                  </a:schemeClr>
                </a:solidFill>
                <a:latin typeface="+mj-lt"/>
              </a:rPr>
              <a:t> K+ &lt; 4.8 mmol/l</a:t>
            </a:r>
            <a:endParaRPr lang="de-CH" sz="1400">
              <a:solidFill>
                <a:schemeClr val="tx2">
                  <a:lumMod val="95000"/>
                  <a:lumOff val="5000"/>
                </a:schemeClr>
              </a:solidFill>
              <a:latin typeface="+mj-lt"/>
            </a:endParaRPr>
          </a:p>
        </p:txBody>
      </p:sp>
      <p:sp>
        <p:nvSpPr>
          <p:cNvPr id="12" name="Rechteck: abgerundete Ecken 11">
            <a:extLst>
              <a:ext uri="{FF2B5EF4-FFF2-40B4-BE49-F238E27FC236}">
                <a16:creationId xmlns:a16="http://schemas.microsoft.com/office/drawing/2014/main" id="{E11154CC-9BC8-18B4-F286-B85B3F2A45D5}"/>
              </a:ext>
            </a:extLst>
          </p:cNvPr>
          <p:cNvSpPr/>
          <p:nvPr/>
        </p:nvSpPr>
        <p:spPr>
          <a:xfrm>
            <a:off x="778242" y="4772275"/>
            <a:ext cx="10531011" cy="587226"/>
          </a:xfrm>
          <a:prstGeom prst="roundRect">
            <a:avLst/>
          </a:prstGeom>
          <a:solidFill>
            <a:srgbClr val="F5F6CF"/>
          </a:solidFill>
          <a:ln>
            <a:solidFill>
              <a:srgbClr val="EED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a:solidFill>
                  <a:schemeClr val="tx2">
                    <a:lumMod val="95000"/>
                    <a:lumOff val="5000"/>
                  </a:schemeClr>
                </a:solidFill>
                <a:latin typeface="+mj-lt"/>
              </a:rPr>
              <a:t>In </a:t>
            </a:r>
            <a:r>
              <a:rPr lang="de-DE" sz="1400" err="1">
                <a:solidFill>
                  <a:schemeClr val="tx2">
                    <a:lumMod val="95000"/>
                    <a:lumOff val="5000"/>
                  </a:schemeClr>
                </a:solidFill>
                <a:latin typeface="+mj-lt"/>
              </a:rPr>
              <a:t>patients</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with</a:t>
            </a:r>
            <a:r>
              <a:rPr lang="de-DE" sz="1400">
                <a:solidFill>
                  <a:schemeClr val="tx2">
                    <a:lumMod val="95000"/>
                    <a:lumOff val="5000"/>
                  </a:schemeClr>
                </a:solidFill>
                <a:latin typeface="+mj-lt"/>
              </a:rPr>
              <a:t> hyperkalemia </a:t>
            </a:r>
            <a:r>
              <a:rPr lang="de-DE" sz="1400" err="1">
                <a:solidFill>
                  <a:schemeClr val="tx2">
                    <a:lumMod val="95000"/>
                    <a:lumOff val="5000"/>
                  </a:schemeClr>
                </a:solidFill>
                <a:latin typeface="+mj-lt"/>
              </a:rPr>
              <a:t>use</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current</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treatment</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practices</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potentially</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including</a:t>
            </a:r>
            <a:r>
              <a:rPr lang="de-DE" sz="1400">
                <a:solidFill>
                  <a:schemeClr val="tx2">
                    <a:lumMod val="95000"/>
                    <a:lumOff val="5000"/>
                  </a:schemeClr>
                </a:solidFill>
                <a:latin typeface="+mj-lt"/>
              </a:rPr>
              <a:t> a </a:t>
            </a:r>
            <a:r>
              <a:rPr lang="de-DE" sz="1400" err="1">
                <a:solidFill>
                  <a:schemeClr val="tx2">
                    <a:lumMod val="95000"/>
                    <a:lumOff val="5000"/>
                  </a:schemeClr>
                </a:solidFill>
                <a:latin typeface="+mj-lt"/>
              </a:rPr>
              <a:t>novel</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potassium</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binder</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to</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maintain</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serum</a:t>
            </a:r>
            <a:r>
              <a:rPr lang="de-DE" sz="1400">
                <a:solidFill>
                  <a:schemeClr val="tx2">
                    <a:lumMod val="95000"/>
                    <a:lumOff val="5000"/>
                  </a:schemeClr>
                </a:solidFill>
                <a:latin typeface="+mj-lt"/>
              </a:rPr>
              <a:t> K+ &lt; 5.5 mmol/l </a:t>
            </a:r>
            <a:r>
              <a:rPr lang="de-DE" sz="1400" err="1">
                <a:solidFill>
                  <a:schemeClr val="tx2">
                    <a:lumMod val="95000"/>
                    <a:lumOff val="5000"/>
                  </a:schemeClr>
                </a:solidFill>
                <a:latin typeface="+mj-lt"/>
              </a:rPr>
              <a:t>to</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ensure</a:t>
            </a:r>
            <a:r>
              <a:rPr lang="de-DE" sz="1400">
                <a:solidFill>
                  <a:schemeClr val="tx2">
                    <a:lumMod val="95000"/>
                    <a:lumOff val="5000"/>
                  </a:schemeClr>
                </a:solidFill>
                <a:latin typeface="+mj-lt"/>
              </a:rPr>
              <a:t> optimal </a:t>
            </a:r>
            <a:r>
              <a:rPr lang="de-DE" sz="1400" err="1">
                <a:solidFill>
                  <a:schemeClr val="tx2">
                    <a:lumMod val="95000"/>
                    <a:lumOff val="5000"/>
                  </a:schemeClr>
                </a:solidFill>
                <a:latin typeface="+mj-lt"/>
              </a:rPr>
              <a:t>treatment</a:t>
            </a:r>
            <a:r>
              <a:rPr lang="de-DE" sz="1400">
                <a:solidFill>
                  <a:schemeClr val="tx2">
                    <a:lumMod val="95000"/>
                    <a:lumOff val="5000"/>
                  </a:schemeClr>
                </a:solidFill>
                <a:latin typeface="+mj-lt"/>
              </a:rPr>
              <a:t> </a:t>
            </a:r>
            <a:r>
              <a:rPr lang="de-DE" sz="1400" err="1">
                <a:solidFill>
                  <a:schemeClr val="tx2">
                    <a:lumMod val="95000"/>
                    <a:lumOff val="5000"/>
                  </a:schemeClr>
                </a:solidFill>
                <a:latin typeface="+mj-lt"/>
              </a:rPr>
              <a:t>with</a:t>
            </a:r>
            <a:r>
              <a:rPr lang="de-DE" sz="1400">
                <a:solidFill>
                  <a:schemeClr val="tx2">
                    <a:lumMod val="95000"/>
                    <a:lumOff val="5000"/>
                  </a:schemeClr>
                </a:solidFill>
                <a:latin typeface="+mj-lt"/>
              </a:rPr>
              <a:t> an </a:t>
            </a:r>
            <a:r>
              <a:rPr lang="de-DE" sz="1400" err="1">
                <a:solidFill>
                  <a:schemeClr val="tx2">
                    <a:lumMod val="95000"/>
                    <a:lumOff val="5000"/>
                  </a:schemeClr>
                </a:solidFill>
                <a:latin typeface="+mj-lt"/>
              </a:rPr>
              <a:t>ACEi</a:t>
            </a:r>
            <a:r>
              <a:rPr lang="de-DE" sz="1400">
                <a:solidFill>
                  <a:schemeClr val="tx2">
                    <a:lumMod val="95000"/>
                    <a:lumOff val="5000"/>
                  </a:schemeClr>
                </a:solidFill>
                <a:latin typeface="+mj-lt"/>
              </a:rPr>
              <a:t>/ARB and/</a:t>
            </a:r>
            <a:r>
              <a:rPr lang="de-DE" sz="1400" err="1">
                <a:solidFill>
                  <a:schemeClr val="tx2">
                    <a:lumMod val="95000"/>
                    <a:lumOff val="5000"/>
                  </a:schemeClr>
                </a:solidFill>
                <a:latin typeface="+mj-lt"/>
              </a:rPr>
              <a:t>or</a:t>
            </a:r>
            <a:r>
              <a:rPr lang="de-DE" sz="1400">
                <a:solidFill>
                  <a:schemeClr val="tx2">
                    <a:lumMod val="95000"/>
                    <a:lumOff val="5000"/>
                  </a:schemeClr>
                </a:solidFill>
                <a:latin typeface="+mj-lt"/>
              </a:rPr>
              <a:t> a </a:t>
            </a:r>
            <a:r>
              <a:rPr lang="de-DE" sz="1400" err="1">
                <a:solidFill>
                  <a:schemeClr val="tx2">
                    <a:lumMod val="95000"/>
                    <a:lumOff val="5000"/>
                  </a:schemeClr>
                </a:solidFill>
                <a:latin typeface="+mj-lt"/>
              </a:rPr>
              <a:t>nsMRA</a:t>
            </a:r>
            <a:endParaRPr lang="de-CH" sz="1400">
              <a:solidFill>
                <a:schemeClr val="tx2">
                  <a:lumMod val="95000"/>
                  <a:lumOff val="5000"/>
                </a:schemeClr>
              </a:solidFill>
              <a:latin typeface="+mj-lt"/>
            </a:endParaRPr>
          </a:p>
        </p:txBody>
      </p:sp>
      <p:sp>
        <p:nvSpPr>
          <p:cNvPr id="13" name="Pfeil: nach unten 12">
            <a:extLst>
              <a:ext uri="{FF2B5EF4-FFF2-40B4-BE49-F238E27FC236}">
                <a16:creationId xmlns:a16="http://schemas.microsoft.com/office/drawing/2014/main" id="{ED1B73F2-CD7B-5DD1-F6F6-5A164CABE025}"/>
              </a:ext>
            </a:extLst>
          </p:cNvPr>
          <p:cNvSpPr/>
          <p:nvPr/>
        </p:nvSpPr>
        <p:spPr>
          <a:xfrm>
            <a:off x="5922335" y="2258995"/>
            <a:ext cx="173665" cy="2290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mj-lt"/>
            </a:endParaRPr>
          </a:p>
        </p:txBody>
      </p:sp>
      <p:sp>
        <p:nvSpPr>
          <p:cNvPr id="14" name="Pfeil: nach unten 13">
            <a:extLst>
              <a:ext uri="{FF2B5EF4-FFF2-40B4-BE49-F238E27FC236}">
                <a16:creationId xmlns:a16="http://schemas.microsoft.com/office/drawing/2014/main" id="{5613D01E-E50D-326F-C1F9-9FEB266D6F51}"/>
              </a:ext>
            </a:extLst>
          </p:cNvPr>
          <p:cNvSpPr/>
          <p:nvPr/>
        </p:nvSpPr>
        <p:spPr>
          <a:xfrm>
            <a:off x="5925875" y="3389583"/>
            <a:ext cx="173665" cy="2290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mj-lt"/>
            </a:endParaRPr>
          </a:p>
        </p:txBody>
      </p:sp>
      <p:sp>
        <p:nvSpPr>
          <p:cNvPr id="15" name="Textfeld 14">
            <a:extLst>
              <a:ext uri="{FF2B5EF4-FFF2-40B4-BE49-F238E27FC236}">
                <a16:creationId xmlns:a16="http://schemas.microsoft.com/office/drawing/2014/main" id="{7EDB5ABF-A046-3DE2-6187-3538D2C30FE5}"/>
              </a:ext>
            </a:extLst>
          </p:cNvPr>
          <p:cNvSpPr txBox="1"/>
          <p:nvPr/>
        </p:nvSpPr>
        <p:spPr>
          <a:xfrm>
            <a:off x="5834639" y="3848973"/>
            <a:ext cx="489098" cy="229018"/>
          </a:xfrm>
          <a:prstGeom prst="rect">
            <a:avLst/>
          </a:prstGeom>
        </p:spPr>
        <p:txBody>
          <a:bodyPr vert="horz" wrap="square" lIns="91440" tIns="45720" rIns="91440" bIns="45720" rtlCol="0">
            <a:noAutofit/>
          </a:bodyPr>
          <a:lstStyle/>
          <a:p>
            <a:pPr algn="l">
              <a:spcBef>
                <a:spcPts val="600"/>
              </a:spcBef>
            </a:pPr>
            <a:r>
              <a:rPr lang="de-DE" sz="1350">
                <a:latin typeface="+mj-lt"/>
              </a:rPr>
              <a:t>and</a:t>
            </a:r>
            <a:endParaRPr lang="de-CH" sz="1350" err="1">
              <a:latin typeface="+mj-lt"/>
            </a:endParaRPr>
          </a:p>
        </p:txBody>
      </p:sp>
      <p:sp>
        <p:nvSpPr>
          <p:cNvPr id="16" name="Textfeld 15">
            <a:extLst>
              <a:ext uri="{FF2B5EF4-FFF2-40B4-BE49-F238E27FC236}">
                <a16:creationId xmlns:a16="http://schemas.microsoft.com/office/drawing/2014/main" id="{48A08F44-E0E8-C1E9-03DB-2912713574FF}"/>
              </a:ext>
            </a:extLst>
          </p:cNvPr>
          <p:cNvSpPr txBox="1"/>
          <p:nvPr/>
        </p:nvSpPr>
        <p:spPr>
          <a:xfrm>
            <a:off x="880153" y="1697546"/>
            <a:ext cx="914400" cy="561450"/>
          </a:xfrm>
          <a:prstGeom prst="rect">
            <a:avLst/>
          </a:prstGeom>
        </p:spPr>
        <p:txBody>
          <a:bodyPr vert="horz" wrap="none" lIns="91440" tIns="45720" rIns="91440" bIns="45720" rtlCol="0">
            <a:noAutofit/>
          </a:bodyPr>
          <a:lstStyle/>
          <a:p>
            <a:pPr algn="l"/>
            <a:r>
              <a:rPr lang="de-DE" sz="1350" b="1">
                <a:latin typeface="+mj-lt"/>
              </a:rPr>
              <a:t>Lifestyle</a:t>
            </a:r>
          </a:p>
          <a:p>
            <a:pPr algn="l"/>
            <a:r>
              <a:rPr lang="de-DE" sz="1350" b="1" err="1">
                <a:latin typeface="+mj-lt"/>
              </a:rPr>
              <a:t>changes</a:t>
            </a:r>
            <a:endParaRPr lang="de-CH" sz="1350" b="1" err="1">
              <a:latin typeface="+mj-lt"/>
            </a:endParaRPr>
          </a:p>
        </p:txBody>
      </p:sp>
      <p:sp>
        <p:nvSpPr>
          <p:cNvPr id="17" name="Textfeld 16">
            <a:extLst>
              <a:ext uri="{FF2B5EF4-FFF2-40B4-BE49-F238E27FC236}">
                <a16:creationId xmlns:a16="http://schemas.microsoft.com/office/drawing/2014/main" id="{D6B085FD-5007-AA7C-33C9-6379B78F221F}"/>
              </a:ext>
            </a:extLst>
          </p:cNvPr>
          <p:cNvSpPr txBox="1"/>
          <p:nvPr/>
        </p:nvSpPr>
        <p:spPr>
          <a:xfrm>
            <a:off x="880153" y="2706045"/>
            <a:ext cx="914400" cy="561450"/>
          </a:xfrm>
          <a:prstGeom prst="rect">
            <a:avLst/>
          </a:prstGeom>
        </p:spPr>
        <p:txBody>
          <a:bodyPr vert="horz" wrap="none" lIns="91440" tIns="45720" rIns="91440" bIns="45720" rtlCol="0">
            <a:noAutofit/>
          </a:bodyPr>
          <a:lstStyle/>
          <a:p>
            <a:pPr algn="ctr"/>
            <a:r>
              <a:rPr lang="de-DE" sz="1350" b="1">
                <a:solidFill>
                  <a:schemeClr val="bg2"/>
                </a:solidFill>
                <a:latin typeface="+mj-lt"/>
              </a:rPr>
              <a:t>RAAS</a:t>
            </a:r>
          </a:p>
          <a:p>
            <a:pPr algn="ctr"/>
            <a:r>
              <a:rPr lang="de-DE" sz="1350" b="1" err="1">
                <a:solidFill>
                  <a:schemeClr val="bg2"/>
                </a:solidFill>
                <a:latin typeface="+mj-lt"/>
              </a:rPr>
              <a:t>blockage</a:t>
            </a:r>
            <a:endParaRPr lang="de-CH" sz="1350" b="1" err="1">
              <a:solidFill>
                <a:schemeClr val="bg2"/>
              </a:solidFill>
              <a:latin typeface="+mj-lt"/>
            </a:endParaRPr>
          </a:p>
        </p:txBody>
      </p:sp>
      <p:sp>
        <p:nvSpPr>
          <p:cNvPr id="18" name="Textfeld 17">
            <a:extLst>
              <a:ext uri="{FF2B5EF4-FFF2-40B4-BE49-F238E27FC236}">
                <a16:creationId xmlns:a16="http://schemas.microsoft.com/office/drawing/2014/main" id="{633CAECC-B65D-6CDF-E626-C46B7CBC4C77}"/>
              </a:ext>
            </a:extLst>
          </p:cNvPr>
          <p:cNvSpPr txBox="1"/>
          <p:nvPr/>
        </p:nvSpPr>
        <p:spPr>
          <a:xfrm>
            <a:off x="880153" y="3777669"/>
            <a:ext cx="914400" cy="561450"/>
          </a:xfrm>
          <a:prstGeom prst="rect">
            <a:avLst/>
          </a:prstGeom>
        </p:spPr>
        <p:txBody>
          <a:bodyPr vert="horz" wrap="none" lIns="91440" tIns="45720" rIns="91440" bIns="45720" rtlCol="0">
            <a:noAutofit/>
          </a:bodyPr>
          <a:lstStyle/>
          <a:p>
            <a:pPr algn="ctr"/>
            <a:r>
              <a:rPr lang="de-DE" sz="1350" b="1">
                <a:solidFill>
                  <a:schemeClr val="accent2">
                    <a:lumMod val="75000"/>
                  </a:schemeClr>
                </a:solidFill>
                <a:latin typeface="+mj-lt"/>
              </a:rPr>
              <a:t>SGLT2</a:t>
            </a:r>
          </a:p>
          <a:p>
            <a:pPr algn="ctr"/>
            <a:r>
              <a:rPr lang="de-DE" sz="1350" b="1" err="1">
                <a:solidFill>
                  <a:schemeClr val="accent2">
                    <a:lumMod val="75000"/>
                  </a:schemeClr>
                </a:solidFill>
                <a:latin typeface="+mj-lt"/>
              </a:rPr>
              <a:t>inhibitior</a:t>
            </a:r>
            <a:endParaRPr lang="de-CH" sz="1350" b="1" err="1">
              <a:solidFill>
                <a:schemeClr val="accent2">
                  <a:lumMod val="75000"/>
                </a:schemeClr>
              </a:solidFill>
              <a:latin typeface="+mj-lt"/>
            </a:endParaRPr>
          </a:p>
        </p:txBody>
      </p:sp>
      <p:sp>
        <p:nvSpPr>
          <p:cNvPr id="19" name="Textfeld 18">
            <a:extLst>
              <a:ext uri="{FF2B5EF4-FFF2-40B4-BE49-F238E27FC236}">
                <a16:creationId xmlns:a16="http://schemas.microsoft.com/office/drawing/2014/main" id="{7D0E75AB-85B7-804C-7FF9-2E4B017ED498}"/>
              </a:ext>
            </a:extLst>
          </p:cNvPr>
          <p:cNvSpPr txBox="1"/>
          <p:nvPr/>
        </p:nvSpPr>
        <p:spPr>
          <a:xfrm>
            <a:off x="6426798" y="3779580"/>
            <a:ext cx="914400" cy="561450"/>
          </a:xfrm>
          <a:prstGeom prst="rect">
            <a:avLst/>
          </a:prstGeom>
        </p:spPr>
        <p:txBody>
          <a:bodyPr vert="horz" wrap="none" lIns="91440" tIns="45720" rIns="91440" bIns="45720" rtlCol="0">
            <a:noAutofit/>
          </a:bodyPr>
          <a:lstStyle/>
          <a:p>
            <a:pPr algn="ctr"/>
            <a:r>
              <a:rPr lang="de-DE" sz="1350" b="1" err="1">
                <a:solidFill>
                  <a:srgbClr val="C00000"/>
                </a:solidFill>
                <a:latin typeface="+mj-lt"/>
              </a:rPr>
              <a:t>nsMRA</a:t>
            </a:r>
            <a:endParaRPr lang="de-DE" sz="1350" b="1">
              <a:solidFill>
                <a:srgbClr val="C00000"/>
              </a:solidFill>
              <a:latin typeface="+mj-lt"/>
            </a:endParaRPr>
          </a:p>
          <a:p>
            <a:pPr algn="ctr"/>
            <a:r>
              <a:rPr lang="de-DE" sz="1350" b="1">
                <a:solidFill>
                  <a:srgbClr val="C00000"/>
                </a:solidFill>
                <a:latin typeface="+mj-lt"/>
              </a:rPr>
              <a:t>finerenone</a:t>
            </a:r>
            <a:endParaRPr lang="de-CH" sz="1350" b="1" err="1">
              <a:solidFill>
                <a:srgbClr val="C00000"/>
              </a:solidFill>
              <a:latin typeface="+mj-lt"/>
            </a:endParaRPr>
          </a:p>
        </p:txBody>
      </p:sp>
    </p:spTree>
    <p:extLst>
      <p:ext uri="{BB962C8B-B14F-4D97-AF65-F5344CB8AC3E}">
        <p14:creationId xmlns:p14="http://schemas.microsoft.com/office/powerpoint/2010/main" val="35555758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hteck 23"/>
          <p:cNvSpPr/>
          <p:nvPr/>
        </p:nvSpPr>
        <p:spPr>
          <a:xfrm>
            <a:off x="2359860" y="5572489"/>
            <a:ext cx="292099" cy="336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hteck 70"/>
          <p:cNvSpPr/>
          <p:nvPr/>
        </p:nvSpPr>
        <p:spPr>
          <a:xfrm>
            <a:off x="1860538" y="5030440"/>
            <a:ext cx="8706606" cy="62841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de-CH" sz="2667"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renal </a:t>
            </a:r>
            <a:r>
              <a:rPr kumimoji="0" lang="de-CH" sz="2667" b="0" i="0" u="none" strike="noStrike" kern="1200" cap="none" spc="0" normalizeH="0" baseline="0" noProof="0" dirty="0" err="1">
                <a:ln>
                  <a:noFill/>
                </a:ln>
                <a:solidFill>
                  <a:prstClr val="black">
                    <a:lumMod val="65000"/>
                    <a:lumOff val="35000"/>
                  </a:prstClr>
                </a:solidFill>
                <a:effectLst/>
                <a:uLnTx/>
                <a:uFillTx/>
                <a:latin typeface="Calibri" panose="020F0502020204030204"/>
                <a:ea typeface="+mn-ea"/>
                <a:cs typeface="+mn-cs"/>
              </a:rPr>
              <a:t>replacement</a:t>
            </a:r>
            <a:r>
              <a:rPr kumimoji="0" lang="de-CH" sz="2667"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a:t>
            </a:r>
            <a:r>
              <a:rPr kumimoji="0" lang="de-CH" sz="2667" b="0" i="0" u="none" strike="noStrike" kern="1200" cap="none" spc="0" normalizeH="0" baseline="0" noProof="0" dirty="0" err="1">
                <a:ln>
                  <a:noFill/>
                </a:ln>
                <a:solidFill>
                  <a:prstClr val="black">
                    <a:lumMod val="65000"/>
                    <a:lumOff val="35000"/>
                  </a:prstClr>
                </a:solidFill>
                <a:effectLst/>
                <a:uLnTx/>
                <a:uFillTx/>
                <a:latin typeface="Calibri" panose="020F0502020204030204"/>
                <a:ea typeface="+mn-ea"/>
                <a:cs typeface="+mn-cs"/>
              </a:rPr>
              <a:t>therapy</a:t>
            </a:r>
            <a:endParaRPr kumimoji="0" lang="de-CH" sz="2667"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pic>
        <p:nvPicPr>
          <p:cNvPr id="68" name="Grafik 6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58372" y="3827175"/>
            <a:ext cx="1441703" cy="529180"/>
          </a:xfrm>
          <a:prstGeom prst="rect">
            <a:avLst/>
          </a:prstGeom>
        </p:spPr>
      </p:pic>
      <p:pic>
        <p:nvPicPr>
          <p:cNvPr id="41" name="Grafik 4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05261" y="2613530"/>
            <a:ext cx="507763" cy="463609"/>
          </a:xfrm>
          <a:prstGeom prst="rect">
            <a:avLst/>
          </a:prstGeom>
        </p:spPr>
      </p:pic>
      <p:pic>
        <p:nvPicPr>
          <p:cNvPr id="45" name="Grafik 4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13024" y="2969610"/>
            <a:ext cx="666160" cy="433237"/>
          </a:xfrm>
          <a:prstGeom prst="rect">
            <a:avLst/>
          </a:prstGeom>
        </p:spPr>
      </p:pic>
      <p:pic>
        <p:nvPicPr>
          <p:cNvPr id="57" name="Grafik 5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28307" y="3368287"/>
            <a:ext cx="907560" cy="401237"/>
          </a:xfrm>
          <a:prstGeom prst="rect">
            <a:avLst/>
          </a:prstGeom>
        </p:spPr>
      </p:pic>
      <p:cxnSp>
        <p:nvCxnSpPr>
          <p:cNvPr id="79" name="Gerader Verbinder 78"/>
          <p:cNvCxnSpPr/>
          <p:nvPr/>
        </p:nvCxnSpPr>
        <p:spPr>
          <a:xfrm>
            <a:off x="2978033" y="2443287"/>
            <a:ext cx="410172" cy="460568"/>
          </a:xfrm>
          <a:prstGeom prst="line">
            <a:avLst/>
          </a:prstGeom>
          <a:ln w="28575">
            <a:solidFill>
              <a:srgbClr val="DE6B69"/>
            </a:solidFill>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flipV="1">
            <a:off x="1848683" y="1676766"/>
            <a:ext cx="0" cy="40047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a:off x="1848683" y="5681497"/>
            <a:ext cx="80010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a:xfrm>
            <a:off x="2928184" y="5681499"/>
            <a:ext cx="0" cy="1185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3747333" y="5681499"/>
            <a:ext cx="0" cy="1185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p:nvCxnSpPr>
        <p:spPr>
          <a:xfrm>
            <a:off x="3753684" y="5681499"/>
            <a:ext cx="0" cy="1185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a:off x="4572833" y="5681499"/>
            <a:ext cx="0" cy="1185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a:xfrm>
            <a:off x="4579184" y="5681499"/>
            <a:ext cx="0" cy="1185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p:nvCxnSpPr>
        <p:spPr>
          <a:xfrm>
            <a:off x="5398333" y="5681499"/>
            <a:ext cx="0" cy="1185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a:off x="5398333" y="5681499"/>
            <a:ext cx="0" cy="1185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p:nvCxnSpPr>
        <p:spPr>
          <a:xfrm>
            <a:off x="6217484" y="5681499"/>
            <a:ext cx="0" cy="1185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a:xfrm>
            <a:off x="6217484" y="5681499"/>
            <a:ext cx="0" cy="1185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p:nvCxnSpPr>
        <p:spPr>
          <a:xfrm>
            <a:off x="7036633" y="5681499"/>
            <a:ext cx="0" cy="11853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2721511" y="5800032"/>
            <a:ext cx="393056" cy="338554"/>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de-CH" sz="1600" b="1" i="0" u="none" strike="noStrike" kern="1200" cap="none" spc="0" normalizeH="0" baseline="0" noProof="0" dirty="0">
                <a:ln>
                  <a:noFill/>
                </a:ln>
                <a:solidFill>
                  <a:prstClr val="black"/>
                </a:solidFill>
                <a:effectLst/>
                <a:uLnTx/>
                <a:uFillTx/>
                <a:latin typeface="Calibri" panose="020F0502020204030204"/>
                <a:ea typeface="+mn-ea"/>
                <a:cs typeface="+mn-cs"/>
              </a:rPr>
              <a:t>40</a:t>
            </a:r>
          </a:p>
        </p:txBody>
      </p:sp>
      <p:sp>
        <p:nvSpPr>
          <p:cNvPr id="25" name="Textfeld 24"/>
          <p:cNvSpPr txBox="1"/>
          <p:nvPr/>
        </p:nvSpPr>
        <p:spPr>
          <a:xfrm>
            <a:off x="4383449" y="5821140"/>
            <a:ext cx="393056" cy="338554"/>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de-CH" sz="1600" b="1" i="0" u="none" strike="noStrike" kern="1200" cap="none" spc="0" normalizeH="0" baseline="0" noProof="0" dirty="0">
                <a:ln>
                  <a:noFill/>
                </a:ln>
                <a:solidFill>
                  <a:prstClr val="black"/>
                </a:solidFill>
                <a:effectLst/>
                <a:uLnTx/>
                <a:uFillTx/>
                <a:latin typeface="Calibri" panose="020F0502020204030204"/>
                <a:ea typeface="+mn-ea"/>
                <a:cs typeface="+mn-cs"/>
              </a:rPr>
              <a:t>50</a:t>
            </a:r>
          </a:p>
        </p:txBody>
      </p:sp>
      <p:sp>
        <p:nvSpPr>
          <p:cNvPr id="26" name="Textfeld 25"/>
          <p:cNvSpPr txBox="1"/>
          <p:nvPr/>
        </p:nvSpPr>
        <p:spPr>
          <a:xfrm>
            <a:off x="6020956" y="5821140"/>
            <a:ext cx="393056" cy="338554"/>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de-CH" sz="1600" b="1" i="0" u="none" strike="noStrike" kern="1200" cap="none" spc="0" normalizeH="0" baseline="0" noProof="0" dirty="0">
                <a:ln>
                  <a:noFill/>
                </a:ln>
                <a:solidFill>
                  <a:prstClr val="black"/>
                </a:solidFill>
                <a:effectLst/>
                <a:uLnTx/>
                <a:uFillTx/>
                <a:latin typeface="Calibri" panose="020F0502020204030204"/>
                <a:ea typeface="+mn-ea"/>
                <a:cs typeface="+mn-cs"/>
              </a:rPr>
              <a:t>60</a:t>
            </a:r>
          </a:p>
        </p:txBody>
      </p:sp>
      <p:cxnSp>
        <p:nvCxnSpPr>
          <p:cNvPr id="28" name="Gerader Verbinder 27"/>
          <p:cNvCxnSpPr/>
          <p:nvPr/>
        </p:nvCxnSpPr>
        <p:spPr>
          <a:xfrm>
            <a:off x="7036633" y="5696258"/>
            <a:ext cx="0" cy="1185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a:xfrm>
            <a:off x="7036633" y="5696258"/>
            <a:ext cx="0" cy="1185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Gerader Verbinder 29"/>
          <p:cNvCxnSpPr/>
          <p:nvPr/>
        </p:nvCxnSpPr>
        <p:spPr>
          <a:xfrm>
            <a:off x="7855784" y="5696258"/>
            <a:ext cx="0" cy="1185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Gerader Verbinder 30"/>
          <p:cNvCxnSpPr/>
          <p:nvPr/>
        </p:nvCxnSpPr>
        <p:spPr>
          <a:xfrm>
            <a:off x="7855784" y="5696258"/>
            <a:ext cx="0" cy="1185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p:nvCxnSpPr>
        <p:spPr>
          <a:xfrm>
            <a:off x="8674933" y="5696258"/>
            <a:ext cx="0" cy="11853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7658463" y="5833667"/>
            <a:ext cx="393056" cy="338554"/>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de-CH" sz="1600" b="1" i="0" u="none" strike="noStrike" kern="1200" cap="none" spc="0" normalizeH="0" baseline="0" noProof="0" dirty="0">
                <a:ln>
                  <a:noFill/>
                </a:ln>
                <a:solidFill>
                  <a:prstClr val="black"/>
                </a:solidFill>
                <a:effectLst/>
                <a:uLnTx/>
                <a:uFillTx/>
                <a:latin typeface="Calibri" panose="020F0502020204030204"/>
                <a:ea typeface="+mn-ea"/>
                <a:cs typeface="+mn-cs"/>
              </a:rPr>
              <a:t>70</a:t>
            </a:r>
          </a:p>
        </p:txBody>
      </p:sp>
      <p:cxnSp>
        <p:nvCxnSpPr>
          <p:cNvPr id="34" name="Gerader Verbinder 33"/>
          <p:cNvCxnSpPr/>
          <p:nvPr/>
        </p:nvCxnSpPr>
        <p:spPr>
          <a:xfrm>
            <a:off x="8674933" y="5681499"/>
            <a:ext cx="0" cy="1185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Gerader Verbinder 34"/>
          <p:cNvCxnSpPr/>
          <p:nvPr/>
        </p:nvCxnSpPr>
        <p:spPr>
          <a:xfrm>
            <a:off x="9494084" y="5681499"/>
            <a:ext cx="0" cy="11853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a:off x="9295969" y="5814791"/>
            <a:ext cx="393056" cy="338554"/>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de-CH" sz="1600" b="1" i="0" u="none" strike="noStrike" kern="1200" cap="none" spc="0" normalizeH="0" baseline="0" noProof="0" dirty="0">
                <a:ln>
                  <a:noFill/>
                </a:ln>
                <a:solidFill>
                  <a:prstClr val="black"/>
                </a:solidFill>
                <a:effectLst/>
                <a:uLnTx/>
                <a:uFillTx/>
                <a:latin typeface="Calibri" panose="020F0502020204030204"/>
                <a:ea typeface="+mn-ea"/>
                <a:cs typeface="+mn-cs"/>
              </a:rPr>
              <a:t>80</a:t>
            </a:r>
          </a:p>
        </p:txBody>
      </p:sp>
      <p:sp>
        <p:nvSpPr>
          <p:cNvPr id="37" name="Textfeld 36"/>
          <p:cNvSpPr txBox="1"/>
          <p:nvPr/>
        </p:nvSpPr>
        <p:spPr>
          <a:xfrm>
            <a:off x="10150504" y="5568570"/>
            <a:ext cx="829458" cy="584775"/>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de-CH" sz="3200" b="1" dirty="0">
                <a:solidFill>
                  <a:prstClr val="black"/>
                </a:solidFill>
                <a:latin typeface="Calibri" panose="020F0502020204030204"/>
              </a:rPr>
              <a:t>A</a:t>
            </a:r>
            <a:r>
              <a:rPr kumimoji="0" lang="de-CH" sz="3200" b="1" i="0" u="none" strike="noStrike" kern="1200" cap="none" spc="0" normalizeH="0" baseline="0" noProof="0" dirty="0" err="1">
                <a:ln>
                  <a:noFill/>
                </a:ln>
                <a:solidFill>
                  <a:prstClr val="black"/>
                </a:solidFill>
                <a:effectLst/>
                <a:uLnTx/>
                <a:uFillTx/>
                <a:latin typeface="Calibri" panose="020F0502020204030204"/>
                <a:ea typeface="+mn-ea"/>
                <a:cs typeface="+mn-cs"/>
              </a:rPr>
              <a:t>ge</a:t>
            </a:r>
            <a:endParaRPr kumimoji="0" lang="de-CH"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xtfeld 37"/>
          <p:cNvSpPr txBox="1"/>
          <p:nvPr/>
        </p:nvSpPr>
        <p:spPr>
          <a:xfrm>
            <a:off x="891492" y="1286718"/>
            <a:ext cx="865943" cy="584775"/>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de-CH" sz="3200" b="1" i="0" u="none" strike="noStrike" kern="1200" cap="none" spc="0" normalizeH="0" baseline="0" noProof="0" dirty="0">
                <a:ln>
                  <a:noFill/>
                </a:ln>
                <a:solidFill>
                  <a:prstClr val="black"/>
                </a:solidFill>
                <a:effectLst/>
                <a:uLnTx/>
                <a:uFillTx/>
                <a:latin typeface="Calibri" panose="020F0502020204030204"/>
                <a:ea typeface="+mn-ea"/>
                <a:cs typeface="+mn-cs"/>
              </a:rPr>
              <a:t>GFR</a:t>
            </a:r>
          </a:p>
        </p:txBody>
      </p:sp>
      <p:cxnSp>
        <p:nvCxnSpPr>
          <p:cNvPr id="42" name="Gerader Verbinder 41"/>
          <p:cNvCxnSpPr/>
          <p:nvPr/>
        </p:nvCxnSpPr>
        <p:spPr>
          <a:xfrm rot="16200000">
            <a:off x="1783491" y="2328699"/>
            <a:ext cx="0" cy="1185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Gerader Verbinder 42"/>
          <p:cNvCxnSpPr/>
          <p:nvPr/>
        </p:nvCxnSpPr>
        <p:spPr>
          <a:xfrm rot="16200000">
            <a:off x="1783491" y="2627148"/>
            <a:ext cx="0" cy="1185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Gerader Verbinder 43"/>
          <p:cNvCxnSpPr/>
          <p:nvPr/>
        </p:nvCxnSpPr>
        <p:spPr>
          <a:xfrm rot="16200000">
            <a:off x="1783491" y="2940414"/>
            <a:ext cx="0" cy="1185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Gerader Verbinder 45"/>
          <p:cNvCxnSpPr/>
          <p:nvPr/>
        </p:nvCxnSpPr>
        <p:spPr>
          <a:xfrm rot="16200000">
            <a:off x="1789417" y="3243520"/>
            <a:ext cx="0" cy="1303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rot="16200000">
            <a:off x="1789417" y="3556785"/>
            <a:ext cx="0" cy="1303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Gerader Verbinder 47"/>
          <p:cNvCxnSpPr/>
          <p:nvPr/>
        </p:nvCxnSpPr>
        <p:spPr>
          <a:xfrm rot="16200000">
            <a:off x="1783491" y="3562714"/>
            <a:ext cx="0" cy="1185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Gerader Verbinder 49"/>
          <p:cNvCxnSpPr/>
          <p:nvPr/>
        </p:nvCxnSpPr>
        <p:spPr>
          <a:xfrm rot="16200000">
            <a:off x="1789417" y="3865820"/>
            <a:ext cx="0" cy="1303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Gerader Verbinder 50"/>
          <p:cNvCxnSpPr/>
          <p:nvPr/>
        </p:nvCxnSpPr>
        <p:spPr>
          <a:xfrm rot="16200000">
            <a:off x="1789417" y="4179085"/>
            <a:ext cx="0" cy="1303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Gerader Verbinder 51"/>
          <p:cNvCxnSpPr/>
          <p:nvPr/>
        </p:nvCxnSpPr>
        <p:spPr>
          <a:xfrm rot="16200000">
            <a:off x="1778412" y="4183320"/>
            <a:ext cx="0" cy="1303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Gerader Verbinder 52"/>
          <p:cNvCxnSpPr/>
          <p:nvPr/>
        </p:nvCxnSpPr>
        <p:spPr>
          <a:xfrm rot="16200000">
            <a:off x="1778412" y="4496585"/>
            <a:ext cx="0" cy="1303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Gerader Verbinder 53"/>
          <p:cNvCxnSpPr/>
          <p:nvPr/>
        </p:nvCxnSpPr>
        <p:spPr>
          <a:xfrm rot="16200000">
            <a:off x="1772485" y="4502514"/>
            <a:ext cx="0" cy="1185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Gerader Verbinder 54"/>
          <p:cNvCxnSpPr/>
          <p:nvPr/>
        </p:nvCxnSpPr>
        <p:spPr>
          <a:xfrm rot="16200000">
            <a:off x="1778412" y="4805620"/>
            <a:ext cx="0" cy="1303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Gerader Verbinder 55"/>
          <p:cNvCxnSpPr/>
          <p:nvPr/>
        </p:nvCxnSpPr>
        <p:spPr>
          <a:xfrm rot="16200000">
            <a:off x="1778412" y="5118885"/>
            <a:ext cx="0" cy="13038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8" name="Textfeld 57"/>
          <p:cNvSpPr txBox="1"/>
          <p:nvPr/>
        </p:nvSpPr>
        <p:spPr>
          <a:xfrm>
            <a:off x="1198000" y="2233362"/>
            <a:ext cx="497252" cy="338554"/>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de-CH" sz="1600" b="1" i="0" u="none" strike="noStrike" kern="1200" cap="none" spc="0" normalizeH="0" baseline="0" noProof="0" dirty="0">
                <a:ln>
                  <a:noFill/>
                </a:ln>
                <a:solidFill>
                  <a:prstClr val="black"/>
                </a:solidFill>
                <a:effectLst/>
                <a:uLnTx/>
                <a:uFillTx/>
                <a:latin typeface="Calibri" panose="020F0502020204030204"/>
                <a:ea typeface="+mn-ea"/>
                <a:cs typeface="+mn-cs"/>
              </a:rPr>
              <a:t>100</a:t>
            </a:r>
          </a:p>
        </p:txBody>
      </p:sp>
      <p:sp>
        <p:nvSpPr>
          <p:cNvPr id="59" name="Textfeld 58"/>
          <p:cNvSpPr txBox="1"/>
          <p:nvPr/>
        </p:nvSpPr>
        <p:spPr>
          <a:xfrm>
            <a:off x="1302196" y="2517108"/>
            <a:ext cx="393056" cy="338554"/>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de-CH" sz="1600" b="1" i="0" u="none" strike="noStrike" kern="1200" cap="none" spc="0" normalizeH="0" baseline="0" noProof="0" dirty="0">
                <a:ln>
                  <a:noFill/>
                </a:ln>
                <a:solidFill>
                  <a:prstClr val="black"/>
                </a:solidFill>
                <a:effectLst/>
                <a:uLnTx/>
                <a:uFillTx/>
                <a:latin typeface="Calibri" panose="020F0502020204030204"/>
                <a:ea typeface="+mn-ea"/>
                <a:cs typeface="+mn-cs"/>
              </a:rPr>
              <a:t>90</a:t>
            </a:r>
          </a:p>
        </p:txBody>
      </p:sp>
      <p:sp>
        <p:nvSpPr>
          <p:cNvPr id="60" name="Textfeld 59"/>
          <p:cNvSpPr txBox="1"/>
          <p:nvPr/>
        </p:nvSpPr>
        <p:spPr>
          <a:xfrm>
            <a:off x="1275479" y="2829256"/>
            <a:ext cx="393056" cy="338554"/>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de-CH" sz="1600" b="1" i="0" u="none" strike="noStrike" kern="1200" cap="none" spc="0" normalizeH="0" baseline="0" noProof="0" dirty="0">
                <a:ln>
                  <a:noFill/>
                </a:ln>
                <a:solidFill>
                  <a:prstClr val="black"/>
                </a:solidFill>
                <a:effectLst/>
                <a:uLnTx/>
                <a:uFillTx/>
                <a:latin typeface="Calibri" panose="020F0502020204030204"/>
                <a:ea typeface="+mn-ea"/>
                <a:cs typeface="+mn-cs"/>
              </a:rPr>
              <a:t>80</a:t>
            </a:r>
          </a:p>
        </p:txBody>
      </p:sp>
      <p:sp>
        <p:nvSpPr>
          <p:cNvPr id="61" name="Textfeld 60"/>
          <p:cNvSpPr txBox="1"/>
          <p:nvPr/>
        </p:nvSpPr>
        <p:spPr>
          <a:xfrm>
            <a:off x="1275479" y="3128759"/>
            <a:ext cx="393056" cy="338554"/>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de-CH" sz="1600" b="1" i="0" u="none" strike="noStrike" kern="1200" cap="none" spc="0" normalizeH="0" baseline="0" noProof="0" dirty="0">
                <a:ln>
                  <a:noFill/>
                </a:ln>
                <a:solidFill>
                  <a:prstClr val="black"/>
                </a:solidFill>
                <a:effectLst/>
                <a:uLnTx/>
                <a:uFillTx/>
                <a:latin typeface="Calibri" panose="020F0502020204030204"/>
                <a:ea typeface="+mn-ea"/>
                <a:cs typeface="+mn-cs"/>
              </a:rPr>
              <a:t>70</a:t>
            </a:r>
          </a:p>
        </p:txBody>
      </p:sp>
      <p:sp>
        <p:nvSpPr>
          <p:cNvPr id="62" name="Textfeld 61"/>
          <p:cNvSpPr txBox="1"/>
          <p:nvPr/>
        </p:nvSpPr>
        <p:spPr>
          <a:xfrm>
            <a:off x="1275479" y="3452703"/>
            <a:ext cx="393056" cy="338554"/>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de-CH" sz="1600" b="1" i="0" u="none" strike="noStrike" kern="1200" cap="none" spc="0" normalizeH="0" baseline="0" noProof="0" dirty="0">
                <a:ln>
                  <a:noFill/>
                </a:ln>
                <a:solidFill>
                  <a:prstClr val="black"/>
                </a:solidFill>
                <a:effectLst/>
                <a:uLnTx/>
                <a:uFillTx/>
                <a:latin typeface="Calibri" panose="020F0502020204030204"/>
                <a:ea typeface="+mn-ea"/>
                <a:cs typeface="+mn-cs"/>
              </a:rPr>
              <a:t>60</a:t>
            </a:r>
          </a:p>
        </p:txBody>
      </p:sp>
      <p:sp>
        <p:nvSpPr>
          <p:cNvPr id="63" name="Textfeld 62"/>
          <p:cNvSpPr txBox="1"/>
          <p:nvPr/>
        </p:nvSpPr>
        <p:spPr>
          <a:xfrm>
            <a:off x="1275479" y="3737650"/>
            <a:ext cx="393056" cy="338554"/>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de-CH" sz="1600" b="1" i="0" u="none" strike="noStrike" kern="1200" cap="none" spc="0" normalizeH="0" baseline="0" noProof="0" dirty="0">
                <a:ln>
                  <a:noFill/>
                </a:ln>
                <a:solidFill>
                  <a:prstClr val="black"/>
                </a:solidFill>
                <a:effectLst/>
                <a:uLnTx/>
                <a:uFillTx/>
                <a:latin typeface="Calibri" panose="020F0502020204030204"/>
                <a:ea typeface="+mn-ea"/>
                <a:cs typeface="+mn-cs"/>
              </a:rPr>
              <a:t>50</a:t>
            </a:r>
          </a:p>
        </p:txBody>
      </p:sp>
      <p:sp>
        <p:nvSpPr>
          <p:cNvPr id="64" name="Textfeld 63"/>
          <p:cNvSpPr txBox="1"/>
          <p:nvPr/>
        </p:nvSpPr>
        <p:spPr>
          <a:xfrm>
            <a:off x="1275479" y="4069462"/>
            <a:ext cx="393056" cy="338554"/>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de-CH" sz="1600" b="1" i="0" u="none" strike="noStrike" kern="1200" cap="none" spc="0" normalizeH="0" baseline="0" noProof="0" dirty="0">
                <a:ln>
                  <a:noFill/>
                </a:ln>
                <a:solidFill>
                  <a:prstClr val="black"/>
                </a:solidFill>
                <a:effectLst/>
                <a:uLnTx/>
                <a:uFillTx/>
                <a:latin typeface="Calibri" panose="020F0502020204030204"/>
                <a:ea typeface="+mn-ea"/>
                <a:cs typeface="+mn-cs"/>
              </a:rPr>
              <a:t>40</a:t>
            </a:r>
          </a:p>
        </p:txBody>
      </p:sp>
      <p:sp>
        <p:nvSpPr>
          <p:cNvPr id="65" name="Textfeld 64"/>
          <p:cNvSpPr txBox="1"/>
          <p:nvPr/>
        </p:nvSpPr>
        <p:spPr>
          <a:xfrm>
            <a:off x="1275479" y="4392503"/>
            <a:ext cx="393056" cy="338554"/>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de-CH" sz="1600" b="1" i="0" u="none" strike="noStrike" kern="1200" cap="none" spc="0" normalizeH="0" baseline="0" noProof="0" dirty="0">
                <a:ln>
                  <a:noFill/>
                </a:ln>
                <a:solidFill>
                  <a:prstClr val="black"/>
                </a:solidFill>
                <a:effectLst/>
                <a:uLnTx/>
                <a:uFillTx/>
                <a:latin typeface="Calibri" panose="020F0502020204030204"/>
                <a:ea typeface="+mn-ea"/>
                <a:cs typeface="+mn-cs"/>
              </a:rPr>
              <a:t>30</a:t>
            </a:r>
          </a:p>
        </p:txBody>
      </p:sp>
      <p:sp>
        <p:nvSpPr>
          <p:cNvPr id="66" name="Textfeld 65"/>
          <p:cNvSpPr txBox="1"/>
          <p:nvPr/>
        </p:nvSpPr>
        <p:spPr>
          <a:xfrm>
            <a:off x="1275479" y="4686220"/>
            <a:ext cx="393056" cy="338554"/>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de-CH" sz="1600" b="1" i="0" u="none" strike="noStrike" kern="1200" cap="none" spc="0" normalizeH="0" baseline="0" noProof="0" dirty="0">
                <a:ln>
                  <a:noFill/>
                </a:ln>
                <a:solidFill>
                  <a:prstClr val="black"/>
                </a:solidFill>
                <a:effectLst/>
                <a:uLnTx/>
                <a:uFillTx/>
                <a:latin typeface="Calibri" panose="020F0502020204030204"/>
                <a:ea typeface="+mn-ea"/>
                <a:cs typeface="+mn-cs"/>
              </a:rPr>
              <a:t>20</a:t>
            </a:r>
          </a:p>
        </p:txBody>
      </p:sp>
      <p:sp>
        <p:nvSpPr>
          <p:cNvPr id="67" name="Textfeld 66"/>
          <p:cNvSpPr txBox="1"/>
          <p:nvPr/>
        </p:nvSpPr>
        <p:spPr>
          <a:xfrm>
            <a:off x="1275479" y="5014803"/>
            <a:ext cx="393056" cy="338554"/>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de-CH" sz="1600" b="1" i="0" u="none" strike="noStrike" kern="1200" cap="none" spc="0" normalizeH="0" baseline="0" noProof="0" dirty="0">
                <a:ln>
                  <a:noFill/>
                </a:ln>
                <a:solidFill>
                  <a:prstClr val="black"/>
                </a:solidFill>
                <a:effectLst/>
                <a:uLnTx/>
                <a:uFillTx/>
                <a:latin typeface="Calibri" panose="020F0502020204030204"/>
                <a:ea typeface="+mn-ea"/>
                <a:cs typeface="+mn-cs"/>
              </a:rPr>
              <a:t>10</a:t>
            </a:r>
          </a:p>
        </p:txBody>
      </p:sp>
      <p:cxnSp>
        <p:nvCxnSpPr>
          <p:cNvPr id="69" name="Gerader Verbinder 68"/>
          <p:cNvCxnSpPr/>
          <p:nvPr/>
        </p:nvCxnSpPr>
        <p:spPr>
          <a:xfrm>
            <a:off x="1854609" y="5014801"/>
            <a:ext cx="871253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2" name="Gerader Verbinder 71"/>
          <p:cNvCxnSpPr/>
          <p:nvPr/>
        </p:nvCxnSpPr>
        <p:spPr>
          <a:xfrm>
            <a:off x="2826584" y="2402637"/>
            <a:ext cx="6665915" cy="1285144"/>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 name="Gerader Verbinder 69"/>
          <p:cNvCxnSpPr/>
          <p:nvPr/>
        </p:nvCxnSpPr>
        <p:spPr>
          <a:xfrm>
            <a:off x="3412336" y="2929311"/>
            <a:ext cx="1041069" cy="720449"/>
          </a:xfrm>
          <a:prstGeom prst="line">
            <a:avLst/>
          </a:prstGeom>
          <a:ln w="28575">
            <a:solidFill>
              <a:srgbClr val="89C7EB"/>
            </a:solidFill>
          </a:ln>
        </p:spPr>
        <p:style>
          <a:lnRef idx="1">
            <a:schemeClr val="accent1"/>
          </a:lnRef>
          <a:fillRef idx="0">
            <a:schemeClr val="accent1"/>
          </a:fillRef>
          <a:effectRef idx="0">
            <a:schemeClr val="accent1"/>
          </a:effectRef>
          <a:fontRef idx="minor">
            <a:schemeClr val="tx1"/>
          </a:fontRef>
        </p:style>
      </p:cxnSp>
      <p:sp>
        <p:nvSpPr>
          <p:cNvPr id="76" name="Textfeld 75"/>
          <p:cNvSpPr txBox="1"/>
          <p:nvPr/>
        </p:nvSpPr>
        <p:spPr>
          <a:xfrm>
            <a:off x="4408841" y="2232269"/>
            <a:ext cx="2258375" cy="523220"/>
          </a:xfrm>
          <a:prstGeom prst="rect">
            <a:avLst/>
          </a:prstGeom>
          <a:noFill/>
          <a:ln>
            <a:noFill/>
          </a:ln>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de-CH" sz="1400" b="0" i="0" u="none" strike="noStrike" kern="1200" cap="none" spc="0" normalizeH="0" baseline="0" noProof="0" dirty="0" err="1">
                <a:ln>
                  <a:noFill/>
                </a:ln>
                <a:solidFill>
                  <a:prstClr val="black"/>
                </a:solidFill>
                <a:effectLst/>
                <a:uLnTx/>
                <a:uFillTx/>
                <a:latin typeface="Calibri" panose="020F0502020204030204"/>
                <a:ea typeface="+mn-ea"/>
                <a:cs typeface="+mn-cs"/>
              </a:rPr>
              <a:t>Ageing</a:t>
            </a:r>
            <a:r>
              <a:rPr lang="de-CH" sz="1400" dirty="0">
                <a:solidFill>
                  <a:prstClr val="black"/>
                </a:solidFill>
                <a:latin typeface="Calibri" panose="020F0502020204030204"/>
              </a:rPr>
              <a:t>-</a:t>
            </a:r>
            <a:r>
              <a:rPr kumimoji="0" lang="de-CH" sz="1400" b="0" i="0" u="none" strike="noStrike" kern="1200" cap="none" spc="0" normalizeH="0" baseline="0" noProof="0" dirty="0" err="1">
                <a:ln>
                  <a:noFill/>
                </a:ln>
                <a:solidFill>
                  <a:prstClr val="black"/>
                </a:solidFill>
                <a:effectLst/>
                <a:uLnTx/>
                <a:uFillTx/>
                <a:latin typeface="Calibri" panose="020F0502020204030204"/>
                <a:ea typeface="+mn-ea"/>
                <a:cs typeface="+mn-cs"/>
              </a:rPr>
              <a:t>associated</a:t>
            </a:r>
            <a:r>
              <a:rPr kumimoji="0" lang="de-CH"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CH" sz="1400" b="0" i="0" u="none" strike="noStrike" kern="1200" cap="none" spc="0" normalizeH="0" baseline="0" noProof="0" dirty="0" err="1">
                <a:ln>
                  <a:noFill/>
                </a:ln>
                <a:solidFill>
                  <a:prstClr val="black"/>
                </a:solidFill>
                <a:effectLst/>
                <a:uLnTx/>
                <a:uFillTx/>
                <a:latin typeface="Calibri" panose="020F0502020204030204"/>
                <a:ea typeface="+mn-ea"/>
                <a:cs typeface="+mn-cs"/>
              </a:rPr>
              <a:t>decline</a:t>
            </a:r>
            <a:endParaRPr kumimoji="0" lang="de-CH"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ctr" defTabSz="914377">
              <a:defRPr/>
            </a:pPr>
            <a:r>
              <a:rPr lang="de-CH" sz="1400" dirty="0">
                <a:solidFill>
                  <a:prstClr val="black"/>
                </a:solidFill>
                <a:latin typeface="Calibri" panose="020F0502020204030204"/>
              </a:rPr>
              <a:t>(</a:t>
            </a:r>
            <a:r>
              <a:rPr kumimoji="0" lang="de-CH" sz="1400" b="0" i="0" u="none" strike="noStrike" kern="1200" cap="none" spc="0" normalizeH="0" baseline="0" noProof="0" dirty="0">
                <a:ln>
                  <a:noFill/>
                </a:ln>
                <a:solidFill>
                  <a:prstClr val="black"/>
                </a:solidFill>
                <a:effectLst/>
                <a:uLnTx/>
                <a:uFillTx/>
                <a:latin typeface="Calibri" panose="020F0502020204030204"/>
                <a:ea typeface="+mn-ea"/>
                <a:cs typeface="+mn-cs"/>
              </a:rPr>
              <a:t>1-1.2 ml/min/1.73 m</a:t>
            </a:r>
            <a:r>
              <a:rPr kumimoji="0" lang="de-CH" sz="1400" b="0" i="0" u="none" strike="noStrike" kern="1200" cap="none" spc="0" normalizeH="0" baseline="30000" noProof="0" dirty="0">
                <a:ln>
                  <a:noFill/>
                </a:ln>
                <a:solidFill>
                  <a:prstClr val="black"/>
                </a:solidFill>
                <a:effectLst/>
                <a:uLnTx/>
                <a:uFillTx/>
                <a:latin typeface="Calibri" panose="020F0502020204030204"/>
                <a:ea typeface="+mn-ea"/>
                <a:cs typeface="+mn-cs"/>
              </a:rPr>
              <a:t>2</a:t>
            </a:r>
            <a:r>
              <a:rPr kumimoji="0" lang="de-CH" sz="1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de-CH" sz="1400" b="0" i="0" u="none" strike="noStrike" kern="1200" cap="none" spc="0" normalizeH="0" baseline="0" noProof="0" dirty="0" err="1">
                <a:ln>
                  <a:noFill/>
                </a:ln>
                <a:solidFill>
                  <a:prstClr val="black"/>
                </a:solidFill>
                <a:effectLst/>
                <a:uLnTx/>
                <a:uFillTx/>
                <a:latin typeface="Calibri" panose="020F0502020204030204"/>
                <a:ea typeface="+mn-ea"/>
                <a:cs typeface="+mn-cs"/>
              </a:rPr>
              <a:t>year</a:t>
            </a:r>
            <a:r>
              <a:rPr kumimoji="0" lang="de-CH" sz="14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de-CH"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Textfeld 81"/>
          <p:cNvSpPr txBox="1"/>
          <p:nvPr/>
        </p:nvSpPr>
        <p:spPr>
          <a:xfrm>
            <a:off x="1934661" y="2893214"/>
            <a:ext cx="1388292" cy="584775"/>
          </a:xfrm>
          <a:prstGeom prst="rect">
            <a:avLst/>
          </a:prstGeom>
          <a:solidFill>
            <a:schemeClr val="bg1"/>
          </a:solidFill>
          <a:ln>
            <a:solidFill>
              <a:schemeClr val="tx1"/>
            </a:solidFill>
          </a:ln>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de-CH" sz="1600" b="1" i="0" u="none" strike="noStrike" kern="1200" cap="none" spc="0" normalizeH="0" baseline="0" noProof="0" dirty="0">
                <a:ln>
                  <a:noFill/>
                </a:ln>
                <a:solidFill>
                  <a:prstClr val="black"/>
                </a:solidFill>
                <a:effectLst/>
                <a:uLnTx/>
                <a:uFillTx/>
                <a:latin typeface="Calibri" panose="020F0502020204030204"/>
                <a:ea typeface="+mn-ea"/>
                <a:cs typeface="+mn-cs"/>
              </a:rPr>
              <a:t>DKD </a:t>
            </a:r>
            <a:r>
              <a:rPr kumimoji="0" lang="de-CH" sz="1600" b="1" i="0" u="none" strike="noStrike" kern="1200" cap="none" spc="0" normalizeH="0" baseline="0" noProof="0" dirty="0" err="1">
                <a:ln>
                  <a:noFill/>
                </a:ln>
                <a:solidFill>
                  <a:prstClr val="black"/>
                </a:solidFill>
                <a:effectLst/>
                <a:uLnTx/>
                <a:uFillTx/>
                <a:latin typeface="Calibri" panose="020F0502020204030204"/>
                <a:ea typeface="+mn-ea"/>
                <a:cs typeface="+mn-cs"/>
              </a:rPr>
              <a:t>patient</a:t>
            </a:r>
            <a:endParaRPr kumimoji="0" lang="de-CH"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black"/>
                </a:solidFill>
                <a:effectLst/>
                <a:uLnTx/>
                <a:uFillTx/>
                <a:latin typeface="Calibri" panose="020F0502020204030204"/>
                <a:ea typeface="+mn-ea"/>
                <a:cs typeface="+mn-cs"/>
              </a:rPr>
              <a:t>ACR 1g/d</a:t>
            </a:r>
          </a:p>
        </p:txBody>
      </p:sp>
      <p:cxnSp>
        <p:nvCxnSpPr>
          <p:cNvPr id="83" name="Gerade Verbindung mit Pfeil 82"/>
          <p:cNvCxnSpPr>
            <a:cxnSpLocks/>
          </p:cNvCxnSpPr>
          <p:nvPr/>
        </p:nvCxnSpPr>
        <p:spPr>
          <a:xfrm>
            <a:off x="5548604" y="6172221"/>
            <a:ext cx="3596606" cy="0"/>
          </a:xfrm>
          <a:prstGeom prst="straightConnector1">
            <a:avLst/>
          </a:prstGeom>
          <a:ln w="38100">
            <a:solidFill>
              <a:srgbClr val="0091D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4" name="Gerader Verbinder 83"/>
          <p:cNvCxnSpPr/>
          <p:nvPr/>
        </p:nvCxnSpPr>
        <p:spPr>
          <a:xfrm>
            <a:off x="4480138" y="3666591"/>
            <a:ext cx="1906284" cy="1319202"/>
          </a:xfrm>
          <a:prstGeom prst="line">
            <a:avLst/>
          </a:prstGeom>
          <a:ln w="28575">
            <a:solidFill>
              <a:srgbClr val="89C7EB"/>
            </a:solidFill>
            <a:prstDash val="dash"/>
          </a:ln>
        </p:spPr>
        <p:style>
          <a:lnRef idx="1">
            <a:schemeClr val="accent1"/>
          </a:lnRef>
          <a:fillRef idx="0">
            <a:schemeClr val="accent1"/>
          </a:fillRef>
          <a:effectRef idx="0">
            <a:schemeClr val="accent1"/>
          </a:effectRef>
          <a:fontRef idx="minor">
            <a:schemeClr val="tx1"/>
          </a:fontRef>
        </p:style>
      </p:cxnSp>
      <p:cxnSp>
        <p:nvCxnSpPr>
          <p:cNvPr id="85" name="Gerader Verbinder 84"/>
          <p:cNvCxnSpPr/>
          <p:nvPr/>
        </p:nvCxnSpPr>
        <p:spPr>
          <a:xfrm>
            <a:off x="3297676" y="2802161"/>
            <a:ext cx="1944246" cy="2183129"/>
          </a:xfrm>
          <a:prstGeom prst="line">
            <a:avLst/>
          </a:prstGeom>
          <a:ln w="28575">
            <a:solidFill>
              <a:srgbClr val="DE6B69"/>
            </a:solidFill>
            <a:prstDash val="dash"/>
          </a:ln>
        </p:spPr>
        <p:style>
          <a:lnRef idx="1">
            <a:schemeClr val="accent1"/>
          </a:lnRef>
          <a:fillRef idx="0">
            <a:schemeClr val="accent1"/>
          </a:fillRef>
          <a:effectRef idx="0">
            <a:schemeClr val="accent1"/>
          </a:effectRef>
          <a:fontRef idx="minor">
            <a:schemeClr val="tx1"/>
          </a:fontRef>
        </p:style>
      </p:cxnSp>
      <p:cxnSp>
        <p:nvCxnSpPr>
          <p:cNvPr id="75" name="Gerader Verbinder 74"/>
          <p:cNvCxnSpPr/>
          <p:nvPr/>
        </p:nvCxnSpPr>
        <p:spPr>
          <a:xfrm>
            <a:off x="4164380" y="3444923"/>
            <a:ext cx="1268900" cy="553524"/>
          </a:xfrm>
          <a:prstGeom prst="line">
            <a:avLst/>
          </a:prstGeom>
          <a:ln w="28575">
            <a:solidFill>
              <a:srgbClr val="FDE2DE"/>
            </a:solidFill>
          </a:ln>
        </p:spPr>
        <p:style>
          <a:lnRef idx="1">
            <a:schemeClr val="accent1"/>
          </a:lnRef>
          <a:fillRef idx="0">
            <a:schemeClr val="accent1"/>
          </a:fillRef>
          <a:effectRef idx="0">
            <a:schemeClr val="accent1"/>
          </a:effectRef>
          <a:fontRef idx="minor">
            <a:schemeClr val="tx1"/>
          </a:fontRef>
        </p:style>
      </p:cxnSp>
      <p:cxnSp>
        <p:nvCxnSpPr>
          <p:cNvPr id="81" name="Gerader Verbinder 80"/>
          <p:cNvCxnSpPr/>
          <p:nvPr/>
        </p:nvCxnSpPr>
        <p:spPr>
          <a:xfrm>
            <a:off x="4607472" y="3640295"/>
            <a:ext cx="3131658" cy="1366103"/>
          </a:xfrm>
          <a:prstGeom prst="line">
            <a:avLst/>
          </a:prstGeom>
          <a:ln w="28575">
            <a:solidFill>
              <a:srgbClr val="FDE2DE"/>
            </a:solidFill>
            <a:prstDash val="dash"/>
          </a:ln>
        </p:spPr>
        <p:style>
          <a:lnRef idx="1">
            <a:schemeClr val="accent1"/>
          </a:lnRef>
          <a:fillRef idx="0">
            <a:schemeClr val="accent1"/>
          </a:fillRef>
          <a:effectRef idx="0">
            <a:schemeClr val="accent1"/>
          </a:effectRef>
          <a:fontRef idx="minor">
            <a:schemeClr val="tx1"/>
          </a:fontRef>
        </p:style>
      </p:cxnSp>
      <p:cxnSp>
        <p:nvCxnSpPr>
          <p:cNvPr id="87" name="Gerader Verbinder 86"/>
          <p:cNvCxnSpPr>
            <a:cxnSpLocks/>
          </p:cNvCxnSpPr>
          <p:nvPr/>
        </p:nvCxnSpPr>
        <p:spPr>
          <a:xfrm>
            <a:off x="5063209" y="3837001"/>
            <a:ext cx="4082001" cy="1169398"/>
          </a:xfrm>
          <a:prstGeom prst="line">
            <a:avLst/>
          </a:prstGeom>
          <a:ln w="28575">
            <a:solidFill>
              <a:srgbClr val="F3D78B"/>
            </a:solidFill>
          </a:ln>
        </p:spPr>
        <p:style>
          <a:lnRef idx="1">
            <a:schemeClr val="accent1"/>
          </a:lnRef>
          <a:fillRef idx="0">
            <a:schemeClr val="accent1"/>
          </a:fillRef>
          <a:effectRef idx="0">
            <a:schemeClr val="accent1"/>
          </a:effectRef>
          <a:fontRef idx="minor">
            <a:schemeClr val="tx1"/>
          </a:fontRef>
        </p:style>
      </p:cxnSp>
      <p:sp>
        <p:nvSpPr>
          <p:cNvPr id="93" name="Textfeld 92"/>
          <p:cNvSpPr txBox="1"/>
          <p:nvPr/>
        </p:nvSpPr>
        <p:spPr>
          <a:xfrm>
            <a:off x="405205" y="6349231"/>
            <a:ext cx="64932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0" i="0" u="none" strike="noStrike" kern="1200" cap="none" spc="0" normalizeH="0" baseline="0" noProof="0" dirty="0">
                <a:ln>
                  <a:noFill/>
                </a:ln>
                <a:solidFill>
                  <a:prstClr val="black"/>
                </a:solidFill>
                <a:effectLst/>
                <a:uLnTx/>
                <a:uFillTx/>
                <a:latin typeface="Calibri" panose="020F0502020204030204"/>
                <a:ea typeface="+mn-ea"/>
                <a:cs typeface="+mn-cs"/>
              </a:rPr>
              <a:t>ACR: </a:t>
            </a:r>
            <a:r>
              <a:rPr kumimoji="0" lang="de-CH" sz="1000" b="0" i="0" u="none" strike="noStrike" kern="1200" cap="none" spc="0" normalizeH="0" baseline="0" noProof="0" dirty="0" err="1">
                <a:ln>
                  <a:noFill/>
                </a:ln>
                <a:solidFill>
                  <a:prstClr val="black"/>
                </a:solidFill>
                <a:effectLst/>
                <a:uLnTx/>
                <a:uFillTx/>
                <a:latin typeface="Calibri" panose="020F0502020204030204"/>
                <a:ea typeface="+mn-ea"/>
                <a:cs typeface="+mn-cs"/>
              </a:rPr>
              <a:t>albumine</a:t>
            </a:r>
            <a:r>
              <a:rPr kumimoji="0" lang="de-CH" sz="1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de-CH" sz="1000" b="0" i="0" u="none" strike="noStrike" kern="1200" cap="none" spc="0" normalizeH="0" baseline="0" noProof="0" dirty="0" err="1">
                <a:ln>
                  <a:noFill/>
                </a:ln>
                <a:solidFill>
                  <a:prstClr val="black"/>
                </a:solidFill>
                <a:effectLst/>
                <a:uLnTx/>
                <a:uFillTx/>
                <a:latin typeface="Calibri" panose="020F0502020204030204"/>
                <a:ea typeface="+mn-ea"/>
                <a:cs typeface="+mn-cs"/>
              </a:rPr>
              <a:t>creatinine</a:t>
            </a:r>
            <a:r>
              <a:rPr kumimoji="0" lang="de-CH" sz="1000" b="0" i="0" u="none" strike="noStrike" kern="1200" cap="none" spc="0" normalizeH="0" baseline="0" noProof="0" dirty="0">
                <a:ln>
                  <a:noFill/>
                </a:ln>
                <a:solidFill>
                  <a:prstClr val="black"/>
                </a:solidFill>
                <a:effectLst/>
                <a:uLnTx/>
                <a:uFillTx/>
                <a:latin typeface="Calibri" panose="020F0502020204030204"/>
                <a:ea typeface="+mn-ea"/>
                <a:cs typeface="+mn-cs"/>
              </a:rPr>
              <a:t>-ratio; BP: </a:t>
            </a:r>
            <a:r>
              <a:rPr kumimoji="0" lang="de-CH" sz="1000" b="0" i="0" u="none" strike="noStrike" kern="1200" cap="none" spc="0" normalizeH="0" baseline="0" noProof="0" dirty="0" err="1">
                <a:ln>
                  <a:noFill/>
                </a:ln>
                <a:solidFill>
                  <a:prstClr val="black"/>
                </a:solidFill>
                <a:effectLst/>
                <a:uLnTx/>
                <a:uFillTx/>
                <a:latin typeface="Calibri" panose="020F0502020204030204"/>
                <a:ea typeface="+mn-ea"/>
                <a:cs typeface="+mn-cs"/>
              </a:rPr>
              <a:t>blood</a:t>
            </a:r>
            <a:r>
              <a:rPr kumimoji="0" lang="de-CH"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CH" sz="1000" b="0" i="0" u="none" strike="noStrike" kern="1200" cap="none" spc="0" normalizeH="0" baseline="0" noProof="0" dirty="0" err="1">
                <a:ln>
                  <a:noFill/>
                </a:ln>
                <a:solidFill>
                  <a:prstClr val="black"/>
                </a:solidFill>
                <a:effectLst/>
                <a:uLnTx/>
                <a:uFillTx/>
                <a:latin typeface="Calibri" panose="020F0502020204030204"/>
                <a:ea typeface="+mn-ea"/>
                <a:cs typeface="+mn-cs"/>
              </a:rPr>
              <a:t>pressure</a:t>
            </a:r>
            <a:r>
              <a:rPr kumimoji="0" lang="de-CH" sz="1000" b="0" i="0" u="none" strike="noStrike" kern="1200" cap="none" spc="0" normalizeH="0" baseline="0" noProof="0" dirty="0">
                <a:ln>
                  <a:noFill/>
                </a:ln>
                <a:solidFill>
                  <a:prstClr val="black"/>
                </a:solidFill>
                <a:effectLst/>
                <a:uLnTx/>
                <a:uFillTx/>
                <a:latin typeface="Calibri" panose="020F0502020204030204"/>
                <a:ea typeface="+mn-ea"/>
                <a:cs typeface="+mn-cs"/>
              </a:rPr>
              <a:t>; DKD: </a:t>
            </a:r>
            <a:r>
              <a:rPr kumimoji="0" lang="de-CH" sz="1000" b="0" i="0" u="none" strike="noStrike" kern="1200" cap="none" spc="0" normalizeH="0" baseline="0" noProof="0" dirty="0" err="1">
                <a:ln>
                  <a:noFill/>
                </a:ln>
                <a:solidFill>
                  <a:prstClr val="black"/>
                </a:solidFill>
                <a:effectLst/>
                <a:uLnTx/>
                <a:uFillTx/>
                <a:latin typeface="Calibri" panose="020F0502020204030204"/>
                <a:ea typeface="+mn-ea"/>
                <a:cs typeface="+mn-cs"/>
              </a:rPr>
              <a:t>diabetic</a:t>
            </a:r>
            <a:r>
              <a:rPr kumimoji="0" lang="de-CH"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CH" sz="1000" b="0" i="0" u="none" strike="noStrike" kern="1200" cap="none" spc="0" normalizeH="0" baseline="0" noProof="0" dirty="0" err="1">
                <a:ln>
                  <a:noFill/>
                </a:ln>
                <a:solidFill>
                  <a:prstClr val="black"/>
                </a:solidFill>
                <a:effectLst/>
                <a:uLnTx/>
                <a:uFillTx/>
                <a:latin typeface="Calibri" panose="020F0502020204030204"/>
                <a:ea typeface="+mn-ea"/>
                <a:cs typeface="+mn-cs"/>
              </a:rPr>
              <a:t>kidney</a:t>
            </a:r>
            <a:r>
              <a:rPr kumimoji="0" lang="de-CH"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CH" sz="1000" b="0" i="0" u="none" strike="noStrike" kern="1200" cap="none" spc="0" normalizeH="0" baseline="0" noProof="0" dirty="0" err="1">
                <a:ln>
                  <a:noFill/>
                </a:ln>
                <a:solidFill>
                  <a:prstClr val="black"/>
                </a:solidFill>
                <a:effectLst/>
                <a:uLnTx/>
                <a:uFillTx/>
                <a:latin typeface="Calibri" panose="020F0502020204030204"/>
                <a:ea typeface="+mn-ea"/>
                <a:cs typeface="+mn-cs"/>
              </a:rPr>
              <a:t>disease</a:t>
            </a:r>
            <a:r>
              <a:rPr kumimoji="0" lang="de-CH"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CH" sz="1000" b="0" i="0" u="none" strike="noStrike" kern="1200" cap="none" spc="0" normalizeH="0" baseline="0" noProof="0" dirty="0" err="1">
                <a:ln>
                  <a:noFill/>
                </a:ln>
                <a:solidFill>
                  <a:prstClr val="black"/>
                </a:solidFill>
                <a:effectLst/>
                <a:uLnTx/>
                <a:uFillTx/>
                <a:latin typeface="Calibri" panose="020F0502020204030204"/>
                <a:ea typeface="+mn-ea"/>
                <a:cs typeface="+mn-cs"/>
              </a:rPr>
              <a:t>nsMRA</a:t>
            </a:r>
            <a:r>
              <a:rPr kumimoji="0" lang="de-CH" sz="1000" b="0" i="0" u="none" strike="noStrike" kern="1200" cap="none" spc="0" normalizeH="0" baseline="0" noProof="0" dirty="0">
                <a:ln>
                  <a:noFill/>
                </a:ln>
                <a:solidFill>
                  <a:prstClr val="black"/>
                </a:solidFill>
                <a:effectLst/>
                <a:uLnTx/>
                <a:uFillTx/>
                <a:latin typeface="Calibri" panose="020F0502020204030204"/>
                <a:ea typeface="+mn-ea"/>
                <a:cs typeface="+mn-cs"/>
              </a:rPr>
              <a:t>: non-steroidal </a:t>
            </a:r>
            <a:r>
              <a:rPr kumimoji="0" lang="de-CH" sz="1000" b="0" i="0" u="none" strike="noStrike" kern="1200" cap="none" spc="0" normalizeH="0" baseline="0" noProof="0" dirty="0" err="1">
                <a:ln>
                  <a:noFill/>
                </a:ln>
                <a:solidFill>
                  <a:prstClr val="black"/>
                </a:solidFill>
                <a:effectLst/>
                <a:uLnTx/>
                <a:uFillTx/>
                <a:latin typeface="Calibri" panose="020F0502020204030204"/>
                <a:ea typeface="+mn-ea"/>
                <a:cs typeface="+mn-cs"/>
              </a:rPr>
              <a:t>mineralocorticoid</a:t>
            </a:r>
            <a:r>
              <a:rPr kumimoji="0" lang="de-CH" sz="1000" b="0" i="0" u="none" strike="noStrike" kern="1200" cap="none" spc="0" normalizeH="0" baseline="0" noProof="0" dirty="0">
                <a:ln>
                  <a:noFill/>
                </a:ln>
                <a:solidFill>
                  <a:prstClr val="black"/>
                </a:solidFill>
                <a:effectLst/>
                <a:uLnTx/>
                <a:uFillTx/>
                <a:latin typeface="Calibri" panose="020F0502020204030204"/>
                <a:ea typeface="+mn-ea"/>
                <a:cs typeface="+mn-cs"/>
              </a:rPr>
              <a:t> receptor antagonist; RAAS: </a:t>
            </a:r>
            <a:r>
              <a:rPr kumimoji="0" lang="de-CH" sz="1000" b="0" i="0" u="none" strike="noStrike" kern="1200" cap="none" spc="0" normalizeH="0" baseline="0" noProof="0" dirty="0" err="1">
                <a:ln>
                  <a:noFill/>
                </a:ln>
                <a:solidFill>
                  <a:prstClr val="black"/>
                </a:solidFill>
                <a:effectLst/>
                <a:uLnTx/>
                <a:uFillTx/>
                <a:latin typeface="Calibri" panose="020F0502020204030204"/>
                <a:ea typeface="+mn-ea"/>
                <a:cs typeface="+mn-cs"/>
              </a:rPr>
              <a:t>renin-angiotensin-aldosterone</a:t>
            </a:r>
            <a:r>
              <a:rPr kumimoji="0" lang="de-CH"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CH" sz="1000" b="0" i="0" u="none" strike="noStrike" kern="1200" cap="none" spc="0" normalizeH="0" baseline="0" noProof="0" dirty="0" err="1">
                <a:ln>
                  <a:noFill/>
                </a:ln>
                <a:solidFill>
                  <a:prstClr val="black"/>
                </a:solidFill>
                <a:effectLst/>
                <a:uLnTx/>
                <a:uFillTx/>
                <a:latin typeface="Calibri" panose="020F0502020204030204"/>
                <a:ea typeface="+mn-ea"/>
                <a:cs typeface="+mn-cs"/>
              </a:rPr>
              <a:t>system</a:t>
            </a:r>
            <a:r>
              <a:rPr kumimoji="0" lang="de-CH" sz="1000" b="0" i="0" u="none" strike="noStrike" kern="1200" cap="none" spc="0" normalizeH="0" baseline="0" noProof="0" dirty="0">
                <a:ln>
                  <a:noFill/>
                </a:ln>
                <a:solidFill>
                  <a:prstClr val="black"/>
                </a:solidFill>
                <a:effectLst/>
                <a:uLnTx/>
                <a:uFillTx/>
                <a:latin typeface="Calibri" panose="020F0502020204030204"/>
                <a:ea typeface="+mn-ea"/>
                <a:cs typeface="+mn-cs"/>
              </a:rPr>
              <a:t>; SGLT2: </a:t>
            </a:r>
            <a:r>
              <a:rPr kumimoji="0" lang="de-CH" sz="1000" b="0" i="0" u="none" strike="noStrike" kern="1200" cap="none" spc="0" normalizeH="0" baseline="0" noProof="0" dirty="0" err="1">
                <a:ln>
                  <a:noFill/>
                </a:ln>
                <a:solidFill>
                  <a:prstClr val="black"/>
                </a:solidFill>
                <a:effectLst/>
                <a:uLnTx/>
                <a:uFillTx/>
                <a:latin typeface="Calibri" panose="020F0502020204030204"/>
                <a:ea typeface="+mn-ea"/>
                <a:cs typeface="+mn-cs"/>
              </a:rPr>
              <a:t>sodium</a:t>
            </a:r>
            <a:r>
              <a:rPr kumimoji="0" lang="de-CH" sz="1000" b="0" i="0" u="none" strike="noStrike" kern="1200" cap="none" spc="0" normalizeH="0" baseline="0" noProof="0" dirty="0">
                <a:ln>
                  <a:noFill/>
                </a:ln>
                <a:solidFill>
                  <a:prstClr val="black"/>
                </a:solidFill>
                <a:effectLst/>
                <a:uLnTx/>
                <a:uFillTx/>
                <a:latin typeface="Calibri" panose="020F0502020204030204"/>
                <a:ea typeface="+mn-ea"/>
                <a:cs typeface="+mn-cs"/>
              </a:rPr>
              <a:t>-glucose</a:t>
            </a:r>
            <a:r>
              <a:rPr lang="de-CH" sz="1000" dirty="0">
                <a:solidFill>
                  <a:prstClr val="black"/>
                </a:solidFill>
                <a:latin typeface="Calibri" panose="020F0502020204030204"/>
              </a:rPr>
              <a:t>-transporter 2</a:t>
            </a:r>
          </a:p>
        </p:txBody>
      </p:sp>
      <p:cxnSp>
        <p:nvCxnSpPr>
          <p:cNvPr id="74" name="Gerade Verbindung mit Pfeil 73"/>
          <p:cNvCxnSpPr/>
          <p:nvPr/>
        </p:nvCxnSpPr>
        <p:spPr>
          <a:xfrm>
            <a:off x="5306342" y="4979153"/>
            <a:ext cx="1080080" cy="0"/>
          </a:xfrm>
          <a:prstGeom prst="straightConnector1">
            <a:avLst/>
          </a:prstGeom>
          <a:ln w="38100">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Gerade Verbindung mit Pfeil 85"/>
          <p:cNvCxnSpPr/>
          <p:nvPr/>
        </p:nvCxnSpPr>
        <p:spPr>
          <a:xfrm>
            <a:off x="6414012" y="4979153"/>
            <a:ext cx="1204160" cy="0"/>
          </a:xfrm>
          <a:prstGeom prst="straightConnector1">
            <a:avLst/>
          </a:prstGeom>
          <a:ln w="38100">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Gerade Verbindung mit Pfeil 87"/>
          <p:cNvCxnSpPr/>
          <p:nvPr/>
        </p:nvCxnSpPr>
        <p:spPr>
          <a:xfrm>
            <a:off x="7707555" y="4977814"/>
            <a:ext cx="1204160" cy="0"/>
          </a:xfrm>
          <a:prstGeom prst="straightConnector1">
            <a:avLst/>
          </a:prstGeom>
          <a:ln w="38100">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itel 7">
            <a:extLst>
              <a:ext uri="{FF2B5EF4-FFF2-40B4-BE49-F238E27FC236}">
                <a16:creationId xmlns:a16="http://schemas.microsoft.com/office/drawing/2014/main" id="{3F51C558-78F1-7D8E-09E5-AFA474C6253A}"/>
              </a:ext>
            </a:extLst>
          </p:cNvPr>
          <p:cNvSpPr>
            <a:spLocks noGrp="1"/>
          </p:cNvSpPr>
          <p:nvPr>
            <p:ph type="title"/>
          </p:nvPr>
        </p:nvSpPr>
        <p:spPr/>
        <p:txBody>
          <a:bodyPr/>
          <a:lstStyle/>
          <a:p>
            <a:r>
              <a:rPr lang="en-US" dirty="0">
                <a:solidFill>
                  <a:srgbClr val="1F3263"/>
                </a:solidFill>
              </a:rPr>
              <a:t>Current concept of multifactorial intervention on GFR decline in DKD - incremental benefits</a:t>
            </a:r>
            <a:endParaRPr lang="de-CH" dirty="0"/>
          </a:p>
        </p:txBody>
      </p:sp>
      <p:cxnSp>
        <p:nvCxnSpPr>
          <p:cNvPr id="22" name="Gerader Verbinder 21">
            <a:extLst>
              <a:ext uri="{FF2B5EF4-FFF2-40B4-BE49-F238E27FC236}">
                <a16:creationId xmlns:a16="http://schemas.microsoft.com/office/drawing/2014/main" id="{B9DA33EC-982E-EB93-D475-2021E864FAB3}"/>
              </a:ext>
            </a:extLst>
          </p:cNvPr>
          <p:cNvCxnSpPr>
            <a:cxnSpLocks/>
          </p:cNvCxnSpPr>
          <p:nvPr/>
        </p:nvCxnSpPr>
        <p:spPr>
          <a:xfrm>
            <a:off x="6821841" y="1631776"/>
            <a:ext cx="362078" cy="3604"/>
          </a:xfrm>
          <a:prstGeom prst="line">
            <a:avLst/>
          </a:prstGeom>
          <a:ln w="28575">
            <a:solidFill>
              <a:srgbClr val="DE6B69"/>
            </a:solidFill>
          </a:ln>
        </p:spPr>
        <p:style>
          <a:lnRef idx="1">
            <a:schemeClr val="accent1"/>
          </a:lnRef>
          <a:fillRef idx="0">
            <a:schemeClr val="accent1"/>
          </a:fillRef>
          <a:effectRef idx="0">
            <a:schemeClr val="accent1"/>
          </a:effectRef>
          <a:fontRef idx="minor">
            <a:schemeClr val="tx1"/>
          </a:fontRef>
        </p:style>
      </p:cxnSp>
      <p:sp>
        <p:nvSpPr>
          <p:cNvPr id="39" name="Textfeld 38">
            <a:extLst>
              <a:ext uri="{FF2B5EF4-FFF2-40B4-BE49-F238E27FC236}">
                <a16:creationId xmlns:a16="http://schemas.microsoft.com/office/drawing/2014/main" id="{23EB4CDB-91BF-F8A9-E02C-E71916DFB7E2}"/>
              </a:ext>
            </a:extLst>
          </p:cNvPr>
          <p:cNvSpPr txBox="1"/>
          <p:nvPr/>
        </p:nvSpPr>
        <p:spPr>
          <a:xfrm>
            <a:off x="7223259" y="1486933"/>
            <a:ext cx="4265042" cy="313810"/>
          </a:xfrm>
          <a:prstGeom prst="rect">
            <a:avLst/>
          </a:prstGeom>
        </p:spPr>
        <p:txBody>
          <a:bodyPr vert="horz" wrap="square" lIns="91440" tIns="45720" rIns="91440" bIns="45720" rtlCol="0">
            <a:noAutofit/>
          </a:bodyPr>
          <a:lstStyle/>
          <a:p>
            <a:pPr algn="l">
              <a:spcBef>
                <a:spcPts val="600"/>
              </a:spcBef>
            </a:pPr>
            <a:r>
              <a:rPr lang="de-DE" sz="1200" dirty="0">
                <a:latin typeface="+mn-lt"/>
              </a:rPr>
              <a:t>DKD </a:t>
            </a:r>
            <a:r>
              <a:rPr lang="de-DE" sz="1200" dirty="0" err="1">
                <a:latin typeface="+mn-lt"/>
              </a:rPr>
              <a:t>with</a:t>
            </a:r>
            <a:r>
              <a:rPr lang="de-DE" sz="1200" dirty="0">
                <a:latin typeface="+mn-lt"/>
              </a:rPr>
              <a:t> </a:t>
            </a:r>
            <a:r>
              <a:rPr lang="de-DE" sz="1200" dirty="0" err="1">
                <a:latin typeface="+mn-lt"/>
              </a:rPr>
              <a:t>albuminuria</a:t>
            </a:r>
            <a:r>
              <a:rPr lang="de-DE" sz="1200" dirty="0">
                <a:latin typeface="+mn-lt"/>
              </a:rPr>
              <a:t> (</a:t>
            </a:r>
            <a:r>
              <a:rPr lang="de-DE" sz="1200" dirty="0" err="1">
                <a:latin typeface="+mn-lt"/>
              </a:rPr>
              <a:t>av</a:t>
            </a:r>
            <a:r>
              <a:rPr lang="de-DE" sz="1200" dirty="0">
                <a:latin typeface="+mn-lt"/>
              </a:rPr>
              <a:t>. </a:t>
            </a:r>
            <a:r>
              <a:rPr lang="de-DE" sz="1200" dirty="0" err="1">
                <a:latin typeface="+mn-lt"/>
              </a:rPr>
              <a:t>decline</a:t>
            </a:r>
            <a:r>
              <a:rPr lang="de-DE" sz="1200" dirty="0">
                <a:latin typeface="+mn-lt"/>
              </a:rPr>
              <a:t>: 6 ml/min/1.73 m</a:t>
            </a:r>
            <a:r>
              <a:rPr lang="de-DE" sz="1200" baseline="30000" dirty="0">
                <a:latin typeface="+mn-lt"/>
              </a:rPr>
              <a:t>2</a:t>
            </a:r>
            <a:r>
              <a:rPr lang="de-DE" sz="1200" dirty="0">
                <a:latin typeface="+mn-lt"/>
              </a:rPr>
              <a:t>/</a:t>
            </a:r>
            <a:r>
              <a:rPr lang="de-DE" sz="1200" dirty="0" err="1">
                <a:latin typeface="+mn-lt"/>
              </a:rPr>
              <a:t>year</a:t>
            </a:r>
            <a:r>
              <a:rPr lang="de-DE" sz="1200" dirty="0">
                <a:latin typeface="+mn-lt"/>
              </a:rPr>
              <a:t>)</a:t>
            </a:r>
            <a:endParaRPr lang="de-CH" sz="1200" dirty="0" err="1">
              <a:latin typeface="+mn-lt"/>
            </a:endParaRPr>
          </a:p>
        </p:txBody>
      </p:sp>
      <p:cxnSp>
        <p:nvCxnSpPr>
          <p:cNvPr id="40" name="Gerader Verbinder 39">
            <a:extLst>
              <a:ext uri="{FF2B5EF4-FFF2-40B4-BE49-F238E27FC236}">
                <a16:creationId xmlns:a16="http://schemas.microsoft.com/office/drawing/2014/main" id="{8F5688B6-AA74-F18F-8D38-C78B8242D007}"/>
              </a:ext>
            </a:extLst>
          </p:cNvPr>
          <p:cNvCxnSpPr>
            <a:cxnSpLocks/>
          </p:cNvCxnSpPr>
          <p:nvPr/>
        </p:nvCxnSpPr>
        <p:spPr>
          <a:xfrm>
            <a:off x="6821841" y="1379246"/>
            <a:ext cx="362078" cy="3604"/>
          </a:xfrm>
          <a:prstGeom prst="line">
            <a:avLst/>
          </a:prstGeom>
          <a:ln w="28575">
            <a:solidFill>
              <a:srgbClr val="8D9396"/>
            </a:solidFill>
          </a:ln>
        </p:spPr>
        <p:style>
          <a:lnRef idx="1">
            <a:schemeClr val="accent1"/>
          </a:lnRef>
          <a:fillRef idx="0">
            <a:schemeClr val="accent1"/>
          </a:fillRef>
          <a:effectRef idx="0">
            <a:schemeClr val="accent1"/>
          </a:effectRef>
          <a:fontRef idx="minor">
            <a:schemeClr val="tx1"/>
          </a:fontRef>
        </p:style>
      </p:cxnSp>
      <p:sp>
        <p:nvSpPr>
          <p:cNvPr id="49" name="Textfeld 48">
            <a:extLst>
              <a:ext uri="{FF2B5EF4-FFF2-40B4-BE49-F238E27FC236}">
                <a16:creationId xmlns:a16="http://schemas.microsoft.com/office/drawing/2014/main" id="{A5E18D6B-C6A3-0D15-6508-E33CCDA8F46C}"/>
              </a:ext>
            </a:extLst>
          </p:cNvPr>
          <p:cNvSpPr txBox="1"/>
          <p:nvPr/>
        </p:nvSpPr>
        <p:spPr>
          <a:xfrm>
            <a:off x="7223259" y="1234403"/>
            <a:ext cx="4265042" cy="313810"/>
          </a:xfrm>
          <a:prstGeom prst="rect">
            <a:avLst/>
          </a:prstGeom>
        </p:spPr>
        <p:txBody>
          <a:bodyPr vert="horz" wrap="square" lIns="91440" tIns="45720" rIns="91440" bIns="45720" rtlCol="0">
            <a:noAutofit/>
          </a:bodyPr>
          <a:lstStyle/>
          <a:p>
            <a:pPr algn="l">
              <a:spcBef>
                <a:spcPts val="600"/>
              </a:spcBef>
            </a:pPr>
            <a:r>
              <a:rPr lang="de-DE" sz="1200" dirty="0" err="1">
                <a:latin typeface="+mn-lt"/>
              </a:rPr>
              <a:t>Ageing</a:t>
            </a:r>
            <a:r>
              <a:rPr lang="de-DE" sz="1200" dirty="0" err="1"/>
              <a:t>-associated</a:t>
            </a:r>
            <a:r>
              <a:rPr lang="de-DE" sz="1200" dirty="0"/>
              <a:t> </a:t>
            </a:r>
            <a:r>
              <a:rPr lang="de-DE" sz="1200" dirty="0" err="1"/>
              <a:t>decline</a:t>
            </a:r>
            <a:r>
              <a:rPr lang="de-DE" sz="1200" dirty="0">
                <a:latin typeface="+mn-lt"/>
              </a:rPr>
              <a:t> (1-1.2 ml/min/1.73 m</a:t>
            </a:r>
            <a:r>
              <a:rPr lang="de-DE" sz="1200" baseline="30000" dirty="0">
                <a:latin typeface="+mn-lt"/>
              </a:rPr>
              <a:t>2</a:t>
            </a:r>
            <a:r>
              <a:rPr lang="de-DE" sz="1200" dirty="0">
                <a:latin typeface="+mn-lt"/>
              </a:rPr>
              <a:t>/</a:t>
            </a:r>
            <a:r>
              <a:rPr lang="de-DE" sz="1200" dirty="0" err="1">
                <a:latin typeface="+mn-lt"/>
              </a:rPr>
              <a:t>year</a:t>
            </a:r>
            <a:r>
              <a:rPr lang="de-DE" sz="1200" dirty="0">
                <a:latin typeface="+mn-lt"/>
              </a:rPr>
              <a:t>)</a:t>
            </a:r>
            <a:endParaRPr lang="de-CH" sz="1200" dirty="0" err="1">
              <a:latin typeface="+mn-lt"/>
            </a:endParaRPr>
          </a:p>
        </p:txBody>
      </p:sp>
      <p:cxnSp>
        <p:nvCxnSpPr>
          <p:cNvPr id="73" name="Gerader Verbinder 72">
            <a:extLst>
              <a:ext uri="{FF2B5EF4-FFF2-40B4-BE49-F238E27FC236}">
                <a16:creationId xmlns:a16="http://schemas.microsoft.com/office/drawing/2014/main" id="{01FB4565-17B0-A389-6B5E-CFD9F9CE220A}"/>
              </a:ext>
            </a:extLst>
          </p:cNvPr>
          <p:cNvCxnSpPr>
            <a:cxnSpLocks/>
          </p:cNvCxnSpPr>
          <p:nvPr/>
        </p:nvCxnSpPr>
        <p:spPr>
          <a:xfrm>
            <a:off x="6821841" y="1823241"/>
            <a:ext cx="362078" cy="3604"/>
          </a:xfrm>
          <a:prstGeom prst="line">
            <a:avLst/>
          </a:prstGeom>
          <a:ln w="28575">
            <a:solidFill>
              <a:srgbClr val="89C7EB"/>
            </a:solidFill>
          </a:ln>
        </p:spPr>
        <p:style>
          <a:lnRef idx="1">
            <a:schemeClr val="accent1"/>
          </a:lnRef>
          <a:fillRef idx="0">
            <a:schemeClr val="accent1"/>
          </a:fillRef>
          <a:effectRef idx="0">
            <a:schemeClr val="accent1"/>
          </a:effectRef>
          <a:fontRef idx="minor">
            <a:schemeClr val="tx1"/>
          </a:fontRef>
        </p:style>
      </p:cxnSp>
      <p:sp>
        <p:nvSpPr>
          <p:cNvPr id="89" name="Textfeld 88">
            <a:extLst>
              <a:ext uri="{FF2B5EF4-FFF2-40B4-BE49-F238E27FC236}">
                <a16:creationId xmlns:a16="http://schemas.microsoft.com/office/drawing/2014/main" id="{A8196BCB-4B45-A42A-8844-2757B5F6829F}"/>
              </a:ext>
            </a:extLst>
          </p:cNvPr>
          <p:cNvSpPr txBox="1"/>
          <p:nvPr/>
        </p:nvSpPr>
        <p:spPr>
          <a:xfrm>
            <a:off x="7223259" y="1764012"/>
            <a:ext cx="4265042" cy="313810"/>
          </a:xfrm>
          <a:prstGeom prst="rect">
            <a:avLst/>
          </a:prstGeom>
        </p:spPr>
        <p:txBody>
          <a:bodyPr vert="horz" wrap="square" lIns="91440" tIns="45720" rIns="91440" bIns="45720" rtlCol="0">
            <a:noAutofit/>
          </a:bodyPr>
          <a:lstStyle/>
          <a:p>
            <a:pPr algn="l">
              <a:spcBef>
                <a:spcPts val="600"/>
              </a:spcBef>
            </a:pPr>
            <a:r>
              <a:rPr lang="de-DE" sz="1200" dirty="0">
                <a:latin typeface="+mn-lt"/>
              </a:rPr>
              <a:t>Potential additional </a:t>
            </a:r>
            <a:r>
              <a:rPr lang="de-DE" sz="1200" dirty="0" err="1">
                <a:latin typeface="+mn-lt"/>
              </a:rPr>
              <a:t>benefit</a:t>
            </a:r>
            <a:r>
              <a:rPr lang="de-DE" sz="1200" dirty="0">
                <a:latin typeface="+mn-lt"/>
              </a:rPr>
              <a:t> </a:t>
            </a:r>
            <a:r>
              <a:rPr lang="de-DE" sz="1200" dirty="0" err="1">
                <a:latin typeface="+mn-lt"/>
              </a:rPr>
              <a:t>with</a:t>
            </a:r>
            <a:r>
              <a:rPr lang="de-DE" sz="1200" dirty="0">
                <a:latin typeface="+mn-lt"/>
              </a:rPr>
              <a:t> </a:t>
            </a:r>
            <a:r>
              <a:rPr lang="de-DE" sz="1200" dirty="0" err="1">
                <a:latin typeface="+mn-lt"/>
              </a:rPr>
              <a:t>pharmacological</a:t>
            </a:r>
            <a:r>
              <a:rPr lang="de-DE" sz="1200" dirty="0">
                <a:latin typeface="+mn-lt"/>
              </a:rPr>
              <a:t> </a:t>
            </a:r>
            <a:r>
              <a:rPr lang="de-DE" sz="1200" dirty="0" err="1">
                <a:latin typeface="+mn-lt"/>
              </a:rPr>
              <a:t>intervention</a:t>
            </a:r>
            <a:endParaRPr lang="de-CH" sz="1200" dirty="0" err="1">
              <a:latin typeface="+mn-lt"/>
            </a:endParaRPr>
          </a:p>
        </p:txBody>
      </p:sp>
      <p:cxnSp>
        <p:nvCxnSpPr>
          <p:cNvPr id="101" name="Gerader Verbinder 100">
            <a:extLst>
              <a:ext uri="{FF2B5EF4-FFF2-40B4-BE49-F238E27FC236}">
                <a16:creationId xmlns:a16="http://schemas.microsoft.com/office/drawing/2014/main" id="{3B6B65F4-B0E6-FAE1-D87E-9E2CF8064008}"/>
              </a:ext>
            </a:extLst>
          </p:cNvPr>
          <p:cNvCxnSpPr>
            <a:cxnSpLocks/>
          </p:cNvCxnSpPr>
          <p:nvPr/>
        </p:nvCxnSpPr>
        <p:spPr>
          <a:xfrm>
            <a:off x="6821841" y="1900584"/>
            <a:ext cx="362078" cy="3604"/>
          </a:xfrm>
          <a:prstGeom prst="line">
            <a:avLst/>
          </a:prstGeom>
          <a:ln w="28575">
            <a:solidFill>
              <a:srgbClr val="ED9F9F"/>
            </a:solidFill>
          </a:ln>
        </p:spPr>
        <p:style>
          <a:lnRef idx="1">
            <a:schemeClr val="accent1"/>
          </a:lnRef>
          <a:fillRef idx="0">
            <a:schemeClr val="accent1"/>
          </a:fillRef>
          <a:effectRef idx="0">
            <a:schemeClr val="accent1"/>
          </a:effectRef>
          <a:fontRef idx="minor">
            <a:schemeClr val="tx1"/>
          </a:fontRef>
        </p:style>
      </p:cxnSp>
      <p:cxnSp>
        <p:nvCxnSpPr>
          <p:cNvPr id="102" name="Gerader Verbinder 101">
            <a:extLst>
              <a:ext uri="{FF2B5EF4-FFF2-40B4-BE49-F238E27FC236}">
                <a16:creationId xmlns:a16="http://schemas.microsoft.com/office/drawing/2014/main" id="{33441BBD-C41A-8C13-2406-5FE2E64145ED}"/>
              </a:ext>
            </a:extLst>
          </p:cNvPr>
          <p:cNvCxnSpPr>
            <a:cxnSpLocks/>
          </p:cNvCxnSpPr>
          <p:nvPr/>
        </p:nvCxnSpPr>
        <p:spPr>
          <a:xfrm>
            <a:off x="6821841" y="1974323"/>
            <a:ext cx="362078" cy="3604"/>
          </a:xfrm>
          <a:prstGeom prst="line">
            <a:avLst/>
          </a:prstGeom>
          <a:ln w="28575">
            <a:solidFill>
              <a:srgbClr val="F3D78B"/>
            </a:solidFill>
          </a:ln>
        </p:spPr>
        <p:style>
          <a:lnRef idx="1">
            <a:schemeClr val="accent1"/>
          </a:lnRef>
          <a:fillRef idx="0">
            <a:schemeClr val="accent1"/>
          </a:fillRef>
          <a:effectRef idx="0">
            <a:schemeClr val="accent1"/>
          </a:effectRef>
          <a:fontRef idx="minor">
            <a:schemeClr val="tx1"/>
          </a:fontRef>
        </p:style>
      </p:cxnSp>
      <p:grpSp>
        <p:nvGrpSpPr>
          <p:cNvPr id="107" name="Gruppieren 106">
            <a:extLst>
              <a:ext uri="{FF2B5EF4-FFF2-40B4-BE49-F238E27FC236}">
                <a16:creationId xmlns:a16="http://schemas.microsoft.com/office/drawing/2014/main" id="{EE96A02D-17D7-B752-EBA7-CDAA12945515}"/>
              </a:ext>
            </a:extLst>
          </p:cNvPr>
          <p:cNvGrpSpPr/>
          <p:nvPr/>
        </p:nvGrpSpPr>
        <p:grpSpPr>
          <a:xfrm>
            <a:off x="7307934" y="2100787"/>
            <a:ext cx="1124386" cy="313810"/>
            <a:chOff x="6889368" y="2239089"/>
            <a:chExt cx="1124386" cy="313810"/>
          </a:xfrm>
        </p:grpSpPr>
        <p:pic>
          <p:nvPicPr>
            <p:cNvPr id="100" name="Grafik 99">
              <a:extLst>
                <a:ext uri="{FF2B5EF4-FFF2-40B4-BE49-F238E27FC236}">
                  <a16:creationId xmlns:a16="http://schemas.microsoft.com/office/drawing/2014/main" id="{D3FEB3B3-55C5-61F0-5B2F-E8817D1904EA}"/>
                </a:ext>
              </a:extLst>
            </p:cNvPr>
            <p:cNvPicPr>
              <a:picLocks noChangeAspect="1"/>
            </p:cNvPicPr>
            <p:nvPr/>
          </p:nvPicPr>
          <p:blipFill>
            <a:blip r:embed="rId6"/>
            <a:stretch>
              <a:fillRect/>
            </a:stretch>
          </p:blipFill>
          <p:spPr>
            <a:xfrm>
              <a:off x="6889368" y="2272429"/>
              <a:ext cx="253448" cy="253448"/>
            </a:xfrm>
            <a:prstGeom prst="rect">
              <a:avLst/>
            </a:prstGeom>
          </p:spPr>
        </p:pic>
        <p:sp>
          <p:nvSpPr>
            <p:cNvPr id="103" name="Textfeld 102">
              <a:extLst>
                <a:ext uri="{FF2B5EF4-FFF2-40B4-BE49-F238E27FC236}">
                  <a16:creationId xmlns:a16="http://schemas.microsoft.com/office/drawing/2014/main" id="{683AAFD9-A9A3-34CD-8F9C-42D48BB373F6}"/>
                </a:ext>
              </a:extLst>
            </p:cNvPr>
            <p:cNvSpPr txBox="1"/>
            <p:nvPr/>
          </p:nvSpPr>
          <p:spPr>
            <a:xfrm>
              <a:off x="7079335" y="2239089"/>
              <a:ext cx="934419" cy="313810"/>
            </a:xfrm>
            <a:prstGeom prst="rect">
              <a:avLst/>
            </a:prstGeom>
          </p:spPr>
          <p:txBody>
            <a:bodyPr vert="horz" wrap="square" lIns="91440" tIns="45720" rIns="91440" bIns="45720" rtlCol="0" anchor="ctr">
              <a:noAutofit/>
            </a:bodyPr>
            <a:lstStyle/>
            <a:p>
              <a:pPr algn="l">
                <a:spcBef>
                  <a:spcPts val="600"/>
                </a:spcBef>
              </a:pPr>
              <a:r>
                <a:rPr lang="de-DE" sz="1050" dirty="0">
                  <a:latin typeface="+mn-lt"/>
                </a:rPr>
                <a:t>BP </a:t>
              </a:r>
              <a:r>
                <a:rPr lang="de-DE" sz="1050" dirty="0" err="1">
                  <a:latin typeface="+mn-lt"/>
                </a:rPr>
                <a:t>control</a:t>
              </a:r>
              <a:endParaRPr lang="de-CH" sz="1050" dirty="0" err="1">
                <a:latin typeface="+mn-lt"/>
              </a:endParaRPr>
            </a:p>
          </p:txBody>
        </p:sp>
      </p:grpSp>
      <p:grpSp>
        <p:nvGrpSpPr>
          <p:cNvPr id="108" name="Gruppieren 107">
            <a:extLst>
              <a:ext uri="{FF2B5EF4-FFF2-40B4-BE49-F238E27FC236}">
                <a16:creationId xmlns:a16="http://schemas.microsoft.com/office/drawing/2014/main" id="{9F7CF493-1E21-16AE-FCB3-5AAD164238B1}"/>
              </a:ext>
            </a:extLst>
          </p:cNvPr>
          <p:cNvGrpSpPr/>
          <p:nvPr/>
        </p:nvGrpSpPr>
        <p:grpSpPr>
          <a:xfrm>
            <a:off x="8443418" y="2100787"/>
            <a:ext cx="1036011" cy="318469"/>
            <a:chOff x="8024852" y="2239089"/>
            <a:chExt cx="1036011" cy="318469"/>
          </a:xfrm>
        </p:grpSpPr>
        <p:pic>
          <p:nvPicPr>
            <p:cNvPr id="98" name="Grafik 97">
              <a:extLst>
                <a:ext uri="{FF2B5EF4-FFF2-40B4-BE49-F238E27FC236}">
                  <a16:creationId xmlns:a16="http://schemas.microsoft.com/office/drawing/2014/main" id="{F748AB3A-4DAA-4CB5-FA52-2B75A3DFA0F3}"/>
                </a:ext>
              </a:extLst>
            </p:cNvPr>
            <p:cNvPicPr>
              <a:picLocks noChangeAspect="1"/>
            </p:cNvPicPr>
            <p:nvPr/>
          </p:nvPicPr>
          <p:blipFill>
            <a:blip r:embed="rId7"/>
            <a:stretch>
              <a:fillRect/>
            </a:stretch>
          </p:blipFill>
          <p:spPr>
            <a:xfrm>
              <a:off x="8024852" y="2240748"/>
              <a:ext cx="167045" cy="316810"/>
            </a:xfrm>
            <a:prstGeom prst="rect">
              <a:avLst/>
            </a:prstGeom>
          </p:spPr>
        </p:pic>
        <p:sp>
          <p:nvSpPr>
            <p:cNvPr id="104" name="Textfeld 103">
              <a:extLst>
                <a:ext uri="{FF2B5EF4-FFF2-40B4-BE49-F238E27FC236}">
                  <a16:creationId xmlns:a16="http://schemas.microsoft.com/office/drawing/2014/main" id="{EACB5A67-1BAB-39FC-AC06-74C2D6CD2514}"/>
                </a:ext>
              </a:extLst>
            </p:cNvPr>
            <p:cNvSpPr txBox="1"/>
            <p:nvPr/>
          </p:nvSpPr>
          <p:spPr>
            <a:xfrm>
              <a:off x="8126444" y="2239089"/>
              <a:ext cx="934419" cy="313810"/>
            </a:xfrm>
            <a:prstGeom prst="rect">
              <a:avLst/>
            </a:prstGeom>
          </p:spPr>
          <p:txBody>
            <a:bodyPr vert="horz" wrap="square" lIns="91440" tIns="45720" rIns="91440" bIns="45720" rtlCol="0" anchor="ctr">
              <a:noAutofit/>
            </a:bodyPr>
            <a:lstStyle/>
            <a:p>
              <a:pPr algn="l"/>
              <a:r>
                <a:rPr lang="de-DE" sz="1050" dirty="0">
                  <a:latin typeface="+mn-lt"/>
                </a:rPr>
                <a:t>RAAS</a:t>
              </a:r>
            </a:p>
            <a:p>
              <a:pPr algn="l"/>
              <a:r>
                <a:rPr lang="de-DE" sz="1050" dirty="0" err="1"/>
                <a:t>inhibition</a:t>
              </a:r>
              <a:endParaRPr lang="de-CH" sz="1050" dirty="0" err="1">
                <a:latin typeface="+mn-lt"/>
              </a:endParaRPr>
            </a:p>
          </p:txBody>
        </p:sp>
      </p:grpSp>
      <p:grpSp>
        <p:nvGrpSpPr>
          <p:cNvPr id="109" name="Gruppieren 108">
            <a:extLst>
              <a:ext uri="{FF2B5EF4-FFF2-40B4-BE49-F238E27FC236}">
                <a16:creationId xmlns:a16="http://schemas.microsoft.com/office/drawing/2014/main" id="{45F5362F-E31B-60E9-1045-D7265D312901}"/>
              </a:ext>
            </a:extLst>
          </p:cNvPr>
          <p:cNvGrpSpPr/>
          <p:nvPr/>
        </p:nvGrpSpPr>
        <p:grpSpPr>
          <a:xfrm>
            <a:off x="9492499" y="2100787"/>
            <a:ext cx="1034039" cy="315589"/>
            <a:chOff x="9073933" y="2239089"/>
            <a:chExt cx="1034039" cy="315589"/>
          </a:xfrm>
        </p:grpSpPr>
        <p:pic>
          <p:nvPicPr>
            <p:cNvPr id="94" name="Grafik 93">
              <a:extLst>
                <a:ext uri="{FF2B5EF4-FFF2-40B4-BE49-F238E27FC236}">
                  <a16:creationId xmlns:a16="http://schemas.microsoft.com/office/drawing/2014/main" id="{72F3FC82-548F-1923-AD05-AAAC0F226A72}"/>
                </a:ext>
              </a:extLst>
            </p:cNvPr>
            <p:cNvPicPr>
              <a:picLocks noChangeAspect="1"/>
            </p:cNvPicPr>
            <p:nvPr/>
          </p:nvPicPr>
          <p:blipFill>
            <a:blip r:embed="rId8"/>
            <a:stretch>
              <a:fillRect/>
            </a:stretch>
          </p:blipFill>
          <p:spPr>
            <a:xfrm>
              <a:off x="9073933" y="2243628"/>
              <a:ext cx="167045" cy="311050"/>
            </a:xfrm>
            <a:prstGeom prst="rect">
              <a:avLst/>
            </a:prstGeom>
          </p:spPr>
        </p:pic>
        <p:sp>
          <p:nvSpPr>
            <p:cNvPr id="105" name="Textfeld 104">
              <a:extLst>
                <a:ext uri="{FF2B5EF4-FFF2-40B4-BE49-F238E27FC236}">
                  <a16:creationId xmlns:a16="http://schemas.microsoft.com/office/drawing/2014/main" id="{E8EE794B-D1F8-BE3C-9F09-AECCD25A2872}"/>
                </a:ext>
              </a:extLst>
            </p:cNvPr>
            <p:cNvSpPr txBox="1"/>
            <p:nvPr/>
          </p:nvSpPr>
          <p:spPr>
            <a:xfrm>
              <a:off x="9173553" y="2239089"/>
              <a:ext cx="934419" cy="313810"/>
            </a:xfrm>
            <a:prstGeom prst="rect">
              <a:avLst/>
            </a:prstGeom>
          </p:spPr>
          <p:txBody>
            <a:bodyPr vert="horz" wrap="square" lIns="91440" tIns="45720" rIns="91440" bIns="45720" rtlCol="0" anchor="ctr">
              <a:noAutofit/>
            </a:bodyPr>
            <a:lstStyle/>
            <a:p>
              <a:pPr algn="l"/>
              <a:r>
                <a:rPr lang="de-DE" sz="1050" dirty="0">
                  <a:latin typeface="+mn-lt"/>
                </a:rPr>
                <a:t>SGLT2</a:t>
              </a:r>
            </a:p>
            <a:p>
              <a:pPr algn="l"/>
              <a:r>
                <a:rPr lang="de-DE" sz="1050" dirty="0" err="1"/>
                <a:t>inhibition</a:t>
              </a:r>
              <a:endParaRPr lang="de-CH" sz="1050" dirty="0" err="1">
                <a:latin typeface="+mn-lt"/>
              </a:endParaRPr>
            </a:p>
          </p:txBody>
        </p:sp>
      </p:grpSp>
      <p:grpSp>
        <p:nvGrpSpPr>
          <p:cNvPr id="110" name="Gruppieren 109">
            <a:extLst>
              <a:ext uri="{FF2B5EF4-FFF2-40B4-BE49-F238E27FC236}">
                <a16:creationId xmlns:a16="http://schemas.microsoft.com/office/drawing/2014/main" id="{EAE4C514-9327-7F42-FE11-C19C49637EBF}"/>
              </a:ext>
            </a:extLst>
          </p:cNvPr>
          <p:cNvGrpSpPr/>
          <p:nvPr/>
        </p:nvGrpSpPr>
        <p:grpSpPr>
          <a:xfrm>
            <a:off x="10541579" y="2100787"/>
            <a:ext cx="1032069" cy="315589"/>
            <a:chOff x="10123013" y="2239089"/>
            <a:chExt cx="1032069" cy="315589"/>
          </a:xfrm>
        </p:grpSpPr>
        <p:pic>
          <p:nvPicPr>
            <p:cNvPr id="96" name="Grafik 95">
              <a:extLst>
                <a:ext uri="{FF2B5EF4-FFF2-40B4-BE49-F238E27FC236}">
                  <a16:creationId xmlns:a16="http://schemas.microsoft.com/office/drawing/2014/main" id="{7AFCF443-A3B0-A30D-8ABF-549F0FC16F6B}"/>
                </a:ext>
              </a:extLst>
            </p:cNvPr>
            <p:cNvPicPr>
              <a:picLocks noChangeAspect="1"/>
            </p:cNvPicPr>
            <p:nvPr/>
          </p:nvPicPr>
          <p:blipFill>
            <a:blip r:embed="rId9"/>
            <a:stretch>
              <a:fillRect/>
            </a:stretch>
          </p:blipFill>
          <p:spPr>
            <a:xfrm>
              <a:off x="10123013" y="2243629"/>
              <a:ext cx="161285" cy="311049"/>
            </a:xfrm>
            <a:prstGeom prst="rect">
              <a:avLst/>
            </a:prstGeom>
          </p:spPr>
        </p:pic>
        <p:sp>
          <p:nvSpPr>
            <p:cNvPr id="106" name="Textfeld 105">
              <a:extLst>
                <a:ext uri="{FF2B5EF4-FFF2-40B4-BE49-F238E27FC236}">
                  <a16:creationId xmlns:a16="http://schemas.microsoft.com/office/drawing/2014/main" id="{4DE9D846-9B7B-FC68-B0E2-1B79252CDA43}"/>
                </a:ext>
              </a:extLst>
            </p:cNvPr>
            <p:cNvSpPr txBox="1"/>
            <p:nvPr/>
          </p:nvSpPr>
          <p:spPr>
            <a:xfrm>
              <a:off x="10220663" y="2239089"/>
              <a:ext cx="934419" cy="313810"/>
            </a:xfrm>
            <a:prstGeom prst="rect">
              <a:avLst/>
            </a:prstGeom>
          </p:spPr>
          <p:txBody>
            <a:bodyPr vert="horz" wrap="square" lIns="91440" tIns="45720" rIns="91440" bIns="45720" rtlCol="0" anchor="ctr">
              <a:noAutofit/>
            </a:bodyPr>
            <a:lstStyle/>
            <a:p>
              <a:pPr algn="l"/>
              <a:r>
                <a:rPr lang="de-DE" sz="1050" dirty="0" err="1">
                  <a:latin typeface="+mn-lt"/>
                </a:rPr>
                <a:t>nsMRA</a:t>
              </a:r>
              <a:endParaRPr lang="de-CH" sz="1050" dirty="0" err="1">
                <a:latin typeface="+mn-lt"/>
              </a:endParaRPr>
            </a:p>
          </p:txBody>
        </p:sp>
      </p:grpSp>
      <p:sp>
        <p:nvSpPr>
          <p:cNvPr id="111" name="Textfeld 110">
            <a:extLst>
              <a:ext uri="{FF2B5EF4-FFF2-40B4-BE49-F238E27FC236}">
                <a16:creationId xmlns:a16="http://schemas.microsoft.com/office/drawing/2014/main" id="{C2D2BD2E-2ECB-8DEB-E044-54270BAD1C42}"/>
              </a:ext>
            </a:extLst>
          </p:cNvPr>
          <p:cNvSpPr txBox="1"/>
          <p:nvPr/>
        </p:nvSpPr>
        <p:spPr>
          <a:xfrm>
            <a:off x="8610463" y="6348193"/>
            <a:ext cx="914400" cy="914400"/>
          </a:xfrm>
          <a:prstGeom prst="rect">
            <a:avLst/>
          </a:prstGeom>
        </p:spPr>
        <p:txBody>
          <a:bodyPr vert="horz" wrap="none" lIns="91440" tIns="45720" rIns="91440" bIns="45720" rtlCol="0">
            <a:noAutofit/>
          </a:bodyPr>
          <a:lstStyle/>
          <a:p>
            <a:pPr algn="l">
              <a:spcBef>
                <a:spcPts val="600"/>
              </a:spcBef>
            </a:pPr>
            <a:endParaRPr lang="de-CH" sz="1350" dirty="0" err="1">
              <a:solidFill>
                <a:srgbClr val="FF0000"/>
              </a:solidFill>
              <a:latin typeface="+mn-lt"/>
            </a:endParaRPr>
          </a:p>
        </p:txBody>
      </p:sp>
      <p:sp>
        <p:nvSpPr>
          <p:cNvPr id="112" name="Textfeld 111">
            <a:extLst>
              <a:ext uri="{FF2B5EF4-FFF2-40B4-BE49-F238E27FC236}">
                <a16:creationId xmlns:a16="http://schemas.microsoft.com/office/drawing/2014/main" id="{ECC5BBCD-7B0E-FB52-62D7-805C2A4F33C0}"/>
              </a:ext>
            </a:extLst>
          </p:cNvPr>
          <p:cNvSpPr txBox="1"/>
          <p:nvPr/>
        </p:nvSpPr>
        <p:spPr>
          <a:xfrm>
            <a:off x="7488107" y="6503120"/>
            <a:ext cx="4517280"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CH" sz="1000" b="0" i="0" u="none" strike="noStrike" kern="1200" cap="none" spc="0" normalizeH="0" baseline="0" noProof="0" dirty="0" err="1">
                <a:ln>
                  <a:noFill/>
                </a:ln>
                <a:solidFill>
                  <a:prstClr val="black"/>
                </a:solidFill>
                <a:effectLst/>
                <a:uLnTx/>
                <a:uFillTx/>
                <a:latin typeface="Calibri" panose="020F0502020204030204"/>
                <a:ea typeface="+mn-ea"/>
                <a:cs typeface="+mn-cs"/>
              </a:rPr>
              <a:t>Modified</a:t>
            </a:r>
            <a:r>
              <a:rPr kumimoji="0" lang="de-CH"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CH" sz="1000" b="0" i="0" u="none" strike="noStrike" kern="1200" cap="none" spc="0" normalizeH="0" baseline="0" noProof="0" dirty="0" err="1">
                <a:ln>
                  <a:noFill/>
                </a:ln>
                <a:solidFill>
                  <a:prstClr val="black"/>
                </a:solidFill>
                <a:effectLst/>
                <a:uLnTx/>
                <a:uFillTx/>
                <a:latin typeface="Calibri" panose="020F0502020204030204"/>
                <a:ea typeface="+mn-ea"/>
                <a:cs typeface="+mn-cs"/>
              </a:rPr>
              <a:t>from</a:t>
            </a:r>
            <a:r>
              <a:rPr kumimoji="0" lang="de-CH" sz="1000" b="0" i="0" u="none" strike="noStrike" kern="1200" cap="none" spc="0" normalizeH="0" baseline="0" noProof="0" dirty="0">
                <a:ln>
                  <a:noFill/>
                </a:ln>
                <a:solidFill>
                  <a:prstClr val="black"/>
                </a:solidFill>
                <a:effectLst/>
                <a:uLnTx/>
                <a:uFillTx/>
                <a:latin typeface="Calibri" panose="020F0502020204030204"/>
                <a:ea typeface="+mn-ea"/>
                <a:cs typeface="+mn-cs"/>
              </a:rPr>
              <a:t> Fioretto  P, </a:t>
            </a:r>
            <a:r>
              <a:rPr kumimoji="0" lang="de-CH" sz="1000" b="0" i="0" u="none" strike="noStrike" kern="1200" cap="none" spc="0" normalizeH="0" baseline="0" noProof="0" dirty="0" err="1">
                <a:ln>
                  <a:noFill/>
                </a:ln>
                <a:solidFill>
                  <a:prstClr val="black"/>
                </a:solidFill>
                <a:effectLst/>
                <a:uLnTx/>
                <a:uFillTx/>
                <a:latin typeface="Calibri" panose="020F0502020204030204"/>
                <a:ea typeface="+mn-ea"/>
                <a:cs typeface="+mn-cs"/>
              </a:rPr>
              <a:t>Pontremoli</a:t>
            </a:r>
            <a:r>
              <a:rPr kumimoji="0" lang="de-CH" sz="1000" b="0" i="0" u="none" strike="noStrike" kern="1200" cap="none" spc="0" normalizeH="0" baseline="0" noProof="0" dirty="0">
                <a:ln>
                  <a:noFill/>
                </a:ln>
                <a:solidFill>
                  <a:prstClr val="black"/>
                </a:solidFill>
                <a:effectLst/>
                <a:uLnTx/>
                <a:uFillTx/>
                <a:latin typeface="Calibri" panose="020F0502020204030204"/>
                <a:ea typeface="+mn-ea"/>
                <a:cs typeface="+mn-cs"/>
              </a:rPr>
              <a:t> A. Nature Reviews </a:t>
            </a:r>
            <a:r>
              <a:rPr kumimoji="0" lang="de-CH" sz="1000" b="0" i="0" u="none" strike="noStrike" kern="1200" cap="none" spc="0" normalizeH="0" baseline="0" noProof="0" dirty="0" err="1">
                <a:ln>
                  <a:noFill/>
                </a:ln>
                <a:solidFill>
                  <a:prstClr val="black"/>
                </a:solidFill>
                <a:effectLst/>
                <a:uLnTx/>
                <a:uFillTx/>
                <a:latin typeface="Calibri" panose="020F0502020204030204"/>
                <a:ea typeface="+mn-ea"/>
                <a:cs typeface="+mn-cs"/>
              </a:rPr>
              <a:t>Nephrol</a:t>
            </a:r>
            <a:r>
              <a:rPr kumimoji="0" lang="de-CH" sz="1000" b="0" i="0" u="none" strike="noStrike" kern="1200" cap="none" spc="0" normalizeH="0" baseline="0" noProof="0" dirty="0">
                <a:ln>
                  <a:noFill/>
                </a:ln>
                <a:solidFill>
                  <a:prstClr val="black"/>
                </a:solidFill>
                <a:effectLst/>
                <a:uLnTx/>
                <a:uFillTx/>
                <a:latin typeface="Calibri" panose="020F0502020204030204"/>
                <a:ea typeface="+mn-ea"/>
                <a:cs typeface="+mn-cs"/>
              </a:rPr>
              <a:t> 2022; 18: 78-79  </a:t>
            </a:r>
            <a:endParaRPr lang="de-CH" sz="1000" dirty="0">
              <a:solidFill>
                <a:prstClr val="black"/>
              </a:solidFill>
              <a:latin typeface="Calibri" panose="020F0502020204030204"/>
            </a:endParaRPr>
          </a:p>
        </p:txBody>
      </p:sp>
    </p:spTree>
    <p:extLst>
      <p:ext uri="{BB962C8B-B14F-4D97-AF65-F5344CB8AC3E}">
        <p14:creationId xmlns:p14="http://schemas.microsoft.com/office/powerpoint/2010/main" val="12572465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platzhalter 16">
            <a:extLst>
              <a:ext uri="{FF2B5EF4-FFF2-40B4-BE49-F238E27FC236}">
                <a16:creationId xmlns:a16="http://schemas.microsoft.com/office/drawing/2014/main" id="{1341D39E-1C97-413E-B963-0E17CA414535}"/>
              </a:ext>
            </a:extLst>
          </p:cNvPr>
          <p:cNvSpPr>
            <a:spLocks noGrp="1"/>
          </p:cNvSpPr>
          <p:nvPr>
            <p:ph type="body" sz="quarter" idx="13"/>
          </p:nvPr>
        </p:nvSpPr>
        <p:spPr>
          <a:xfrm>
            <a:off x="623888" y="862124"/>
            <a:ext cx="10908000" cy="905954"/>
          </a:xfrm>
        </p:spPr>
        <p:txBody>
          <a:bodyPr/>
          <a:lstStyle/>
          <a:p>
            <a:pPr algn="l"/>
            <a:r>
              <a:rPr lang="en-US" dirty="0">
                <a:latin typeface="+mj-lt"/>
              </a:rPr>
              <a:t>Estimated treatment effects of SGLT2i, GLP-1 RA and non-steroidal MRA, alone and in combination on CV and renal outcomes </a:t>
            </a:r>
            <a:r>
              <a:rPr lang="en-US" sz="2000" i="0" u="none" strike="noStrike" baseline="0" dirty="0">
                <a:latin typeface="+mj-lt"/>
              </a:rPr>
              <a:t>in DKD with albuminuria&gt; 30mg/g</a:t>
            </a:r>
          </a:p>
        </p:txBody>
      </p:sp>
      <p:sp>
        <p:nvSpPr>
          <p:cNvPr id="13" name="Titel 12">
            <a:extLst>
              <a:ext uri="{FF2B5EF4-FFF2-40B4-BE49-F238E27FC236}">
                <a16:creationId xmlns:a16="http://schemas.microsoft.com/office/drawing/2014/main" id="{C3273664-82FD-4355-8690-ED076A2B2587}"/>
              </a:ext>
            </a:extLst>
          </p:cNvPr>
          <p:cNvSpPr>
            <a:spLocks noGrp="1"/>
          </p:cNvSpPr>
          <p:nvPr>
            <p:ph type="title"/>
          </p:nvPr>
        </p:nvSpPr>
        <p:spPr>
          <a:xfrm>
            <a:off x="623889" y="333376"/>
            <a:ext cx="9467850" cy="513138"/>
          </a:xfrm>
        </p:spPr>
        <p:txBody>
          <a:bodyPr>
            <a:normAutofit/>
          </a:bodyPr>
          <a:lstStyle/>
          <a:p>
            <a:r>
              <a:rPr lang="en-US" sz="2400" dirty="0"/>
              <a:t>Treatment effects of incremental pharmaceutical intervention</a:t>
            </a:r>
            <a:endParaRPr lang="de-CH" sz="2400" dirty="0"/>
          </a:p>
        </p:txBody>
      </p:sp>
      <p:sp>
        <p:nvSpPr>
          <p:cNvPr id="4" name="Fußzeilenplatzhalter 3">
            <a:extLst>
              <a:ext uri="{FF2B5EF4-FFF2-40B4-BE49-F238E27FC236}">
                <a16:creationId xmlns:a16="http://schemas.microsoft.com/office/drawing/2014/main" id="{8E6AA27D-9B19-46F4-88FD-1BDECFC6D78D}"/>
              </a:ext>
            </a:extLst>
          </p:cNvPr>
          <p:cNvSpPr>
            <a:spLocks noGrp="1"/>
          </p:cNvSpPr>
          <p:nvPr>
            <p:ph type="ftr" sz="quarter" idx="15"/>
          </p:nvPr>
        </p:nvSpPr>
        <p:spPr>
          <a:xfrm>
            <a:off x="932597" y="6064730"/>
            <a:ext cx="9159142" cy="506124"/>
          </a:xfrm>
        </p:spPr>
        <p:txBody>
          <a:bodyPr/>
          <a:lstStyle/>
          <a:p>
            <a:r>
              <a:rPr lang="en-GB" dirty="0" err="1">
                <a:solidFill>
                  <a:srgbClr val="53585A"/>
                </a:solidFill>
                <a:latin typeface="Arial" panose="020B0604020202020204"/>
              </a:rPr>
              <a:t>Neuen</a:t>
            </a:r>
            <a:r>
              <a:rPr lang="en-GB" dirty="0">
                <a:solidFill>
                  <a:srgbClr val="53585A"/>
                </a:solidFill>
                <a:latin typeface="Arial" panose="020B0604020202020204"/>
              </a:rPr>
              <a:t> BL, et al. Circulation 2024; </a:t>
            </a:r>
            <a:r>
              <a:rPr lang="de-CH" dirty="0">
                <a:solidFill>
                  <a:srgbClr val="53585A"/>
                </a:solidFill>
                <a:latin typeface="Arial" panose="020B0604020202020204"/>
              </a:rPr>
              <a:t>149:450–462</a:t>
            </a:r>
            <a:endParaRPr lang="en-US" dirty="0">
              <a:solidFill>
                <a:srgbClr val="53585A"/>
              </a:solidFill>
              <a:latin typeface="Arial" panose="020B0604020202020204"/>
            </a:endParaRPr>
          </a:p>
        </p:txBody>
      </p:sp>
      <p:sp>
        <p:nvSpPr>
          <p:cNvPr id="5" name="Foliennummernplatzhalter 4">
            <a:extLst>
              <a:ext uri="{FF2B5EF4-FFF2-40B4-BE49-F238E27FC236}">
                <a16:creationId xmlns:a16="http://schemas.microsoft.com/office/drawing/2014/main" id="{2CD50563-8E92-4411-AD36-5D0595DD3B10}"/>
              </a:ext>
            </a:extLst>
          </p:cNvPr>
          <p:cNvSpPr>
            <a:spLocks noGrp="1"/>
          </p:cNvSpPr>
          <p:nvPr>
            <p:ph type="sldNum" sz="quarter" idx="16"/>
          </p:nvPr>
        </p:nvSpPr>
        <p:spPr/>
        <p:txBody>
          <a:bodyPr/>
          <a:lstStyle/>
          <a:p>
            <a:fld id="{7AF8E309-D608-654D-B811-6A2C46C88181}" type="slidenum">
              <a:rPr lang="en-US" smtClean="0"/>
              <a:pPr/>
              <a:t>44</a:t>
            </a:fld>
            <a:endParaRPr lang="en-US"/>
          </a:p>
        </p:txBody>
      </p:sp>
      <p:sp>
        <p:nvSpPr>
          <p:cNvPr id="16" name="Textfeld 15">
            <a:extLst>
              <a:ext uri="{FF2B5EF4-FFF2-40B4-BE49-F238E27FC236}">
                <a16:creationId xmlns:a16="http://schemas.microsoft.com/office/drawing/2014/main" id="{A7CC9E9C-0DFD-42D6-92C6-ACD0FA81A2B9}"/>
              </a:ext>
            </a:extLst>
          </p:cNvPr>
          <p:cNvSpPr txBox="1"/>
          <p:nvPr/>
        </p:nvSpPr>
        <p:spPr>
          <a:xfrm>
            <a:off x="932596" y="5588969"/>
            <a:ext cx="10908000" cy="506124"/>
          </a:xfrm>
          <a:prstGeom prst="rect">
            <a:avLst/>
          </a:prstGeom>
        </p:spPr>
        <p:txBody>
          <a:bodyPr vert="horz" wrap="square" lIns="91440" tIns="45720" rIns="91440" bIns="45720" rtlCol="0">
            <a:noAutofit/>
          </a:bodyPr>
          <a:lstStyle/>
          <a:p>
            <a:pPr algn="l"/>
            <a:r>
              <a:rPr lang="en-US" sz="900" b="0" i="0" u="none" strike="noStrike" baseline="0" dirty="0"/>
              <a:t>CI: confidence interval; GLP-1 RA: glucagon-like peptide-1 receptor agonist; DKD: diabetic kidney disease; HR: hazard ratio; MACE: major adverse cardiovascular events; ns-MRA: non-steroidal mineralocorticoid receptor antagonist; SGLT2i: sodium glucose cotransporter-2 inhibitor; </a:t>
            </a:r>
          </a:p>
          <a:p>
            <a:pPr algn="l"/>
            <a:endParaRPr lang="en-US" sz="900" b="0" i="0" u="none" strike="noStrike" baseline="0" dirty="0"/>
          </a:p>
          <a:p>
            <a:pPr algn="l"/>
            <a:r>
              <a:rPr lang="en-US" sz="900" dirty="0"/>
              <a:t>CKD progression defined as doubling of serum creatinine, kidney failure, or death due to kidney failure, apart from with GLP-1 RAs, where it was defined as sustained reduction in kidney function, kidney failure or death due to kidney failure</a:t>
            </a:r>
            <a:endParaRPr lang="de-CH" sz="900" dirty="0"/>
          </a:p>
        </p:txBody>
      </p:sp>
      <p:pic>
        <p:nvPicPr>
          <p:cNvPr id="2" name="Grafik 1">
            <a:extLst>
              <a:ext uri="{FF2B5EF4-FFF2-40B4-BE49-F238E27FC236}">
                <a16:creationId xmlns:a16="http://schemas.microsoft.com/office/drawing/2014/main" id="{EF4677F6-05F8-386B-D2C2-06E3A3D4F27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7755" y="1691890"/>
            <a:ext cx="4889796" cy="3808253"/>
          </a:xfrm>
          <a:prstGeom prst="rect">
            <a:avLst/>
          </a:prstGeom>
        </p:spPr>
      </p:pic>
      <p:pic>
        <p:nvPicPr>
          <p:cNvPr id="3" name="Grafik 2">
            <a:extLst>
              <a:ext uri="{FF2B5EF4-FFF2-40B4-BE49-F238E27FC236}">
                <a16:creationId xmlns:a16="http://schemas.microsoft.com/office/drawing/2014/main" id="{3CEE620B-016F-A503-E89A-38D9CBEFBE8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44693" y="1691890"/>
            <a:ext cx="5054209" cy="3771704"/>
          </a:xfrm>
          <a:prstGeom prst="rect">
            <a:avLst/>
          </a:prstGeom>
        </p:spPr>
      </p:pic>
    </p:spTree>
    <p:extLst>
      <p:ext uri="{BB962C8B-B14F-4D97-AF65-F5344CB8AC3E}">
        <p14:creationId xmlns:p14="http://schemas.microsoft.com/office/powerpoint/2010/main" val="1957070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072842-38D2-443D-A937-2683ADD9CC6D}"/>
              </a:ext>
            </a:extLst>
          </p:cNvPr>
          <p:cNvSpPr>
            <a:spLocks noGrp="1"/>
          </p:cNvSpPr>
          <p:nvPr>
            <p:ph type="title"/>
          </p:nvPr>
        </p:nvSpPr>
        <p:spPr/>
        <p:txBody>
          <a:bodyPr/>
          <a:lstStyle/>
          <a:p>
            <a:r>
              <a:rPr lang="en-US" dirty="0"/>
              <a:t>Finerenone guidelines recommendations</a:t>
            </a:r>
          </a:p>
        </p:txBody>
      </p:sp>
      <p:sp>
        <p:nvSpPr>
          <p:cNvPr id="5" name="Slide Number Placeholder 4">
            <a:extLst>
              <a:ext uri="{FF2B5EF4-FFF2-40B4-BE49-F238E27FC236}">
                <a16:creationId xmlns:a16="http://schemas.microsoft.com/office/drawing/2014/main" id="{A2E67B54-516F-4E24-81D7-A13557507FCD}"/>
              </a:ext>
            </a:extLst>
          </p:cNvPr>
          <p:cNvSpPr>
            <a:spLocks noGrp="1"/>
          </p:cNvSpPr>
          <p:nvPr>
            <p:ph type="sldNum" sz="quarter" idx="11"/>
          </p:nvPr>
        </p:nvSpPr>
        <p:spPr/>
        <p:txBody>
          <a:bodyPr/>
          <a:lstStyle/>
          <a:p>
            <a:fld id="{7AF8E309-D608-654D-B811-6A2C46C88181}" type="slidenum">
              <a:rPr lang="en-US" smtClean="0"/>
              <a:pPr/>
              <a:t>45</a:t>
            </a:fld>
            <a:endParaRPr lang="en-US"/>
          </a:p>
        </p:txBody>
      </p:sp>
    </p:spTree>
    <p:extLst>
      <p:ext uri="{BB962C8B-B14F-4D97-AF65-F5344CB8AC3E}">
        <p14:creationId xmlns:p14="http://schemas.microsoft.com/office/powerpoint/2010/main" val="1241845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87227A58-3797-4100-88B8-2D17E6D0EE8B}"/>
              </a:ext>
            </a:extLst>
          </p:cNvPr>
          <p:cNvSpPr>
            <a:spLocks noGrp="1"/>
          </p:cNvSpPr>
          <p:nvPr>
            <p:ph type="ftr" sz="quarter" idx="15"/>
          </p:nvPr>
        </p:nvSpPr>
        <p:spPr>
          <a:xfrm>
            <a:off x="777112" y="6076439"/>
            <a:ext cx="11076143" cy="62807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effectLst/>
                <a:uLnTx/>
                <a:uFillTx/>
                <a:latin typeface="Arial" panose="020B0604020202020204"/>
                <a:ea typeface="+mn-ea"/>
                <a:cs typeface="+mn-cs"/>
              </a:rPr>
              <a:t>1. KDIGO 2022</a:t>
            </a:r>
            <a:r>
              <a:rPr kumimoji="0" lang="en-US" sz="900" b="0" i="1" u="none" strike="noStrike" kern="1200" cap="none" spc="0" normalizeH="0" baseline="0" dirty="0">
                <a:ln>
                  <a:noFill/>
                </a:ln>
                <a:effectLst/>
                <a:uLnTx/>
                <a:uFillTx/>
                <a:latin typeface="Arial" panose="020B0604020202020204"/>
                <a:ea typeface="+mn-ea"/>
                <a:cs typeface="+mn-cs"/>
              </a:rPr>
              <a:t>. Kidney Int </a:t>
            </a:r>
            <a:r>
              <a:rPr kumimoji="0" lang="en-US" sz="900" b="0" i="0" u="none" strike="noStrike" kern="1200" cap="none" spc="0" normalizeH="0" baseline="0" dirty="0">
                <a:ln>
                  <a:noFill/>
                </a:ln>
                <a:effectLst/>
                <a:uLnTx/>
                <a:uFillTx/>
                <a:latin typeface="Arial" panose="020B0604020202020204"/>
                <a:ea typeface="+mn-ea"/>
                <a:cs typeface="+mn-cs"/>
              </a:rPr>
              <a:t>2022;102:S1–S128; 2. Zanchi A, </a:t>
            </a:r>
            <a:r>
              <a:rPr kumimoji="0" lang="en-US" sz="900" b="0" i="1" u="none" strike="noStrike" kern="1200" cap="none" spc="0" normalizeH="0" baseline="0" dirty="0">
                <a:ln>
                  <a:noFill/>
                </a:ln>
                <a:effectLst/>
                <a:uLnTx/>
                <a:uFillTx/>
                <a:latin typeface="Arial" panose="020B0604020202020204"/>
                <a:ea typeface="+mn-ea"/>
                <a:cs typeface="+mn-cs"/>
              </a:rPr>
              <a:t>et al. Swiss Med Wkly</a:t>
            </a:r>
            <a:r>
              <a:rPr kumimoji="0" lang="en-US" sz="900" b="0" i="0" u="none" strike="noStrike" kern="1200" cap="none" spc="0" normalizeH="0" baseline="0" dirty="0">
                <a:ln>
                  <a:noFill/>
                </a:ln>
                <a:effectLst/>
                <a:uLnTx/>
                <a:uFillTx/>
                <a:latin typeface="Arial" panose="020B0604020202020204"/>
                <a:ea typeface="+mn-ea"/>
                <a:cs typeface="+mn-cs"/>
              </a:rPr>
              <a:t>. 2023;153:40004;  3. Seeger H, </a:t>
            </a:r>
            <a:r>
              <a:rPr kumimoji="0" lang="en-US" sz="900" b="0" i="1" u="none" strike="noStrike" kern="1200" cap="none" spc="0" normalizeH="0" baseline="0" dirty="0">
                <a:ln>
                  <a:noFill/>
                </a:ln>
                <a:effectLst/>
                <a:uLnTx/>
                <a:uFillTx/>
                <a:latin typeface="Arial" panose="020B0604020202020204"/>
                <a:ea typeface="+mn-ea"/>
                <a:cs typeface="+mn-cs"/>
              </a:rPr>
              <a:t>et al. SGN Pocket Guide </a:t>
            </a:r>
            <a:r>
              <a:rPr kumimoji="0" lang="en-US" sz="900" b="0" i="0" u="none" strike="noStrike" kern="1200" cap="none" spc="0" normalizeH="0" baseline="0" dirty="0">
                <a:ln>
                  <a:noFill/>
                </a:ln>
                <a:effectLst/>
                <a:uLnTx/>
                <a:uFillTx/>
                <a:latin typeface="Arial" panose="020B0604020202020204"/>
                <a:ea typeface="+mn-ea"/>
                <a:cs typeface="+mn-cs"/>
              </a:rPr>
              <a:t>2022, </a:t>
            </a:r>
            <a:r>
              <a:rPr kumimoji="0" lang="en-US" sz="900" b="0" i="0" u="none" strike="noStrike" kern="1200" cap="none" spc="0" normalizeH="0" baseline="0" dirty="0">
                <a:ln>
                  <a:noFill/>
                </a:ln>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www.swissnephrology.ch</a:t>
            </a:r>
            <a:r>
              <a:rPr kumimoji="0" lang="en-US" sz="900" b="0" i="0" u="none" strike="noStrike" kern="1200" cap="none" spc="0" normalizeH="0" baseline="0" dirty="0">
                <a:ln>
                  <a:noFill/>
                </a:ln>
                <a:effectLst/>
                <a:uLnTx/>
                <a:uFillTx/>
                <a:latin typeface="Arial" panose="020B0604020202020204"/>
                <a:ea typeface="+mn-ea"/>
                <a:cs typeface="+mn-cs"/>
              </a:rPr>
              <a:t> ; 4. </a:t>
            </a:r>
            <a:r>
              <a:rPr kumimoji="0" lang="en-US" sz="900" b="0" i="0" u="none" strike="noStrike" kern="1200" cap="none" spc="0" normalizeH="0" baseline="0" dirty="0" err="1">
                <a:ln>
                  <a:noFill/>
                </a:ln>
                <a:effectLst/>
                <a:uLnTx/>
                <a:uFillTx/>
                <a:latin typeface="Arial" panose="020B0604020202020204"/>
                <a:ea typeface="+mn-ea"/>
                <a:cs typeface="+mn-cs"/>
              </a:rPr>
              <a:t>Sarafidis</a:t>
            </a:r>
            <a:r>
              <a:rPr kumimoji="0" lang="en-US" sz="900" b="0" i="0" u="none" strike="noStrike" kern="1200" cap="none" spc="0" normalizeH="0" baseline="0" dirty="0">
                <a:ln>
                  <a:noFill/>
                </a:ln>
                <a:effectLst/>
                <a:uLnTx/>
                <a:uFillTx/>
                <a:latin typeface="Arial" panose="020B0604020202020204"/>
                <a:ea typeface="+mn-ea"/>
                <a:cs typeface="+mn-cs"/>
              </a:rPr>
              <a:t> P, </a:t>
            </a:r>
            <a:r>
              <a:rPr kumimoji="0" lang="en-US" sz="900" b="0" i="1" u="none" strike="noStrike" kern="1200" cap="none" spc="0" normalizeH="0" baseline="0" dirty="0">
                <a:ln>
                  <a:noFill/>
                </a:ln>
                <a:effectLst/>
                <a:uLnTx/>
                <a:uFillTx/>
                <a:latin typeface="Arial" panose="020B0604020202020204"/>
                <a:ea typeface="+mn-ea"/>
                <a:cs typeface="+mn-cs"/>
              </a:rPr>
              <a:t>et al. Clin Kidney J </a:t>
            </a:r>
            <a:r>
              <a:rPr lang="en-US" sz="900" dirty="0"/>
              <a:t>2023;16(11):1885-1907;</a:t>
            </a:r>
            <a:r>
              <a:rPr kumimoji="0" lang="en-US" sz="900" b="0" i="0" u="none" strike="noStrike" kern="1200" cap="none" spc="0" normalizeH="0" baseline="0" dirty="0">
                <a:ln>
                  <a:noFill/>
                </a:ln>
                <a:effectLst/>
                <a:uLnTx/>
                <a:uFillTx/>
                <a:latin typeface="Arial" panose="020B0604020202020204"/>
                <a:ea typeface="+mn-ea"/>
                <a:cs typeface="+mn-cs"/>
              </a:rPr>
              <a:t> 5. American Diabetes Association. </a:t>
            </a:r>
            <a:r>
              <a:rPr kumimoji="0" lang="en-US" sz="900" b="0" i="1" u="none" strike="noStrike" kern="1200" cap="none" spc="0" normalizeH="0" baseline="0" dirty="0">
                <a:ln>
                  <a:noFill/>
                </a:ln>
                <a:effectLst/>
                <a:uLnTx/>
                <a:uFillTx/>
                <a:latin typeface="Arial" panose="020B0604020202020204"/>
                <a:ea typeface="+mn-ea"/>
                <a:cs typeface="+mn-cs"/>
              </a:rPr>
              <a:t>Diabetes Care </a:t>
            </a:r>
            <a:r>
              <a:rPr kumimoji="0" lang="en-US" sz="900" b="0" i="0" u="none" strike="noStrike" kern="1200" cap="none" spc="0" normalizeH="0" baseline="0" dirty="0">
                <a:ln>
                  <a:noFill/>
                </a:ln>
                <a:effectLst/>
                <a:uLnTx/>
                <a:uFillTx/>
                <a:latin typeface="Arial" panose="020B0604020202020204"/>
                <a:ea typeface="+mn-ea"/>
                <a:cs typeface="+mn-cs"/>
              </a:rPr>
              <a:t>2022;45(Suppl 1):S175; 6. </a:t>
            </a:r>
            <a:r>
              <a:rPr kumimoji="0" lang="de-DE" sz="900" b="0" i="0" u="none" strike="noStrike" kern="1200" cap="none" spc="0" normalizeH="0" baseline="0" dirty="0">
                <a:ln>
                  <a:noFill/>
                </a:ln>
                <a:effectLst/>
                <a:uLnTx/>
                <a:uFillTx/>
                <a:latin typeface="Arial" panose="020B0604020202020204"/>
                <a:ea typeface="+mn-ea"/>
                <a:cs typeface="+mn-cs"/>
              </a:rPr>
              <a:t>Lehmann R., </a:t>
            </a:r>
            <a:r>
              <a:rPr kumimoji="0" lang="de-DE" sz="900" b="0" i="1" u="none" strike="noStrike" kern="1200" cap="none" spc="0" normalizeH="0" baseline="0" dirty="0">
                <a:ln>
                  <a:noFill/>
                </a:ln>
                <a:effectLst/>
                <a:uLnTx/>
                <a:uFillTx/>
                <a:latin typeface="Arial" panose="020B0604020202020204"/>
                <a:ea typeface="+mn-ea"/>
                <a:cs typeface="+mn-cs"/>
              </a:rPr>
              <a:t>et al. Der informierte Arzt </a:t>
            </a:r>
            <a:r>
              <a:rPr kumimoji="0" lang="de-DE" sz="900" b="0" i="0" u="none" strike="noStrike" kern="1200" cap="none" spc="0" normalizeH="0" baseline="0" dirty="0">
                <a:ln>
                  <a:noFill/>
                </a:ln>
                <a:effectLst/>
                <a:uLnTx/>
                <a:uFillTx/>
                <a:latin typeface="Arial" panose="020B0604020202020204"/>
                <a:ea typeface="+mn-ea"/>
                <a:cs typeface="+mn-cs"/>
              </a:rPr>
              <a:t>2023, </a:t>
            </a:r>
            <a:r>
              <a:rPr kumimoji="0" lang="de-DE" sz="900" b="0" i="0" u="none" strike="noStrike" kern="1200" cap="none" spc="0" normalizeH="0" baseline="0" dirty="0" err="1">
                <a:ln>
                  <a:noFill/>
                </a:ln>
                <a:effectLst/>
                <a:uLnTx/>
                <a:uFillTx/>
                <a:latin typeface="Arial" panose="020B0604020202020204"/>
                <a:ea typeface="+mn-ea"/>
                <a:cs typeface="+mn-cs"/>
              </a:rPr>
              <a:t>Vol</a:t>
            </a:r>
            <a:r>
              <a:rPr kumimoji="0" lang="de-DE" sz="900" b="0" i="0" u="none" strike="noStrike" kern="1200" cap="none" spc="0" normalizeH="0" baseline="0" dirty="0">
                <a:ln>
                  <a:noFill/>
                </a:ln>
                <a:effectLst/>
                <a:uLnTx/>
                <a:uFillTx/>
                <a:latin typeface="Arial" panose="020B0604020202020204"/>
                <a:ea typeface="+mn-ea"/>
                <a:cs typeface="+mn-cs"/>
              </a:rPr>
              <a:t> 13 Ausgabe 8; 7</a:t>
            </a:r>
            <a:r>
              <a:rPr kumimoji="0" lang="en-US" sz="900" b="0" i="0" u="none" strike="noStrike" kern="1200" cap="none" spc="0" normalizeH="0" baseline="0" dirty="0">
                <a:ln>
                  <a:noFill/>
                </a:ln>
                <a:effectLst/>
                <a:uLnTx/>
                <a:uFillTx/>
                <a:latin typeface="Arial" panose="020B0604020202020204"/>
                <a:ea typeface="+mn-ea"/>
                <a:cs typeface="+mn-cs"/>
              </a:rPr>
              <a:t>. Blonde L, </a:t>
            </a:r>
            <a:r>
              <a:rPr kumimoji="0" lang="en-US" sz="900" b="0" i="1" u="none" strike="noStrike" kern="1200" cap="none" spc="0" normalizeH="0" baseline="0" dirty="0">
                <a:ln>
                  <a:noFill/>
                </a:ln>
                <a:effectLst/>
                <a:uLnTx/>
                <a:uFillTx/>
                <a:latin typeface="Arial" panose="020B0604020202020204"/>
                <a:ea typeface="+mn-ea"/>
                <a:cs typeface="+mn-cs"/>
              </a:rPr>
              <a:t>et al. </a:t>
            </a:r>
            <a:r>
              <a:rPr kumimoji="0" lang="en-US" sz="900" b="0" i="1" u="none" strike="noStrike" kern="1200" cap="none" spc="0" normalizeH="0" baseline="0" dirty="0" err="1">
                <a:ln>
                  <a:noFill/>
                </a:ln>
                <a:effectLst/>
                <a:uLnTx/>
                <a:uFillTx/>
                <a:latin typeface="Arial" panose="020B0604020202020204"/>
                <a:ea typeface="+mn-ea"/>
                <a:cs typeface="+mn-cs"/>
              </a:rPr>
              <a:t>Endocr</a:t>
            </a:r>
            <a:r>
              <a:rPr kumimoji="0" lang="en-US" sz="900" b="0" i="1" u="none" strike="noStrike" kern="1200" cap="none" spc="0" normalizeH="0" baseline="0" dirty="0">
                <a:ln>
                  <a:noFill/>
                </a:ln>
                <a:effectLst/>
                <a:uLnTx/>
                <a:uFillTx/>
                <a:latin typeface="Arial" panose="020B0604020202020204"/>
                <a:ea typeface="+mn-ea"/>
                <a:cs typeface="+mn-cs"/>
              </a:rPr>
              <a:t> </a:t>
            </a:r>
            <a:r>
              <a:rPr kumimoji="0" lang="en-US" sz="900" b="0" i="1" u="none" strike="noStrike" kern="1200" cap="none" spc="0" normalizeH="0" baseline="0" dirty="0" err="1">
                <a:ln>
                  <a:noFill/>
                </a:ln>
                <a:effectLst/>
                <a:uLnTx/>
                <a:uFillTx/>
                <a:latin typeface="Arial" panose="020B0604020202020204"/>
                <a:ea typeface="+mn-ea"/>
                <a:cs typeface="+mn-cs"/>
              </a:rPr>
              <a:t>Pract</a:t>
            </a:r>
            <a:r>
              <a:rPr kumimoji="0" lang="en-US" sz="900" b="0" i="1" u="none" strike="noStrike" kern="1200" cap="none" spc="0" normalizeH="0" baseline="0" dirty="0">
                <a:ln>
                  <a:noFill/>
                </a:ln>
                <a:effectLst/>
                <a:uLnTx/>
                <a:uFillTx/>
                <a:latin typeface="Arial" panose="020B0604020202020204"/>
                <a:ea typeface="+mn-ea"/>
                <a:cs typeface="+mn-cs"/>
              </a:rPr>
              <a:t> </a:t>
            </a:r>
            <a:r>
              <a:rPr kumimoji="0" lang="en-US" sz="900" b="0" i="0" u="none" strike="noStrike" kern="1200" cap="none" spc="0" normalizeH="0" baseline="0" dirty="0">
                <a:ln>
                  <a:noFill/>
                </a:ln>
                <a:effectLst/>
                <a:uLnTx/>
                <a:uFillTx/>
                <a:latin typeface="Arial" panose="020B0604020202020204"/>
                <a:ea typeface="+mn-ea"/>
                <a:cs typeface="+mn-cs"/>
              </a:rPr>
              <a:t>2022;28:923–1049; 8. </a:t>
            </a:r>
            <a:r>
              <a:rPr kumimoji="0" lang="fr-FR" sz="900" b="0" i="0" u="none" strike="noStrike" kern="1200" cap="none" spc="0" normalizeH="0" baseline="0" dirty="0">
                <a:ln>
                  <a:noFill/>
                </a:ln>
                <a:effectLst/>
                <a:uLnTx/>
                <a:uFillTx/>
                <a:latin typeface="Arial" panose="020B0604020202020204"/>
                <a:ea typeface="+mn-ea"/>
                <a:cs typeface="+mn-cs"/>
              </a:rPr>
              <a:t>Marx N., </a:t>
            </a:r>
            <a:r>
              <a:rPr kumimoji="0" lang="fr-FR" sz="900" b="0" i="1" u="none" strike="noStrike" kern="1200" cap="none" spc="0" normalizeH="0" baseline="0" dirty="0">
                <a:ln>
                  <a:noFill/>
                </a:ln>
                <a:effectLst/>
                <a:uLnTx/>
                <a:uFillTx/>
                <a:latin typeface="Arial" panose="020B0604020202020204"/>
                <a:ea typeface="+mn-ea"/>
                <a:cs typeface="+mn-cs"/>
              </a:rPr>
              <a:t>et al. </a:t>
            </a:r>
            <a:r>
              <a:rPr kumimoji="0" lang="fr-FR" sz="900" b="0" i="1" u="none" strike="noStrike" kern="1200" cap="none" spc="0" normalizeH="0" baseline="0" dirty="0" err="1">
                <a:ln>
                  <a:noFill/>
                </a:ln>
                <a:effectLst/>
                <a:uLnTx/>
                <a:uFillTx/>
                <a:latin typeface="Arial" panose="020B0604020202020204"/>
                <a:ea typeface="+mn-ea"/>
                <a:cs typeface="+mn-cs"/>
              </a:rPr>
              <a:t>Eur</a:t>
            </a:r>
            <a:r>
              <a:rPr kumimoji="0" lang="fr-FR" sz="900" b="0" i="1" u="none" strike="noStrike" kern="1200" cap="none" spc="0" normalizeH="0" baseline="0" dirty="0">
                <a:ln>
                  <a:noFill/>
                </a:ln>
                <a:effectLst/>
                <a:uLnTx/>
                <a:uFillTx/>
                <a:latin typeface="Arial" panose="020B0604020202020204"/>
                <a:ea typeface="+mn-ea"/>
                <a:cs typeface="+mn-cs"/>
              </a:rPr>
              <a:t> </a:t>
            </a:r>
            <a:r>
              <a:rPr kumimoji="0" lang="fr-FR" sz="900" b="0" i="1" u="none" strike="noStrike" kern="1200" cap="none" spc="0" normalizeH="0" baseline="0" dirty="0" err="1">
                <a:ln>
                  <a:noFill/>
                </a:ln>
                <a:effectLst/>
                <a:uLnTx/>
                <a:uFillTx/>
                <a:latin typeface="Arial" panose="020B0604020202020204"/>
                <a:ea typeface="+mn-ea"/>
                <a:cs typeface="+mn-cs"/>
              </a:rPr>
              <a:t>Heart</a:t>
            </a:r>
            <a:r>
              <a:rPr kumimoji="0" lang="fr-FR" sz="900" b="0" i="1" u="none" strike="noStrike" kern="1200" cap="none" spc="0" normalizeH="0" baseline="0" dirty="0">
                <a:ln>
                  <a:noFill/>
                </a:ln>
                <a:effectLst/>
                <a:uLnTx/>
                <a:uFillTx/>
                <a:latin typeface="Arial" panose="020B0604020202020204"/>
                <a:ea typeface="+mn-ea"/>
                <a:cs typeface="+mn-cs"/>
              </a:rPr>
              <a:t> J </a:t>
            </a:r>
            <a:r>
              <a:rPr kumimoji="0" lang="fr-FR" sz="900" b="0" i="0" u="none" strike="noStrike" kern="1200" cap="none" spc="0" normalizeH="0" baseline="0" dirty="0">
                <a:ln>
                  <a:noFill/>
                </a:ln>
                <a:effectLst/>
                <a:uLnTx/>
                <a:uFillTx/>
                <a:latin typeface="Arial" panose="020B0604020202020204"/>
                <a:ea typeface="+mn-ea"/>
                <a:cs typeface="+mn-cs"/>
              </a:rPr>
              <a:t>2023;44(48):5060;</a:t>
            </a:r>
            <a:r>
              <a:rPr lang="fr-FR" dirty="0">
                <a:latin typeface="Arial" panose="020B0604020202020204"/>
              </a:rPr>
              <a:t> 9. </a:t>
            </a:r>
            <a:r>
              <a:rPr lang="fr-FR" dirty="0" err="1">
                <a:latin typeface="Arial" panose="020B0604020202020204"/>
              </a:rPr>
              <a:t>McDonagh</a:t>
            </a:r>
            <a:r>
              <a:rPr lang="fr-FR" dirty="0">
                <a:latin typeface="Arial" panose="020B0604020202020204"/>
              </a:rPr>
              <a:t> TA, </a:t>
            </a:r>
            <a:r>
              <a:rPr lang="fr-FR" i="1" dirty="0">
                <a:latin typeface="Arial" panose="020B0604020202020204"/>
              </a:rPr>
              <a:t>et al. </a:t>
            </a:r>
            <a:r>
              <a:rPr lang="fr-FR" i="1" dirty="0" err="1">
                <a:latin typeface="Arial" panose="020B0604020202020204"/>
              </a:rPr>
              <a:t>Eur</a:t>
            </a:r>
            <a:r>
              <a:rPr lang="fr-FR" i="1" dirty="0">
                <a:latin typeface="Arial" panose="020B0604020202020204"/>
              </a:rPr>
              <a:t> </a:t>
            </a:r>
            <a:r>
              <a:rPr lang="fr-FR" i="1" dirty="0" err="1">
                <a:latin typeface="Arial" panose="020B0604020202020204"/>
              </a:rPr>
              <a:t>Heart</a:t>
            </a:r>
            <a:r>
              <a:rPr lang="fr-FR" i="1" dirty="0">
                <a:latin typeface="Arial" panose="020B0604020202020204"/>
              </a:rPr>
              <a:t> </a:t>
            </a:r>
            <a:r>
              <a:rPr lang="fr-FR" dirty="0">
                <a:latin typeface="Arial" panose="020B0604020202020204"/>
              </a:rPr>
              <a:t>J 2024; 44: 3627-3639; 10. </a:t>
            </a:r>
            <a:r>
              <a:rPr lang="da-DK" dirty="0">
                <a:latin typeface="Arial" panose="020B0604020202020204"/>
              </a:rPr>
              <a:t>Mancia G. et al. J Hypertens 2023;41(12):1874-2071; </a:t>
            </a:r>
            <a:r>
              <a:rPr kumimoji="0" lang="en-US" sz="900" b="0" i="0" u="none" strike="noStrike" kern="1200" cap="none" spc="0" normalizeH="0" baseline="0" dirty="0">
                <a:ln>
                  <a:noFill/>
                </a:ln>
                <a:effectLst/>
                <a:uLnTx/>
                <a:uFillTx/>
                <a:latin typeface="Arial" panose="020B0604020202020204"/>
                <a:ea typeface="+mn-ea"/>
                <a:cs typeface="+mn-cs"/>
              </a:rPr>
              <a:t>11. de Boer IH</a:t>
            </a:r>
            <a:r>
              <a:rPr kumimoji="0" lang="en-US" sz="900" b="0" i="1" u="none" strike="noStrike" kern="1200" cap="none" spc="0" normalizeH="0" baseline="0" dirty="0">
                <a:ln>
                  <a:noFill/>
                </a:ln>
                <a:effectLst/>
                <a:uLnTx/>
                <a:uFillTx/>
                <a:latin typeface="Arial" panose="020B0604020202020204"/>
                <a:ea typeface="+mn-ea"/>
                <a:cs typeface="+mn-cs"/>
              </a:rPr>
              <a:t>, et al. Diabetes Care </a:t>
            </a:r>
            <a:r>
              <a:rPr kumimoji="0" lang="en-US" sz="900" b="0" i="0" u="none" strike="noStrike" kern="1200" cap="none" spc="0" normalizeH="0" baseline="0" dirty="0">
                <a:ln>
                  <a:noFill/>
                </a:ln>
                <a:effectLst/>
                <a:uLnTx/>
                <a:uFillTx/>
                <a:latin typeface="Arial" panose="020B0604020202020204"/>
                <a:ea typeface="+mn-ea"/>
                <a:cs typeface="+mn-cs"/>
              </a:rPr>
              <a:t>2022;45(12):3075-3090;</a:t>
            </a:r>
          </a:p>
        </p:txBody>
      </p:sp>
      <p:sp>
        <p:nvSpPr>
          <p:cNvPr id="5" name="Foliennummernplatzhalter 4">
            <a:extLst>
              <a:ext uri="{FF2B5EF4-FFF2-40B4-BE49-F238E27FC236}">
                <a16:creationId xmlns:a16="http://schemas.microsoft.com/office/drawing/2014/main" id="{9316AF86-708B-469D-8833-0B7D1D5F46B9}"/>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F8E309-D608-654D-B811-6A2C46C88181}" type="slidenum">
              <a:rPr kumimoji="0" lang="en-US" sz="900" b="0" i="0" u="none" strike="noStrike" kern="1200" cap="none" spc="0" normalizeH="0" baseline="0" smtClean="0">
                <a:ln>
                  <a:noFill/>
                </a:ln>
                <a:solidFill>
                  <a:srgbClr val="66B512"/>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US" sz="900" b="0" i="0" u="none" strike="noStrike" kern="1200" cap="none" spc="0" normalizeH="0" baseline="0">
              <a:ln>
                <a:noFill/>
              </a:ln>
              <a:solidFill>
                <a:srgbClr val="66B512"/>
              </a:solidFill>
              <a:effectLst/>
              <a:uLnTx/>
              <a:uFillTx/>
              <a:latin typeface="Arial" panose="020B0604020202020204"/>
              <a:ea typeface="+mn-ea"/>
              <a:cs typeface="+mn-cs"/>
            </a:endParaRPr>
          </a:p>
        </p:txBody>
      </p:sp>
      <p:sp>
        <p:nvSpPr>
          <p:cNvPr id="7" name="Titel 4">
            <a:extLst>
              <a:ext uri="{FF2B5EF4-FFF2-40B4-BE49-F238E27FC236}">
                <a16:creationId xmlns:a16="http://schemas.microsoft.com/office/drawing/2014/main" id="{AE597D48-F40A-4D71-B4E5-021294C72C34}"/>
              </a:ext>
            </a:extLst>
          </p:cNvPr>
          <p:cNvSpPr txBox="1">
            <a:spLocks/>
          </p:cNvSpPr>
          <p:nvPr/>
        </p:nvSpPr>
        <p:spPr>
          <a:xfrm>
            <a:off x="623889" y="333375"/>
            <a:ext cx="9467850" cy="80437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1" kern="1200">
                <a:solidFill>
                  <a:schemeClr val="accent3"/>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a:ln>
                  <a:noFill/>
                </a:ln>
                <a:solidFill>
                  <a:srgbClr val="003455"/>
                </a:solidFill>
                <a:effectLst/>
                <a:uLnTx/>
                <a:uFillTx/>
                <a:latin typeface="Arial" panose="020B0604020202020204"/>
                <a:ea typeface="+mj-ea"/>
                <a:cs typeface="+mj-cs"/>
              </a:rPr>
              <a:t>Outline of guideline recommendations for Finerenone</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a:ln>
                <a:noFill/>
              </a:ln>
              <a:solidFill>
                <a:srgbClr val="003455"/>
              </a:solidFill>
              <a:effectLst/>
              <a:uLnTx/>
              <a:uFillTx/>
              <a:latin typeface="Arial" panose="020B0604020202020204"/>
              <a:ea typeface="+mj-ea"/>
              <a:cs typeface="+mj-cs"/>
            </a:endParaRPr>
          </a:p>
        </p:txBody>
      </p:sp>
      <p:sp>
        <p:nvSpPr>
          <p:cNvPr id="6" name="Rechteck 5">
            <a:extLst>
              <a:ext uri="{FF2B5EF4-FFF2-40B4-BE49-F238E27FC236}">
                <a16:creationId xmlns:a16="http://schemas.microsoft.com/office/drawing/2014/main" id="{BD633863-63AE-32C5-A7C4-429A74ECF608}"/>
              </a:ext>
            </a:extLst>
          </p:cNvPr>
          <p:cNvSpPr/>
          <p:nvPr/>
        </p:nvSpPr>
        <p:spPr>
          <a:xfrm>
            <a:off x="777112" y="1538320"/>
            <a:ext cx="5400000" cy="4396432"/>
          </a:xfrm>
          <a:prstGeom prst="rect">
            <a:avLst/>
          </a:prstGeom>
          <a:solidFill>
            <a:srgbClr val="0091DF">
              <a:alpha val="5098"/>
            </a:srgbClr>
          </a:solidFill>
          <a:ln>
            <a:solidFill>
              <a:srgbClr val="0069A4">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hteck 7">
            <a:extLst>
              <a:ext uri="{FF2B5EF4-FFF2-40B4-BE49-F238E27FC236}">
                <a16:creationId xmlns:a16="http://schemas.microsoft.com/office/drawing/2014/main" id="{C5BCE8C7-B4FD-60AD-CBC6-7C05CAF3B8AC}"/>
              </a:ext>
            </a:extLst>
          </p:cNvPr>
          <p:cNvSpPr/>
          <p:nvPr/>
        </p:nvSpPr>
        <p:spPr>
          <a:xfrm>
            <a:off x="6296999" y="1538318"/>
            <a:ext cx="5400000" cy="4396432"/>
          </a:xfrm>
          <a:prstGeom prst="rect">
            <a:avLst/>
          </a:prstGeom>
          <a:solidFill>
            <a:srgbClr val="0091DF">
              <a:alpha val="5098"/>
            </a:srgbClr>
          </a:solidFill>
          <a:ln>
            <a:solidFill>
              <a:srgbClr val="0069A4">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platzhalter 6">
            <a:extLst>
              <a:ext uri="{FF2B5EF4-FFF2-40B4-BE49-F238E27FC236}">
                <a16:creationId xmlns:a16="http://schemas.microsoft.com/office/drawing/2014/main" id="{638F1FD4-9F5F-A21E-520B-AA5DC6506993}"/>
              </a:ext>
            </a:extLst>
          </p:cNvPr>
          <p:cNvSpPr>
            <a:spLocks noGrp="1"/>
          </p:cNvSpPr>
          <p:nvPr>
            <p:ph type="body" sz="quarter" idx="13"/>
          </p:nvPr>
        </p:nvSpPr>
        <p:spPr>
          <a:xfrm>
            <a:off x="777116" y="1640025"/>
            <a:ext cx="5318884" cy="432000"/>
          </a:xfrm>
        </p:spPr>
        <p:txBody>
          <a:bodyPr/>
          <a:lstStyle/>
          <a:p>
            <a:pPr algn="l">
              <a:spcBef>
                <a:spcPts val="600"/>
              </a:spcBef>
            </a:pPr>
            <a:r>
              <a:rPr lang="en-US" sz="1800" b="1">
                <a:solidFill>
                  <a:schemeClr val="bg2"/>
                </a:solidFill>
                <a:latin typeface="+mn-lt"/>
              </a:rPr>
              <a:t>KDIGO 2022 Clinical Practice Guideline for diabetes management in CKD</a:t>
            </a:r>
            <a:r>
              <a:rPr lang="en-US" sz="1800" b="1" baseline="30000">
                <a:solidFill>
                  <a:schemeClr val="bg2"/>
                </a:solidFill>
                <a:latin typeface="+mn-lt"/>
              </a:rPr>
              <a:t>1</a:t>
            </a:r>
            <a:r>
              <a:rPr lang="en-US" sz="1800" b="1">
                <a:solidFill>
                  <a:schemeClr val="bg2"/>
                </a:solidFill>
                <a:latin typeface="+mn-lt"/>
              </a:rPr>
              <a:t> </a:t>
            </a:r>
          </a:p>
        </p:txBody>
      </p:sp>
      <p:sp>
        <p:nvSpPr>
          <p:cNvPr id="10" name="Textfeld 9">
            <a:extLst>
              <a:ext uri="{FF2B5EF4-FFF2-40B4-BE49-F238E27FC236}">
                <a16:creationId xmlns:a16="http://schemas.microsoft.com/office/drawing/2014/main" id="{8BADFFC5-384A-8A01-AE38-FBCB9A4F54B6}"/>
              </a:ext>
            </a:extLst>
          </p:cNvPr>
          <p:cNvSpPr txBox="1"/>
          <p:nvPr/>
        </p:nvSpPr>
        <p:spPr>
          <a:xfrm>
            <a:off x="564996" y="1495777"/>
            <a:ext cx="5260323" cy="1332391"/>
          </a:xfrm>
          <a:prstGeom prst="rect">
            <a:avLst/>
          </a:prstGeom>
        </p:spPr>
        <p:txBody>
          <a:bodyPr vert="horz" wrap="square" lIns="91440" tIns="45720" rIns="91440" bIns="45720" rtlCol="0">
            <a:noAutofit/>
          </a:bodyPr>
          <a:lstStyle/>
          <a:p>
            <a:pPr algn="l">
              <a:spcBef>
                <a:spcPts val="600"/>
              </a:spcBef>
            </a:pPr>
            <a:endParaRPr lang="en-US" sz="1350">
              <a:latin typeface="+mn-lt"/>
            </a:endParaRPr>
          </a:p>
        </p:txBody>
      </p:sp>
      <p:sp>
        <p:nvSpPr>
          <p:cNvPr id="11" name="Textplatzhalter 6">
            <a:extLst>
              <a:ext uri="{FF2B5EF4-FFF2-40B4-BE49-F238E27FC236}">
                <a16:creationId xmlns:a16="http://schemas.microsoft.com/office/drawing/2014/main" id="{CC9F4671-0BB0-195A-4EBB-CA404D42DBF5}"/>
              </a:ext>
            </a:extLst>
          </p:cNvPr>
          <p:cNvSpPr txBox="1">
            <a:spLocks/>
          </p:cNvSpPr>
          <p:nvPr/>
        </p:nvSpPr>
        <p:spPr>
          <a:xfrm>
            <a:off x="6369219" y="1640025"/>
            <a:ext cx="5257785" cy="43200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0"/>
              </a:spcBef>
              <a:buClr>
                <a:schemeClr val="accent3"/>
              </a:buClr>
              <a:buFont typeface="Arial" panose="020B0604020202020204" pitchFamily="34" charset="0"/>
              <a:buNone/>
              <a:tabLst/>
              <a:defRPr lang="en-US" sz="2000" b="1" kern="1200" spc="0">
                <a:solidFill>
                  <a:schemeClr val="accent1"/>
                </a:solidFill>
                <a:latin typeface="+mn-lt"/>
                <a:ea typeface="+mn-ea"/>
                <a:cs typeface="+mn-cs"/>
              </a:defRPr>
            </a:lvl1pPr>
            <a:lvl2pPr marL="533400" indent="-249238" algn="l" defTabSz="914400" rtl="0" eaLnBrk="1" latinLnBrk="0" hangingPunct="1">
              <a:lnSpc>
                <a:spcPct val="100000"/>
              </a:lnSpc>
              <a:spcBef>
                <a:spcPts val="600"/>
              </a:spcBef>
              <a:buClr>
                <a:schemeClr val="accent1"/>
              </a:buClr>
              <a:buFont typeface="System Font"/>
              <a:buChar char="–"/>
              <a:tabLst/>
              <a:defRPr lang="en-US" sz="1600" kern="1200" dirty="0">
                <a:solidFill>
                  <a:schemeClr val="tx1"/>
                </a:solidFill>
                <a:latin typeface="+mn-lt"/>
                <a:ea typeface="+mn-ea"/>
                <a:cs typeface="+mn-cs"/>
              </a:defRPr>
            </a:lvl2pPr>
            <a:lvl3pPr marL="800100" indent="-266700" algn="l" defTabSz="914400" rtl="0" eaLnBrk="1" latinLnBrk="0" hangingPunct="1">
              <a:lnSpc>
                <a:spcPct val="100000"/>
              </a:lnSpc>
              <a:spcBef>
                <a:spcPts val="600"/>
              </a:spcBef>
              <a:buClr>
                <a:schemeClr val="accent2"/>
              </a:buClr>
              <a:buFont typeface="Arial" panose="020B0604020202020204" pitchFamily="34" charset="0"/>
              <a:buChar char="•"/>
              <a:tabLst/>
              <a:defRPr lang="en-US" sz="1400" kern="1200" dirty="0">
                <a:solidFill>
                  <a:schemeClr val="tx1"/>
                </a:solidFill>
                <a:latin typeface="+mn-lt"/>
                <a:ea typeface="+mn-ea"/>
                <a:cs typeface="+mn-cs"/>
              </a:defRPr>
            </a:lvl3pPr>
            <a:lvl4pPr marL="1016000" indent="-215900" algn="l" defTabSz="914400" rtl="0" eaLnBrk="1" latinLnBrk="0" hangingPunct="1">
              <a:lnSpc>
                <a:spcPct val="100000"/>
              </a:lnSpc>
              <a:spcBef>
                <a:spcPts val="600"/>
              </a:spcBef>
              <a:buClr>
                <a:schemeClr val="accent6"/>
              </a:buClr>
              <a:buFont typeface="System Font"/>
              <a:buChar char="–"/>
              <a:tabLst/>
              <a:defRPr lang="en-US" sz="1200" kern="1200" dirty="0">
                <a:solidFill>
                  <a:schemeClr val="tx1"/>
                </a:solidFill>
                <a:latin typeface="+mn-lt"/>
                <a:ea typeface="+mn-ea"/>
                <a:cs typeface="+mn-cs"/>
              </a:defRPr>
            </a:lvl4pPr>
            <a:lvl5pPr marL="1244600" indent="-228600" algn="l" defTabSz="914400" rtl="0" eaLnBrk="1" latinLnBrk="0" hangingPunct="1">
              <a:lnSpc>
                <a:spcPct val="100000"/>
              </a:lnSpc>
              <a:spcBef>
                <a:spcPts val="600"/>
              </a:spcBef>
              <a:buClr>
                <a:schemeClr val="accent6"/>
              </a:buClr>
              <a:buFont typeface="Arial" panose="020B0604020202020204" pitchFamily="34" charset="0"/>
              <a:buChar char="•"/>
              <a:tabLst/>
              <a:defRPr lang="en-US"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t>Guidelines across different societies recommend Finerenone:</a:t>
            </a:r>
            <a:endParaRPr lang="en-US" sz="1600" baseline="30000"/>
          </a:p>
        </p:txBody>
      </p:sp>
      <p:sp>
        <p:nvSpPr>
          <p:cNvPr id="12" name="Textfeld 11">
            <a:extLst>
              <a:ext uri="{FF2B5EF4-FFF2-40B4-BE49-F238E27FC236}">
                <a16:creationId xmlns:a16="http://schemas.microsoft.com/office/drawing/2014/main" id="{EAA60A9D-A3DB-DA73-10A6-C1BABE7B71CE}"/>
              </a:ext>
            </a:extLst>
          </p:cNvPr>
          <p:cNvSpPr txBox="1"/>
          <p:nvPr/>
        </p:nvSpPr>
        <p:spPr>
          <a:xfrm>
            <a:off x="777114" y="2357386"/>
            <a:ext cx="4975985" cy="1323439"/>
          </a:xfrm>
          <a:prstGeom prst="rect">
            <a:avLst/>
          </a:prstGeom>
        </p:spPr>
        <p:txBody>
          <a:bodyPr vert="horz" wrap="square" lIns="91440" tIns="45720" rIns="91440" bIns="45720" rtlCol="0">
            <a:spAutoFit/>
          </a:bodyPr>
          <a:lstStyle/>
          <a:p>
            <a:pPr>
              <a:spcBef>
                <a:spcPts val="600"/>
              </a:spcBef>
            </a:pPr>
            <a:r>
              <a:rPr lang="en-US" sz="1600" b="0" kern="1200">
                <a:solidFill>
                  <a:schemeClr val="tx1">
                    <a:lumMod val="75000"/>
                  </a:schemeClr>
                </a:solidFill>
                <a:latin typeface="+mn-lt"/>
                <a:ea typeface="+mn-ea"/>
                <a:cs typeface="+mn-cs"/>
              </a:rPr>
              <a:t>1.4.1 A nonsteroidal MRA with proven kidney and CV benefit is recommended for patients with </a:t>
            </a:r>
            <a:r>
              <a:rPr lang="en-US" sz="1600" b="1" kern="1200">
                <a:solidFill>
                  <a:schemeClr val="tx1">
                    <a:lumMod val="75000"/>
                  </a:schemeClr>
                </a:solidFill>
                <a:latin typeface="+mn-lt"/>
                <a:ea typeface="+mn-ea"/>
                <a:cs typeface="+mn-cs"/>
              </a:rPr>
              <a:t>T2D</a:t>
            </a:r>
            <a:r>
              <a:rPr lang="en-US" sz="1600" b="0" kern="1200">
                <a:solidFill>
                  <a:schemeClr val="tx1">
                    <a:lumMod val="75000"/>
                  </a:schemeClr>
                </a:solidFill>
                <a:latin typeface="+mn-lt"/>
                <a:ea typeface="+mn-ea"/>
                <a:cs typeface="+mn-cs"/>
              </a:rPr>
              <a:t>, an </a:t>
            </a:r>
            <a:r>
              <a:rPr lang="en-US" sz="1600" b="1" kern="1200">
                <a:solidFill>
                  <a:schemeClr val="tx1">
                    <a:lumMod val="75000"/>
                  </a:schemeClr>
                </a:solidFill>
                <a:latin typeface="+mn-lt"/>
                <a:ea typeface="+mn-ea"/>
                <a:cs typeface="+mn-cs"/>
              </a:rPr>
              <a:t>eGFR ≥25 ml/min/1.73 m</a:t>
            </a:r>
            <a:r>
              <a:rPr lang="en-US" sz="1600" b="1" kern="1200" baseline="30000">
                <a:solidFill>
                  <a:schemeClr val="tx1">
                    <a:lumMod val="75000"/>
                  </a:schemeClr>
                </a:solidFill>
                <a:latin typeface="+mn-lt"/>
                <a:ea typeface="+mn-ea"/>
                <a:cs typeface="+mn-cs"/>
              </a:rPr>
              <a:t>2</a:t>
            </a:r>
            <a:r>
              <a:rPr lang="en-US" sz="1600" b="0" kern="1200">
                <a:solidFill>
                  <a:schemeClr val="tx1">
                    <a:lumMod val="75000"/>
                  </a:schemeClr>
                </a:solidFill>
                <a:latin typeface="+mn-lt"/>
                <a:ea typeface="+mn-ea"/>
                <a:cs typeface="+mn-cs"/>
              </a:rPr>
              <a:t>, </a:t>
            </a:r>
            <a:r>
              <a:rPr lang="en-US" sz="1600" b="1" kern="1200">
                <a:solidFill>
                  <a:schemeClr val="tx1">
                    <a:lumMod val="75000"/>
                  </a:schemeClr>
                </a:solidFill>
                <a:latin typeface="+mn-lt"/>
                <a:ea typeface="+mn-ea"/>
                <a:cs typeface="+mn-cs"/>
              </a:rPr>
              <a:t>normal serum potassium concentration</a:t>
            </a:r>
            <a:r>
              <a:rPr lang="en-US" sz="1600" b="0" kern="1200">
                <a:solidFill>
                  <a:schemeClr val="tx1">
                    <a:lumMod val="75000"/>
                  </a:schemeClr>
                </a:solidFill>
                <a:latin typeface="+mn-lt"/>
                <a:ea typeface="+mn-ea"/>
                <a:cs typeface="+mn-cs"/>
              </a:rPr>
              <a:t>, and </a:t>
            </a:r>
            <a:r>
              <a:rPr lang="en-US" sz="1600" b="1" kern="1200">
                <a:solidFill>
                  <a:schemeClr val="tx1">
                    <a:lumMod val="75000"/>
                  </a:schemeClr>
                </a:solidFill>
                <a:latin typeface="+mn-lt"/>
                <a:ea typeface="+mn-ea"/>
                <a:cs typeface="+mn-cs"/>
              </a:rPr>
              <a:t>UACR ≥30 mg/g </a:t>
            </a:r>
            <a:r>
              <a:rPr lang="en-US" sz="1600" b="0" kern="1200">
                <a:solidFill>
                  <a:schemeClr val="tx1">
                    <a:lumMod val="75000"/>
                  </a:schemeClr>
                </a:solidFill>
                <a:latin typeface="+mn-lt"/>
                <a:ea typeface="+mn-ea"/>
                <a:cs typeface="+mn-cs"/>
              </a:rPr>
              <a:t>despite </a:t>
            </a:r>
            <a:r>
              <a:rPr lang="en-US" sz="1600" b="1" kern="1200">
                <a:solidFill>
                  <a:schemeClr val="tx1">
                    <a:lumMod val="75000"/>
                  </a:schemeClr>
                </a:solidFill>
                <a:latin typeface="+mn-lt"/>
                <a:ea typeface="+mn-ea"/>
                <a:cs typeface="+mn-cs"/>
              </a:rPr>
              <a:t>maximum tolerated dose of </a:t>
            </a:r>
            <a:r>
              <a:rPr lang="en-US" sz="1600" b="1" kern="1200" err="1">
                <a:solidFill>
                  <a:schemeClr val="tx1">
                    <a:lumMod val="75000"/>
                  </a:schemeClr>
                </a:solidFill>
                <a:latin typeface="+mn-lt"/>
                <a:ea typeface="+mn-ea"/>
                <a:cs typeface="+mn-cs"/>
              </a:rPr>
              <a:t>RASi</a:t>
            </a:r>
            <a:r>
              <a:rPr lang="en-US" sz="1600" b="0" kern="1200">
                <a:solidFill>
                  <a:schemeClr val="tx1">
                    <a:lumMod val="75000"/>
                  </a:schemeClr>
                </a:solidFill>
                <a:latin typeface="+mn-lt"/>
                <a:ea typeface="+mn-ea"/>
                <a:cs typeface="+mn-cs"/>
              </a:rPr>
              <a:t>. </a:t>
            </a:r>
            <a:r>
              <a:rPr lang="en-US" sz="1600" b="1" kern="1200">
                <a:solidFill>
                  <a:srgbClr val="C00000"/>
                </a:solidFill>
                <a:latin typeface="+mn-lt"/>
                <a:ea typeface="+mn-ea"/>
                <a:cs typeface="+mn-cs"/>
              </a:rPr>
              <a:t>2A</a:t>
            </a:r>
          </a:p>
        </p:txBody>
      </p:sp>
      <p:sp>
        <p:nvSpPr>
          <p:cNvPr id="14" name="Textplatzhalter 6">
            <a:extLst>
              <a:ext uri="{FF2B5EF4-FFF2-40B4-BE49-F238E27FC236}">
                <a16:creationId xmlns:a16="http://schemas.microsoft.com/office/drawing/2014/main" id="{4C75F5A0-2C4C-9708-CF5C-DFBB4A04149E}"/>
              </a:ext>
            </a:extLst>
          </p:cNvPr>
          <p:cNvSpPr txBox="1">
            <a:spLocks/>
          </p:cNvSpPr>
          <p:nvPr/>
        </p:nvSpPr>
        <p:spPr>
          <a:xfrm>
            <a:off x="777116" y="4126583"/>
            <a:ext cx="5318884" cy="43200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0"/>
              </a:spcBef>
              <a:buClr>
                <a:schemeClr val="accent3"/>
              </a:buClr>
              <a:buFont typeface="Arial" panose="020B0604020202020204" pitchFamily="34" charset="0"/>
              <a:buNone/>
              <a:tabLst/>
              <a:defRPr lang="en-US" sz="2000" b="1" kern="1200" spc="0">
                <a:solidFill>
                  <a:schemeClr val="accent1"/>
                </a:solidFill>
                <a:latin typeface="+mn-lt"/>
                <a:ea typeface="+mn-ea"/>
                <a:cs typeface="+mn-cs"/>
              </a:defRPr>
            </a:lvl1pPr>
            <a:lvl2pPr marL="533400" indent="-249238" algn="l" defTabSz="914400" rtl="0" eaLnBrk="1" latinLnBrk="0" hangingPunct="1">
              <a:lnSpc>
                <a:spcPct val="100000"/>
              </a:lnSpc>
              <a:spcBef>
                <a:spcPts val="600"/>
              </a:spcBef>
              <a:buClr>
                <a:schemeClr val="accent1"/>
              </a:buClr>
              <a:buFont typeface="System Font"/>
              <a:buChar char="–"/>
              <a:tabLst/>
              <a:defRPr lang="en-US" sz="1600" kern="1200" dirty="0">
                <a:solidFill>
                  <a:schemeClr val="tx1"/>
                </a:solidFill>
                <a:latin typeface="+mn-lt"/>
                <a:ea typeface="+mn-ea"/>
                <a:cs typeface="+mn-cs"/>
              </a:defRPr>
            </a:lvl2pPr>
            <a:lvl3pPr marL="800100" indent="-266700" algn="l" defTabSz="914400" rtl="0" eaLnBrk="1" latinLnBrk="0" hangingPunct="1">
              <a:lnSpc>
                <a:spcPct val="100000"/>
              </a:lnSpc>
              <a:spcBef>
                <a:spcPts val="600"/>
              </a:spcBef>
              <a:buClr>
                <a:schemeClr val="accent2"/>
              </a:buClr>
              <a:buFont typeface="Arial" panose="020B0604020202020204" pitchFamily="34" charset="0"/>
              <a:buChar char="•"/>
              <a:tabLst/>
              <a:defRPr lang="en-US" sz="1400" kern="1200" dirty="0">
                <a:solidFill>
                  <a:schemeClr val="tx1"/>
                </a:solidFill>
                <a:latin typeface="+mn-lt"/>
                <a:ea typeface="+mn-ea"/>
                <a:cs typeface="+mn-cs"/>
              </a:defRPr>
            </a:lvl3pPr>
            <a:lvl4pPr marL="1016000" indent="-215900" algn="l" defTabSz="914400" rtl="0" eaLnBrk="1" latinLnBrk="0" hangingPunct="1">
              <a:lnSpc>
                <a:spcPct val="100000"/>
              </a:lnSpc>
              <a:spcBef>
                <a:spcPts val="600"/>
              </a:spcBef>
              <a:buClr>
                <a:schemeClr val="accent6"/>
              </a:buClr>
              <a:buFont typeface="System Font"/>
              <a:buChar char="–"/>
              <a:tabLst/>
              <a:defRPr lang="en-US" sz="1200" kern="1200" dirty="0">
                <a:solidFill>
                  <a:schemeClr val="tx1"/>
                </a:solidFill>
                <a:latin typeface="+mn-lt"/>
                <a:ea typeface="+mn-ea"/>
                <a:cs typeface="+mn-cs"/>
              </a:defRPr>
            </a:lvl4pPr>
            <a:lvl5pPr marL="1244600" indent="-228600" algn="l" defTabSz="914400" rtl="0" eaLnBrk="1" latinLnBrk="0" hangingPunct="1">
              <a:lnSpc>
                <a:spcPct val="100000"/>
              </a:lnSpc>
              <a:spcBef>
                <a:spcPts val="600"/>
              </a:spcBef>
              <a:buClr>
                <a:schemeClr val="accent6"/>
              </a:buClr>
              <a:buFont typeface="Arial" panose="020B0604020202020204" pitchFamily="34" charset="0"/>
              <a:buChar char="•"/>
              <a:tabLst/>
              <a:defRPr lang="en-US"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a:solidFill>
                  <a:schemeClr val="bg2"/>
                </a:solidFill>
              </a:rPr>
              <a:t>DKD in T2D: a consensus statement from the Swiss societies of Diabetes and Nephrology</a:t>
            </a:r>
            <a:r>
              <a:rPr lang="en-US" sz="1800" baseline="30000">
                <a:solidFill>
                  <a:schemeClr val="bg2"/>
                </a:solidFill>
              </a:rPr>
              <a:t>2</a:t>
            </a:r>
          </a:p>
        </p:txBody>
      </p:sp>
      <p:sp>
        <p:nvSpPr>
          <p:cNvPr id="15" name="Textfeld 14">
            <a:extLst>
              <a:ext uri="{FF2B5EF4-FFF2-40B4-BE49-F238E27FC236}">
                <a16:creationId xmlns:a16="http://schemas.microsoft.com/office/drawing/2014/main" id="{9E479036-F55A-2A73-36D7-DEA7928A66B2}"/>
              </a:ext>
            </a:extLst>
          </p:cNvPr>
          <p:cNvSpPr txBox="1"/>
          <p:nvPr/>
        </p:nvSpPr>
        <p:spPr>
          <a:xfrm>
            <a:off x="777114" y="4778902"/>
            <a:ext cx="4975985" cy="1077218"/>
          </a:xfrm>
          <a:prstGeom prst="rect">
            <a:avLst/>
          </a:prstGeom>
        </p:spPr>
        <p:txBody>
          <a:bodyPr vert="horz" wrap="square" lIns="91440" tIns="45720" rIns="91440" bIns="45720" rtlCol="0">
            <a:spAutoFit/>
          </a:bodyPr>
          <a:lstStyle/>
          <a:p>
            <a:pPr algn="l"/>
            <a:r>
              <a:rPr lang="en-US" sz="1600" b="0" i="0" u="none" strike="noStrike" baseline="0">
                <a:solidFill>
                  <a:schemeClr val="tx1">
                    <a:lumMod val="75000"/>
                  </a:schemeClr>
                </a:solidFill>
              </a:rPr>
              <a:t>We recommend considering adding an MRA (e.g. finerenone) in </a:t>
            </a:r>
            <a:r>
              <a:rPr lang="en-US" sz="1600" b="1" i="0" u="none" strike="noStrike" baseline="0" err="1">
                <a:solidFill>
                  <a:schemeClr val="tx1">
                    <a:lumMod val="75000"/>
                  </a:schemeClr>
                </a:solidFill>
              </a:rPr>
              <a:t>albuminuric</a:t>
            </a:r>
            <a:r>
              <a:rPr lang="en-US" sz="1600" b="1" i="0" u="none" strike="noStrike" baseline="0">
                <a:solidFill>
                  <a:schemeClr val="tx1">
                    <a:lumMod val="75000"/>
                  </a:schemeClr>
                </a:solidFill>
              </a:rPr>
              <a:t> diabetic kidney disease</a:t>
            </a:r>
            <a:r>
              <a:rPr lang="en-US" sz="1600" b="0" i="0" u="none" strike="noStrike" baseline="0">
                <a:solidFill>
                  <a:schemeClr val="tx1">
                    <a:lumMod val="75000"/>
                  </a:schemeClr>
                </a:solidFill>
              </a:rPr>
              <a:t> with a </a:t>
            </a:r>
            <a:r>
              <a:rPr lang="en-US" sz="1600" b="1" i="0" u="none" strike="noStrike" baseline="0">
                <a:solidFill>
                  <a:schemeClr val="tx1">
                    <a:lumMod val="75000"/>
                  </a:schemeClr>
                </a:solidFill>
              </a:rPr>
              <a:t>potassium ≤4.8 mmol/l</a:t>
            </a:r>
            <a:r>
              <a:rPr lang="en-US" sz="1600" b="0" i="0" u="none" strike="noStrike" baseline="0">
                <a:solidFill>
                  <a:schemeClr val="tx1">
                    <a:lumMod val="75000"/>
                  </a:schemeClr>
                </a:solidFill>
              </a:rPr>
              <a:t>, for individuals on </a:t>
            </a:r>
            <a:r>
              <a:rPr lang="en-US" sz="1600" b="1" i="0" u="none" strike="noStrike" baseline="0">
                <a:solidFill>
                  <a:schemeClr val="tx1">
                    <a:lumMod val="75000"/>
                  </a:schemeClr>
                </a:solidFill>
              </a:rPr>
              <a:t>RAS blockade with or without an SGLT2 inhibitor</a:t>
            </a:r>
            <a:endParaRPr lang="en-US" sz="1600" b="1" kern="1200">
              <a:solidFill>
                <a:schemeClr val="tx1">
                  <a:lumMod val="75000"/>
                </a:schemeClr>
              </a:solidFill>
              <a:ea typeface="+mn-ea"/>
              <a:cs typeface="+mn-cs"/>
            </a:endParaRPr>
          </a:p>
        </p:txBody>
      </p:sp>
      <p:sp>
        <p:nvSpPr>
          <p:cNvPr id="17" name="Rechteck: abgerundete Ecken 16">
            <a:extLst>
              <a:ext uri="{FF2B5EF4-FFF2-40B4-BE49-F238E27FC236}">
                <a16:creationId xmlns:a16="http://schemas.microsoft.com/office/drawing/2014/main" id="{3C867276-3CAB-390C-A65B-DBAEC2F56121}"/>
              </a:ext>
            </a:extLst>
          </p:cNvPr>
          <p:cNvSpPr/>
          <p:nvPr/>
        </p:nvSpPr>
        <p:spPr>
          <a:xfrm>
            <a:off x="6483390" y="2302166"/>
            <a:ext cx="5055745" cy="252000"/>
          </a:xfrm>
          <a:prstGeom prst="roundRect">
            <a:avLst/>
          </a:prstGeom>
          <a:solidFill>
            <a:schemeClr val="accent2">
              <a:lumMod val="20000"/>
              <a:lumOff val="8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solidFill>
                  <a:schemeClr val="tx1">
                    <a:lumMod val="75000"/>
                  </a:schemeClr>
                </a:solidFill>
              </a:rPr>
              <a:t>Nephrology</a:t>
            </a:r>
          </a:p>
        </p:txBody>
      </p:sp>
      <p:sp>
        <p:nvSpPr>
          <p:cNvPr id="18" name="Rechteck: abgerundete Ecken 17">
            <a:extLst>
              <a:ext uri="{FF2B5EF4-FFF2-40B4-BE49-F238E27FC236}">
                <a16:creationId xmlns:a16="http://schemas.microsoft.com/office/drawing/2014/main" id="{A04F5A4F-99BA-2048-FCDA-7A410CD91FF4}"/>
              </a:ext>
            </a:extLst>
          </p:cNvPr>
          <p:cNvSpPr/>
          <p:nvPr/>
        </p:nvSpPr>
        <p:spPr>
          <a:xfrm>
            <a:off x="6483391" y="3201329"/>
            <a:ext cx="5055746" cy="252000"/>
          </a:xfrm>
          <a:prstGeom prst="roundRect">
            <a:avLst/>
          </a:prstGeom>
          <a:solidFill>
            <a:schemeClr val="accent2">
              <a:lumMod val="20000"/>
              <a:lumOff val="8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solidFill>
                  <a:schemeClr val="tx1">
                    <a:lumMod val="75000"/>
                  </a:schemeClr>
                </a:solidFill>
              </a:rPr>
              <a:t>Endocrinology and Diabetology</a:t>
            </a:r>
          </a:p>
        </p:txBody>
      </p:sp>
      <p:sp>
        <p:nvSpPr>
          <p:cNvPr id="19" name="Rechteck: abgerundete Ecken 18">
            <a:extLst>
              <a:ext uri="{FF2B5EF4-FFF2-40B4-BE49-F238E27FC236}">
                <a16:creationId xmlns:a16="http://schemas.microsoft.com/office/drawing/2014/main" id="{837F0F78-1B39-1522-0EEB-4FD41C989499}"/>
              </a:ext>
            </a:extLst>
          </p:cNvPr>
          <p:cNvSpPr/>
          <p:nvPr/>
        </p:nvSpPr>
        <p:spPr>
          <a:xfrm>
            <a:off x="6483391" y="4100492"/>
            <a:ext cx="5055746" cy="252000"/>
          </a:xfrm>
          <a:prstGeom prst="roundRect">
            <a:avLst/>
          </a:prstGeom>
          <a:solidFill>
            <a:schemeClr val="accent2">
              <a:lumMod val="20000"/>
              <a:lumOff val="8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solidFill>
                  <a:schemeClr val="tx1">
                    <a:lumMod val="75000"/>
                  </a:schemeClr>
                </a:solidFill>
              </a:rPr>
              <a:t>Cardiology</a:t>
            </a:r>
          </a:p>
        </p:txBody>
      </p:sp>
      <p:sp>
        <p:nvSpPr>
          <p:cNvPr id="20" name="Rechteck: abgerundete Ecken 19">
            <a:extLst>
              <a:ext uri="{FF2B5EF4-FFF2-40B4-BE49-F238E27FC236}">
                <a16:creationId xmlns:a16="http://schemas.microsoft.com/office/drawing/2014/main" id="{9A4A4E86-7C2B-7333-961C-5BD5B26B435F}"/>
              </a:ext>
            </a:extLst>
          </p:cNvPr>
          <p:cNvSpPr/>
          <p:nvPr/>
        </p:nvSpPr>
        <p:spPr>
          <a:xfrm>
            <a:off x="6483390" y="4999654"/>
            <a:ext cx="5055747" cy="252000"/>
          </a:xfrm>
          <a:prstGeom prst="roundRect">
            <a:avLst/>
          </a:prstGeom>
          <a:solidFill>
            <a:schemeClr val="accent2">
              <a:lumMod val="20000"/>
              <a:lumOff val="8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solidFill>
                  <a:schemeClr val="tx1">
                    <a:lumMod val="75000"/>
                  </a:schemeClr>
                </a:solidFill>
              </a:rPr>
              <a:t>Interdisciplinary societies and consensus</a:t>
            </a:r>
          </a:p>
        </p:txBody>
      </p:sp>
      <p:sp>
        <p:nvSpPr>
          <p:cNvPr id="22" name="Textfeld 21">
            <a:extLst>
              <a:ext uri="{FF2B5EF4-FFF2-40B4-BE49-F238E27FC236}">
                <a16:creationId xmlns:a16="http://schemas.microsoft.com/office/drawing/2014/main" id="{E9CB0E23-E7CF-25AE-C164-D93BEA7E027F}"/>
              </a:ext>
            </a:extLst>
          </p:cNvPr>
          <p:cNvSpPr txBox="1"/>
          <p:nvPr/>
        </p:nvSpPr>
        <p:spPr>
          <a:xfrm>
            <a:off x="6483388" y="2603859"/>
            <a:ext cx="1581029" cy="276999"/>
          </a:xfrm>
          <a:prstGeom prst="rect">
            <a:avLst/>
          </a:prstGeom>
        </p:spPr>
        <p:txBody>
          <a:bodyPr vert="horz" wrap="square" lIns="91440" tIns="45720" rIns="91440" bIns="45720" rtlCol="0">
            <a:spAutoFit/>
          </a:bodyPr>
          <a:lstStyle/>
          <a:p>
            <a:pPr algn="just">
              <a:spcBef>
                <a:spcPts val="600"/>
              </a:spcBef>
            </a:pPr>
            <a:r>
              <a:rPr lang="en-US" sz="1200" b="1" kern="1200">
                <a:solidFill>
                  <a:schemeClr val="tx1">
                    <a:lumMod val="75000"/>
                  </a:schemeClr>
                </a:solidFill>
                <a:latin typeface="+mn-lt"/>
                <a:ea typeface="+mn-ea"/>
                <a:cs typeface="+mn-cs"/>
              </a:rPr>
              <a:t>KDIGO</a:t>
            </a:r>
            <a:r>
              <a:rPr lang="en-US" sz="1200" b="1" kern="1200" baseline="30000">
                <a:solidFill>
                  <a:schemeClr val="tx1">
                    <a:lumMod val="75000"/>
                  </a:schemeClr>
                </a:solidFill>
                <a:latin typeface="+mn-lt"/>
                <a:ea typeface="+mn-ea"/>
                <a:cs typeface="+mn-cs"/>
              </a:rPr>
              <a:t>1</a:t>
            </a:r>
            <a:r>
              <a:rPr lang="en-US" sz="1200" b="0" kern="1200">
                <a:solidFill>
                  <a:schemeClr val="tx1">
                    <a:lumMod val="75000"/>
                  </a:schemeClr>
                </a:solidFill>
                <a:latin typeface="+mn-lt"/>
                <a:ea typeface="+mn-ea"/>
                <a:cs typeface="+mn-cs"/>
              </a:rPr>
              <a:t> (Level </a:t>
            </a:r>
            <a:r>
              <a:rPr lang="en-US" sz="1200" b="1" kern="1200">
                <a:solidFill>
                  <a:srgbClr val="C00000"/>
                </a:solidFill>
                <a:latin typeface="+mn-lt"/>
                <a:ea typeface="+mn-ea"/>
                <a:cs typeface="+mn-cs"/>
              </a:rPr>
              <a:t>2A</a:t>
            </a:r>
            <a:r>
              <a:rPr lang="en-US" sz="1200" b="1" kern="1200">
                <a:solidFill>
                  <a:schemeClr val="tx1">
                    <a:lumMod val="75000"/>
                  </a:schemeClr>
                </a:solidFill>
                <a:latin typeface="+mn-lt"/>
                <a:ea typeface="+mn-ea"/>
                <a:cs typeface="+mn-cs"/>
              </a:rPr>
              <a:t>) </a:t>
            </a:r>
          </a:p>
        </p:txBody>
      </p:sp>
      <p:sp>
        <p:nvSpPr>
          <p:cNvPr id="23" name="Textfeld 22">
            <a:extLst>
              <a:ext uri="{FF2B5EF4-FFF2-40B4-BE49-F238E27FC236}">
                <a16:creationId xmlns:a16="http://schemas.microsoft.com/office/drawing/2014/main" id="{358EB5D6-2073-FD22-7FBF-4F9F9B4C9794}"/>
              </a:ext>
            </a:extLst>
          </p:cNvPr>
          <p:cNvSpPr txBox="1"/>
          <p:nvPr/>
        </p:nvSpPr>
        <p:spPr>
          <a:xfrm>
            <a:off x="6483389" y="2857491"/>
            <a:ext cx="2465932" cy="276999"/>
          </a:xfrm>
          <a:prstGeom prst="rect">
            <a:avLst/>
          </a:prstGeom>
        </p:spPr>
        <p:txBody>
          <a:bodyPr vert="horz" wrap="square" lIns="91440" tIns="45720" rIns="91440" bIns="45720" rtlCol="0">
            <a:spAutoFit/>
          </a:bodyPr>
          <a:lstStyle/>
          <a:p>
            <a:pPr algn="just">
              <a:spcBef>
                <a:spcPts val="600"/>
              </a:spcBef>
            </a:pPr>
            <a:r>
              <a:rPr lang="en-US" sz="1200" b="1" kern="1200">
                <a:solidFill>
                  <a:schemeClr val="tx1">
                    <a:lumMod val="75000"/>
                  </a:schemeClr>
                </a:solidFill>
                <a:latin typeface="+mn-lt"/>
                <a:ea typeface="+mn-ea"/>
                <a:cs typeface="+mn-cs"/>
              </a:rPr>
              <a:t>ERBP</a:t>
            </a:r>
            <a:r>
              <a:rPr lang="en-US" sz="1200" b="1" kern="1200" baseline="30000">
                <a:solidFill>
                  <a:schemeClr val="tx1">
                    <a:lumMod val="75000"/>
                  </a:schemeClr>
                </a:solidFill>
                <a:latin typeface="+mn-lt"/>
                <a:ea typeface="+mn-ea"/>
                <a:cs typeface="+mn-cs"/>
              </a:rPr>
              <a:t>4</a:t>
            </a:r>
            <a:r>
              <a:rPr lang="en-US" sz="1200" b="1" kern="1200">
                <a:solidFill>
                  <a:schemeClr val="tx1">
                    <a:lumMod val="75000"/>
                  </a:schemeClr>
                </a:solidFill>
                <a:latin typeface="+mn-lt"/>
                <a:ea typeface="+mn-ea"/>
                <a:cs typeface="+mn-cs"/>
              </a:rPr>
              <a:t> (ERA working group)</a:t>
            </a:r>
          </a:p>
        </p:txBody>
      </p:sp>
      <p:sp>
        <p:nvSpPr>
          <p:cNvPr id="24" name="Textfeld 23">
            <a:extLst>
              <a:ext uri="{FF2B5EF4-FFF2-40B4-BE49-F238E27FC236}">
                <a16:creationId xmlns:a16="http://schemas.microsoft.com/office/drawing/2014/main" id="{0E0DEA23-0FF2-00C1-02BC-ADCA86CB09BB}"/>
              </a:ext>
            </a:extLst>
          </p:cNvPr>
          <p:cNvSpPr txBox="1"/>
          <p:nvPr/>
        </p:nvSpPr>
        <p:spPr>
          <a:xfrm>
            <a:off x="9015429" y="2577151"/>
            <a:ext cx="700808" cy="276999"/>
          </a:xfrm>
          <a:prstGeom prst="rect">
            <a:avLst/>
          </a:prstGeom>
        </p:spPr>
        <p:txBody>
          <a:bodyPr vert="horz" wrap="square" lIns="91440" tIns="45720" rIns="91440" bIns="45720" rtlCol="0">
            <a:spAutoFit/>
          </a:bodyPr>
          <a:lstStyle/>
          <a:p>
            <a:pPr algn="just">
              <a:spcBef>
                <a:spcPts val="600"/>
              </a:spcBef>
            </a:pPr>
            <a:r>
              <a:rPr lang="en-US" sz="1200" b="1" kern="1200">
                <a:solidFill>
                  <a:schemeClr val="tx1">
                    <a:lumMod val="75000"/>
                  </a:schemeClr>
                </a:solidFill>
                <a:latin typeface="+mn-lt"/>
                <a:ea typeface="+mn-ea"/>
                <a:cs typeface="+mn-cs"/>
              </a:rPr>
              <a:t>SSN</a:t>
            </a:r>
            <a:r>
              <a:rPr lang="en-US" sz="1200" b="1" kern="1200" baseline="30000">
                <a:solidFill>
                  <a:schemeClr val="tx1">
                    <a:lumMod val="75000"/>
                  </a:schemeClr>
                </a:solidFill>
                <a:latin typeface="+mn-lt"/>
                <a:ea typeface="+mn-ea"/>
                <a:cs typeface="+mn-cs"/>
              </a:rPr>
              <a:t>3</a:t>
            </a:r>
          </a:p>
        </p:txBody>
      </p:sp>
      <p:sp>
        <p:nvSpPr>
          <p:cNvPr id="25" name="Textfeld 24">
            <a:extLst>
              <a:ext uri="{FF2B5EF4-FFF2-40B4-BE49-F238E27FC236}">
                <a16:creationId xmlns:a16="http://schemas.microsoft.com/office/drawing/2014/main" id="{0B2BEAFE-6E5F-641A-84F9-BD66F81B01A4}"/>
              </a:ext>
            </a:extLst>
          </p:cNvPr>
          <p:cNvSpPr txBox="1"/>
          <p:nvPr/>
        </p:nvSpPr>
        <p:spPr>
          <a:xfrm>
            <a:off x="6483389" y="3517271"/>
            <a:ext cx="1480738" cy="276999"/>
          </a:xfrm>
          <a:prstGeom prst="rect">
            <a:avLst/>
          </a:prstGeom>
        </p:spPr>
        <p:txBody>
          <a:bodyPr vert="horz" wrap="square" lIns="91440" tIns="45720" rIns="91440" bIns="45720" rtlCol="0">
            <a:spAutoFit/>
          </a:bodyPr>
          <a:lstStyle/>
          <a:p>
            <a:pPr algn="just">
              <a:spcBef>
                <a:spcPts val="600"/>
              </a:spcBef>
            </a:pPr>
            <a:r>
              <a:rPr lang="en-US" sz="1200" b="1">
                <a:solidFill>
                  <a:schemeClr val="tx1">
                    <a:lumMod val="75000"/>
                  </a:schemeClr>
                </a:solidFill>
              </a:rPr>
              <a:t>ADA</a:t>
            </a:r>
            <a:r>
              <a:rPr lang="en-US" sz="1200" b="1" baseline="30000">
                <a:solidFill>
                  <a:schemeClr val="tx1">
                    <a:lumMod val="75000"/>
                  </a:schemeClr>
                </a:solidFill>
              </a:rPr>
              <a:t>5</a:t>
            </a:r>
            <a:r>
              <a:rPr lang="en-US" sz="1200" b="1">
                <a:solidFill>
                  <a:schemeClr val="tx1">
                    <a:lumMod val="75000"/>
                  </a:schemeClr>
                </a:solidFill>
              </a:rPr>
              <a:t> (</a:t>
            </a:r>
            <a:r>
              <a:rPr lang="en-US" sz="1200">
                <a:solidFill>
                  <a:schemeClr val="tx1">
                    <a:lumMod val="75000"/>
                  </a:schemeClr>
                </a:solidFill>
              </a:rPr>
              <a:t>Level</a:t>
            </a:r>
            <a:r>
              <a:rPr lang="en-US" sz="1200" b="1">
                <a:solidFill>
                  <a:schemeClr val="tx1">
                    <a:lumMod val="75000"/>
                  </a:schemeClr>
                </a:solidFill>
              </a:rPr>
              <a:t> </a:t>
            </a:r>
            <a:r>
              <a:rPr lang="en-US" sz="1200" b="1">
                <a:solidFill>
                  <a:srgbClr val="C00000"/>
                </a:solidFill>
              </a:rPr>
              <a:t>A</a:t>
            </a:r>
            <a:r>
              <a:rPr lang="en-US" sz="1200" b="1">
                <a:solidFill>
                  <a:schemeClr val="tx1">
                    <a:lumMod val="75000"/>
                  </a:schemeClr>
                </a:solidFill>
              </a:rPr>
              <a:t>)</a:t>
            </a:r>
            <a:r>
              <a:rPr lang="en-US" sz="1200" b="1" kern="1200">
                <a:solidFill>
                  <a:schemeClr val="tx1">
                    <a:lumMod val="75000"/>
                  </a:schemeClr>
                </a:solidFill>
                <a:latin typeface="+mn-lt"/>
                <a:ea typeface="+mn-ea"/>
                <a:cs typeface="+mn-cs"/>
              </a:rPr>
              <a:t> </a:t>
            </a:r>
          </a:p>
        </p:txBody>
      </p:sp>
      <p:sp>
        <p:nvSpPr>
          <p:cNvPr id="26" name="Textfeld 25">
            <a:extLst>
              <a:ext uri="{FF2B5EF4-FFF2-40B4-BE49-F238E27FC236}">
                <a16:creationId xmlns:a16="http://schemas.microsoft.com/office/drawing/2014/main" id="{70CB25E8-AA61-CE64-CF02-965F6C19FD5B}"/>
              </a:ext>
            </a:extLst>
          </p:cNvPr>
          <p:cNvSpPr txBox="1"/>
          <p:nvPr/>
        </p:nvSpPr>
        <p:spPr>
          <a:xfrm>
            <a:off x="6483389" y="3770903"/>
            <a:ext cx="2218159" cy="276999"/>
          </a:xfrm>
          <a:prstGeom prst="rect">
            <a:avLst/>
          </a:prstGeom>
        </p:spPr>
        <p:txBody>
          <a:bodyPr vert="horz" wrap="square" lIns="91440" tIns="45720" rIns="91440" bIns="45720" rtlCol="0">
            <a:spAutoFit/>
          </a:bodyPr>
          <a:lstStyle/>
          <a:p>
            <a:pPr algn="just">
              <a:spcBef>
                <a:spcPts val="600"/>
              </a:spcBef>
            </a:pPr>
            <a:r>
              <a:rPr lang="en-US" sz="1200" b="1" kern="1200">
                <a:solidFill>
                  <a:schemeClr val="tx1">
                    <a:lumMod val="75000"/>
                  </a:schemeClr>
                </a:solidFill>
                <a:latin typeface="+mn-lt"/>
                <a:ea typeface="+mn-ea"/>
                <a:cs typeface="+mn-cs"/>
              </a:rPr>
              <a:t>AACE</a:t>
            </a:r>
            <a:r>
              <a:rPr lang="en-US" sz="1200" b="1" kern="1200" baseline="30000">
                <a:solidFill>
                  <a:schemeClr val="tx1">
                    <a:lumMod val="75000"/>
                  </a:schemeClr>
                </a:solidFill>
                <a:latin typeface="+mn-lt"/>
                <a:ea typeface="+mn-ea"/>
                <a:cs typeface="+mn-cs"/>
              </a:rPr>
              <a:t>7</a:t>
            </a:r>
            <a:r>
              <a:rPr lang="en-US" sz="1200" b="1" kern="1200">
                <a:solidFill>
                  <a:schemeClr val="tx1">
                    <a:lumMod val="75000"/>
                  </a:schemeClr>
                </a:solidFill>
                <a:latin typeface="+mn-lt"/>
                <a:ea typeface="+mn-ea"/>
                <a:cs typeface="+mn-cs"/>
              </a:rPr>
              <a:t> (</a:t>
            </a:r>
            <a:r>
              <a:rPr lang="en-US" sz="1200" kern="1200">
                <a:solidFill>
                  <a:schemeClr val="tx1">
                    <a:lumMod val="75000"/>
                  </a:schemeClr>
                </a:solidFill>
                <a:latin typeface="+mn-lt"/>
                <a:ea typeface="+mn-ea"/>
                <a:cs typeface="+mn-cs"/>
              </a:rPr>
              <a:t>Level</a:t>
            </a:r>
            <a:r>
              <a:rPr lang="en-US" sz="1200" b="1" kern="1200">
                <a:solidFill>
                  <a:schemeClr val="tx1">
                    <a:lumMod val="75000"/>
                  </a:schemeClr>
                </a:solidFill>
                <a:latin typeface="+mn-lt"/>
                <a:ea typeface="+mn-ea"/>
                <a:cs typeface="+mn-cs"/>
              </a:rPr>
              <a:t> </a:t>
            </a:r>
            <a:r>
              <a:rPr lang="en-US" sz="1200" b="1" kern="1200">
                <a:solidFill>
                  <a:srgbClr val="C00000"/>
                </a:solidFill>
                <a:latin typeface="+mn-lt"/>
                <a:ea typeface="+mn-ea"/>
                <a:cs typeface="+mn-cs"/>
              </a:rPr>
              <a:t>A</a:t>
            </a:r>
            <a:r>
              <a:rPr lang="en-US" sz="1200" b="1" kern="1200">
                <a:solidFill>
                  <a:schemeClr val="tx1">
                    <a:lumMod val="75000"/>
                  </a:schemeClr>
                </a:solidFill>
                <a:latin typeface="+mn-lt"/>
                <a:ea typeface="+mn-ea"/>
                <a:cs typeface="+mn-cs"/>
              </a:rPr>
              <a:t>)</a:t>
            </a:r>
          </a:p>
        </p:txBody>
      </p:sp>
      <p:sp>
        <p:nvSpPr>
          <p:cNvPr id="27" name="Textfeld 26">
            <a:extLst>
              <a:ext uri="{FF2B5EF4-FFF2-40B4-BE49-F238E27FC236}">
                <a16:creationId xmlns:a16="http://schemas.microsoft.com/office/drawing/2014/main" id="{1378B0CC-7E51-6DAB-33EE-88EDA41EC2B8}"/>
              </a:ext>
            </a:extLst>
          </p:cNvPr>
          <p:cNvSpPr txBox="1"/>
          <p:nvPr/>
        </p:nvSpPr>
        <p:spPr>
          <a:xfrm>
            <a:off x="9015429" y="3490563"/>
            <a:ext cx="765701" cy="276999"/>
          </a:xfrm>
          <a:prstGeom prst="rect">
            <a:avLst/>
          </a:prstGeom>
        </p:spPr>
        <p:txBody>
          <a:bodyPr vert="horz" wrap="square" lIns="91440" tIns="45720" rIns="91440" bIns="45720" rtlCol="0">
            <a:spAutoFit/>
          </a:bodyPr>
          <a:lstStyle/>
          <a:p>
            <a:pPr algn="just">
              <a:spcBef>
                <a:spcPts val="600"/>
              </a:spcBef>
            </a:pPr>
            <a:r>
              <a:rPr lang="en-US" sz="1200" b="1" kern="1200">
                <a:solidFill>
                  <a:schemeClr val="tx1">
                    <a:lumMod val="75000"/>
                  </a:schemeClr>
                </a:solidFill>
                <a:latin typeface="+mn-lt"/>
                <a:ea typeface="+mn-ea"/>
                <a:cs typeface="+mn-cs"/>
              </a:rPr>
              <a:t>SGED</a:t>
            </a:r>
            <a:r>
              <a:rPr lang="en-US" sz="1200" b="1" kern="1200" baseline="30000">
                <a:solidFill>
                  <a:schemeClr val="tx1">
                    <a:lumMod val="75000"/>
                  </a:schemeClr>
                </a:solidFill>
                <a:latin typeface="+mn-lt"/>
                <a:ea typeface="+mn-ea"/>
                <a:cs typeface="+mn-cs"/>
              </a:rPr>
              <a:t>6</a:t>
            </a:r>
          </a:p>
        </p:txBody>
      </p:sp>
      <p:sp>
        <p:nvSpPr>
          <p:cNvPr id="29" name="Textfeld 28">
            <a:extLst>
              <a:ext uri="{FF2B5EF4-FFF2-40B4-BE49-F238E27FC236}">
                <a16:creationId xmlns:a16="http://schemas.microsoft.com/office/drawing/2014/main" id="{78C3325F-3D6C-855A-A677-65169F9854A1}"/>
              </a:ext>
            </a:extLst>
          </p:cNvPr>
          <p:cNvSpPr txBox="1"/>
          <p:nvPr/>
        </p:nvSpPr>
        <p:spPr>
          <a:xfrm>
            <a:off x="6483389" y="4389383"/>
            <a:ext cx="2306650" cy="276999"/>
          </a:xfrm>
          <a:prstGeom prst="rect">
            <a:avLst/>
          </a:prstGeom>
        </p:spPr>
        <p:txBody>
          <a:bodyPr vert="horz" wrap="square" lIns="91440" tIns="45720" rIns="91440" bIns="45720" rtlCol="0">
            <a:spAutoFit/>
          </a:bodyPr>
          <a:lstStyle/>
          <a:p>
            <a:pPr algn="just">
              <a:spcBef>
                <a:spcPts val="600"/>
              </a:spcBef>
            </a:pPr>
            <a:r>
              <a:rPr lang="en-US" sz="1200" b="1">
                <a:solidFill>
                  <a:schemeClr val="tx1">
                    <a:lumMod val="75000"/>
                  </a:schemeClr>
                </a:solidFill>
              </a:rPr>
              <a:t>ESC Diabetes</a:t>
            </a:r>
            <a:r>
              <a:rPr lang="en-US" sz="1200" b="1" baseline="30000">
                <a:solidFill>
                  <a:schemeClr val="tx1">
                    <a:lumMod val="75000"/>
                  </a:schemeClr>
                </a:solidFill>
              </a:rPr>
              <a:t>8</a:t>
            </a:r>
            <a:r>
              <a:rPr lang="en-US" sz="1200" b="1">
                <a:solidFill>
                  <a:schemeClr val="tx1">
                    <a:lumMod val="75000"/>
                  </a:schemeClr>
                </a:solidFill>
              </a:rPr>
              <a:t> (</a:t>
            </a:r>
            <a:r>
              <a:rPr lang="en-US" sz="1200">
                <a:solidFill>
                  <a:schemeClr val="tx1">
                    <a:lumMod val="75000"/>
                  </a:schemeClr>
                </a:solidFill>
              </a:rPr>
              <a:t>Level</a:t>
            </a:r>
            <a:r>
              <a:rPr lang="en-US" sz="1200" b="1">
                <a:solidFill>
                  <a:schemeClr val="tx1">
                    <a:lumMod val="75000"/>
                  </a:schemeClr>
                </a:solidFill>
              </a:rPr>
              <a:t> </a:t>
            </a:r>
            <a:r>
              <a:rPr lang="en-US" sz="1200" b="1">
                <a:solidFill>
                  <a:srgbClr val="C00000"/>
                </a:solidFill>
              </a:rPr>
              <a:t>1A</a:t>
            </a:r>
            <a:r>
              <a:rPr lang="en-US" sz="1200" b="1">
                <a:solidFill>
                  <a:schemeClr val="tx1">
                    <a:lumMod val="75000"/>
                  </a:schemeClr>
                </a:solidFill>
              </a:rPr>
              <a:t>)</a:t>
            </a:r>
            <a:r>
              <a:rPr lang="en-US" sz="1200" b="1" kern="1200">
                <a:solidFill>
                  <a:schemeClr val="tx1">
                    <a:lumMod val="75000"/>
                  </a:schemeClr>
                </a:solidFill>
                <a:latin typeface="+mn-lt"/>
                <a:ea typeface="+mn-ea"/>
                <a:cs typeface="+mn-cs"/>
              </a:rPr>
              <a:t> </a:t>
            </a:r>
          </a:p>
        </p:txBody>
      </p:sp>
      <p:sp>
        <p:nvSpPr>
          <p:cNvPr id="30" name="Textfeld 29">
            <a:extLst>
              <a:ext uri="{FF2B5EF4-FFF2-40B4-BE49-F238E27FC236}">
                <a16:creationId xmlns:a16="http://schemas.microsoft.com/office/drawing/2014/main" id="{DDE40971-4B0A-5612-4164-8921D095ECA8}"/>
              </a:ext>
            </a:extLst>
          </p:cNvPr>
          <p:cNvSpPr txBox="1"/>
          <p:nvPr/>
        </p:nvSpPr>
        <p:spPr>
          <a:xfrm>
            <a:off x="6483389" y="4643015"/>
            <a:ext cx="3036128" cy="276999"/>
          </a:xfrm>
          <a:prstGeom prst="rect">
            <a:avLst/>
          </a:prstGeom>
        </p:spPr>
        <p:txBody>
          <a:bodyPr vert="horz" wrap="square" lIns="91440" tIns="45720" rIns="91440" bIns="45720" rtlCol="0">
            <a:spAutoFit/>
          </a:bodyPr>
          <a:lstStyle/>
          <a:p>
            <a:pPr algn="just">
              <a:spcBef>
                <a:spcPts val="600"/>
              </a:spcBef>
            </a:pPr>
            <a:r>
              <a:rPr lang="en-US" sz="1200" b="1" kern="1200">
                <a:solidFill>
                  <a:schemeClr val="tx1">
                    <a:lumMod val="75000"/>
                  </a:schemeClr>
                </a:solidFill>
                <a:latin typeface="+mn-lt"/>
                <a:ea typeface="+mn-ea"/>
                <a:cs typeface="+mn-cs"/>
              </a:rPr>
              <a:t>ESC HF</a:t>
            </a:r>
            <a:r>
              <a:rPr lang="en-US" sz="1200" b="1" kern="1200" baseline="30000">
                <a:solidFill>
                  <a:schemeClr val="tx1">
                    <a:lumMod val="75000"/>
                  </a:schemeClr>
                </a:solidFill>
                <a:latin typeface="+mn-lt"/>
                <a:ea typeface="+mn-ea"/>
                <a:cs typeface="+mn-cs"/>
              </a:rPr>
              <a:t>9</a:t>
            </a:r>
            <a:r>
              <a:rPr lang="en-US" sz="1200" b="1" kern="1200">
                <a:solidFill>
                  <a:schemeClr val="tx1">
                    <a:lumMod val="75000"/>
                  </a:schemeClr>
                </a:solidFill>
                <a:latin typeface="+mn-lt"/>
                <a:ea typeface="+mn-ea"/>
                <a:cs typeface="+mn-cs"/>
              </a:rPr>
              <a:t> (</a:t>
            </a:r>
            <a:r>
              <a:rPr lang="en-US" sz="1200" kern="1200">
                <a:solidFill>
                  <a:schemeClr val="tx1">
                    <a:lumMod val="75000"/>
                  </a:schemeClr>
                </a:solidFill>
                <a:latin typeface="+mn-lt"/>
                <a:ea typeface="+mn-ea"/>
                <a:cs typeface="+mn-cs"/>
              </a:rPr>
              <a:t>for HF prevention, Level </a:t>
            </a:r>
            <a:r>
              <a:rPr lang="en-US" sz="1200" b="1" kern="1200">
                <a:solidFill>
                  <a:srgbClr val="C00000"/>
                </a:solidFill>
                <a:latin typeface="+mn-lt"/>
                <a:ea typeface="+mn-ea"/>
                <a:cs typeface="+mn-cs"/>
              </a:rPr>
              <a:t>1A</a:t>
            </a:r>
            <a:r>
              <a:rPr lang="en-US" sz="1200" b="1" kern="1200">
                <a:solidFill>
                  <a:schemeClr val="tx1">
                    <a:lumMod val="75000"/>
                  </a:schemeClr>
                </a:solidFill>
                <a:latin typeface="+mn-lt"/>
                <a:ea typeface="+mn-ea"/>
                <a:cs typeface="+mn-cs"/>
              </a:rPr>
              <a:t>)</a:t>
            </a:r>
          </a:p>
        </p:txBody>
      </p:sp>
      <p:sp>
        <p:nvSpPr>
          <p:cNvPr id="31" name="Textfeld 30">
            <a:extLst>
              <a:ext uri="{FF2B5EF4-FFF2-40B4-BE49-F238E27FC236}">
                <a16:creationId xmlns:a16="http://schemas.microsoft.com/office/drawing/2014/main" id="{D67907DE-7681-6C89-EBD4-4D1DDECCE389}"/>
              </a:ext>
            </a:extLst>
          </p:cNvPr>
          <p:cNvSpPr txBox="1"/>
          <p:nvPr/>
        </p:nvSpPr>
        <p:spPr>
          <a:xfrm>
            <a:off x="6483389" y="5320333"/>
            <a:ext cx="3036128" cy="276999"/>
          </a:xfrm>
          <a:prstGeom prst="rect">
            <a:avLst/>
          </a:prstGeom>
        </p:spPr>
        <p:txBody>
          <a:bodyPr vert="horz" wrap="square" lIns="91440" tIns="45720" rIns="91440" bIns="45720" rtlCol="0">
            <a:spAutoFit/>
          </a:bodyPr>
          <a:lstStyle/>
          <a:p>
            <a:pPr algn="just">
              <a:spcBef>
                <a:spcPts val="600"/>
              </a:spcBef>
            </a:pPr>
            <a:r>
              <a:rPr lang="en-US" sz="1200" b="1" kern="1200">
                <a:solidFill>
                  <a:schemeClr val="tx1">
                    <a:lumMod val="75000"/>
                  </a:schemeClr>
                </a:solidFill>
                <a:latin typeface="+mn-lt"/>
                <a:ea typeface="+mn-ea"/>
                <a:cs typeface="+mn-cs"/>
              </a:rPr>
              <a:t>ESH</a:t>
            </a:r>
            <a:r>
              <a:rPr lang="en-US" sz="1200" b="1" kern="1200" baseline="30000">
                <a:solidFill>
                  <a:schemeClr val="tx1">
                    <a:lumMod val="75000"/>
                  </a:schemeClr>
                </a:solidFill>
                <a:latin typeface="+mn-lt"/>
                <a:ea typeface="+mn-ea"/>
                <a:cs typeface="+mn-cs"/>
              </a:rPr>
              <a:t>10</a:t>
            </a:r>
            <a:r>
              <a:rPr lang="en-US" sz="1200" b="1" kern="1200">
                <a:solidFill>
                  <a:schemeClr val="tx1">
                    <a:lumMod val="75000"/>
                  </a:schemeClr>
                </a:solidFill>
                <a:latin typeface="+mn-lt"/>
                <a:ea typeface="+mn-ea"/>
                <a:cs typeface="+mn-cs"/>
              </a:rPr>
              <a:t> (</a:t>
            </a:r>
            <a:r>
              <a:rPr lang="en-US" sz="1200" kern="1200">
                <a:solidFill>
                  <a:schemeClr val="tx1">
                    <a:lumMod val="75000"/>
                  </a:schemeClr>
                </a:solidFill>
                <a:latin typeface="+mn-lt"/>
                <a:ea typeface="+mn-ea"/>
                <a:cs typeface="+mn-cs"/>
              </a:rPr>
              <a:t>Level</a:t>
            </a:r>
            <a:r>
              <a:rPr lang="en-US" sz="1200" b="1" kern="1200">
                <a:solidFill>
                  <a:schemeClr val="tx1">
                    <a:lumMod val="75000"/>
                  </a:schemeClr>
                </a:solidFill>
                <a:latin typeface="+mn-lt"/>
                <a:ea typeface="+mn-ea"/>
                <a:cs typeface="+mn-cs"/>
              </a:rPr>
              <a:t> </a:t>
            </a:r>
            <a:r>
              <a:rPr lang="en-US" sz="1200" b="1" kern="1200">
                <a:solidFill>
                  <a:srgbClr val="C00000"/>
                </a:solidFill>
                <a:latin typeface="+mn-lt"/>
                <a:ea typeface="+mn-ea"/>
                <a:cs typeface="+mn-cs"/>
              </a:rPr>
              <a:t>1A</a:t>
            </a:r>
            <a:r>
              <a:rPr lang="en-US" sz="1200" b="1" kern="1200">
                <a:solidFill>
                  <a:schemeClr val="tx1">
                    <a:lumMod val="75000"/>
                  </a:schemeClr>
                </a:solidFill>
                <a:latin typeface="+mn-lt"/>
                <a:ea typeface="+mn-ea"/>
                <a:cs typeface="+mn-cs"/>
              </a:rPr>
              <a:t>)</a:t>
            </a:r>
          </a:p>
        </p:txBody>
      </p:sp>
      <p:sp>
        <p:nvSpPr>
          <p:cNvPr id="32" name="Textfeld 31">
            <a:extLst>
              <a:ext uri="{FF2B5EF4-FFF2-40B4-BE49-F238E27FC236}">
                <a16:creationId xmlns:a16="http://schemas.microsoft.com/office/drawing/2014/main" id="{CFECC141-3456-FD31-EA63-D3B539ABB9DD}"/>
              </a:ext>
            </a:extLst>
          </p:cNvPr>
          <p:cNvSpPr txBox="1"/>
          <p:nvPr/>
        </p:nvSpPr>
        <p:spPr>
          <a:xfrm>
            <a:off x="6483389" y="5570265"/>
            <a:ext cx="2218158" cy="276999"/>
          </a:xfrm>
          <a:prstGeom prst="rect">
            <a:avLst/>
          </a:prstGeom>
        </p:spPr>
        <p:txBody>
          <a:bodyPr vert="horz" wrap="square" lIns="91440" tIns="45720" rIns="91440" bIns="45720" rtlCol="0">
            <a:spAutoFit/>
          </a:bodyPr>
          <a:lstStyle/>
          <a:p>
            <a:pPr algn="just">
              <a:spcBef>
                <a:spcPts val="600"/>
              </a:spcBef>
            </a:pPr>
            <a:r>
              <a:rPr lang="en-US" sz="1200" b="1">
                <a:solidFill>
                  <a:schemeClr val="tx1">
                    <a:lumMod val="75000"/>
                  </a:schemeClr>
                </a:solidFill>
              </a:rPr>
              <a:t>KDIGO-ADA consensus</a:t>
            </a:r>
            <a:r>
              <a:rPr lang="en-US" sz="1200" b="1" baseline="30000">
                <a:solidFill>
                  <a:schemeClr val="tx1">
                    <a:lumMod val="75000"/>
                  </a:schemeClr>
                </a:solidFill>
              </a:rPr>
              <a:t>11</a:t>
            </a:r>
            <a:endParaRPr lang="en-US" sz="1200" b="1" kern="1200" baseline="30000">
              <a:solidFill>
                <a:schemeClr val="tx1">
                  <a:lumMod val="75000"/>
                </a:schemeClr>
              </a:solidFill>
              <a:latin typeface="+mn-lt"/>
              <a:ea typeface="+mn-ea"/>
              <a:cs typeface="+mn-cs"/>
            </a:endParaRPr>
          </a:p>
        </p:txBody>
      </p:sp>
      <p:sp>
        <p:nvSpPr>
          <p:cNvPr id="33" name="Textfeld 32">
            <a:extLst>
              <a:ext uri="{FF2B5EF4-FFF2-40B4-BE49-F238E27FC236}">
                <a16:creationId xmlns:a16="http://schemas.microsoft.com/office/drawing/2014/main" id="{9C1B4FA8-0290-6F64-A911-5E2302593981}"/>
              </a:ext>
            </a:extLst>
          </p:cNvPr>
          <p:cNvSpPr txBox="1"/>
          <p:nvPr/>
        </p:nvSpPr>
        <p:spPr>
          <a:xfrm>
            <a:off x="9015429" y="5320333"/>
            <a:ext cx="1934072" cy="276999"/>
          </a:xfrm>
          <a:prstGeom prst="rect">
            <a:avLst/>
          </a:prstGeom>
        </p:spPr>
        <p:txBody>
          <a:bodyPr vert="horz" wrap="square" lIns="91440" tIns="45720" rIns="91440" bIns="45720" rtlCol="0">
            <a:spAutoFit/>
          </a:bodyPr>
          <a:lstStyle/>
          <a:p>
            <a:pPr algn="just">
              <a:spcBef>
                <a:spcPts val="600"/>
              </a:spcBef>
            </a:pPr>
            <a:r>
              <a:rPr lang="en-US" sz="1200" b="1" kern="1200">
                <a:solidFill>
                  <a:schemeClr val="tx1">
                    <a:lumMod val="75000"/>
                  </a:schemeClr>
                </a:solidFill>
                <a:latin typeface="+mn-lt"/>
                <a:ea typeface="+mn-ea"/>
                <a:cs typeface="+mn-cs"/>
              </a:rPr>
              <a:t>SGED-SSN consensus</a:t>
            </a:r>
            <a:r>
              <a:rPr lang="en-US" sz="1200" b="1" kern="1200" baseline="30000">
                <a:solidFill>
                  <a:schemeClr val="tx1">
                    <a:lumMod val="75000"/>
                  </a:schemeClr>
                </a:solidFill>
                <a:latin typeface="+mn-lt"/>
                <a:ea typeface="+mn-ea"/>
                <a:cs typeface="+mn-cs"/>
              </a:rPr>
              <a:t>2</a:t>
            </a:r>
          </a:p>
        </p:txBody>
      </p:sp>
    </p:spTree>
    <p:extLst>
      <p:ext uri="{BB962C8B-B14F-4D97-AF65-F5344CB8AC3E}">
        <p14:creationId xmlns:p14="http://schemas.microsoft.com/office/powerpoint/2010/main" val="9943927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80904B9-3E96-4DF7-B3CB-0829CAE62872}"/>
              </a:ext>
            </a:extLst>
          </p:cNvPr>
          <p:cNvSpPr>
            <a:spLocks noGrp="1"/>
          </p:cNvSpPr>
          <p:nvPr>
            <p:ph type="ftr" sz="quarter" idx="14"/>
          </p:nvPr>
        </p:nvSpPr>
        <p:spPr>
          <a:xfrm>
            <a:off x="932596" y="5740670"/>
            <a:ext cx="10419988" cy="1036702"/>
          </a:xfrm>
        </p:spPr>
        <p:txBody>
          <a:bodyPr/>
          <a:lstStyle/>
          <a:p>
            <a:endParaRPr lang="en-GB" sz="1000" dirty="0"/>
          </a:p>
          <a:p>
            <a:pPr algn="l"/>
            <a:r>
              <a:rPr lang="en-GB" dirty="0"/>
              <a:t>*</a:t>
            </a:r>
            <a:r>
              <a:rPr lang="en-GB" dirty="0" err="1"/>
              <a:t>ACEi</a:t>
            </a:r>
            <a:r>
              <a:rPr lang="en-GB" dirty="0"/>
              <a:t> or ARB (at maximal tolerated doses) should be first-line therapy for hypertension when albuminuria is present. Otherwise, dihydropyridine calcium channel blocker or diuretic can also be considered; all three classes are often needed to attain BP targets; </a:t>
            </a:r>
            <a:r>
              <a:rPr lang="en-GB" baseline="30000" dirty="0"/>
              <a:t>†</a:t>
            </a:r>
            <a:r>
              <a:rPr lang="en-GB" dirty="0" err="1"/>
              <a:t>finerenone</a:t>
            </a:r>
            <a:r>
              <a:rPr lang="en-GB" dirty="0"/>
              <a:t> is currently the only nonsteroidal MRA with proven clinical kidney and CV benefits</a:t>
            </a:r>
          </a:p>
          <a:p>
            <a:r>
              <a:rPr lang="en-GB" dirty="0"/>
              <a:t>Please see notes for abbreviations</a:t>
            </a:r>
          </a:p>
          <a:p>
            <a:r>
              <a:rPr lang="en-GB" dirty="0"/>
              <a:t>KDIGO 2022, </a:t>
            </a:r>
            <a:r>
              <a:rPr lang="en-GB" i="1" dirty="0"/>
              <a:t>Kidney Int </a:t>
            </a:r>
            <a:r>
              <a:rPr lang="en-GB" dirty="0"/>
              <a:t>2022;102:S1–S128</a:t>
            </a:r>
            <a:endParaRPr lang="en-US" dirty="0">
              <a:highlight>
                <a:srgbClr val="FFFF00"/>
              </a:highlight>
            </a:endParaRPr>
          </a:p>
        </p:txBody>
      </p:sp>
      <p:sp>
        <p:nvSpPr>
          <p:cNvPr id="3" name="Slide Number Placeholder 2">
            <a:extLst>
              <a:ext uri="{FF2B5EF4-FFF2-40B4-BE49-F238E27FC236}">
                <a16:creationId xmlns:a16="http://schemas.microsoft.com/office/drawing/2014/main" id="{4279FA8F-7918-47B7-A12F-20B481D24903}"/>
              </a:ext>
            </a:extLst>
          </p:cNvPr>
          <p:cNvSpPr>
            <a:spLocks noGrp="1"/>
          </p:cNvSpPr>
          <p:nvPr>
            <p:ph type="sldNum" sz="quarter" idx="15"/>
          </p:nvPr>
        </p:nvSpPr>
        <p:spPr/>
        <p:txBody>
          <a:bodyPr/>
          <a:lstStyle/>
          <a:p>
            <a:fld id="{7AF8E309-D608-654D-B811-6A2C46C88181}" type="slidenum">
              <a:rPr lang="en-US" smtClean="0"/>
              <a:pPr/>
              <a:t>47</a:t>
            </a:fld>
            <a:endParaRPr lang="en-US"/>
          </a:p>
        </p:txBody>
      </p:sp>
      <p:sp>
        <p:nvSpPr>
          <p:cNvPr id="5" name="Title 4">
            <a:extLst>
              <a:ext uri="{FF2B5EF4-FFF2-40B4-BE49-F238E27FC236}">
                <a16:creationId xmlns:a16="http://schemas.microsoft.com/office/drawing/2014/main" id="{351E5008-A3B9-4030-AAFF-AE5660BAAD73}"/>
              </a:ext>
            </a:extLst>
          </p:cNvPr>
          <p:cNvSpPr>
            <a:spLocks noGrp="1"/>
          </p:cNvSpPr>
          <p:nvPr>
            <p:ph type="title"/>
          </p:nvPr>
        </p:nvSpPr>
        <p:spPr>
          <a:xfrm>
            <a:off x="623888" y="333375"/>
            <a:ext cx="10419987" cy="962377"/>
          </a:xfrm>
        </p:spPr>
        <p:txBody>
          <a:bodyPr>
            <a:noAutofit/>
          </a:bodyPr>
          <a:lstStyle/>
          <a:p>
            <a:r>
              <a:rPr lang="en-GB" sz="2400"/>
              <a:t>The KDIGO 2022 guidelines recommend a holistic approach to improving outcomes in patients with CKD and T2D </a:t>
            </a:r>
          </a:p>
        </p:txBody>
      </p:sp>
      <p:pic>
        <p:nvPicPr>
          <p:cNvPr id="7" name="Picture 6">
            <a:extLst>
              <a:ext uri="{FF2B5EF4-FFF2-40B4-BE49-F238E27FC236}">
                <a16:creationId xmlns:a16="http://schemas.microsoft.com/office/drawing/2014/main" id="{B37E439F-F1C2-4F4C-9B48-FFD04846BE9B}"/>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46300" y="1052736"/>
            <a:ext cx="7698427" cy="5076564"/>
          </a:xfrm>
          <a:prstGeom prst="rect">
            <a:avLst/>
          </a:prstGeom>
        </p:spPr>
      </p:pic>
      <p:sp>
        <p:nvSpPr>
          <p:cNvPr id="10" name="Rectangle: Rounded Corners 9">
            <a:extLst>
              <a:ext uri="{FF2B5EF4-FFF2-40B4-BE49-F238E27FC236}">
                <a16:creationId xmlns:a16="http://schemas.microsoft.com/office/drawing/2014/main" id="{0E0D97CB-0227-4ED3-A051-3813FE152B1E}"/>
              </a:ext>
            </a:extLst>
          </p:cNvPr>
          <p:cNvSpPr/>
          <p:nvPr/>
        </p:nvSpPr>
        <p:spPr>
          <a:xfrm>
            <a:off x="8844727" y="2960948"/>
            <a:ext cx="2645797" cy="1786301"/>
          </a:xfrm>
          <a:prstGeom prst="roundRect">
            <a:avLst>
              <a:gd name="adj" fmla="val 11053"/>
            </a:avLst>
          </a:prstGeom>
          <a:solidFill>
            <a:schemeClr val="accent1">
              <a:lumMod val="20000"/>
              <a:lumOff val="80000"/>
            </a:scheme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1400">
                <a:solidFill>
                  <a:schemeClr val="accent3"/>
                </a:solidFill>
              </a:rPr>
              <a:t>The KDIGO 2022 guidelines position finerenone after treatment with RASis to protect against persistent cardiorenal risk in patients with diabetes and CKD (UACR ≥30 mg/g) </a:t>
            </a:r>
          </a:p>
        </p:txBody>
      </p:sp>
    </p:spTree>
    <p:extLst>
      <p:ext uri="{BB962C8B-B14F-4D97-AF65-F5344CB8AC3E}">
        <p14:creationId xmlns:p14="http://schemas.microsoft.com/office/powerpoint/2010/main" val="353278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EE6912-AAB2-4A90-B786-342C03BEF1F8}"/>
              </a:ext>
            </a:extLst>
          </p:cNvPr>
          <p:cNvSpPr>
            <a:spLocks noGrp="1"/>
          </p:cNvSpPr>
          <p:nvPr>
            <p:ph type="title"/>
          </p:nvPr>
        </p:nvSpPr>
        <p:spPr/>
        <p:txBody>
          <a:bodyPr>
            <a:normAutofit/>
          </a:bodyPr>
          <a:lstStyle/>
          <a:p>
            <a:r>
              <a:rPr lang="en-US" sz="2400"/>
              <a:t>KDIGO practice points: Nonsteroidal MRAs</a:t>
            </a:r>
            <a:endParaRPr lang="en-GB" sz="2400"/>
          </a:p>
        </p:txBody>
      </p:sp>
      <p:sp>
        <p:nvSpPr>
          <p:cNvPr id="2" name="Footer Placeholder 1">
            <a:extLst>
              <a:ext uri="{FF2B5EF4-FFF2-40B4-BE49-F238E27FC236}">
                <a16:creationId xmlns:a16="http://schemas.microsoft.com/office/drawing/2014/main" id="{FE946D85-3BD3-45CC-922E-6A2C4F146730}"/>
              </a:ext>
            </a:extLst>
          </p:cNvPr>
          <p:cNvSpPr>
            <a:spLocks noGrp="1"/>
          </p:cNvSpPr>
          <p:nvPr>
            <p:ph type="ftr" sz="quarter" idx="10"/>
          </p:nvPr>
        </p:nvSpPr>
        <p:spPr/>
        <p:txBody>
          <a:bodyPr/>
          <a:lstStyle/>
          <a:p>
            <a:endParaRPr lang="en-GB"/>
          </a:p>
          <a:p>
            <a:r>
              <a:rPr lang="en-GB"/>
              <a:t>CKD, chronic kidney disease; CV, cardiovascular; MRA, mineralocorticoid receptor antagonist; </a:t>
            </a:r>
            <a:r>
              <a:rPr lang="en-US"/>
              <a:t>RASi, </a:t>
            </a:r>
            <a:r>
              <a:rPr lang="en-GB"/>
              <a:t>renin–angiotensin system inhibitor</a:t>
            </a:r>
            <a:r>
              <a:rPr lang="en-US"/>
              <a:t>; SGLT-2i, </a:t>
            </a:r>
            <a:r>
              <a:rPr lang="en-GB"/>
              <a:t>sodium-glucose co-transporter-2 inhibitor; T2D, type 2 diabetes</a:t>
            </a:r>
          </a:p>
          <a:p>
            <a:r>
              <a:rPr lang="en-GB"/>
              <a:t>KDIGO 2022, </a:t>
            </a:r>
            <a:r>
              <a:rPr lang="en-GB" i="1"/>
              <a:t>Kidney Int </a:t>
            </a:r>
            <a:r>
              <a:rPr lang="en-GB"/>
              <a:t>2022;102:S1–S128</a:t>
            </a:r>
            <a:endParaRPr lang="en-US">
              <a:highlight>
                <a:srgbClr val="FFFF00"/>
              </a:highlight>
            </a:endParaRPr>
          </a:p>
        </p:txBody>
      </p:sp>
      <p:sp>
        <p:nvSpPr>
          <p:cNvPr id="3" name="Slide Number Placeholder 2">
            <a:extLst>
              <a:ext uri="{FF2B5EF4-FFF2-40B4-BE49-F238E27FC236}">
                <a16:creationId xmlns:a16="http://schemas.microsoft.com/office/drawing/2014/main" id="{CCABAE90-B890-4FE5-BC7B-BD1174997A45}"/>
              </a:ext>
            </a:extLst>
          </p:cNvPr>
          <p:cNvSpPr>
            <a:spLocks noGrp="1"/>
          </p:cNvSpPr>
          <p:nvPr>
            <p:ph type="sldNum" sz="quarter" idx="11"/>
          </p:nvPr>
        </p:nvSpPr>
        <p:spPr/>
        <p:txBody>
          <a:bodyPr/>
          <a:lstStyle/>
          <a:p>
            <a:fld id="{7AF8E309-D608-654D-B811-6A2C46C88181}" type="slidenum">
              <a:rPr lang="en-US" smtClean="0"/>
              <a:pPr/>
              <a:t>48</a:t>
            </a:fld>
            <a:endParaRPr lang="en-US"/>
          </a:p>
        </p:txBody>
      </p:sp>
      <p:sp>
        <p:nvSpPr>
          <p:cNvPr id="12" name="Rectangle: Rounded Corners 11">
            <a:extLst>
              <a:ext uri="{FF2B5EF4-FFF2-40B4-BE49-F238E27FC236}">
                <a16:creationId xmlns:a16="http://schemas.microsoft.com/office/drawing/2014/main" id="{68345112-673C-4690-A8B8-2CE9ED74926F}"/>
              </a:ext>
            </a:extLst>
          </p:cNvPr>
          <p:cNvSpPr/>
          <p:nvPr/>
        </p:nvSpPr>
        <p:spPr>
          <a:xfrm>
            <a:off x="623888" y="1125518"/>
            <a:ext cx="11088736" cy="1327423"/>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800100" indent="-285750">
              <a:buFont typeface="Arial" panose="020B0604020202020204" pitchFamily="34" charset="0"/>
              <a:buChar char="•"/>
            </a:pPr>
            <a:r>
              <a:rPr lang="en-GB" sz="1600">
                <a:solidFill>
                  <a:schemeClr val="tx1"/>
                </a:solidFill>
                <a:latin typeface="+mj-lt"/>
                <a:ea typeface="Times New Roman" panose="02020603050405020304" pitchFamily="18" charset="0"/>
              </a:rPr>
              <a:t>Consensus statements that supplement recommendations </a:t>
            </a:r>
            <a:endParaRPr lang="de-DE">
              <a:cs typeface="Arial" panose="020B0604020202020204"/>
            </a:endParaRPr>
          </a:p>
          <a:p>
            <a:pPr marL="800100" indent="-285750">
              <a:buFont typeface="Arial" panose="020B0604020202020204" pitchFamily="34" charset="0"/>
              <a:buChar char="•"/>
            </a:pPr>
            <a:r>
              <a:rPr lang="en-GB" sz="1600">
                <a:solidFill>
                  <a:schemeClr val="tx1"/>
                </a:solidFill>
                <a:latin typeface="+mj-lt"/>
                <a:ea typeface="Times New Roman" panose="02020603050405020304" pitchFamily="18" charset="0"/>
              </a:rPr>
              <a:t>Developed when no formal systematic evidence review was undertaken, or if there was insufficient evidence to provide a graded recommendation </a:t>
            </a:r>
            <a:endParaRPr lang="en-GB" sz="1600">
              <a:solidFill>
                <a:schemeClr val="tx1"/>
              </a:solidFill>
              <a:latin typeface="+mj-lt"/>
              <a:ea typeface="Times New Roman" panose="02020603050405020304" pitchFamily="18" charset="0"/>
              <a:cs typeface="Arial" panose="020B0604020202020204"/>
            </a:endParaRPr>
          </a:p>
          <a:p>
            <a:pPr marL="800100" indent="-285750">
              <a:buFont typeface="Arial" panose="020B0604020202020204" pitchFamily="34" charset="0"/>
              <a:buChar char="•"/>
            </a:pPr>
            <a:r>
              <a:rPr lang="en-GB" sz="1600">
                <a:solidFill>
                  <a:schemeClr val="tx1"/>
                </a:solidFill>
                <a:latin typeface="+mj-lt"/>
                <a:ea typeface="Times New Roman" panose="02020603050405020304" pitchFamily="18" charset="0"/>
              </a:rPr>
              <a:t>They help clinicians evaluate and implement the graded recommendations </a:t>
            </a:r>
            <a:endParaRPr lang="en-GB" sz="1600">
              <a:solidFill>
                <a:schemeClr val="tx1"/>
              </a:solidFill>
              <a:latin typeface="+mj-lt"/>
              <a:ea typeface="Times New Roman" panose="02020603050405020304" pitchFamily="18" charset="0"/>
              <a:cs typeface="Arial" panose="020B0604020202020204"/>
            </a:endParaRPr>
          </a:p>
          <a:p>
            <a:pPr marL="800100" indent="-285750">
              <a:buFont typeface="Arial" panose="020B0604020202020204" pitchFamily="34" charset="0"/>
              <a:buChar char="•"/>
            </a:pPr>
            <a:r>
              <a:rPr lang="en-US" sz="1600">
                <a:solidFill>
                  <a:schemeClr val="tx1"/>
                </a:solidFill>
                <a:latin typeface="+mj-lt"/>
                <a:ea typeface="Times New Roman" panose="02020603050405020304" pitchFamily="18" charset="0"/>
              </a:rPr>
              <a:t>R</a:t>
            </a:r>
            <a:r>
              <a:rPr lang="en-US" sz="1600">
                <a:solidFill>
                  <a:schemeClr val="tx1"/>
                </a:solidFill>
                <a:effectLst/>
                <a:latin typeface="+mj-lt"/>
                <a:ea typeface="Times New Roman" panose="02020603050405020304" pitchFamily="18" charset="0"/>
              </a:rPr>
              <a:t>epresent the expert judgment of the guideline Work Group</a:t>
            </a:r>
            <a:endParaRPr lang="en-GB" sz="1600">
              <a:solidFill>
                <a:schemeClr val="tx1"/>
              </a:solidFill>
              <a:latin typeface="+mj-lt"/>
              <a:cs typeface="Arial" panose="020B0604020202020204"/>
            </a:endParaRPr>
          </a:p>
        </p:txBody>
      </p:sp>
      <p:sp>
        <p:nvSpPr>
          <p:cNvPr id="13" name="Rectangle: Rounded Corners 12">
            <a:extLst>
              <a:ext uri="{FF2B5EF4-FFF2-40B4-BE49-F238E27FC236}">
                <a16:creationId xmlns:a16="http://schemas.microsoft.com/office/drawing/2014/main" id="{D46DB3A6-3EF8-4026-BCEF-03F7CF0CF861}"/>
              </a:ext>
            </a:extLst>
          </p:cNvPr>
          <p:cNvSpPr/>
          <p:nvPr/>
        </p:nvSpPr>
        <p:spPr>
          <a:xfrm rot="16200000">
            <a:off x="229961" y="1537202"/>
            <a:ext cx="1327421" cy="504055"/>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a:t>Practice points</a:t>
            </a:r>
          </a:p>
        </p:txBody>
      </p:sp>
      <p:sp>
        <p:nvSpPr>
          <p:cNvPr id="15" name="Rectangle: Rounded Corners 14">
            <a:extLst>
              <a:ext uri="{FF2B5EF4-FFF2-40B4-BE49-F238E27FC236}">
                <a16:creationId xmlns:a16="http://schemas.microsoft.com/office/drawing/2014/main" id="{97D54ECA-C0BA-4CB4-BC59-67C12B1EC903}"/>
              </a:ext>
            </a:extLst>
          </p:cNvPr>
          <p:cNvSpPr/>
          <p:nvPr/>
        </p:nvSpPr>
        <p:spPr>
          <a:xfrm>
            <a:off x="443372" y="2768480"/>
            <a:ext cx="2715132" cy="3108792"/>
          </a:xfrm>
          <a:prstGeom prst="roundRect">
            <a:avLst/>
          </a:prstGeom>
          <a:solidFill>
            <a:schemeClr val="accent6">
              <a:lumMod val="20000"/>
              <a:lumOff val="80000"/>
            </a:scheme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b="0" i="0" u="none" strike="noStrike" baseline="0">
                <a:solidFill>
                  <a:schemeClr val="tx1"/>
                </a:solidFill>
                <a:latin typeface="+mj-lt"/>
              </a:rPr>
              <a:t>Nonsteroidal MRAs are most appropriate for patients with T2D who are at high risk of CKD progression and CV events, as demonstrated by persistent albuminuria despite other</a:t>
            </a:r>
          </a:p>
          <a:p>
            <a:pPr algn="ctr"/>
            <a:r>
              <a:rPr lang="en-GB" sz="1400" b="0" i="0" u="none" strike="noStrike" baseline="0">
                <a:solidFill>
                  <a:schemeClr val="tx1"/>
                </a:solidFill>
                <a:latin typeface="+mj-lt"/>
              </a:rPr>
              <a:t>standard-of-care therapies</a:t>
            </a:r>
            <a:endParaRPr lang="en-GB" sz="1400">
              <a:solidFill>
                <a:schemeClr val="tx1"/>
              </a:solidFill>
              <a:latin typeface="+mj-lt"/>
            </a:endParaRPr>
          </a:p>
        </p:txBody>
      </p:sp>
      <p:sp>
        <p:nvSpPr>
          <p:cNvPr id="16" name="Rectangle: Rounded Corners 15">
            <a:extLst>
              <a:ext uri="{FF2B5EF4-FFF2-40B4-BE49-F238E27FC236}">
                <a16:creationId xmlns:a16="http://schemas.microsoft.com/office/drawing/2014/main" id="{723CA22A-7B7B-4667-BED7-005B992A2B68}"/>
              </a:ext>
            </a:extLst>
          </p:cNvPr>
          <p:cNvSpPr/>
          <p:nvPr/>
        </p:nvSpPr>
        <p:spPr>
          <a:xfrm>
            <a:off x="9056175" y="2738392"/>
            <a:ext cx="2715132" cy="3108792"/>
          </a:xfrm>
          <a:prstGeom prst="roundRect">
            <a:avLst/>
          </a:prstGeom>
          <a:solidFill>
            <a:schemeClr val="accent6">
              <a:lumMod val="20000"/>
              <a:lumOff val="80000"/>
            </a:scheme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a:solidFill>
                  <a:schemeClr val="tx1"/>
                </a:solidFill>
                <a:latin typeface="+mj-lt"/>
              </a:rPr>
              <a:t>The choice of a nonsteroidal MRA should prioritise agents with documented kidney or cardiovascular benefits</a:t>
            </a:r>
          </a:p>
        </p:txBody>
      </p:sp>
      <p:sp>
        <p:nvSpPr>
          <p:cNvPr id="17" name="Rectangle: Rounded Corners 16">
            <a:extLst>
              <a:ext uri="{FF2B5EF4-FFF2-40B4-BE49-F238E27FC236}">
                <a16:creationId xmlns:a16="http://schemas.microsoft.com/office/drawing/2014/main" id="{B18FA3C6-133D-4F54-803A-6DD7C7FCC66A}"/>
              </a:ext>
            </a:extLst>
          </p:cNvPr>
          <p:cNvSpPr/>
          <p:nvPr/>
        </p:nvSpPr>
        <p:spPr>
          <a:xfrm>
            <a:off x="6168256" y="2738392"/>
            <a:ext cx="2715132" cy="3108792"/>
          </a:xfrm>
          <a:prstGeom prst="roundRect">
            <a:avLst/>
          </a:prstGeom>
          <a:solidFill>
            <a:schemeClr val="accent6">
              <a:lumMod val="20000"/>
              <a:lumOff val="80000"/>
            </a:scheme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a:solidFill>
                  <a:schemeClr val="tx1"/>
                </a:solidFill>
                <a:latin typeface="+mj-lt"/>
              </a:rPr>
              <a:t>To mitigate risk of hyperkalemia, select patients with consistently normal serum potassium concentration and monitor serum potassium regularly after initiation of a nonsteroidal MRA</a:t>
            </a:r>
          </a:p>
        </p:txBody>
      </p:sp>
      <p:sp>
        <p:nvSpPr>
          <p:cNvPr id="18" name="Rectangle: Rounded Corners 17">
            <a:extLst>
              <a:ext uri="{FF2B5EF4-FFF2-40B4-BE49-F238E27FC236}">
                <a16:creationId xmlns:a16="http://schemas.microsoft.com/office/drawing/2014/main" id="{0602C8EB-E957-48BB-98D4-2B91F95C2C47}"/>
              </a:ext>
            </a:extLst>
          </p:cNvPr>
          <p:cNvSpPr/>
          <p:nvPr/>
        </p:nvSpPr>
        <p:spPr>
          <a:xfrm>
            <a:off x="3280595" y="2738392"/>
            <a:ext cx="2715132" cy="3108792"/>
          </a:xfrm>
          <a:prstGeom prst="roundRect">
            <a:avLst/>
          </a:prstGeom>
          <a:solidFill>
            <a:schemeClr val="accent6">
              <a:lumMod val="20000"/>
              <a:lumOff val="80000"/>
            </a:scheme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a:solidFill>
                  <a:schemeClr val="tx1"/>
                </a:solidFill>
                <a:latin typeface="+mj-lt"/>
              </a:rPr>
              <a:t>A nonsteroidal MRA can be added to a RASi and an SGLT-2i for treatment of T2D and CKD</a:t>
            </a:r>
          </a:p>
        </p:txBody>
      </p:sp>
      <p:sp>
        <p:nvSpPr>
          <p:cNvPr id="19" name="Rectangle: Rounded Corners 18">
            <a:extLst>
              <a:ext uri="{FF2B5EF4-FFF2-40B4-BE49-F238E27FC236}">
                <a16:creationId xmlns:a16="http://schemas.microsoft.com/office/drawing/2014/main" id="{D67556E0-EBDA-43B4-9D06-9F750F60399D}"/>
              </a:ext>
            </a:extLst>
          </p:cNvPr>
          <p:cNvSpPr/>
          <p:nvPr/>
        </p:nvSpPr>
        <p:spPr>
          <a:xfrm>
            <a:off x="649058" y="2668495"/>
            <a:ext cx="2303760" cy="324036"/>
          </a:xfrm>
          <a:prstGeom prst="roundRect">
            <a:avLst/>
          </a:prstGeom>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a:t>Practice Point 1.4.1</a:t>
            </a:r>
          </a:p>
        </p:txBody>
      </p:sp>
      <p:sp>
        <p:nvSpPr>
          <p:cNvPr id="20" name="Rectangle: Rounded Corners 19">
            <a:extLst>
              <a:ext uri="{FF2B5EF4-FFF2-40B4-BE49-F238E27FC236}">
                <a16:creationId xmlns:a16="http://schemas.microsoft.com/office/drawing/2014/main" id="{EE99B99F-B5FA-4C3F-884E-6702C453F729}"/>
              </a:ext>
            </a:extLst>
          </p:cNvPr>
          <p:cNvSpPr/>
          <p:nvPr/>
        </p:nvSpPr>
        <p:spPr>
          <a:xfrm>
            <a:off x="3504208" y="2646475"/>
            <a:ext cx="2303760" cy="324036"/>
          </a:xfrm>
          <a:prstGeom prst="roundRect">
            <a:avLst/>
          </a:prstGeom>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a:t>Practice Point 1.4.2</a:t>
            </a:r>
          </a:p>
        </p:txBody>
      </p:sp>
      <p:sp>
        <p:nvSpPr>
          <p:cNvPr id="21" name="Rectangle: Rounded Corners 20">
            <a:extLst>
              <a:ext uri="{FF2B5EF4-FFF2-40B4-BE49-F238E27FC236}">
                <a16:creationId xmlns:a16="http://schemas.microsoft.com/office/drawing/2014/main" id="{6D75D136-E7DA-4F23-BF4D-3404EA5A8753}"/>
              </a:ext>
            </a:extLst>
          </p:cNvPr>
          <p:cNvSpPr/>
          <p:nvPr/>
        </p:nvSpPr>
        <p:spPr>
          <a:xfrm>
            <a:off x="6348673" y="2647355"/>
            <a:ext cx="2303760" cy="324036"/>
          </a:xfrm>
          <a:prstGeom prst="roundRect">
            <a:avLst/>
          </a:prstGeom>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a:t>Practice Point 1.4.3</a:t>
            </a:r>
          </a:p>
        </p:txBody>
      </p:sp>
      <p:sp>
        <p:nvSpPr>
          <p:cNvPr id="22" name="Rectangle: Rounded Corners 21">
            <a:extLst>
              <a:ext uri="{FF2B5EF4-FFF2-40B4-BE49-F238E27FC236}">
                <a16:creationId xmlns:a16="http://schemas.microsoft.com/office/drawing/2014/main" id="{598F4B9D-E013-454D-BADE-EC2FA6EB21FE}"/>
              </a:ext>
            </a:extLst>
          </p:cNvPr>
          <p:cNvSpPr/>
          <p:nvPr/>
        </p:nvSpPr>
        <p:spPr>
          <a:xfrm>
            <a:off x="9239182" y="2649259"/>
            <a:ext cx="2303760" cy="324036"/>
          </a:xfrm>
          <a:prstGeom prst="roundRect">
            <a:avLst/>
          </a:prstGeom>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a:t>Practice Point 1.4.4</a:t>
            </a:r>
          </a:p>
        </p:txBody>
      </p:sp>
    </p:spTree>
    <p:extLst>
      <p:ext uri="{BB962C8B-B14F-4D97-AF65-F5344CB8AC3E}">
        <p14:creationId xmlns:p14="http://schemas.microsoft.com/office/powerpoint/2010/main" val="24508347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072842-38D2-443D-A937-2683ADD9CC6D}"/>
              </a:ext>
            </a:extLst>
          </p:cNvPr>
          <p:cNvSpPr>
            <a:spLocks noGrp="1"/>
          </p:cNvSpPr>
          <p:nvPr>
            <p:ph type="title"/>
          </p:nvPr>
        </p:nvSpPr>
        <p:spPr/>
        <p:txBody>
          <a:bodyPr/>
          <a:lstStyle/>
          <a:p>
            <a:r>
              <a:rPr lang="en-US"/>
              <a:t>Backup slides</a:t>
            </a:r>
          </a:p>
        </p:txBody>
      </p:sp>
      <p:sp>
        <p:nvSpPr>
          <p:cNvPr id="5" name="Slide Number Placeholder 4">
            <a:extLst>
              <a:ext uri="{FF2B5EF4-FFF2-40B4-BE49-F238E27FC236}">
                <a16:creationId xmlns:a16="http://schemas.microsoft.com/office/drawing/2014/main" id="{A2E67B54-516F-4E24-81D7-A13557507FCD}"/>
              </a:ext>
            </a:extLst>
          </p:cNvPr>
          <p:cNvSpPr>
            <a:spLocks noGrp="1"/>
          </p:cNvSpPr>
          <p:nvPr>
            <p:ph type="sldNum" sz="quarter" idx="11"/>
          </p:nvPr>
        </p:nvSpPr>
        <p:spPr/>
        <p:txBody>
          <a:bodyPr/>
          <a:lstStyle/>
          <a:p>
            <a:fld id="{7AF8E309-D608-654D-B811-6A2C46C88181}" type="slidenum">
              <a:rPr lang="en-US" smtClean="0"/>
              <a:pPr/>
              <a:t>49</a:t>
            </a:fld>
            <a:endParaRPr lang="en-US"/>
          </a:p>
        </p:txBody>
      </p:sp>
    </p:spTree>
    <p:extLst>
      <p:ext uri="{BB962C8B-B14F-4D97-AF65-F5344CB8AC3E}">
        <p14:creationId xmlns:p14="http://schemas.microsoft.com/office/powerpoint/2010/main" val="484733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2400"/>
              <a:t>Drivers of CKD progression in T2D</a:t>
            </a:r>
          </a:p>
        </p:txBody>
      </p:sp>
      <p:sp>
        <p:nvSpPr>
          <p:cNvPr id="3" name="Slide Number Placeholder 2">
            <a:extLst>
              <a:ext uri="{FF2B5EF4-FFF2-40B4-BE49-F238E27FC236}">
                <a16:creationId xmlns:a16="http://schemas.microsoft.com/office/drawing/2014/main" id="{BDEF43EC-752B-4F25-BCD6-25D8874D4143}"/>
              </a:ext>
            </a:extLst>
          </p:cNvPr>
          <p:cNvSpPr>
            <a:spLocks noGrp="1"/>
          </p:cNvSpPr>
          <p:nvPr>
            <p:ph type="sldNum" sz="quarter" idx="11"/>
          </p:nvPr>
        </p:nvSpPr>
        <p:spPr/>
        <p:txBody>
          <a:bodyPr/>
          <a:lstStyle/>
          <a:p>
            <a:pPr marL="0" marR="0" lvl="0" indent="0" algn="l" defTabSz="609585" rtl="0" eaLnBrk="0" fontAlgn="base" latinLnBrk="0" hangingPunct="0">
              <a:lnSpc>
                <a:spcPct val="100000"/>
              </a:lnSpc>
              <a:spcBef>
                <a:spcPct val="0"/>
              </a:spcBef>
              <a:spcAft>
                <a:spcPct val="0"/>
              </a:spcAft>
              <a:buClrTx/>
              <a:buSzTx/>
              <a:buFontTx/>
              <a:buNone/>
              <a:tabLst/>
              <a:defRPr/>
            </a:pPr>
            <a:fld id="{EEAD9179-7A6B-4268-BEB2-F3B8EB06115B}" type="slidenum">
              <a:rPr kumimoji="0" lang="en-US" sz="900" b="0" i="0" u="none" strike="noStrike" kern="1200" cap="none" spc="0" normalizeH="0" baseline="0" noProof="0">
                <a:ln>
                  <a:noFill/>
                </a:ln>
                <a:solidFill>
                  <a:srgbClr val="66B512"/>
                </a:solidFill>
                <a:effectLst/>
                <a:uLnTx/>
                <a:uFillTx/>
                <a:latin typeface="Arial" panose="020B0604020202020204"/>
                <a:ea typeface="MS PGothic" charset="0"/>
                <a:cs typeface="+mn-cs"/>
              </a:rPr>
              <a:pPr marL="0" marR="0" lvl="0" indent="0" algn="l" defTabSz="609585" rtl="0" eaLnBrk="0" fontAlgn="base" latinLnBrk="0" hangingPunct="0">
                <a:lnSpc>
                  <a:spcPct val="100000"/>
                </a:lnSpc>
                <a:spcBef>
                  <a:spcPct val="0"/>
                </a:spcBef>
                <a:spcAft>
                  <a:spcPct val="0"/>
                </a:spcAft>
                <a:buClrTx/>
                <a:buSzTx/>
                <a:buFontTx/>
                <a:buNone/>
                <a:tabLst/>
                <a:defRPr/>
              </a:pPr>
              <a:t>5</a:t>
            </a:fld>
            <a:endParaRPr kumimoji="0" lang="en-US" sz="900" b="0" i="0" u="none" strike="noStrike" kern="1200" cap="none" spc="0" normalizeH="0" baseline="0" noProof="0">
              <a:ln>
                <a:noFill/>
              </a:ln>
              <a:solidFill>
                <a:srgbClr val="66B512"/>
              </a:solidFill>
              <a:effectLst/>
              <a:uLnTx/>
              <a:uFillTx/>
              <a:latin typeface="Arial" panose="020B0604020202020204"/>
              <a:ea typeface="MS PGothic" charset="0"/>
              <a:cs typeface="+mn-cs"/>
            </a:endParaRPr>
          </a:p>
        </p:txBody>
      </p:sp>
      <p:sp>
        <p:nvSpPr>
          <p:cNvPr id="8" name="Text Placeholder 7">
            <a:extLst>
              <a:ext uri="{FF2B5EF4-FFF2-40B4-BE49-F238E27FC236}">
                <a16:creationId xmlns:a16="http://schemas.microsoft.com/office/drawing/2014/main" id="{91B48CC7-D6CB-4F41-936A-E1D2A5406442}"/>
              </a:ext>
            </a:extLst>
          </p:cNvPr>
          <p:cNvSpPr>
            <a:spLocks noGrp="1"/>
          </p:cNvSpPr>
          <p:nvPr>
            <p:ph type="body" sz="quarter" idx="4294967295"/>
          </p:nvPr>
        </p:nvSpPr>
        <p:spPr>
          <a:xfrm>
            <a:off x="914408" y="5772150"/>
            <a:ext cx="10833895" cy="830263"/>
          </a:xfrm>
        </p:spPr>
        <p:txBody>
          <a:bodyPr anchor="b" anchorCtr="0">
            <a:normAutofit/>
          </a:bodyPr>
          <a:lstStyle/>
          <a:p>
            <a:pPr marL="0" indent="0">
              <a:spcBef>
                <a:spcPts val="0"/>
              </a:spcBef>
              <a:buNone/>
            </a:pPr>
            <a:r>
              <a:rPr lang="en-GB" sz="1100"/>
              <a:t>1. </a:t>
            </a:r>
            <a:r>
              <a:rPr lang="en-GB" sz="1100" err="1"/>
              <a:t>Alicic</a:t>
            </a:r>
            <a:r>
              <a:rPr lang="en-GB" sz="1100"/>
              <a:t> RZ, </a:t>
            </a:r>
            <a:r>
              <a:rPr lang="en-GB" sz="1100" i="1"/>
              <a:t>et al. Clin J Am Soc Nephrol </a:t>
            </a:r>
            <a:r>
              <a:rPr lang="en-GB" sz="1100"/>
              <a:t>2017;12:2032–2045; 2. Mora-Fernández C, </a:t>
            </a:r>
            <a:r>
              <a:rPr lang="en-GB" sz="1100" i="1"/>
              <a:t>et al. J Physiol</a:t>
            </a:r>
            <a:r>
              <a:rPr lang="en-GB" sz="1100"/>
              <a:t> 2014;18:3997; 3. </a:t>
            </a:r>
            <a:r>
              <a:rPr lang="en-GB" sz="1100" err="1"/>
              <a:t>Bauersachs</a:t>
            </a:r>
            <a:r>
              <a:rPr lang="en-GB" sz="1100"/>
              <a:t> J, </a:t>
            </a:r>
            <a:r>
              <a:rPr lang="en-GB" sz="1100" i="1"/>
              <a:t>et al. Hypertension </a:t>
            </a:r>
            <a:r>
              <a:rPr lang="en-GB" sz="1100"/>
              <a:t>2015;65:257–263 </a:t>
            </a:r>
          </a:p>
        </p:txBody>
      </p:sp>
      <p:grpSp>
        <p:nvGrpSpPr>
          <p:cNvPr id="12" name="Group 11">
            <a:extLst>
              <a:ext uri="{FF2B5EF4-FFF2-40B4-BE49-F238E27FC236}">
                <a16:creationId xmlns:a16="http://schemas.microsoft.com/office/drawing/2014/main" id="{55AFC35B-70F8-4785-9982-E9E6CB3E27F4}"/>
              </a:ext>
            </a:extLst>
          </p:cNvPr>
          <p:cNvGrpSpPr/>
          <p:nvPr/>
        </p:nvGrpSpPr>
        <p:grpSpPr>
          <a:xfrm>
            <a:off x="8612166" y="1692704"/>
            <a:ext cx="2763141" cy="3735472"/>
            <a:chOff x="8612166" y="1692704"/>
            <a:chExt cx="2763141" cy="3735472"/>
          </a:xfrm>
        </p:grpSpPr>
        <p:sp>
          <p:nvSpPr>
            <p:cNvPr id="39" name="Rectangle: Rounded Corners 38">
              <a:extLst>
                <a:ext uri="{FF2B5EF4-FFF2-40B4-BE49-F238E27FC236}">
                  <a16:creationId xmlns:a16="http://schemas.microsoft.com/office/drawing/2014/main" id="{F95338BB-610B-451A-81AB-B43E70603564}"/>
                </a:ext>
              </a:extLst>
            </p:cNvPr>
            <p:cNvSpPr/>
            <p:nvPr/>
          </p:nvSpPr>
          <p:spPr>
            <a:xfrm>
              <a:off x="9506713" y="3115345"/>
              <a:ext cx="1868594" cy="983927"/>
            </a:xfrm>
            <a:prstGeom prst="roundRect">
              <a:avLst/>
            </a:prstGeom>
            <a:solidFill>
              <a:schemeClr val="tx1"/>
            </a:solidFill>
            <a:ln w="28575">
              <a:solidFill>
                <a:schemeClr val="tx1"/>
              </a:solidFill>
            </a:ln>
          </p:spPr>
          <p:txBody>
            <a:bodyPr wrap="square" lIns="0" rIns="0" anchor="ctr">
              <a:noAutofit/>
            </a:bodyPr>
            <a:lstStyle/>
            <a:p>
              <a:pPr marL="0" marR="0" lvl="0" indent="0" algn="ctr" defTabSz="1214282"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0">
                  <a:ln>
                    <a:noFill/>
                  </a:ln>
                  <a:solidFill>
                    <a:srgbClr val="FFFFFF"/>
                  </a:solidFill>
                  <a:effectLst/>
                  <a:uLnTx/>
                  <a:uFillTx/>
                  <a:latin typeface="Arial" panose="020B0604020202020204"/>
                  <a:ea typeface="MS PGothic" charset="0"/>
                  <a:cs typeface="+mn-cs"/>
                </a:rPr>
                <a:t>CKD PROGRESSION</a:t>
              </a:r>
              <a:endParaRPr kumimoji="0" lang="en-US" sz="1799" b="1" i="0" u="none" strike="noStrike" kern="1200" cap="none" spc="0" normalizeH="0" baseline="30000" noProof="0">
                <a:ln>
                  <a:noFill/>
                </a:ln>
                <a:solidFill>
                  <a:srgbClr val="FFFFFF"/>
                </a:solidFill>
                <a:effectLst/>
                <a:uLnTx/>
                <a:uFillTx/>
                <a:latin typeface="Arial" panose="020B0604020202020204"/>
                <a:ea typeface="MS PGothic" charset="0"/>
                <a:cs typeface="+mn-cs"/>
              </a:endParaRPr>
            </a:p>
          </p:txBody>
        </p:sp>
        <p:sp>
          <p:nvSpPr>
            <p:cNvPr id="22" name="Isosceles Triangle 21">
              <a:extLst>
                <a:ext uri="{FF2B5EF4-FFF2-40B4-BE49-F238E27FC236}">
                  <a16:creationId xmlns:a16="http://schemas.microsoft.com/office/drawing/2014/main" id="{63ABAEE2-09C7-48F9-9ACF-6D3E29B38A76}"/>
                </a:ext>
              </a:extLst>
            </p:cNvPr>
            <p:cNvSpPr/>
            <p:nvPr/>
          </p:nvSpPr>
          <p:spPr>
            <a:xfrm rot="5400000">
              <a:off x="7169097" y="3135773"/>
              <a:ext cx="3735472" cy="849333"/>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36" rtl="0" eaLnBrk="1" fontAlgn="auto" latinLnBrk="0" hangingPunct="1">
                <a:lnSpc>
                  <a:spcPct val="100000"/>
                </a:lnSpc>
                <a:spcBef>
                  <a:spcPts val="0"/>
                </a:spcBef>
                <a:spcAft>
                  <a:spcPts val="0"/>
                </a:spcAft>
                <a:buClrTx/>
                <a:buSzTx/>
                <a:buFontTx/>
                <a:buNone/>
                <a:tabLst/>
                <a:defRPr/>
              </a:pPr>
              <a:endParaRPr kumimoji="0" lang="en-GB" sz="2399"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0" name="TextBox 39">
              <a:extLst>
                <a:ext uri="{FF2B5EF4-FFF2-40B4-BE49-F238E27FC236}">
                  <a16:creationId xmlns:a16="http://schemas.microsoft.com/office/drawing/2014/main" id="{06A13FBA-C7D5-4E04-8FDD-454EA92C4C17}"/>
                </a:ext>
              </a:extLst>
            </p:cNvPr>
            <p:cNvSpPr txBox="1"/>
            <p:nvPr/>
          </p:nvSpPr>
          <p:spPr>
            <a:xfrm rot="16200000">
              <a:off x="8025117" y="3478920"/>
              <a:ext cx="1702626" cy="314958"/>
            </a:xfrm>
            <a:prstGeom prst="rect">
              <a:avLst/>
            </a:prstGeom>
          </p:spPr>
          <p:txBody>
            <a:bodyPr vert="horz" wrap="none" lIns="0" tIns="0" rIns="0" bIns="0" rtlCol="0">
              <a:norm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AU" sz="1799" b="1" i="0" u="none" strike="noStrike" kern="1200" cap="none" spc="0" normalizeH="0" baseline="0" noProof="0">
                  <a:ln>
                    <a:noFill/>
                  </a:ln>
                  <a:solidFill>
                    <a:srgbClr val="4C5053"/>
                  </a:solidFill>
                  <a:effectLst/>
                  <a:uLnTx/>
                  <a:uFillTx/>
                  <a:latin typeface="Arial" panose="020B0604020202020204"/>
                  <a:ea typeface="MS PGothic" charset="0"/>
                  <a:cs typeface="+mn-cs"/>
                </a:rPr>
                <a:t>Kidney fibrosis</a:t>
              </a:r>
            </a:p>
          </p:txBody>
        </p:sp>
      </p:grpSp>
      <p:grpSp>
        <p:nvGrpSpPr>
          <p:cNvPr id="10" name="Group 9">
            <a:extLst>
              <a:ext uri="{FF2B5EF4-FFF2-40B4-BE49-F238E27FC236}">
                <a16:creationId xmlns:a16="http://schemas.microsoft.com/office/drawing/2014/main" id="{727FBC87-2D4E-45FF-AEBB-1D2395AE5986}"/>
              </a:ext>
            </a:extLst>
          </p:cNvPr>
          <p:cNvGrpSpPr/>
          <p:nvPr/>
        </p:nvGrpSpPr>
        <p:grpSpPr>
          <a:xfrm>
            <a:off x="5629274" y="1732441"/>
            <a:ext cx="2797577" cy="3785031"/>
            <a:chOff x="5629274" y="1732441"/>
            <a:chExt cx="2797577" cy="3785031"/>
          </a:xfrm>
        </p:grpSpPr>
        <p:sp>
          <p:nvSpPr>
            <p:cNvPr id="31" name="Isosceles Triangle 30">
              <a:extLst>
                <a:ext uri="{FF2B5EF4-FFF2-40B4-BE49-F238E27FC236}">
                  <a16:creationId xmlns:a16="http://schemas.microsoft.com/office/drawing/2014/main" id="{726FC5A0-B374-4C56-AC9D-F133D858A544}"/>
                </a:ext>
              </a:extLst>
            </p:cNvPr>
            <p:cNvSpPr/>
            <p:nvPr/>
          </p:nvSpPr>
          <p:spPr>
            <a:xfrm rot="5400000">
              <a:off x="4026515" y="3355712"/>
              <a:ext cx="3735472" cy="529954"/>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36" rtl="0" eaLnBrk="1" fontAlgn="auto" latinLnBrk="0" hangingPunct="1">
                <a:lnSpc>
                  <a:spcPct val="100000"/>
                </a:lnSpc>
                <a:spcBef>
                  <a:spcPts val="0"/>
                </a:spcBef>
                <a:spcAft>
                  <a:spcPts val="0"/>
                </a:spcAft>
                <a:buClrTx/>
                <a:buSzTx/>
                <a:buFontTx/>
                <a:buNone/>
                <a:tabLst/>
                <a:defRPr/>
              </a:pPr>
              <a:endParaRPr kumimoji="0" lang="en-GB" sz="2399"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7" name="Group 6">
              <a:extLst>
                <a:ext uri="{FF2B5EF4-FFF2-40B4-BE49-F238E27FC236}">
                  <a16:creationId xmlns:a16="http://schemas.microsoft.com/office/drawing/2014/main" id="{15DD4279-C2EE-4493-9E0D-C1C99A1D5040}"/>
                </a:ext>
              </a:extLst>
            </p:cNvPr>
            <p:cNvGrpSpPr/>
            <p:nvPr/>
          </p:nvGrpSpPr>
          <p:grpSpPr>
            <a:xfrm>
              <a:off x="6201472" y="1732441"/>
              <a:ext cx="2225379" cy="3785031"/>
              <a:chOff x="6493572" y="1618141"/>
              <a:chExt cx="2225379" cy="3785031"/>
            </a:xfrm>
          </p:grpSpPr>
          <p:sp>
            <p:nvSpPr>
              <p:cNvPr id="5" name="Rectangle: Rounded Corners 4">
                <a:extLst>
                  <a:ext uri="{FF2B5EF4-FFF2-40B4-BE49-F238E27FC236}">
                    <a16:creationId xmlns:a16="http://schemas.microsoft.com/office/drawing/2014/main" id="{0E395551-2D4D-4938-81E1-BEE2F7A59DD8}"/>
                  </a:ext>
                </a:extLst>
              </p:cNvPr>
              <p:cNvSpPr/>
              <p:nvPr/>
            </p:nvSpPr>
            <p:spPr>
              <a:xfrm>
                <a:off x="6493572" y="1618141"/>
                <a:ext cx="2225379" cy="3785031"/>
              </a:xfrm>
              <a:prstGeom prst="roundRect">
                <a:avLst>
                  <a:gd name="adj" fmla="val 7536"/>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5" name="Round Same Side Corner Rectangle 14">
                <a:extLst>
                  <a:ext uri="{FF2B5EF4-FFF2-40B4-BE49-F238E27FC236}">
                    <a16:creationId xmlns:a16="http://schemas.microsoft.com/office/drawing/2014/main" id="{B4FA4853-1790-422D-8D0E-E9D4733F1CF8}"/>
                  </a:ext>
                </a:extLst>
              </p:cNvPr>
              <p:cNvSpPr/>
              <p:nvPr/>
            </p:nvSpPr>
            <p:spPr bwMode="gray">
              <a:xfrm>
                <a:off x="6613281" y="4509875"/>
                <a:ext cx="1985961" cy="815788"/>
              </a:xfrm>
              <a:prstGeom prst="roundRect">
                <a:avLst/>
              </a:prstGeom>
              <a:solidFill>
                <a:schemeClr val="bg1"/>
              </a:solidFill>
              <a:ln w="19050">
                <a:noFill/>
              </a:ln>
            </p:spPr>
            <p:style>
              <a:lnRef idx="1">
                <a:schemeClr val="accent2"/>
              </a:lnRef>
              <a:fillRef idx="3">
                <a:schemeClr val="accent2"/>
              </a:fillRef>
              <a:effectRef idx="2">
                <a:schemeClr val="accent2"/>
              </a:effectRef>
              <a:fontRef idx="minor">
                <a:schemeClr val="lt1"/>
              </a:fontRef>
            </p:style>
            <p:txBody>
              <a:bodyPr wrap="square" lIns="91392" tIns="45696" rIns="91392" bIns="45696" rtlCol="0" anchor="ctr">
                <a:noAutofit/>
              </a:bodyPr>
              <a:lstStyle/>
              <a:p>
                <a:pPr marL="0" marR="0" lvl="0" indent="0" algn="ctr" defTabSz="1214282"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a:ln>
                      <a:noFill/>
                    </a:ln>
                    <a:solidFill>
                      <a:srgbClr val="988983">
                        <a:lumMod val="75000"/>
                      </a:srgbClr>
                    </a:solidFill>
                    <a:effectLst/>
                    <a:uLnTx/>
                    <a:uFillTx/>
                    <a:latin typeface="Arial" panose="020B0604020202020204"/>
                    <a:ea typeface="+mn-ea"/>
                    <a:cs typeface="+mn-cs"/>
                  </a:rPr>
                  <a:t>Glomerular hypertrophy</a:t>
                </a:r>
                <a:r>
                  <a:rPr kumimoji="0" lang="de-DE" sz="1400" b="1" i="0" u="none" strike="noStrike" kern="1200" cap="none" spc="0" normalizeH="0" baseline="30000" noProof="0">
                    <a:ln>
                      <a:noFill/>
                    </a:ln>
                    <a:solidFill>
                      <a:srgbClr val="988983">
                        <a:lumMod val="75000"/>
                      </a:srgbClr>
                    </a:solidFill>
                    <a:effectLst/>
                    <a:uLnTx/>
                    <a:uFillTx/>
                    <a:latin typeface="Arial" panose="020B0604020202020204"/>
                    <a:ea typeface="+mn-ea"/>
                    <a:cs typeface="+mn-cs"/>
                  </a:rPr>
                  <a:t>1,3</a:t>
                </a:r>
              </a:p>
            </p:txBody>
          </p:sp>
          <p:sp>
            <p:nvSpPr>
              <p:cNvPr id="36" name="Round Same Side Corner Rectangle 14">
                <a:extLst>
                  <a:ext uri="{FF2B5EF4-FFF2-40B4-BE49-F238E27FC236}">
                    <a16:creationId xmlns:a16="http://schemas.microsoft.com/office/drawing/2014/main" id="{8AB96EFA-5163-4C8E-A206-9C5102DFE7FB}"/>
                  </a:ext>
                </a:extLst>
              </p:cNvPr>
              <p:cNvSpPr/>
              <p:nvPr/>
            </p:nvSpPr>
            <p:spPr bwMode="gray">
              <a:xfrm>
                <a:off x="6613281" y="3576301"/>
                <a:ext cx="1985961" cy="815788"/>
              </a:xfrm>
              <a:prstGeom prst="roundRect">
                <a:avLst/>
              </a:prstGeom>
              <a:solidFill>
                <a:schemeClr val="bg1"/>
              </a:solidFill>
              <a:ln w="19050">
                <a:noFill/>
              </a:ln>
            </p:spPr>
            <p:style>
              <a:lnRef idx="1">
                <a:schemeClr val="accent2"/>
              </a:lnRef>
              <a:fillRef idx="3">
                <a:schemeClr val="accent2"/>
              </a:fillRef>
              <a:effectRef idx="2">
                <a:schemeClr val="accent2"/>
              </a:effectRef>
              <a:fontRef idx="minor">
                <a:schemeClr val="lt1"/>
              </a:fontRef>
            </p:style>
            <p:txBody>
              <a:bodyPr wrap="square" lIns="91392" tIns="45696" rIns="91392" bIns="45696" rtlCol="0" anchor="ctr">
                <a:noAutofit/>
              </a:bodyPr>
              <a:lstStyle/>
              <a:p>
                <a:pPr marL="0" marR="0" lvl="0" indent="0" algn="ctr" defTabSz="1214282"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a:ln>
                      <a:noFill/>
                    </a:ln>
                    <a:solidFill>
                      <a:srgbClr val="988983">
                        <a:lumMod val="75000"/>
                      </a:srgbClr>
                    </a:solidFill>
                    <a:effectLst/>
                    <a:uLnTx/>
                    <a:uFillTx/>
                    <a:latin typeface="Arial" panose="020B0604020202020204"/>
                    <a:ea typeface="+mn-ea"/>
                    <a:cs typeface="+mn-cs"/>
                  </a:rPr>
                  <a:t>Mesangial expansion</a:t>
                </a:r>
                <a:r>
                  <a:rPr kumimoji="0" lang="de-DE" sz="1400" b="1" i="0" u="none" strike="noStrike" kern="1200" cap="none" spc="0" normalizeH="0" baseline="30000" noProof="0">
                    <a:ln>
                      <a:noFill/>
                    </a:ln>
                    <a:solidFill>
                      <a:srgbClr val="988983">
                        <a:lumMod val="75000"/>
                      </a:srgbClr>
                    </a:solidFill>
                    <a:effectLst/>
                    <a:uLnTx/>
                    <a:uFillTx/>
                    <a:latin typeface="Arial" panose="020B0604020202020204"/>
                    <a:ea typeface="+mn-ea"/>
                    <a:cs typeface="+mn-cs"/>
                  </a:rPr>
                  <a:t>1,2</a:t>
                </a:r>
              </a:p>
            </p:txBody>
          </p:sp>
          <p:sp>
            <p:nvSpPr>
              <p:cNvPr id="37" name="Round Same Side Corner Rectangle 14">
                <a:extLst>
                  <a:ext uri="{FF2B5EF4-FFF2-40B4-BE49-F238E27FC236}">
                    <a16:creationId xmlns:a16="http://schemas.microsoft.com/office/drawing/2014/main" id="{C15D1BE7-1102-4669-8C2F-E838091A727D}"/>
                  </a:ext>
                </a:extLst>
              </p:cNvPr>
              <p:cNvSpPr/>
              <p:nvPr/>
            </p:nvSpPr>
            <p:spPr bwMode="gray">
              <a:xfrm>
                <a:off x="6615562" y="1709151"/>
                <a:ext cx="1981399" cy="815788"/>
              </a:xfrm>
              <a:prstGeom prst="roundRect">
                <a:avLst/>
              </a:prstGeom>
              <a:solidFill>
                <a:schemeClr val="bg1"/>
              </a:solidFill>
              <a:ln w="19050">
                <a:noFill/>
              </a:ln>
            </p:spPr>
            <p:style>
              <a:lnRef idx="1">
                <a:schemeClr val="accent2"/>
              </a:lnRef>
              <a:fillRef idx="3">
                <a:schemeClr val="accent2"/>
              </a:fillRef>
              <a:effectRef idx="2">
                <a:schemeClr val="accent2"/>
              </a:effectRef>
              <a:fontRef idx="minor">
                <a:schemeClr val="lt1"/>
              </a:fontRef>
            </p:style>
            <p:txBody>
              <a:bodyPr wrap="square" lIns="91392" tIns="45696" rIns="91392" bIns="45696" rtlCol="0" anchor="ctr">
                <a:noAutofit/>
              </a:bodyPr>
              <a:lstStyle/>
              <a:p>
                <a:pPr marL="0" marR="0" lvl="0" indent="0" algn="ctr" defTabSz="1214282"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a:ln>
                      <a:noFill/>
                    </a:ln>
                    <a:solidFill>
                      <a:srgbClr val="988983">
                        <a:lumMod val="75000"/>
                      </a:srgbClr>
                    </a:solidFill>
                    <a:effectLst/>
                    <a:uLnTx/>
                    <a:uFillTx/>
                    <a:latin typeface="Arial" panose="020B0604020202020204"/>
                    <a:ea typeface="+mn-ea"/>
                    <a:cs typeface="+mn-cs"/>
                  </a:rPr>
                  <a:t>Tubulointerstitial damage and inflammation</a:t>
                </a:r>
                <a:r>
                  <a:rPr kumimoji="0" lang="de-DE" sz="1400" b="1" i="0" u="none" strike="noStrike" kern="1200" cap="none" spc="0" normalizeH="0" baseline="30000" noProof="0">
                    <a:ln>
                      <a:noFill/>
                    </a:ln>
                    <a:solidFill>
                      <a:srgbClr val="988983">
                        <a:lumMod val="75000"/>
                      </a:srgbClr>
                    </a:solidFill>
                    <a:effectLst/>
                    <a:uLnTx/>
                    <a:uFillTx/>
                    <a:latin typeface="Arial" panose="020B0604020202020204"/>
                    <a:ea typeface="+mn-ea"/>
                    <a:cs typeface="+mn-cs"/>
                  </a:rPr>
                  <a:t>1–3</a:t>
                </a:r>
              </a:p>
            </p:txBody>
          </p:sp>
          <p:sp>
            <p:nvSpPr>
              <p:cNvPr id="38" name="Round Same Side Corner Rectangle 14">
                <a:extLst>
                  <a:ext uri="{FF2B5EF4-FFF2-40B4-BE49-F238E27FC236}">
                    <a16:creationId xmlns:a16="http://schemas.microsoft.com/office/drawing/2014/main" id="{713DD548-8391-41B4-BB40-EDCCC52F5344}"/>
                  </a:ext>
                </a:extLst>
              </p:cNvPr>
              <p:cNvSpPr/>
              <p:nvPr/>
            </p:nvSpPr>
            <p:spPr bwMode="gray">
              <a:xfrm>
                <a:off x="6613573" y="2642726"/>
                <a:ext cx="1985376" cy="815788"/>
              </a:xfrm>
              <a:prstGeom prst="roundRect">
                <a:avLst/>
              </a:prstGeom>
              <a:solidFill>
                <a:schemeClr val="bg1"/>
              </a:solidFill>
              <a:ln w="19050">
                <a:noFill/>
              </a:ln>
            </p:spPr>
            <p:style>
              <a:lnRef idx="1">
                <a:schemeClr val="accent2"/>
              </a:lnRef>
              <a:fillRef idx="3">
                <a:schemeClr val="accent2"/>
              </a:fillRef>
              <a:effectRef idx="2">
                <a:schemeClr val="accent2"/>
              </a:effectRef>
              <a:fontRef idx="minor">
                <a:schemeClr val="lt1"/>
              </a:fontRef>
            </p:style>
            <p:txBody>
              <a:bodyPr wrap="square" lIns="0" tIns="45696" rIns="0" bIns="45696" rtlCol="0" anchor="ctr">
                <a:noAutofit/>
              </a:bodyPr>
              <a:lstStyle/>
              <a:p>
                <a:pPr marL="0" marR="0" lvl="0" indent="0" algn="ctr" defTabSz="1214282"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a:ln>
                      <a:noFill/>
                    </a:ln>
                    <a:solidFill>
                      <a:srgbClr val="988983">
                        <a:lumMod val="75000"/>
                      </a:srgbClr>
                    </a:solidFill>
                    <a:effectLst/>
                    <a:uLnTx/>
                    <a:uFillTx/>
                    <a:latin typeface="Arial" panose="020B0604020202020204"/>
                    <a:ea typeface="+mn-ea"/>
                    <a:cs typeface="+mn-cs"/>
                  </a:rPr>
                  <a:t>Glomerulosclerosis</a:t>
                </a:r>
                <a:r>
                  <a:rPr kumimoji="0" lang="de-DE" sz="1400" b="1" i="0" u="none" strike="noStrike" kern="1200" cap="none" spc="0" normalizeH="0" baseline="30000" noProof="0">
                    <a:ln>
                      <a:noFill/>
                    </a:ln>
                    <a:solidFill>
                      <a:srgbClr val="988983">
                        <a:lumMod val="75000"/>
                      </a:srgbClr>
                    </a:solidFill>
                    <a:effectLst/>
                    <a:uLnTx/>
                    <a:uFillTx/>
                    <a:latin typeface="Arial" panose="020B0604020202020204"/>
                    <a:ea typeface="+mn-ea"/>
                    <a:cs typeface="+mn-cs"/>
                  </a:rPr>
                  <a:t>1–3</a:t>
                </a:r>
              </a:p>
            </p:txBody>
          </p:sp>
        </p:grpSp>
      </p:grpSp>
      <p:sp>
        <p:nvSpPr>
          <p:cNvPr id="54" name="Rectangle: Rounded Corners 53">
            <a:extLst>
              <a:ext uri="{FF2B5EF4-FFF2-40B4-BE49-F238E27FC236}">
                <a16:creationId xmlns:a16="http://schemas.microsoft.com/office/drawing/2014/main" id="{1BFB1A85-5A90-4952-80D0-4F5F38912422}"/>
              </a:ext>
            </a:extLst>
          </p:cNvPr>
          <p:cNvSpPr/>
          <p:nvPr/>
        </p:nvSpPr>
        <p:spPr>
          <a:xfrm>
            <a:off x="735464" y="1433132"/>
            <a:ext cx="4832030" cy="386608"/>
          </a:xfrm>
          <a:prstGeom prst="roundRect">
            <a:avLst/>
          </a:prstGeom>
          <a:solidFill>
            <a:schemeClr val="tx1"/>
          </a:solidFill>
          <a:ln w="28575">
            <a:solidFill>
              <a:schemeClr val="tx1"/>
            </a:solidFill>
          </a:ln>
        </p:spPr>
        <p:txBody>
          <a:bodyPr wrap="square" lIns="0" rIns="0" anchor="ctr">
            <a:noAutofit/>
          </a:bodyPr>
          <a:lstStyle/>
          <a:p>
            <a:pPr marL="0" marR="0" lvl="0" indent="0" algn="ctr" defTabSz="121428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a:ea typeface="MS PGothic" charset="0"/>
                <a:cs typeface="+mn-cs"/>
              </a:rPr>
              <a:t>Drivers of CKD progression in T2D</a:t>
            </a:r>
            <a:r>
              <a:rPr kumimoji="0" lang="en-US" sz="1600" b="1" i="0" u="none" strike="noStrike" kern="1200" cap="none" spc="0" normalizeH="0" baseline="30000" noProof="0">
                <a:ln>
                  <a:noFill/>
                </a:ln>
                <a:solidFill>
                  <a:srgbClr val="FFFFFF"/>
                </a:solidFill>
                <a:effectLst/>
                <a:uLnTx/>
                <a:uFillTx/>
                <a:latin typeface="Arial" panose="020B0604020202020204"/>
                <a:ea typeface="MS PGothic" charset="0"/>
                <a:cs typeface="+mn-cs"/>
              </a:rPr>
              <a:t>1–3</a:t>
            </a:r>
          </a:p>
        </p:txBody>
      </p:sp>
      <p:grpSp>
        <p:nvGrpSpPr>
          <p:cNvPr id="9" name="Group 8">
            <a:extLst>
              <a:ext uri="{FF2B5EF4-FFF2-40B4-BE49-F238E27FC236}">
                <a16:creationId xmlns:a16="http://schemas.microsoft.com/office/drawing/2014/main" id="{09D3CAFC-AEB9-4C7A-9CA8-DAC3BFD32372}"/>
              </a:ext>
            </a:extLst>
          </p:cNvPr>
          <p:cNvGrpSpPr/>
          <p:nvPr/>
        </p:nvGrpSpPr>
        <p:grpSpPr>
          <a:xfrm>
            <a:off x="659513" y="1986898"/>
            <a:ext cx="2758063" cy="2277720"/>
            <a:chOff x="659513" y="1986898"/>
            <a:chExt cx="2758063" cy="2277720"/>
          </a:xfrm>
        </p:grpSpPr>
        <p:sp>
          <p:nvSpPr>
            <p:cNvPr id="55" name="Oval 54">
              <a:extLst>
                <a:ext uri="{FF2B5EF4-FFF2-40B4-BE49-F238E27FC236}">
                  <a16:creationId xmlns:a16="http://schemas.microsoft.com/office/drawing/2014/main" id="{CEA4A815-4D9E-4B5E-AE54-E85CDD01554D}"/>
                </a:ext>
              </a:extLst>
            </p:cNvPr>
            <p:cNvSpPr/>
            <p:nvPr/>
          </p:nvSpPr>
          <p:spPr>
            <a:xfrm>
              <a:off x="1160376" y="1986898"/>
              <a:ext cx="2257200" cy="2277720"/>
            </a:xfrm>
            <a:prstGeom prst="ellipse">
              <a:avLst/>
            </a:prstGeom>
            <a:solidFill>
              <a:schemeClr val="accent5">
                <a:lumMod val="20000"/>
                <a:lumOff val="80000"/>
                <a:alpha val="50000"/>
              </a:schemeClr>
            </a:solidFill>
            <a:ln w="47625" cap="flat" cmpd="sng" algn="ctr">
              <a:solidFill>
                <a:schemeClr val="accent5"/>
              </a:solidFill>
              <a:prstDash val="solid"/>
              <a:miter lim="800000"/>
            </a:ln>
            <a:effectLst/>
          </p:spPr>
          <p:txBody>
            <a:bodyPr lIns="0" rIns="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4C5053"/>
                </a:solidFill>
                <a:effectLst/>
                <a:uLnTx/>
                <a:uFillTx/>
                <a:latin typeface="Arial" panose="020B0604020202020204"/>
                <a:ea typeface="+mn-ea"/>
                <a:cs typeface="+mn-cs"/>
              </a:endParaRPr>
            </a:p>
          </p:txBody>
        </p:sp>
        <p:sp>
          <p:nvSpPr>
            <p:cNvPr id="61" name="Rectangle: Rounded Corners 60">
              <a:extLst>
                <a:ext uri="{FF2B5EF4-FFF2-40B4-BE49-F238E27FC236}">
                  <a16:creationId xmlns:a16="http://schemas.microsoft.com/office/drawing/2014/main" id="{AD4AF452-5745-43D2-8BEA-B07AC5FC7EE1}"/>
                </a:ext>
              </a:extLst>
            </p:cNvPr>
            <p:cNvSpPr/>
            <p:nvPr/>
          </p:nvSpPr>
          <p:spPr>
            <a:xfrm>
              <a:off x="735464" y="2217654"/>
              <a:ext cx="2210329" cy="684000"/>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354013" marR="0" lvl="0" indent="0" algn="l" defTabSz="91412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a:ea typeface="+mn-ea"/>
                  <a:cs typeface="+mn-cs"/>
                </a:rPr>
                <a:t>Haemodynamic</a:t>
              </a:r>
              <a:r>
                <a:rPr kumimoji="0" lang="en-US" sz="1600" b="1" i="0" u="none" strike="noStrike" kern="1200" cap="none" spc="0" normalizeH="0" baseline="30000" noProof="0">
                  <a:ln>
                    <a:noFill/>
                  </a:ln>
                  <a:solidFill>
                    <a:srgbClr val="FFFFFF"/>
                  </a:solidFill>
                  <a:effectLst/>
                  <a:uLnTx/>
                  <a:uFillTx/>
                  <a:latin typeface="Arial" panose="020B0604020202020204"/>
                  <a:ea typeface="+mn-ea"/>
                  <a:cs typeface="+mn-cs"/>
                </a:rPr>
                <a:t>1,2</a:t>
              </a:r>
              <a:br>
                <a:rPr kumimoji="0" lang="en-US" sz="1600" b="1" i="0" u="none" strike="noStrike" kern="1200" cap="none" spc="0" normalizeH="0" baseline="30000" noProof="0">
                  <a:ln>
                    <a:noFill/>
                  </a:ln>
                  <a:solidFill>
                    <a:srgbClr val="FFFFFF"/>
                  </a:solidFill>
                  <a:effectLst/>
                  <a:uLnTx/>
                  <a:uFillTx/>
                  <a:latin typeface="Arial" panose="020B0604020202020204"/>
                  <a:ea typeface="+mn-ea"/>
                  <a:cs typeface="+mn-cs"/>
                </a:rPr>
              </a:br>
              <a:r>
                <a:rPr kumimoji="0" lang="en-US" sz="1000" b="1" i="0" u="none" strike="noStrike" kern="1200" cap="none" spc="0" normalizeH="0" baseline="0" noProof="0">
                  <a:ln>
                    <a:noFill/>
                  </a:ln>
                  <a:solidFill>
                    <a:srgbClr val="FFFFFF"/>
                  </a:solidFill>
                  <a:effectLst/>
                  <a:uLnTx/>
                  <a:uFillTx/>
                  <a:latin typeface="Arial" panose="020B0604020202020204"/>
                  <a:ea typeface="+mn-ea"/>
                  <a:cs typeface="+mn-cs"/>
                </a:rPr>
                <a:t>(Elevated BP and/or </a:t>
              </a:r>
              <a:br>
                <a:rPr kumimoji="0" lang="en-US" sz="1000" b="1" i="0" u="none" strike="noStrike" kern="1200" cap="none" spc="0" normalizeH="0" baseline="0" noProof="0">
                  <a:ln>
                    <a:noFill/>
                  </a:ln>
                  <a:solidFill>
                    <a:srgbClr val="FFFFFF"/>
                  </a:solidFill>
                  <a:effectLst/>
                  <a:uLnTx/>
                  <a:uFillTx/>
                  <a:latin typeface="Arial" panose="020B0604020202020204"/>
                  <a:ea typeface="+mn-ea"/>
                  <a:cs typeface="+mn-cs"/>
                </a:rPr>
              </a:br>
              <a:r>
                <a:rPr kumimoji="0" lang="en-US" sz="1000" b="1" i="0" u="none" strike="noStrike" kern="1200" cap="none" spc="0" normalizeH="0" baseline="0" noProof="0">
                  <a:ln>
                    <a:noFill/>
                  </a:ln>
                  <a:solidFill>
                    <a:srgbClr val="FFFFFF"/>
                  </a:solidFill>
                  <a:effectLst/>
                  <a:uLnTx/>
                  <a:uFillTx/>
                  <a:latin typeface="Arial" panose="020B0604020202020204"/>
                  <a:ea typeface="+mn-ea"/>
                  <a:cs typeface="+mn-cs"/>
                </a:rPr>
                <a:t>intraglomerular pressure)</a:t>
              </a:r>
              <a:endParaRPr kumimoji="0" lang="en-US" sz="1050" b="1"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65" name="Picture 64" descr="A close up of a logo&#10;&#10;Description automatically generated">
              <a:extLst>
                <a:ext uri="{FF2B5EF4-FFF2-40B4-BE49-F238E27FC236}">
                  <a16:creationId xmlns:a16="http://schemas.microsoft.com/office/drawing/2014/main" id="{BEC24CCF-1285-4EFF-9269-6DB5AEBD4787}"/>
                </a:ext>
              </a:extLst>
            </p:cNvPr>
            <p:cNvPicPr>
              <a:picLocks noChangeAspect="1"/>
            </p:cNvPicPr>
            <p:nvPr/>
          </p:nvPicPr>
          <p:blipFill rotWithShape="1">
            <a:blip r:embed="rId3" cstate="email">
              <a:lum bright="70000" contrast="-70000"/>
              <a:extLst>
                <a:ext uri="{28A0092B-C50C-407E-A947-70E740481C1C}">
                  <a14:useLocalDpi xmlns:a14="http://schemas.microsoft.com/office/drawing/2010/main" val="0"/>
                </a:ext>
              </a:extLst>
            </a:blip>
            <a:srcRect l="14552" t="8147" r="14552" b="22177"/>
            <a:stretch/>
          </p:blipFill>
          <p:spPr>
            <a:xfrm>
              <a:off x="759707" y="2411807"/>
              <a:ext cx="441131" cy="433540"/>
            </a:xfrm>
            <a:prstGeom prst="rect">
              <a:avLst/>
            </a:prstGeom>
          </p:spPr>
        </p:pic>
        <p:sp>
          <p:nvSpPr>
            <p:cNvPr id="28" name="Rectangle: Rounded Corners 27">
              <a:extLst>
                <a:ext uri="{FF2B5EF4-FFF2-40B4-BE49-F238E27FC236}">
                  <a16:creationId xmlns:a16="http://schemas.microsoft.com/office/drawing/2014/main" id="{E84CCDBD-6335-4782-B6FE-1DC8E8B79F75}"/>
                </a:ext>
              </a:extLst>
            </p:cNvPr>
            <p:cNvSpPr/>
            <p:nvPr/>
          </p:nvSpPr>
          <p:spPr>
            <a:xfrm>
              <a:off x="659513" y="3005926"/>
              <a:ext cx="2210329" cy="3044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7564"/>
                  </a:solidFill>
                  <a:effectLst/>
                  <a:uLnTx/>
                  <a:uFillTx/>
                  <a:latin typeface="Arial" panose="020B0604020202020204"/>
                  <a:ea typeface="+mn-ea"/>
                  <a:cs typeface="+mn-cs"/>
                </a:rPr>
                <a:t>RAAS, TGF-</a:t>
              </a:r>
              <a:r>
                <a:rPr kumimoji="0" lang="el-GR" sz="1200" b="1" i="0" u="none" strike="noStrike" kern="1200" cap="none" spc="0" normalizeH="0" baseline="0" noProof="0">
                  <a:ln>
                    <a:noFill/>
                  </a:ln>
                  <a:solidFill>
                    <a:srgbClr val="007564"/>
                  </a:solidFill>
                  <a:effectLst/>
                  <a:uLnTx/>
                  <a:uFillTx/>
                  <a:latin typeface="Arial" panose="020B0604020202020204"/>
                  <a:ea typeface="+mn-ea"/>
                  <a:cs typeface="+mn-cs"/>
                </a:rPr>
                <a:t>β</a:t>
              </a:r>
              <a:r>
                <a:rPr kumimoji="0" lang="en-GB" sz="1200" b="1" i="0" u="none" strike="noStrike" kern="1200" cap="none" spc="0" normalizeH="0" baseline="0" noProof="0">
                  <a:ln>
                    <a:noFill/>
                  </a:ln>
                  <a:solidFill>
                    <a:srgbClr val="007564"/>
                  </a:solidFill>
                  <a:effectLst/>
                  <a:uLnTx/>
                  <a:uFillTx/>
                  <a:latin typeface="Arial" panose="020B0604020202020204"/>
                  <a:ea typeface="+mn-ea"/>
                  <a:cs typeface="+mn-cs"/>
                </a:rPr>
                <a:t>, </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7564"/>
                  </a:solidFill>
                  <a:effectLst/>
                  <a:uLnTx/>
                  <a:uFillTx/>
                  <a:latin typeface="Arial" panose="020B0604020202020204"/>
                  <a:ea typeface="+mn-ea"/>
                  <a:cs typeface="+mn-cs"/>
                </a:rPr>
                <a:t>endothelins</a:t>
              </a:r>
            </a:p>
          </p:txBody>
        </p:sp>
      </p:grpSp>
      <p:grpSp>
        <p:nvGrpSpPr>
          <p:cNvPr id="2" name="Group 1">
            <a:extLst>
              <a:ext uri="{FF2B5EF4-FFF2-40B4-BE49-F238E27FC236}">
                <a16:creationId xmlns:a16="http://schemas.microsoft.com/office/drawing/2014/main" id="{B8041FCB-48E6-45B3-AFE0-8BF2E1DAEECE}"/>
              </a:ext>
            </a:extLst>
          </p:cNvPr>
          <p:cNvGrpSpPr/>
          <p:nvPr/>
        </p:nvGrpSpPr>
        <p:grpSpPr>
          <a:xfrm>
            <a:off x="2665957" y="2608867"/>
            <a:ext cx="2901537" cy="2277720"/>
            <a:chOff x="2665957" y="2608867"/>
            <a:chExt cx="2901537" cy="2277720"/>
          </a:xfrm>
        </p:grpSpPr>
        <p:sp>
          <p:nvSpPr>
            <p:cNvPr id="56" name="Oval 55">
              <a:extLst>
                <a:ext uri="{FF2B5EF4-FFF2-40B4-BE49-F238E27FC236}">
                  <a16:creationId xmlns:a16="http://schemas.microsoft.com/office/drawing/2014/main" id="{0BAEB15E-7535-4F80-954C-D054FDF4AC2C}"/>
                </a:ext>
              </a:extLst>
            </p:cNvPr>
            <p:cNvSpPr/>
            <p:nvPr/>
          </p:nvSpPr>
          <p:spPr>
            <a:xfrm>
              <a:off x="2665957" y="2608867"/>
              <a:ext cx="2257200" cy="2277720"/>
            </a:xfrm>
            <a:prstGeom prst="ellipse">
              <a:avLst/>
            </a:prstGeom>
            <a:solidFill>
              <a:schemeClr val="accent4">
                <a:alpha val="50196"/>
              </a:schemeClr>
            </a:solidFill>
            <a:ln w="50800" cap="flat" cmpd="sng" algn="ctr">
              <a:solidFill>
                <a:schemeClr val="accent4"/>
              </a:solidFill>
              <a:prstDash val="solid"/>
              <a:miter lim="800000"/>
            </a:ln>
            <a:effectLst/>
          </p:spPr>
          <p:txBody>
            <a:bodyPr lIns="36000" rIns="3600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 name="Rectangle: Rounded Corners 58">
              <a:extLst>
                <a:ext uri="{FF2B5EF4-FFF2-40B4-BE49-F238E27FC236}">
                  <a16:creationId xmlns:a16="http://schemas.microsoft.com/office/drawing/2014/main" id="{FF5224AF-5E82-4197-9FA0-B20F0D48A430}"/>
                </a:ext>
              </a:extLst>
            </p:cNvPr>
            <p:cNvSpPr/>
            <p:nvPr/>
          </p:nvSpPr>
          <p:spPr>
            <a:xfrm>
              <a:off x="3551494" y="2997747"/>
              <a:ext cx="2016000" cy="684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marR="0" lvl="0" indent="0" algn="l" defTabSz="91412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a:ea typeface="+mn-ea"/>
                  <a:cs typeface="+mn-cs"/>
                </a:rPr>
                <a:t>Inflammation</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a:ea typeface="+mn-ea"/>
                  <a:cs typeface="+mn-cs"/>
                </a:rPr>
                <a:t>and fibrosis</a:t>
              </a:r>
              <a:r>
                <a:rPr kumimoji="0" lang="en-US" sz="1600" b="1" i="0" u="none" strike="noStrike" kern="1200" cap="none" spc="0" normalizeH="0" baseline="30000" noProof="0">
                  <a:ln>
                    <a:noFill/>
                  </a:ln>
                  <a:solidFill>
                    <a:srgbClr val="FFFFFF"/>
                  </a:solidFill>
                  <a:effectLst/>
                  <a:uLnTx/>
                  <a:uFillTx/>
                  <a:latin typeface="Arial" panose="020B0604020202020204"/>
                  <a:ea typeface="+mn-ea"/>
                  <a:cs typeface="+mn-cs"/>
                </a:rPr>
                <a:t>1–3</a:t>
              </a:r>
            </a:p>
          </p:txBody>
        </p:sp>
        <p:sp>
          <p:nvSpPr>
            <p:cNvPr id="30" name="Rectangle: Rounded Corners 29">
              <a:extLst>
                <a:ext uri="{FF2B5EF4-FFF2-40B4-BE49-F238E27FC236}">
                  <a16:creationId xmlns:a16="http://schemas.microsoft.com/office/drawing/2014/main" id="{689841D2-C07F-412B-BAB6-B51B87082990}"/>
                </a:ext>
              </a:extLst>
            </p:cNvPr>
            <p:cNvSpPr/>
            <p:nvPr/>
          </p:nvSpPr>
          <p:spPr>
            <a:xfrm>
              <a:off x="3291710" y="4158349"/>
              <a:ext cx="1414463" cy="3044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8F3685"/>
                  </a:solidFill>
                  <a:effectLst/>
                  <a:uLnTx/>
                  <a:uFillTx/>
                  <a:latin typeface="Arial" panose="020B0604020202020204"/>
                  <a:ea typeface="+mn-ea"/>
                  <a:cs typeface="+mn-cs"/>
                </a:rPr>
                <a:t>TGF-α, SAA, TGF-β, VEGF-A, collagen, CTGF</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8F3685"/>
                </a:solidFill>
                <a:effectLst/>
                <a:uLnTx/>
                <a:uFillTx/>
                <a:latin typeface="Arial" panose="020B0604020202020204"/>
                <a:ea typeface="+mn-ea"/>
                <a:cs typeface="+mn-cs"/>
              </a:endParaRP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007564"/>
                </a:solidFill>
                <a:effectLst/>
                <a:uLnTx/>
                <a:uFillTx/>
                <a:latin typeface="Arial" panose="020B0604020202020204"/>
                <a:ea typeface="+mn-ea"/>
                <a:cs typeface="+mn-cs"/>
              </a:endParaRPr>
            </a:p>
          </p:txBody>
        </p:sp>
        <p:pic>
          <p:nvPicPr>
            <p:cNvPr id="50" name="Picture 49">
              <a:extLst>
                <a:ext uri="{FF2B5EF4-FFF2-40B4-BE49-F238E27FC236}">
                  <a16:creationId xmlns:a16="http://schemas.microsoft.com/office/drawing/2014/main" id="{49A40BF6-C2E7-41DB-89B6-5D809C32A132}"/>
                </a:ext>
              </a:extLst>
            </p:cNvPr>
            <p:cNvPicPr>
              <a:picLocks/>
            </p:cNvPicPr>
            <p:nvPr/>
          </p:nvPicPr>
          <p:blipFill rotWithShape="1">
            <a:blip r:embed="rId4">
              <a:clrChange>
                <a:clrFrom>
                  <a:srgbClr val="DD1E36"/>
                </a:clrFrom>
                <a:clrTo>
                  <a:srgbClr val="DD1E36">
                    <a:alpha val="0"/>
                  </a:srgbClr>
                </a:clrTo>
              </a:clrChange>
              <a:duotone>
                <a:srgbClr val="66B512">
                  <a:shade val="45000"/>
                  <a:satMod val="135000"/>
                </a:srgbClr>
                <a:prstClr val="white"/>
              </a:duotone>
              <a:extLst>
                <a:ext uri="{BEBA8EAE-BF5A-486C-A8C5-ECC9F3942E4B}">
                  <a14:imgProps xmlns:a14="http://schemas.microsoft.com/office/drawing/2010/main">
                    <a14:imgLayer r:embed="rId5">
                      <a14:imgEffect>
                        <a14:backgroundRemoval t="3889" b="94167" l="9901" r="94059">
                          <a14:foregroundMark x1="66997" y1="60833" x2="66997" y2="60833"/>
                          <a14:foregroundMark x1="86469" y1="62222" x2="86469" y2="62222"/>
                          <a14:foregroundMark x1="94059" y1="63333" x2="94059" y2="63333"/>
                          <a14:foregroundMark x1="93069" y1="66667" x2="93069" y2="66667"/>
                          <a14:foregroundMark x1="57096" y1="94167" x2="57096" y2="94167"/>
                          <a14:foregroundMark x1="47195" y1="82778" x2="47195" y2="82778"/>
                          <a14:foregroundMark x1="17162" y1="77222" x2="17162" y2="77222"/>
                          <a14:foregroundMark x1="35314" y1="35833" x2="35314" y2="35833"/>
                          <a14:foregroundMark x1="50165" y1="30000" x2="50165" y2="30000"/>
                          <a14:foregroundMark x1="76568" y1="30000" x2="76568" y2="30000"/>
                          <a14:foregroundMark x1="54125" y1="4167" x2="54125" y2="4167"/>
                        </a14:backgroundRemoval>
                      </a14:imgEffect>
                      <a14:imgEffect>
                        <a14:saturation sat="200000"/>
                      </a14:imgEffect>
                    </a14:imgLayer>
                  </a14:imgProps>
                </a:ext>
                <a:ext uri="{28A0092B-C50C-407E-A947-70E740481C1C}">
                  <a14:useLocalDpi xmlns:a14="http://schemas.microsoft.com/office/drawing/2010/main" val="0"/>
                </a:ext>
              </a:extLst>
            </a:blip>
            <a:srcRect/>
            <a:stretch/>
          </p:blipFill>
          <p:spPr>
            <a:xfrm>
              <a:off x="3581888" y="3084658"/>
              <a:ext cx="425338" cy="504825"/>
            </a:xfrm>
            <a:prstGeom prst="rect">
              <a:avLst/>
            </a:prstGeom>
            <a:solidFill>
              <a:schemeClr val="accent4"/>
            </a:solidFill>
            <a:ln>
              <a:noFill/>
            </a:ln>
          </p:spPr>
        </p:pic>
      </p:grpSp>
      <p:grpSp>
        <p:nvGrpSpPr>
          <p:cNvPr id="4" name="Group 3">
            <a:extLst>
              <a:ext uri="{FF2B5EF4-FFF2-40B4-BE49-F238E27FC236}">
                <a16:creationId xmlns:a16="http://schemas.microsoft.com/office/drawing/2014/main" id="{5DB46E42-D57C-4D45-B857-694F4A7018A3}"/>
              </a:ext>
            </a:extLst>
          </p:cNvPr>
          <p:cNvGrpSpPr/>
          <p:nvPr/>
        </p:nvGrpSpPr>
        <p:grpSpPr>
          <a:xfrm>
            <a:off x="735464" y="3413521"/>
            <a:ext cx="2682112" cy="2277720"/>
            <a:chOff x="735464" y="3413521"/>
            <a:chExt cx="2682112" cy="2277720"/>
          </a:xfrm>
        </p:grpSpPr>
        <p:sp>
          <p:nvSpPr>
            <p:cNvPr id="57" name="Oval 56">
              <a:extLst>
                <a:ext uri="{FF2B5EF4-FFF2-40B4-BE49-F238E27FC236}">
                  <a16:creationId xmlns:a16="http://schemas.microsoft.com/office/drawing/2014/main" id="{61C6C548-0679-4405-917F-BE8BFF92433F}"/>
                </a:ext>
              </a:extLst>
            </p:cNvPr>
            <p:cNvSpPr/>
            <p:nvPr/>
          </p:nvSpPr>
          <p:spPr>
            <a:xfrm>
              <a:off x="1160376" y="3413521"/>
              <a:ext cx="2257200" cy="2277720"/>
            </a:xfrm>
            <a:prstGeom prst="ellipse">
              <a:avLst/>
            </a:prstGeom>
            <a:solidFill>
              <a:schemeClr val="bg2">
                <a:alpha val="50196"/>
              </a:schemeClr>
            </a:solidFill>
            <a:ln w="50800" cap="flat" cmpd="sng" algn="ctr">
              <a:solidFill>
                <a:schemeClr val="bg2"/>
              </a:solidFill>
              <a:prstDash val="solid"/>
              <a:miter lim="800000"/>
            </a:ln>
            <a:effectLst/>
          </p:spPr>
          <p:txBody>
            <a:bodyPr lIns="0" rIns="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30000" noProof="0">
                <a:ln>
                  <a:noFill/>
                </a:ln>
                <a:solidFill>
                  <a:srgbClr val="4C5053"/>
                </a:solidFill>
                <a:effectLst/>
                <a:uLnTx/>
                <a:uFillTx/>
                <a:latin typeface="Arial" panose="020B0604020202020204"/>
                <a:ea typeface="+mn-ea"/>
                <a:cs typeface="+mn-cs"/>
              </a:endParaRPr>
            </a:p>
          </p:txBody>
        </p:sp>
        <p:sp>
          <p:nvSpPr>
            <p:cNvPr id="63" name="Rectangle: Rounded Corners 62">
              <a:extLst>
                <a:ext uri="{FF2B5EF4-FFF2-40B4-BE49-F238E27FC236}">
                  <a16:creationId xmlns:a16="http://schemas.microsoft.com/office/drawing/2014/main" id="{6DCAB8A4-9EF1-4D58-AFE2-4ACC7265325B}"/>
                </a:ext>
              </a:extLst>
            </p:cNvPr>
            <p:cNvSpPr/>
            <p:nvPr/>
          </p:nvSpPr>
          <p:spPr>
            <a:xfrm>
              <a:off x="735464" y="4398204"/>
              <a:ext cx="1872000" cy="6840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marR="0" lvl="0" indent="0" algn="ctr" defTabSz="91412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a:ea typeface="+mn-ea"/>
                  <a:cs typeface="+mn-cs"/>
                </a:rPr>
                <a:t>Metabolic</a:t>
              </a:r>
              <a:r>
                <a:rPr kumimoji="0" lang="en-US" sz="1600" b="1" i="0" u="none" strike="noStrike" kern="1200" cap="none" spc="0" normalizeH="0" baseline="30000" noProof="0">
                  <a:ln>
                    <a:noFill/>
                  </a:ln>
                  <a:solidFill>
                    <a:srgbClr val="FFFFFF"/>
                  </a:solidFill>
                  <a:effectLst/>
                  <a:uLnTx/>
                  <a:uFillTx/>
                  <a:latin typeface="Arial" panose="020B0604020202020204"/>
                  <a:ea typeface="+mn-ea"/>
                  <a:cs typeface="+mn-cs"/>
                </a:rPr>
                <a:t>1,2</a:t>
              </a:r>
            </a:p>
            <a:p>
              <a:pPr marL="265113"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panose="020B0604020202020204"/>
                  <a:ea typeface="+mn-ea"/>
                  <a:cs typeface="+mn-cs"/>
                </a:rPr>
                <a:t>(poor glycaemic control)</a:t>
              </a:r>
              <a:endParaRPr kumimoji="0" lang="en-US" sz="1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Rectangle: Rounded Corners 28">
              <a:extLst>
                <a:ext uri="{FF2B5EF4-FFF2-40B4-BE49-F238E27FC236}">
                  <a16:creationId xmlns:a16="http://schemas.microsoft.com/office/drawing/2014/main" id="{ACCE15E1-0576-4027-9BB4-ADF0FC79E516}"/>
                </a:ext>
              </a:extLst>
            </p:cNvPr>
            <p:cNvSpPr/>
            <p:nvPr/>
          </p:nvSpPr>
          <p:spPr>
            <a:xfrm>
              <a:off x="1531330" y="5287744"/>
              <a:ext cx="1414463" cy="3044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6DA7"/>
                  </a:solidFill>
                  <a:effectLst/>
                  <a:uLnTx/>
                  <a:uFillTx/>
                  <a:latin typeface="Arial" panose="020B0604020202020204"/>
                  <a:ea typeface="+mn-ea"/>
                  <a:cs typeface="+mn-cs"/>
                </a:rPr>
                <a:t>AGE, NADPH, ROS, TGF-</a:t>
              </a:r>
              <a:r>
                <a:rPr kumimoji="0" lang="el-GR" sz="1200" b="1" i="0" u="none" strike="noStrike" kern="1200" cap="none" spc="0" normalizeH="0" baseline="0" noProof="0">
                  <a:ln>
                    <a:noFill/>
                  </a:ln>
                  <a:solidFill>
                    <a:srgbClr val="006DA7"/>
                  </a:solidFill>
                  <a:effectLst/>
                  <a:uLnTx/>
                  <a:uFillTx/>
                  <a:latin typeface="Arial" panose="020B0604020202020204"/>
                  <a:ea typeface="+mn-ea"/>
                  <a:cs typeface="+mn-cs"/>
                </a:rPr>
                <a:t>β</a:t>
              </a:r>
              <a:endParaRPr kumimoji="0" lang="en-GB" sz="1200" b="1" i="0" u="none" strike="noStrike" kern="1200" cap="none" spc="0" normalizeH="0" baseline="0" noProof="0">
                <a:ln>
                  <a:noFill/>
                </a:ln>
                <a:solidFill>
                  <a:srgbClr val="006DA7"/>
                </a:solidFill>
                <a:effectLst/>
                <a:uLnTx/>
                <a:uFillTx/>
                <a:latin typeface="Arial" panose="020B0604020202020204"/>
                <a:ea typeface="+mn-ea"/>
                <a:cs typeface="+mn-cs"/>
              </a:endParaRP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007564"/>
                </a:solidFill>
                <a:effectLst/>
                <a:uLnTx/>
                <a:uFillTx/>
                <a:latin typeface="Arial" panose="020B0604020202020204"/>
                <a:ea typeface="+mn-ea"/>
                <a:cs typeface="+mn-cs"/>
              </a:endParaRPr>
            </a:p>
          </p:txBody>
        </p:sp>
        <p:pic>
          <p:nvPicPr>
            <p:cNvPr id="51" name="Picture 50">
              <a:extLst>
                <a:ext uri="{FF2B5EF4-FFF2-40B4-BE49-F238E27FC236}">
                  <a16:creationId xmlns:a16="http://schemas.microsoft.com/office/drawing/2014/main" id="{0617C654-DBAE-4EC1-B9B5-18D28CB28BB2}"/>
                </a:ext>
              </a:extLst>
            </p:cNvPr>
            <p:cNvPicPr>
              <a:picLocks/>
            </p:cNvPicPr>
            <p:nvPr/>
          </p:nvPicPr>
          <p:blipFill rotWithShape="1">
            <a:blip r:embed="rId6">
              <a:clrChange>
                <a:clrFrom>
                  <a:srgbClr val="631545"/>
                </a:clrFrom>
                <a:clrTo>
                  <a:srgbClr val="631545">
                    <a:alpha val="0"/>
                  </a:srgbClr>
                </a:clrTo>
              </a:clrChange>
              <a:duotone>
                <a:srgbClr val="74D2E7">
                  <a:shade val="45000"/>
                  <a:satMod val="135000"/>
                </a:srgbClr>
                <a:prstClr val="white"/>
              </a:duotone>
              <a:extLst>
                <a:ext uri="{BEBA8EAE-BF5A-486C-A8C5-ECC9F3942E4B}">
                  <a14:imgProps xmlns:a14="http://schemas.microsoft.com/office/drawing/2010/main">
                    <a14:imgLayer r:embed="rId7">
                      <a14:imgEffect>
                        <a14:backgroundRemoval t="7434" b="96882" l="8940" r="89735">
                          <a14:foregroundMark x1="60265" y1="7674" x2="60265" y2="7674"/>
                          <a14:foregroundMark x1="76490" y1="17506" x2="76490" y2="17506"/>
                          <a14:foregroundMark x1="58940" y1="30216" x2="58940" y2="30216"/>
                          <a14:foregroundMark x1="72848" y1="28537" x2="72848" y2="28537"/>
                          <a14:foregroundMark x1="72848" y1="57314" x2="72848" y2="57314"/>
                          <a14:foregroundMark x1="57285" y1="94245" x2="57285" y2="94245"/>
                          <a14:foregroundMark x1="53311" y1="97122" x2="53311" y2="97122"/>
                          <a14:foregroundMark x1="17881" y1="59233" x2="17881" y2="59233"/>
                          <a14:foregroundMark x1="18543" y1="55156" x2="18543" y2="55156"/>
                          <a14:foregroundMark x1="37086" y1="59712" x2="37086" y2="59712"/>
                          <a14:foregroundMark x1="64901" y1="58513" x2="64901" y2="58513"/>
                        </a14:backgroundRemoval>
                      </a14:imgEffect>
                      <a14:imgEffect>
                        <a14:colorTemperature colorTemp="5300"/>
                      </a14:imgEffect>
                    </a14:imgLayer>
                  </a14:imgProps>
                </a:ext>
                <a:ext uri="{28A0092B-C50C-407E-A947-70E740481C1C}">
                  <a14:useLocalDpi xmlns:a14="http://schemas.microsoft.com/office/drawing/2010/main" val="0"/>
                </a:ext>
              </a:extLst>
            </a:blip>
            <a:srcRect/>
            <a:stretch/>
          </p:blipFill>
          <p:spPr>
            <a:xfrm>
              <a:off x="791230" y="4496345"/>
              <a:ext cx="367662" cy="508442"/>
            </a:xfrm>
            <a:prstGeom prst="rect">
              <a:avLst/>
            </a:prstGeom>
          </p:spPr>
        </p:pic>
      </p:grpSp>
      <p:sp>
        <p:nvSpPr>
          <p:cNvPr id="33" name="Textfeld 10">
            <a:extLst>
              <a:ext uri="{FF2B5EF4-FFF2-40B4-BE49-F238E27FC236}">
                <a16:creationId xmlns:a16="http://schemas.microsoft.com/office/drawing/2014/main" id="{859AADA8-AC8D-4114-9B93-35B499FD2949}"/>
              </a:ext>
            </a:extLst>
          </p:cNvPr>
          <p:cNvSpPr txBox="1"/>
          <p:nvPr/>
        </p:nvSpPr>
        <p:spPr>
          <a:xfrm>
            <a:off x="3316748" y="5289807"/>
            <a:ext cx="2195588" cy="804654"/>
          </a:xfrm>
          <a:prstGeom prst="rect">
            <a:avLst/>
          </a:prstGeom>
          <a:solidFill>
            <a:schemeClr val="accent4">
              <a:lumMod val="20000"/>
              <a:lumOff val="80000"/>
            </a:schemeClr>
          </a:solidFill>
          <a:ln w="9525">
            <a:solidFill>
              <a:srgbClr val="8F3685"/>
            </a:solidFill>
          </a:ln>
          <a:effectLst>
            <a:glow rad="63500">
              <a:schemeClr val="accent4">
                <a:satMod val="175000"/>
                <a:alpha val="40000"/>
              </a:schemeClr>
            </a:glow>
          </a:effectLst>
        </p:spPr>
        <p:txBody>
          <a:bodyPr vert="horz" wrap="square" lIns="91440" tIns="45720" rIns="91440" bIns="45720" rtlCol="0" anchor="ctr">
            <a:noAutofit/>
          </a:bodyPr>
          <a:lstStyle>
            <a:defPPr>
              <a:defRPr lang="en-US"/>
            </a:defPPr>
            <a:lvl1pPr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609585"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3047924" algn="l" defTabSz="609585" rtl="0" eaLnBrk="1" latinLnBrk="0" hangingPunct="1">
              <a:defRPr kern="1200">
                <a:solidFill>
                  <a:schemeClr val="tx1"/>
                </a:solidFill>
                <a:latin typeface="Calibri" charset="0"/>
                <a:ea typeface="MS PGothic" charset="0"/>
                <a:cs typeface="MS PGothic" charset="0"/>
              </a:defRPr>
            </a:lvl6pPr>
            <a:lvl7pPr marL="3657509" algn="l" defTabSz="609585" rtl="0" eaLnBrk="1" latinLnBrk="0" hangingPunct="1">
              <a:defRPr kern="1200">
                <a:solidFill>
                  <a:schemeClr val="tx1"/>
                </a:solidFill>
                <a:latin typeface="Calibri" charset="0"/>
                <a:ea typeface="MS PGothic" charset="0"/>
                <a:cs typeface="MS PGothic" charset="0"/>
              </a:defRPr>
            </a:lvl7pPr>
            <a:lvl8pPr marL="4267093" algn="l" defTabSz="609585" rtl="0" eaLnBrk="1" latinLnBrk="0" hangingPunct="1">
              <a:defRPr kern="1200">
                <a:solidFill>
                  <a:schemeClr val="tx1"/>
                </a:solidFill>
                <a:latin typeface="Calibri" charset="0"/>
                <a:ea typeface="MS PGothic" charset="0"/>
                <a:cs typeface="MS PGothic" charset="0"/>
              </a:defRPr>
            </a:lvl8pPr>
            <a:lvl9pPr marL="4876678" algn="l" defTabSz="609585" rtl="0" eaLnBrk="1" latinLnBrk="0" hangingPunct="1">
              <a:defRPr kern="1200">
                <a:solidFill>
                  <a:schemeClr val="tx1"/>
                </a:solidFill>
                <a:latin typeface="Calibri" charset="0"/>
                <a:ea typeface="MS PGothic" charset="0"/>
                <a:cs typeface="MS PGothic" charset="0"/>
              </a:defRPr>
            </a:lvl9pPr>
          </a:lstStyle>
          <a:p>
            <a:pPr marL="0" marR="0" lvl="0" indent="0" algn="ctr" defTabSz="609585" rtl="0" eaLnBrk="0" fontAlgn="base" latinLnBrk="0" hangingPunct="0">
              <a:lnSpc>
                <a:spcPct val="100000"/>
              </a:lnSpc>
              <a:spcBef>
                <a:spcPts val="600"/>
              </a:spcBef>
              <a:spcAft>
                <a:spcPct val="0"/>
              </a:spcAft>
              <a:buClrTx/>
              <a:buSzTx/>
              <a:buFontTx/>
              <a:buNone/>
              <a:tabLst/>
              <a:defRPr/>
            </a:pPr>
            <a:r>
              <a:rPr kumimoji="0" lang="de-CH" sz="1350" b="1" i="0" u="none" strike="noStrike" kern="1200" cap="none" spc="0" normalizeH="0" baseline="0" noProof="0">
                <a:ln>
                  <a:noFill/>
                </a:ln>
                <a:solidFill>
                  <a:schemeClr val="tx2">
                    <a:lumMod val="50000"/>
                    <a:lumOff val="50000"/>
                  </a:schemeClr>
                </a:solidFill>
                <a:effectLst/>
                <a:uLnTx/>
                <a:uFillTx/>
                <a:latin typeface="Arial" panose="020B0604020202020204"/>
                <a:ea typeface="MS PGothic" charset="0"/>
              </a:rPr>
              <a:t>Mineralocorticoid Receptor </a:t>
            </a:r>
            <a:r>
              <a:rPr kumimoji="0" lang="de-CH" sz="1350" b="1" i="0" u="none" strike="noStrike" kern="1200" cap="none" spc="0" normalizeH="0" baseline="0" noProof="0" err="1">
                <a:ln>
                  <a:noFill/>
                </a:ln>
                <a:solidFill>
                  <a:schemeClr val="tx2">
                    <a:lumMod val="50000"/>
                    <a:lumOff val="50000"/>
                  </a:schemeClr>
                </a:solidFill>
                <a:effectLst/>
                <a:uLnTx/>
                <a:uFillTx/>
                <a:latin typeface="Arial" panose="020B0604020202020204"/>
                <a:ea typeface="MS PGothic" charset="0"/>
              </a:rPr>
              <a:t>over-activation</a:t>
            </a:r>
            <a:endParaRPr kumimoji="0" lang="de-CH" sz="1350" b="1" i="0" u="none" strike="noStrike" kern="1200" cap="none" spc="0" normalizeH="0" baseline="0" noProof="0">
              <a:ln>
                <a:noFill/>
              </a:ln>
              <a:solidFill>
                <a:schemeClr val="tx2">
                  <a:lumMod val="50000"/>
                  <a:lumOff val="50000"/>
                </a:schemeClr>
              </a:solidFill>
              <a:effectLst/>
              <a:uLnTx/>
              <a:uFillTx/>
              <a:latin typeface="Arial" panose="020B0604020202020204"/>
              <a:ea typeface="MS PGothic" charset="0"/>
            </a:endParaRPr>
          </a:p>
        </p:txBody>
      </p:sp>
      <p:sp>
        <p:nvSpPr>
          <p:cNvPr id="34" name="Pfeil: nach rechts 33">
            <a:extLst>
              <a:ext uri="{FF2B5EF4-FFF2-40B4-BE49-F238E27FC236}">
                <a16:creationId xmlns:a16="http://schemas.microsoft.com/office/drawing/2014/main" id="{EB398D34-42C5-4D98-9D32-798DA74FD13A}"/>
              </a:ext>
            </a:extLst>
          </p:cNvPr>
          <p:cNvSpPr/>
          <p:nvPr/>
        </p:nvSpPr>
        <p:spPr>
          <a:xfrm rot="15378285">
            <a:off x="4091240" y="4912548"/>
            <a:ext cx="417308" cy="266146"/>
          </a:xfrm>
          <a:prstGeom prst="rightArrow">
            <a:avLst/>
          </a:prstGeom>
          <a:solidFill>
            <a:srgbClr val="C79AC2"/>
          </a:solidFill>
          <a:ln>
            <a:solidFill>
              <a:srgbClr val="8F3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609585" rtl="0" eaLnBrk="0" fontAlgn="base" hangingPunct="0">
              <a:spcBef>
                <a:spcPct val="0"/>
              </a:spcBef>
              <a:spcAft>
                <a:spcPct val="0"/>
              </a:spcAft>
              <a:defRPr kern="1200">
                <a:solidFill>
                  <a:schemeClr val="lt1"/>
                </a:solidFill>
                <a:latin typeface="+mn-lt"/>
                <a:ea typeface="+mn-ea"/>
                <a:cs typeface="+mn-cs"/>
              </a:defRPr>
            </a:lvl1pPr>
            <a:lvl2pPr marL="609585" algn="l" defTabSz="609585" rtl="0" eaLnBrk="0" fontAlgn="base" hangingPunct="0">
              <a:spcBef>
                <a:spcPct val="0"/>
              </a:spcBef>
              <a:spcAft>
                <a:spcPct val="0"/>
              </a:spcAft>
              <a:defRPr kern="1200">
                <a:solidFill>
                  <a:schemeClr val="lt1"/>
                </a:solidFill>
                <a:latin typeface="+mn-lt"/>
                <a:ea typeface="+mn-ea"/>
                <a:cs typeface="+mn-cs"/>
              </a:defRPr>
            </a:lvl2pPr>
            <a:lvl3pPr marL="1219170" algn="l" defTabSz="609585" rtl="0" eaLnBrk="0" fontAlgn="base" hangingPunct="0">
              <a:spcBef>
                <a:spcPct val="0"/>
              </a:spcBef>
              <a:spcAft>
                <a:spcPct val="0"/>
              </a:spcAft>
              <a:defRPr kern="1200">
                <a:solidFill>
                  <a:schemeClr val="lt1"/>
                </a:solidFill>
                <a:latin typeface="+mn-lt"/>
                <a:ea typeface="+mn-ea"/>
                <a:cs typeface="+mn-cs"/>
              </a:defRPr>
            </a:lvl3pPr>
            <a:lvl4pPr marL="1828754" algn="l" defTabSz="609585" rtl="0" eaLnBrk="0" fontAlgn="base" hangingPunct="0">
              <a:spcBef>
                <a:spcPct val="0"/>
              </a:spcBef>
              <a:spcAft>
                <a:spcPct val="0"/>
              </a:spcAft>
              <a:defRPr kern="1200">
                <a:solidFill>
                  <a:schemeClr val="lt1"/>
                </a:solidFill>
                <a:latin typeface="+mn-lt"/>
                <a:ea typeface="+mn-ea"/>
                <a:cs typeface="+mn-cs"/>
              </a:defRPr>
            </a:lvl4pPr>
            <a:lvl5pPr marL="2438339" algn="l" defTabSz="609585" rtl="0" eaLnBrk="0" fontAlgn="base" hangingPunct="0">
              <a:spcBef>
                <a:spcPct val="0"/>
              </a:spcBef>
              <a:spcAft>
                <a:spcPct val="0"/>
              </a:spcAft>
              <a:defRPr kern="1200">
                <a:solidFill>
                  <a:schemeClr val="lt1"/>
                </a:solidFill>
                <a:latin typeface="+mn-lt"/>
                <a:ea typeface="+mn-ea"/>
                <a:cs typeface="+mn-cs"/>
              </a:defRPr>
            </a:lvl5pPr>
            <a:lvl6pPr marL="3047924" algn="l" defTabSz="609585" rtl="0" eaLnBrk="1" latinLnBrk="0" hangingPunct="1">
              <a:defRPr kern="1200">
                <a:solidFill>
                  <a:schemeClr val="lt1"/>
                </a:solidFill>
                <a:latin typeface="+mn-lt"/>
                <a:ea typeface="+mn-ea"/>
                <a:cs typeface="+mn-cs"/>
              </a:defRPr>
            </a:lvl6pPr>
            <a:lvl7pPr marL="3657509" algn="l" defTabSz="609585" rtl="0" eaLnBrk="1" latinLnBrk="0" hangingPunct="1">
              <a:defRPr kern="1200">
                <a:solidFill>
                  <a:schemeClr val="lt1"/>
                </a:solidFill>
                <a:latin typeface="+mn-lt"/>
                <a:ea typeface="+mn-ea"/>
                <a:cs typeface="+mn-cs"/>
              </a:defRPr>
            </a:lvl7pPr>
            <a:lvl8pPr marL="4267093" algn="l" defTabSz="609585" rtl="0" eaLnBrk="1" latinLnBrk="0" hangingPunct="1">
              <a:defRPr kern="1200">
                <a:solidFill>
                  <a:schemeClr val="lt1"/>
                </a:solidFill>
                <a:latin typeface="+mn-lt"/>
                <a:ea typeface="+mn-ea"/>
                <a:cs typeface="+mn-cs"/>
              </a:defRPr>
            </a:lvl8pPr>
            <a:lvl9pPr marL="4876678" algn="l" defTabSz="609585" rtl="0" eaLnBrk="1" latinLnBrk="0" hangingPunct="1">
              <a:defRPr kern="1200">
                <a:solidFill>
                  <a:schemeClr val="lt1"/>
                </a:solidFill>
                <a:latin typeface="+mn-lt"/>
                <a:ea typeface="+mn-ea"/>
                <a:cs typeface="+mn-cs"/>
              </a:defRPr>
            </a:lvl9pP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Textfeld 13">
            <a:extLst>
              <a:ext uri="{FF2B5EF4-FFF2-40B4-BE49-F238E27FC236}">
                <a16:creationId xmlns:a16="http://schemas.microsoft.com/office/drawing/2014/main" id="{5FA18692-D28E-4DBD-AC28-BD854119954A}"/>
              </a:ext>
            </a:extLst>
          </p:cNvPr>
          <p:cNvSpPr txBox="1"/>
          <p:nvPr/>
        </p:nvSpPr>
        <p:spPr>
          <a:xfrm>
            <a:off x="9506713" y="5210029"/>
            <a:ext cx="960249" cy="546797"/>
          </a:xfrm>
          <a:prstGeom prst="rect">
            <a:avLst/>
          </a:prstGeom>
        </p:spPr>
        <p:txBody>
          <a:bodyPr vert="horz" wrap="square" lIns="91440" tIns="45720" rIns="91440" bIns="45720" rtlCol="0">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de-CH" sz="1350" b="0" i="0" u="none" strike="noStrike" kern="1200" cap="none" spc="0" normalizeH="0" baseline="0" noProof="0" err="1">
              <a:ln>
                <a:noFill/>
              </a:ln>
              <a:solidFill>
                <a:srgbClr val="53585A"/>
              </a:solidFill>
              <a:effectLst/>
              <a:uLnTx/>
              <a:uFillTx/>
              <a:latin typeface="Arial" panose="020B0604020202020204"/>
              <a:ea typeface="+mn-ea"/>
              <a:cs typeface="+mn-cs"/>
            </a:endParaRPr>
          </a:p>
        </p:txBody>
      </p:sp>
    </p:spTree>
    <p:extLst>
      <p:ext uri="{BB962C8B-B14F-4D97-AF65-F5344CB8AC3E}">
        <p14:creationId xmlns:p14="http://schemas.microsoft.com/office/powerpoint/2010/main" val="53209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06FDCF-5E4B-4F92-B801-AA4A0091B2EC}"/>
              </a:ext>
            </a:extLst>
          </p:cNvPr>
          <p:cNvSpPr>
            <a:spLocks noGrp="1"/>
          </p:cNvSpPr>
          <p:nvPr>
            <p:ph type="title"/>
          </p:nvPr>
        </p:nvSpPr>
        <p:spPr/>
        <p:txBody>
          <a:bodyPr>
            <a:noAutofit/>
          </a:bodyPr>
          <a:lstStyle/>
          <a:p>
            <a:r>
              <a:rPr lang="en-US" sz="2400" dirty="0"/>
              <a:t>FIDELITY Study: Kidney and cardiovascular benefit according to SGLT-2i use at baseline</a:t>
            </a:r>
          </a:p>
        </p:txBody>
      </p:sp>
      <p:sp>
        <p:nvSpPr>
          <p:cNvPr id="5" name="Slide Number Placeholder 4">
            <a:extLst>
              <a:ext uri="{FF2B5EF4-FFF2-40B4-BE49-F238E27FC236}">
                <a16:creationId xmlns:a16="http://schemas.microsoft.com/office/drawing/2014/main" id="{DFADE059-95E2-4507-AAF4-A9AAABF2B785}"/>
              </a:ext>
            </a:extLst>
          </p:cNvPr>
          <p:cNvSpPr>
            <a:spLocks noGrp="1"/>
          </p:cNvSpPr>
          <p:nvPr>
            <p:ph type="sldNum" sz="quarter" idx="11"/>
          </p:nvPr>
        </p:nvSpPr>
        <p:spPr/>
        <p:txBody>
          <a:bodyPr/>
          <a:lstStyle/>
          <a:p>
            <a:pPr marL="0" marR="0" lvl="0" indent="0" algn="l" defTabSz="609585" rtl="0" eaLnBrk="0" fontAlgn="base" latinLnBrk="0" hangingPunct="0">
              <a:lnSpc>
                <a:spcPct val="100000"/>
              </a:lnSpc>
              <a:spcBef>
                <a:spcPct val="0"/>
              </a:spcBef>
              <a:spcAft>
                <a:spcPct val="0"/>
              </a:spcAft>
              <a:buClrTx/>
              <a:buSzTx/>
              <a:buFontTx/>
              <a:buNone/>
              <a:tabLst/>
              <a:defRPr/>
            </a:pPr>
            <a:fld id="{7AF8E309-D608-654D-B811-6A2C46C88181}" type="slidenum">
              <a:rPr kumimoji="0" lang="en-US" sz="900" b="0" i="0" u="none" strike="noStrike" kern="1200" cap="none" spc="0" normalizeH="0" baseline="0" noProof="0" smtClean="0">
                <a:ln>
                  <a:noFill/>
                </a:ln>
                <a:solidFill>
                  <a:srgbClr val="66B512"/>
                </a:solidFill>
                <a:effectLst/>
                <a:uLnTx/>
                <a:uFillTx/>
                <a:latin typeface="Arial" panose="020B0604020202020204"/>
                <a:ea typeface="MS PGothic" charset="0"/>
              </a:rPr>
              <a:pPr marL="0" marR="0" lvl="0" indent="0" algn="l" defTabSz="609585" rtl="0" eaLnBrk="0" fontAlgn="base" latinLnBrk="0" hangingPunct="0">
                <a:lnSpc>
                  <a:spcPct val="100000"/>
                </a:lnSpc>
                <a:spcBef>
                  <a:spcPct val="0"/>
                </a:spcBef>
                <a:spcAft>
                  <a:spcPct val="0"/>
                </a:spcAft>
                <a:buClrTx/>
                <a:buSzTx/>
                <a:buFontTx/>
                <a:buNone/>
                <a:tabLst/>
                <a:defRPr/>
              </a:pPr>
              <a:t>50</a:t>
            </a:fld>
            <a:endParaRPr kumimoji="0" lang="en-US" sz="900" b="0" i="0" u="none" strike="noStrike" kern="1200" cap="none" spc="0" normalizeH="0" baseline="0" noProof="0">
              <a:ln>
                <a:noFill/>
              </a:ln>
              <a:solidFill>
                <a:srgbClr val="66B512"/>
              </a:solidFill>
              <a:effectLst/>
              <a:uLnTx/>
              <a:uFillTx/>
              <a:latin typeface="Arial" panose="020B0604020202020204"/>
              <a:ea typeface="MS PGothic" charset="0"/>
            </a:endParaRPr>
          </a:p>
        </p:txBody>
      </p:sp>
      <p:graphicFrame>
        <p:nvGraphicFramePr>
          <p:cNvPr id="10" name="Table 4">
            <a:extLst>
              <a:ext uri="{FF2B5EF4-FFF2-40B4-BE49-F238E27FC236}">
                <a16:creationId xmlns:a16="http://schemas.microsoft.com/office/drawing/2014/main" id="{8513E64A-C56F-44FD-8885-84A1D3921D1B}"/>
              </a:ext>
            </a:extLst>
          </p:cNvPr>
          <p:cNvGraphicFramePr>
            <a:graphicFrameLocks/>
          </p:cNvGraphicFramePr>
          <p:nvPr>
            <p:extLst>
              <p:ext uri="{D42A27DB-BD31-4B8C-83A1-F6EECF244321}">
                <p14:modId xmlns:p14="http://schemas.microsoft.com/office/powerpoint/2010/main" val="3067671257"/>
              </p:ext>
            </p:extLst>
          </p:nvPr>
        </p:nvGraphicFramePr>
        <p:xfrm>
          <a:off x="623888" y="1539418"/>
          <a:ext cx="10909299" cy="3103050"/>
        </p:xfrm>
        <a:graphic>
          <a:graphicData uri="http://schemas.openxmlformats.org/drawingml/2006/table">
            <a:tbl>
              <a:tblPr firstRow="1" bandRow="1">
                <a:tableStyleId>{B301B821-A1FF-4177-AEE7-76D212191A09}</a:tableStyleId>
              </a:tblPr>
              <a:tblGrid>
                <a:gridCol w="2483780">
                  <a:extLst>
                    <a:ext uri="{9D8B030D-6E8A-4147-A177-3AD203B41FA5}">
                      <a16:colId xmlns:a16="http://schemas.microsoft.com/office/drawing/2014/main" val="1563302950"/>
                    </a:ext>
                  </a:extLst>
                </a:gridCol>
                <a:gridCol w="1368152">
                  <a:extLst>
                    <a:ext uri="{9D8B030D-6E8A-4147-A177-3AD203B41FA5}">
                      <a16:colId xmlns:a16="http://schemas.microsoft.com/office/drawing/2014/main" val="2709138977"/>
                    </a:ext>
                  </a:extLst>
                </a:gridCol>
                <a:gridCol w="1368152">
                  <a:extLst>
                    <a:ext uri="{9D8B030D-6E8A-4147-A177-3AD203B41FA5}">
                      <a16:colId xmlns:a16="http://schemas.microsoft.com/office/drawing/2014/main" val="4244285307"/>
                    </a:ext>
                  </a:extLst>
                </a:gridCol>
                <a:gridCol w="2808312">
                  <a:extLst>
                    <a:ext uri="{9D8B030D-6E8A-4147-A177-3AD203B41FA5}">
                      <a16:colId xmlns:a16="http://schemas.microsoft.com/office/drawing/2014/main" val="1211503722"/>
                    </a:ext>
                  </a:extLst>
                </a:gridCol>
                <a:gridCol w="1620180">
                  <a:extLst>
                    <a:ext uri="{9D8B030D-6E8A-4147-A177-3AD203B41FA5}">
                      <a16:colId xmlns:a16="http://schemas.microsoft.com/office/drawing/2014/main" val="1494047414"/>
                    </a:ext>
                  </a:extLst>
                </a:gridCol>
                <a:gridCol w="1260723">
                  <a:extLst>
                    <a:ext uri="{9D8B030D-6E8A-4147-A177-3AD203B41FA5}">
                      <a16:colId xmlns:a16="http://schemas.microsoft.com/office/drawing/2014/main" val="2097731346"/>
                    </a:ext>
                  </a:extLst>
                </a:gridCol>
              </a:tblGrid>
              <a:tr h="0">
                <a:tc>
                  <a:txBody>
                    <a:bodyPr/>
                    <a:lstStyle/>
                    <a:p>
                      <a:pPr>
                        <a:lnSpc>
                          <a:spcPct val="100000"/>
                        </a:lnSpc>
                      </a:pPr>
                      <a:r>
                        <a:rPr lang="en-US" sz="1400" noProof="0"/>
                        <a:t>Endpoint</a:t>
                      </a:r>
                      <a:endParaRPr lang="en-US" sz="1400" b="1" noProof="0">
                        <a:solidFill>
                          <a:schemeClr val="bg1"/>
                        </a:solidFill>
                      </a:endParaRPr>
                    </a:p>
                  </a:txBody>
                  <a:tcPr/>
                </a:tc>
                <a:tc>
                  <a:txBody>
                    <a:bodyPr/>
                    <a:lstStyle/>
                    <a:p>
                      <a:pPr algn="ctr">
                        <a:lnSpc>
                          <a:spcPct val="100000"/>
                        </a:lnSpc>
                      </a:pPr>
                      <a:r>
                        <a:rPr lang="en-US" sz="1400" noProof="0"/>
                        <a:t>Finerenone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a:t>n/N (n/100 PY)</a:t>
                      </a:r>
                      <a:endParaRPr lang="en-US" sz="1400" b="1" noProof="0">
                        <a:solidFill>
                          <a:schemeClr val="bg1"/>
                        </a:solidFill>
                      </a:endParaRPr>
                    </a:p>
                  </a:txBody>
                  <a:tcPr marL="36000" marR="36000"/>
                </a:tc>
                <a:tc>
                  <a:txBody>
                    <a:bodyPr/>
                    <a:lstStyle/>
                    <a:p>
                      <a:pPr algn="ctr">
                        <a:lnSpc>
                          <a:spcPct val="100000"/>
                        </a:lnSpc>
                      </a:pPr>
                      <a:r>
                        <a:rPr lang="en-US" sz="1400" noProof="0"/>
                        <a:t>Placebo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a:t>n/N (n/100 PY)</a:t>
                      </a:r>
                      <a:endParaRPr lang="en-US" sz="1400" b="1" i="1" noProof="0">
                        <a:solidFill>
                          <a:schemeClr val="bg1"/>
                        </a:solidFill>
                      </a:endParaRPr>
                    </a:p>
                  </a:txBody>
                  <a:tcPr marL="36000" marR="36000"/>
                </a:tc>
                <a:tc>
                  <a:txBody>
                    <a:bodyPr/>
                    <a:lstStyle/>
                    <a:p>
                      <a:pPr algn="ctr">
                        <a:lnSpc>
                          <a:spcPct val="100000"/>
                        </a:lnSpc>
                      </a:pPr>
                      <a:r>
                        <a:rPr lang="en-US" sz="1400" noProof="0"/>
                        <a:t>Hazard ratio (95% CI)</a:t>
                      </a:r>
                      <a:endParaRPr lang="en-US" sz="1400" b="1" noProof="0">
                        <a:solidFill>
                          <a:schemeClr val="bg1"/>
                        </a:solidFill>
                      </a:endParaRPr>
                    </a:p>
                  </a:txBody>
                  <a:tcPr/>
                </a:tc>
                <a:tc>
                  <a:txBody>
                    <a:bodyPr/>
                    <a:lstStyle/>
                    <a:p>
                      <a:pPr algn="ctr">
                        <a:lnSpc>
                          <a:spcPct val="100000"/>
                        </a:lnSpc>
                      </a:pPr>
                      <a:r>
                        <a:rPr lang="en-US" sz="1400" noProof="0" dirty="0"/>
                        <a:t>Adjusted HR (95% CI)</a:t>
                      </a:r>
                      <a:r>
                        <a:rPr lang="en-US" sz="1400" baseline="0" noProof="0" dirty="0"/>
                        <a:t>*</a:t>
                      </a:r>
                      <a:endParaRPr lang="en-US" sz="1200" b="1" i="0" baseline="0" noProof="0" dirty="0">
                        <a:solidFill>
                          <a:schemeClr val="tx2"/>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noProof="0"/>
                        <a:t>p</a:t>
                      </a:r>
                      <a:r>
                        <a:rPr lang="en-US" sz="1400" noProof="0"/>
                        <a:t>-value for interaction</a:t>
                      </a:r>
                      <a:endParaRPr lang="en-US" sz="1400" i="1" noProof="0">
                        <a:solidFill>
                          <a:srgbClr val="FF0000"/>
                        </a:solidFill>
                      </a:endParaRPr>
                    </a:p>
                  </a:txBody>
                  <a:tcPr/>
                </a:tc>
                <a:extLst>
                  <a:ext uri="{0D108BD9-81ED-4DB2-BD59-A6C34878D82A}">
                    <a16:rowId xmlns:a16="http://schemas.microsoft.com/office/drawing/2014/main" val="3472048233"/>
                  </a:ext>
                </a:extLst>
              </a:tr>
              <a:tr h="430815">
                <a:tc gridSpan="2">
                  <a:txBody>
                    <a:bodyPr/>
                    <a:lstStyle/>
                    <a:p>
                      <a:pPr>
                        <a:lnSpc>
                          <a:spcPct val="100000"/>
                        </a:lnSpc>
                      </a:pPr>
                      <a:r>
                        <a:rPr lang="en-US" sz="1400" b="1" noProof="0" dirty="0"/>
                        <a:t>Kidney composite</a:t>
                      </a:r>
                      <a:r>
                        <a:rPr lang="en-US" sz="1400" b="1" baseline="30000" noProof="0" dirty="0"/>
                        <a:t>#</a:t>
                      </a:r>
                      <a:endParaRPr lang="en-US" sz="1400" b="1" baseline="30000" noProof="0" dirty="0">
                        <a:solidFill>
                          <a:schemeClr val="tx2"/>
                        </a:solidFill>
                      </a:endParaRPr>
                    </a:p>
                  </a:txBody>
                  <a:tcPr anchor="ctr">
                    <a:noFill/>
                  </a:tcPr>
                </a:tc>
                <a:tc hMerge="1">
                  <a:txBody>
                    <a:bodyPr/>
                    <a:lstStyle/>
                    <a:p>
                      <a:pPr>
                        <a:lnSpc>
                          <a:spcPct val="100000"/>
                        </a:lnSpc>
                      </a:pPr>
                      <a:endParaRPr lang="en-US" sz="1400" b="1" baseline="30000" noProof="0">
                        <a:solidFill>
                          <a:schemeClr val="tx2"/>
                        </a:solidFill>
                      </a:endParaRPr>
                    </a:p>
                  </a:txBody>
                  <a:tcPr anchor="ctr">
                    <a:solidFill>
                      <a:srgbClr val="CCCED0"/>
                    </a:solidFill>
                  </a:tcPr>
                </a:tc>
                <a:tc>
                  <a:txBody>
                    <a:bodyPr/>
                    <a:lstStyle/>
                    <a:p>
                      <a:pPr algn="ctr">
                        <a:lnSpc>
                          <a:spcPct val="100000"/>
                        </a:lnSpc>
                      </a:pPr>
                      <a:endParaRPr lang="en-US" sz="1400" b="0" noProof="0" dirty="0">
                        <a:solidFill>
                          <a:schemeClr val="tx2"/>
                        </a:solidFill>
                      </a:endParaRPr>
                    </a:p>
                  </a:txBody>
                  <a:tcPr anchor="ctr">
                    <a:noFill/>
                  </a:tcPr>
                </a:tc>
                <a:tc>
                  <a:txBody>
                    <a:bodyPr/>
                    <a:lstStyle/>
                    <a:p>
                      <a:pPr>
                        <a:lnSpc>
                          <a:spcPct val="100000"/>
                        </a:lnSpc>
                      </a:pPr>
                      <a:endParaRPr lang="en-US" sz="1400" b="0" noProof="0" dirty="0">
                        <a:solidFill>
                          <a:schemeClr val="tx2"/>
                        </a:solidFill>
                      </a:endParaRPr>
                    </a:p>
                  </a:txBody>
                  <a:tcPr anchor="ctr">
                    <a:noFill/>
                  </a:tcPr>
                </a:tc>
                <a:tc>
                  <a:txBody>
                    <a:bodyPr/>
                    <a:lstStyle/>
                    <a:p>
                      <a:pPr algn="ctr">
                        <a:lnSpc>
                          <a:spcPct val="100000"/>
                        </a:lnSpc>
                      </a:pPr>
                      <a:endParaRPr lang="en-US" sz="1400" b="0" noProof="0" dirty="0">
                        <a:solidFill>
                          <a:schemeClr val="tx2"/>
                        </a:solidFill>
                      </a:endParaRPr>
                    </a:p>
                  </a:txBody>
                  <a:tcPr anchor="ctr">
                    <a:lnR w="12700" cap="flat" cmpd="sng" algn="ctr">
                      <a:solidFill>
                        <a:srgbClr val="3399FF"/>
                      </a:solidFill>
                      <a:prstDash val="solid"/>
                      <a:round/>
                      <a:headEnd type="none" w="med" len="med"/>
                      <a:tailEnd type="none" w="med" len="med"/>
                    </a:lnR>
                    <a:no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t>0.29</a:t>
                      </a:r>
                      <a:endParaRPr lang="en-US" sz="1400" noProof="0" dirty="0">
                        <a:solidFill>
                          <a:schemeClr val="tx2"/>
                        </a:solidFill>
                      </a:endParaRPr>
                    </a:p>
                  </a:txBody>
                  <a:tcPr anchor="ctr">
                    <a:lnL w="12700" cap="flat" cmpd="sng" algn="ctr">
                      <a:solidFill>
                        <a:srgbClr val="3399FF"/>
                      </a:solidFill>
                      <a:prstDash val="solid"/>
                      <a:round/>
                      <a:headEnd type="none" w="med" len="med"/>
                      <a:tailEnd type="none" w="med" len="med"/>
                    </a:lnL>
                    <a:noFill/>
                  </a:tcPr>
                </a:tc>
                <a:extLst>
                  <a:ext uri="{0D108BD9-81ED-4DB2-BD59-A6C34878D82A}">
                    <a16:rowId xmlns:a16="http://schemas.microsoft.com/office/drawing/2014/main" val="861067683"/>
                  </a:ext>
                </a:extLst>
              </a:tr>
              <a:tr h="430815">
                <a:tc>
                  <a:txBody>
                    <a:bodyPr/>
                    <a:lstStyle/>
                    <a:p>
                      <a:pPr marL="0" marR="0" lvl="0" indent="174625" algn="l" defTabSz="914400" rtl="0" eaLnBrk="1" fontAlgn="auto" latinLnBrk="0" hangingPunct="1">
                        <a:lnSpc>
                          <a:spcPct val="100000"/>
                        </a:lnSpc>
                        <a:spcBef>
                          <a:spcPts val="0"/>
                        </a:spcBef>
                        <a:spcAft>
                          <a:spcPts val="0"/>
                        </a:spcAft>
                        <a:buClrTx/>
                        <a:buSzTx/>
                        <a:buFontTx/>
                        <a:buNone/>
                        <a:tabLst/>
                        <a:defRPr/>
                      </a:pPr>
                      <a:r>
                        <a:rPr lang="en-US" sz="1400" kern="1200" noProof="0" dirty="0"/>
                        <a:t>No SGLT-2i</a:t>
                      </a:r>
                      <a:endParaRPr lang="en-US" sz="1400" b="0" noProof="0" dirty="0">
                        <a:solidFill>
                          <a:schemeClr val="tx2"/>
                        </a:solidFill>
                      </a:endParaRPr>
                    </a:p>
                  </a:txBody>
                  <a:tcPr anchor="ctr">
                    <a:solidFill>
                      <a:srgbClr val="E7EEF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a:t>351/6081 (2.1)</a:t>
                      </a:r>
                      <a:endParaRPr lang="en-US" sz="1400" b="0" noProof="0">
                        <a:solidFill>
                          <a:schemeClr val="tx2"/>
                        </a:solidFill>
                      </a:endParaRPr>
                    </a:p>
                  </a:txBody>
                  <a:tcPr anchor="ctr">
                    <a:solidFill>
                      <a:srgbClr val="E7EEF9"/>
                    </a:solidFill>
                  </a:tcPr>
                </a:tc>
                <a:tc>
                  <a:txBody>
                    <a:bodyPr/>
                    <a:lstStyle/>
                    <a:p>
                      <a:pPr algn="ctr">
                        <a:lnSpc>
                          <a:spcPct val="100000"/>
                        </a:lnSpc>
                      </a:pPr>
                      <a:r>
                        <a:rPr lang="en-US" sz="1400" noProof="0"/>
                        <a:t>448/6068 (2.6) </a:t>
                      </a:r>
                      <a:endParaRPr lang="en-US" sz="1400" noProof="0">
                        <a:solidFill>
                          <a:schemeClr val="tx2"/>
                        </a:solidFill>
                      </a:endParaRPr>
                    </a:p>
                  </a:txBody>
                  <a:tcPr anchor="ctr">
                    <a:solidFill>
                      <a:srgbClr val="E7EEF9"/>
                    </a:solidFill>
                  </a:tcPr>
                </a:tc>
                <a:tc>
                  <a:txBody>
                    <a:bodyPr/>
                    <a:lstStyle/>
                    <a:p>
                      <a:pPr>
                        <a:lnSpc>
                          <a:spcPct val="100000"/>
                        </a:lnSpc>
                      </a:pPr>
                      <a:endParaRPr lang="en-US" sz="1400" b="0" noProof="0">
                        <a:solidFill>
                          <a:schemeClr val="tx2"/>
                        </a:solidFill>
                      </a:endParaRPr>
                    </a:p>
                  </a:txBody>
                  <a:tcPr anchor="ctr">
                    <a:solidFill>
                      <a:srgbClr val="E7EEF9"/>
                    </a:solidFill>
                  </a:tcPr>
                </a:tc>
                <a:tc>
                  <a:txBody>
                    <a:bodyPr/>
                    <a:lstStyle/>
                    <a:p>
                      <a:pPr algn="ctr">
                        <a:lnSpc>
                          <a:spcPct val="100000"/>
                        </a:lnSpc>
                      </a:pPr>
                      <a:r>
                        <a:rPr lang="en-US" sz="1400" noProof="0"/>
                        <a:t>0.80 (0.69–0.92)</a:t>
                      </a:r>
                      <a:endParaRPr lang="en-US" sz="1400" noProof="0">
                        <a:solidFill>
                          <a:schemeClr val="tx2"/>
                        </a:solidFill>
                      </a:endParaRPr>
                    </a:p>
                  </a:txBody>
                  <a:tcPr anchor="ctr">
                    <a:lnR w="12700" cap="flat" cmpd="sng" algn="ctr">
                      <a:solidFill>
                        <a:srgbClr val="3399FF"/>
                      </a:solidFill>
                      <a:prstDash val="solid"/>
                      <a:round/>
                      <a:headEnd type="none" w="med" len="med"/>
                      <a:tailEnd type="none" w="med" len="med"/>
                    </a:lnR>
                    <a:solidFill>
                      <a:srgbClr val="E7EEF9"/>
                    </a:solidFill>
                  </a:tcPr>
                </a:tc>
                <a:tc vMerge="1">
                  <a:txBody>
                    <a:bodyPr/>
                    <a:lstStyle/>
                    <a:p>
                      <a:pPr algn="ctr"/>
                      <a:endParaRPr lang="en-GB" sz="1200"/>
                    </a:p>
                  </a:txBody>
                  <a:tcPr marL="90000" marR="90000" marT="18000" marB="18000" anchor="ctr"/>
                </a:tc>
                <a:extLst>
                  <a:ext uri="{0D108BD9-81ED-4DB2-BD59-A6C34878D82A}">
                    <a16:rowId xmlns:a16="http://schemas.microsoft.com/office/drawing/2014/main" val="3688674893"/>
                  </a:ext>
                </a:extLst>
              </a:tr>
              <a:tr h="430815">
                <a:tc>
                  <a:txBody>
                    <a:bodyPr/>
                    <a:lstStyle/>
                    <a:p>
                      <a:pPr marL="0" marR="0" lvl="0" indent="174625" algn="l" defTabSz="914400" rtl="0" eaLnBrk="1" fontAlgn="auto" latinLnBrk="0" hangingPunct="1">
                        <a:lnSpc>
                          <a:spcPct val="100000"/>
                        </a:lnSpc>
                        <a:spcBef>
                          <a:spcPts val="0"/>
                        </a:spcBef>
                        <a:spcAft>
                          <a:spcPts val="0"/>
                        </a:spcAft>
                        <a:buClrTx/>
                        <a:buSzTx/>
                        <a:buFontTx/>
                        <a:buNone/>
                        <a:tabLst/>
                        <a:defRPr/>
                      </a:pPr>
                      <a:r>
                        <a:rPr lang="en-US" sz="1400" kern="1200" noProof="0" dirty="0"/>
                        <a:t>SGLT-2i</a:t>
                      </a:r>
                      <a:endParaRPr lang="en-US" sz="1400" b="0" kern="1200" noProof="0" dirty="0">
                        <a:solidFill>
                          <a:schemeClr val="tx2"/>
                        </a:solidFill>
                        <a:latin typeface="+mn-lt"/>
                        <a:ea typeface="+mn-ea"/>
                        <a:cs typeface="+mn-cs"/>
                      </a:endParaRPr>
                    </a:p>
                  </a:txBody>
                  <a:tcPr anchor="ctr">
                    <a:solidFill>
                      <a:srgbClr val="D4E0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t>9/438 (0.7)</a:t>
                      </a:r>
                      <a:endParaRPr lang="en-US" sz="1400" b="0" kern="1200" noProof="0" dirty="0">
                        <a:solidFill>
                          <a:schemeClr val="tx2"/>
                        </a:solidFill>
                        <a:latin typeface="+mn-lt"/>
                        <a:ea typeface="+mn-ea"/>
                        <a:cs typeface="+mn-cs"/>
                      </a:endParaRPr>
                    </a:p>
                  </a:txBody>
                  <a:tcPr anchor="ctr">
                    <a:solidFill>
                      <a:srgbClr val="D4E0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t>17/439 (1.4)</a:t>
                      </a:r>
                      <a:endParaRPr lang="en-US" sz="1400" noProof="0" dirty="0">
                        <a:solidFill>
                          <a:schemeClr val="tx2"/>
                        </a:solidFill>
                      </a:endParaRPr>
                    </a:p>
                  </a:txBody>
                  <a:tcPr anchor="ctr">
                    <a:solidFill>
                      <a:srgbClr val="D4E0F4"/>
                    </a:solidFill>
                  </a:tcPr>
                </a:tc>
                <a:tc>
                  <a:txBody>
                    <a:bodyPr/>
                    <a:lstStyle/>
                    <a:p>
                      <a:pPr>
                        <a:lnSpc>
                          <a:spcPct val="100000"/>
                        </a:lnSpc>
                      </a:pPr>
                      <a:endParaRPr lang="en-US" sz="1400" b="0" noProof="0" dirty="0">
                        <a:solidFill>
                          <a:schemeClr val="tx2"/>
                        </a:solidFill>
                      </a:endParaRPr>
                    </a:p>
                  </a:txBody>
                  <a:tcPr anchor="ctr">
                    <a:solidFill>
                      <a:srgbClr val="D4E0F4"/>
                    </a:solidFill>
                  </a:tcPr>
                </a:tc>
                <a:tc>
                  <a:txBody>
                    <a:bodyPr/>
                    <a:lstStyle/>
                    <a:p>
                      <a:pPr algn="ctr">
                        <a:lnSpc>
                          <a:spcPct val="100000"/>
                        </a:lnSpc>
                      </a:pPr>
                      <a:r>
                        <a:rPr lang="en-US" sz="1400" noProof="0" dirty="0"/>
                        <a:t>0.42 (0.16–1.08)</a:t>
                      </a:r>
                      <a:endParaRPr lang="en-US" sz="1400" noProof="0" dirty="0">
                        <a:solidFill>
                          <a:schemeClr val="tx2"/>
                        </a:solidFill>
                      </a:endParaRPr>
                    </a:p>
                  </a:txBody>
                  <a:tcPr anchor="ctr">
                    <a:lnR w="12700" cap="flat" cmpd="sng" algn="ctr">
                      <a:solidFill>
                        <a:srgbClr val="3399FF"/>
                      </a:solidFill>
                      <a:prstDash val="solid"/>
                      <a:round/>
                      <a:headEnd type="none" w="med" len="med"/>
                      <a:tailEnd type="none" w="med" len="med"/>
                    </a:lnR>
                    <a:solidFill>
                      <a:srgbClr val="D4E0F4"/>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a:solidFill>
                          <a:schemeClr val="tx2"/>
                        </a:solidFill>
                      </a:endParaRPr>
                    </a:p>
                  </a:txBody>
                  <a:tcPr marL="90000" marR="90000" marT="18000" marB="18000" anchor="ctr"/>
                </a:tc>
                <a:extLst>
                  <a:ext uri="{0D108BD9-81ED-4DB2-BD59-A6C34878D82A}">
                    <a16:rowId xmlns:a16="http://schemas.microsoft.com/office/drawing/2014/main" val="1423197722"/>
                  </a:ext>
                </a:extLst>
              </a:tr>
              <a:tr h="430815">
                <a:tc gridSpan="2">
                  <a:txBody>
                    <a:bodyPr/>
                    <a:lstStyle/>
                    <a:p>
                      <a:pPr>
                        <a:lnSpc>
                          <a:spcPct val="100000"/>
                        </a:lnSpc>
                      </a:pPr>
                      <a:r>
                        <a:rPr lang="en-US" sz="1400" b="1" baseline="0" noProof="0" dirty="0"/>
                        <a:t>Cardiovascular composite</a:t>
                      </a:r>
                      <a:r>
                        <a:rPr lang="en-US" sz="1400" b="1" baseline="30000" noProof="0" dirty="0"/>
                        <a:t>‡</a:t>
                      </a:r>
                      <a:endParaRPr lang="en-US" sz="1400" b="1" baseline="30000" noProof="0" dirty="0">
                        <a:solidFill>
                          <a:schemeClr val="tx2"/>
                        </a:solidFill>
                      </a:endParaRPr>
                    </a:p>
                  </a:txBody>
                  <a:tcPr anchor="ctr">
                    <a:solidFill>
                      <a:schemeClr val="bg1"/>
                    </a:solidFill>
                  </a:tcPr>
                </a:tc>
                <a:tc hMerge="1">
                  <a:txBody>
                    <a:bodyPr/>
                    <a:lstStyle/>
                    <a:p>
                      <a:pPr>
                        <a:lnSpc>
                          <a:spcPct val="100000"/>
                        </a:lnSpc>
                      </a:pPr>
                      <a:endParaRPr lang="en-US" sz="1400" b="1" baseline="30000" noProof="0">
                        <a:solidFill>
                          <a:schemeClr val="tx2"/>
                        </a:solidFill>
                      </a:endParaRPr>
                    </a:p>
                  </a:txBody>
                  <a:tcPr anchor="ctr">
                    <a:solidFill>
                      <a:srgbClr val="E7E8E9"/>
                    </a:solidFill>
                  </a:tcPr>
                </a:tc>
                <a:tc>
                  <a:txBody>
                    <a:bodyPr/>
                    <a:lstStyle/>
                    <a:p>
                      <a:pPr algn="ctr">
                        <a:lnSpc>
                          <a:spcPct val="100000"/>
                        </a:lnSpc>
                      </a:pPr>
                      <a:endParaRPr lang="en-US" sz="1400" b="0" noProof="0" dirty="0">
                        <a:solidFill>
                          <a:schemeClr val="tx2"/>
                        </a:solidFill>
                      </a:endParaRPr>
                    </a:p>
                  </a:txBody>
                  <a:tcPr anchor="ctr">
                    <a:solidFill>
                      <a:schemeClr val="bg1"/>
                    </a:solidFill>
                  </a:tcPr>
                </a:tc>
                <a:tc>
                  <a:txBody>
                    <a:bodyPr/>
                    <a:lstStyle/>
                    <a:p>
                      <a:pPr>
                        <a:lnSpc>
                          <a:spcPct val="100000"/>
                        </a:lnSpc>
                      </a:pPr>
                      <a:endParaRPr lang="en-US" sz="1400" b="0" noProof="0" dirty="0">
                        <a:solidFill>
                          <a:schemeClr val="tx2"/>
                        </a:solidFill>
                      </a:endParaRPr>
                    </a:p>
                  </a:txBody>
                  <a:tcPr anchor="ctr">
                    <a:solidFill>
                      <a:schemeClr val="bg1"/>
                    </a:solidFill>
                  </a:tcPr>
                </a:tc>
                <a:tc>
                  <a:txBody>
                    <a:bodyPr/>
                    <a:lstStyle/>
                    <a:p>
                      <a:pPr algn="ctr">
                        <a:lnSpc>
                          <a:spcPct val="100000"/>
                        </a:lnSpc>
                      </a:pPr>
                      <a:endParaRPr lang="en-US" sz="1400" b="0" noProof="0" dirty="0">
                        <a:solidFill>
                          <a:schemeClr val="tx2"/>
                        </a:solidFill>
                      </a:endParaRPr>
                    </a:p>
                  </a:txBody>
                  <a:tcPr anchor="ctr">
                    <a:lnR w="12700" cap="flat" cmpd="sng" algn="ctr">
                      <a:solidFill>
                        <a:srgbClr val="3399FF"/>
                      </a:solidFill>
                      <a:prstDash val="solid"/>
                      <a:round/>
                      <a:headEnd type="none" w="med" len="med"/>
                      <a:tailEnd type="none" w="med" len="med"/>
                    </a:lnR>
                    <a:solidFill>
                      <a:schemeClr val="bg1"/>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t>0.41</a:t>
                      </a:r>
                      <a:endParaRPr lang="en-US" sz="1400" i="1" baseline="30000" noProof="0" dirty="0">
                        <a:solidFill>
                          <a:srgbClr val="00B050"/>
                        </a:solidFill>
                      </a:endParaRPr>
                    </a:p>
                  </a:txBody>
                  <a:tcPr anchor="ctr">
                    <a:lnL w="12700" cap="flat" cmpd="sng" algn="ctr">
                      <a:solidFill>
                        <a:srgbClr val="3399FF"/>
                      </a:solidFill>
                      <a:prstDash val="solid"/>
                      <a:round/>
                      <a:headEnd type="none" w="med" len="med"/>
                      <a:tailEnd type="none" w="med" len="med"/>
                    </a:lnL>
                    <a:solidFill>
                      <a:schemeClr val="bg1"/>
                    </a:solidFill>
                  </a:tcPr>
                </a:tc>
                <a:extLst>
                  <a:ext uri="{0D108BD9-81ED-4DB2-BD59-A6C34878D82A}">
                    <a16:rowId xmlns:a16="http://schemas.microsoft.com/office/drawing/2014/main" val="2409707245"/>
                  </a:ext>
                </a:extLst>
              </a:tr>
              <a:tr h="430815">
                <a:tc>
                  <a:txBody>
                    <a:bodyPr/>
                    <a:lstStyle/>
                    <a:p>
                      <a:pPr marL="0" marR="0" lvl="0" indent="174625" algn="l" defTabSz="914400" rtl="0" eaLnBrk="1" fontAlgn="auto" latinLnBrk="0" hangingPunct="1">
                        <a:lnSpc>
                          <a:spcPct val="100000"/>
                        </a:lnSpc>
                        <a:spcBef>
                          <a:spcPts val="0"/>
                        </a:spcBef>
                        <a:spcAft>
                          <a:spcPts val="0"/>
                        </a:spcAft>
                        <a:buClrTx/>
                        <a:buSzTx/>
                        <a:buFontTx/>
                        <a:buNone/>
                        <a:tabLst/>
                        <a:defRPr/>
                      </a:pPr>
                      <a:r>
                        <a:rPr lang="en-US" sz="1400" kern="1200" noProof="0" dirty="0"/>
                        <a:t>No SGLT-2i</a:t>
                      </a:r>
                      <a:endParaRPr lang="en-US" sz="1400" b="0" noProof="0" dirty="0">
                        <a:solidFill>
                          <a:schemeClr val="tx2"/>
                        </a:solidFill>
                      </a:endParaRPr>
                    </a:p>
                  </a:txBody>
                  <a:tcPr anchor="ctr">
                    <a:solidFill>
                      <a:srgbClr val="E7EEF9"/>
                    </a:solidFill>
                  </a:tcPr>
                </a:tc>
                <a:tc>
                  <a:txBody>
                    <a:bodyPr/>
                    <a:lstStyle/>
                    <a:p>
                      <a:pPr algn="ctr"/>
                      <a:r>
                        <a:rPr lang="en-US" sz="1400" kern="1200" baseline="0" dirty="0"/>
                        <a:t>786/6081 (4.4)</a:t>
                      </a:r>
                      <a:endParaRPr lang="en-US" sz="1400" kern="1200" baseline="0" dirty="0">
                        <a:solidFill>
                          <a:schemeClr val="tx2"/>
                        </a:solidFill>
                        <a:latin typeface="+mn-lt"/>
                        <a:ea typeface="+mn-ea"/>
                        <a:cs typeface="+mn-cs"/>
                      </a:endParaRPr>
                    </a:p>
                  </a:txBody>
                  <a:tcPr marT="7200" marB="7200" anchor="ctr">
                    <a:solidFill>
                      <a:srgbClr val="E7EEF9"/>
                    </a:solidFill>
                  </a:tcPr>
                </a:tc>
                <a:tc>
                  <a:txBody>
                    <a:bodyPr/>
                    <a:lstStyle/>
                    <a:p>
                      <a:pPr algn="ctr"/>
                      <a:r>
                        <a:rPr lang="en-US" sz="1400" kern="1200" baseline="0" dirty="0"/>
                        <a:t>887/6068 (5.1)</a:t>
                      </a:r>
                      <a:endParaRPr lang="en-US" sz="1400" kern="1200" baseline="0" dirty="0">
                        <a:solidFill>
                          <a:schemeClr val="tx2"/>
                        </a:solidFill>
                        <a:latin typeface="+mn-lt"/>
                        <a:ea typeface="+mn-ea"/>
                        <a:cs typeface="+mn-cs"/>
                      </a:endParaRPr>
                    </a:p>
                  </a:txBody>
                  <a:tcPr marT="7200" marB="7200" anchor="ctr">
                    <a:solidFill>
                      <a:srgbClr val="E7EEF9"/>
                    </a:solidFill>
                  </a:tcPr>
                </a:tc>
                <a:tc>
                  <a:txBody>
                    <a:bodyPr/>
                    <a:lstStyle/>
                    <a:p>
                      <a:pPr>
                        <a:lnSpc>
                          <a:spcPct val="100000"/>
                        </a:lnSpc>
                      </a:pPr>
                      <a:endParaRPr lang="en-US" sz="1400" b="0" noProof="0" dirty="0">
                        <a:solidFill>
                          <a:schemeClr val="tx2"/>
                        </a:solidFill>
                      </a:endParaRPr>
                    </a:p>
                  </a:txBody>
                  <a:tcPr anchor="ctr">
                    <a:solidFill>
                      <a:srgbClr val="E7EEF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t>0.87 (0.79–0.96)</a:t>
                      </a:r>
                      <a:endParaRPr lang="en-US" sz="1400" i="1" noProof="0" dirty="0">
                        <a:solidFill>
                          <a:srgbClr val="00B050"/>
                        </a:solidFill>
                      </a:endParaRPr>
                    </a:p>
                  </a:txBody>
                  <a:tcPr anchor="ctr">
                    <a:lnR w="12700" cap="flat" cmpd="sng" algn="ctr">
                      <a:solidFill>
                        <a:srgbClr val="3399FF"/>
                      </a:solidFill>
                      <a:prstDash val="solid"/>
                      <a:round/>
                      <a:headEnd type="none" w="med" len="med"/>
                      <a:tailEnd type="none" w="med" len="med"/>
                    </a:lnR>
                    <a:solidFill>
                      <a:srgbClr val="E7EEF9"/>
                    </a:solidFill>
                  </a:tcPr>
                </a:tc>
                <a:tc vMerge="1">
                  <a:txBody>
                    <a:bodyPr/>
                    <a:lstStyle/>
                    <a:p>
                      <a:pPr algn="ctr"/>
                      <a:endParaRPr lang="en-GB" sz="1200">
                        <a:solidFill>
                          <a:schemeClr val="tx1"/>
                        </a:solidFill>
                      </a:endParaRPr>
                    </a:p>
                  </a:txBody>
                  <a:tcPr marL="90000" marR="90000" marT="18000" marB="18000" anchor="ctr"/>
                </a:tc>
                <a:extLst>
                  <a:ext uri="{0D108BD9-81ED-4DB2-BD59-A6C34878D82A}">
                    <a16:rowId xmlns:a16="http://schemas.microsoft.com/office/drawing/2014/main" val="2246714351"/>
                  </a:ext>
                </a:extLst>
              </a:tr>
              <a:tr h="430815">
                <a:tc>
                  <a:txBody>
                    <a:bodyPr/>
                    <a:lstStyle/>
                    <a:p>
                      <a:pPr marL="0" marR="0" lvl="0" indent="174625" algn="l" defTabSz="914400" rtl="0" eaLnBrk="1" fontAlgn="auto" latinLnBrk="0" hangingPunct="1">
                        <a:lnSpc>
                          <a:spcPct val="100000"/>
                        </a:lnSpc>
                        <a:spcBef>
                          <a:spcPts val="0"/>
                        </a:spcBef>
                        <a:spcAft>
                          <a:spcPts val="0"/>
                        </a:spcAft>
                        <a:buClrTx/>
                        <a:buSzTx/>
                        <a:buFontTx/>
                        <a:buNone/>
                        <a:tabLst/>
                        <a:defRPr/>
                      </a:pPr>
                      <a:r>
                        <a:rPr lang="en-US" sz="1400" kern="1200" noProof="0" dirty="0"/>
                        <a:t>SGLT-2i</a:t>
                      </a:r>
                      <a:endParaRPr lang="en-US" sz="1400" b="0" kern="1200" noProof="0" dirty="0">
                        <a:solidFill>
                          <a:schemeClr val="tx2"/>
                        </a:solidFill>
                        <a:latin typeface="+mn-lt"/>
                        <a:ea typeface="+mn-ea"/>
                        <a:cs typeface="+mn-cs"/>
                      </a:endParaRPr>
                    </a:p>
                  </a:txBody>
                  <a:tcPr anchor="ctr">
                    <a:solidFill>
                      <a:srgbClr val="D4E0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baseline="0" dirty="0"/>
                        <a:t>39/438 (3.0)</a:t>
                      </a:r>
                      <a:endParaRPr lang="en-US" sz="1400" kern="1200" baseline="0" dirty="0">
                        <a:solidFill>
                          <a:schemeClr val="tx2"/>
                        </a:solidFill>
                        <a:latin typeface="+mn-lt"/>
                        <a:ea typeface="+mn-ea"/>
                        <a:cs typeface="+mn-cs"/>
                      </a:endParaRPr>
                    </a:p>
                  </a:txBody>
                  <a:tcPr marT="7200" marB="7200" anchor="ctr">
                    <a:solidFill>
                      <a:srgbClr val="D4E0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baseline="0" dirty="0"/>
                        <a:t>52/439 (4.1)</a:t>
                      </a:r>
                      <a:endParaRPr lang="en-US" sz="1400" kern="1200" baseline="0" dirty="0">
                        <a:solidFill>
                          <a:schemeClr val="tx2"/>
                        </a:solidFill>
                        <a:latin typeface="+mn-lt"/>
                        <a:ea typeface="+mn-ea"/>
                        <a:cs typeface="+mn-cs"/>
                      </a:endParaRPr>
                    </a:p>
                  </a:txBody>
                  <a:tcPr marT="7200" marB="7200" anchor="ctr">
                    <a:solidFill>
                      <a:srgbClr val="D4E0F4"/>
                    </a:solidFill>
                  </a:tcPr>
                </a:tc>
                <a:tc>
                  <a:txBody>
                    <a:bodyPr/>
                    <a:lstStyle/>
                    <a:p>
                      <a:pPr>
                        <a:lnSpc>
                          <a:spcPct val="100000"/>
                        </a:lnSpc>
                      </a:pPr>
                      <a:endParaRPr lang="en-US" sz="1400" b="0" noProof="0" dirty="0">
                        <a:solidFill>
                          <a:schemeClr val="tx2"/>
                        </a:solidFill>
                      </a:endParaRPr>
                    </a:p>
                  </a:txBody>
                  <a:tcPr anchor="ctr">
                    <a:solidFill>
                      <a:srgbClr val="D4E0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t>0.70 (0.4–&lt;1.0)</a:t>
                      </a:r>
                      <a:endParaRPr lang="en-US" sz="1400" i="1" noProof="0" dirty="0">
                        <a:solidFill>
                          <a:srgbClr val="00B050"/>
                        </a:solidFill>
                      </a:endParaRPr>
                    </a:p>
                  </a:txBody>
                  <a:tcPr anchor="ctr">
                    <a:lnR w="12700" cap="flat" cmpd="sng" algn="ctr">
                      <a:solidFill>
                        <a:srgbClr val="3399FF"/>
                      </a:solidFill>
                      <a:prstDash val="solid"/>
                      <a:round/>
                      <a:headEnd type="none" w="med" len="med"/>
                      <a:tailEnd type="none" w="med" len="med"/>
                    </a:lnR>
                    <a:solidFill>
                      <a:srgbClr val="D4E0F4"/>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a:solidFill>
                          <a:schemeClr val="tx1"/>
                        </a:solidFill>
                      </a:endParaRPr>
                    </a:p>
                  </a:txBody>
                  <a:tcPr marL="90000" marR="90000" marT="18000" marB="18000" anchor="ctr"/>
                </a:tc>
                <a:extLst>
                  <a:ext uri="{0D108BD9-81ED-4DB2-BD59-A6C34878D82A}">
                    <a16:rowId xmlns:a16="http://schemas.microsoft.com/office/drawing/2014/main" val="4001299558"/>
                  </a:ext>
                </a:extLst>
              </a:tr>
            </a:tbl>
          </a:graphicData>
        </a:graphic>
      </p:graphicFrame>
      <p:graphicFrame>
        <p:nvGraphicFramePr>
          <p:cNvPr id="11" name="Chart 10">
            <a:extLst>
              <a:ext uri="{FF2B5EF4-FFF2-40B4-BE49-F238E27FC236}">
                <a16:creationId xmlns:a16="http://schemas.microsoft.com/office/drawing/2014/main" id="{15A10E24-8640-4C8F-9E22-DB7E7411347B}"/>
              </a:ext>
            </a:extLst>
          </p:cNvPr>
          <p:cNvGraphicFramePr/>
          <p:nvPr>
            <p:extLst>
              <p:ext uri="{D42A27DB-BD31-4B8C-83A1-F6EECF244321}">
                <p14:modId xmlns:p14="http://schemas.microsoft.com/office/powerpoint/2010/main" val="3722061681"/>
              </p:ext>
            </p:extLst>
          </p:nvPr>
        </p:nvGraphicFramePr>
        <p:xfrm>
          <a:off x="5488287" y="1938278"/>
          <a:ext cx="3389647" cy="3578275"/>
        </p:xfrm>
        <a:graphic>
          <a:graphicData uri="http://schemas.openxmlformats.org/drawingml/2006/chart">
            <c:chart xmlns:c="http://schemas.openxmlformats.org/drawingml/2006/chart" xmlns:r="http://schemas.openxmlformats.org/officeDocument/2006/relationships" r:id="rId3"/>
          </a:graphicData>
        </a:graphic>
      </p:graphicFrame>
      <p:grpSp>
        <p:nvGrpSpPr>
          <p:cNvPr id="34" name="Group 33">
            <a:extLst>
              <a:ext uri="{FF2B5EF4-FFF2-40B4-BE49-F238E27FC236}">
                <a16:creationId xmlns:a16="http://schemas.microsoft.com/office/drawing/2014/main" id="{FDE94619-852C-4BA5-AE4F-5A00F12EC182}"/>
              </a:ext>
            </a:extLst>
          </p:cNvPr>
          <p:cNvGrpSpPr/>
          <p:nvPr/>
        </p:nvGrpSpPr>
        <p:grpSpPr>
          <a:xfrm>
            <a:off x="5868224" y="5022716"/>
            <a:ext cx="3527464" cy="339834"/>
            <a:chOff x="7225852" y="6489506"/>
            <a:chExt cx="3317984" cy="339834"/>
          </a:xfrm>
        </p:grpSpPr>
        <p:sp>
          <p:nvSpPr>
            <p:cNvPr id="35" name="TextBox 34">
              <a:extLst>
                <a:ext uri="{FF2B5EF4-FFF2-40B4-BE49-F238E27FC236}">
                  <a16:creationId xmlns:a16="http://schemas.microsoft.com/office/drawing/2014/main" id="{17901F8D-5D1A-47B3-9076-4C120B4EB449}"/>
                </a:ext>
              </a:extLst>
            </p:cNvPr>
            <p:cNvSpPr txBox="1"/>
            <p:nvPr/>
          </p:nvSpPr>
          <p:spPr>
            <a:xfrm>
              <a:off x="7390077" y="6510621"/>
              <a:ext cx="1825996" cy="307777"/>
            </a:xfrm>
            <a:prstGeom prst="rect">
              <a:avLst/>
            </a:prstGeom>
          </p:spPr>
          <p:txBody>
            <a:bodyPr vert="horz" wrap="square" lIns="91440" tIns="45720" rIns="91440" bIns="45720" rtlCol="0">
              <a:spAutoFit/>
            </a:bodyPr>
            <a:lstStyle/>
            <a:p>
              <a:pPr marL="0" marR="0" lvl="0" indent="0" algn="r" defTabSz="609585" rtl="0" eaLnBrk="0" fontAlgn="base" latinLnBrk="0" hangingPunct="0">
                <a:lnSpc>
                  <a:spcPct val="100000"/>
                </a:lnSpc>
                <a:spcBef>
                  <a:spcPts val="600"/>
                </a:spcBef>
                <a:spcAft>
                  <a:spcPct val="0"/>
                </a:spcAft>
                <a:buClrTx/>
                <a:buSzTx/>
                <a:buFontTx/>
                <a:buNone/>
                <a:tabLst/>
                <a:defRPr/>
              </a:pPr>
              <a:r>
                <a:rPr kumimoji="0" lang="en-US" sz="1400" b="1" i="0" u="none" strike="noStrike" kern="1200" cap="none" spc="0" normalizeH="0" baseline="0" noProof="0">
                  <a:ln>
                    <a:noFill/>
                  </a:ln>
                  <a:solidFill>
                    <a:srgbClr val="53585A"/>
                  </a:solidFill>
                  <a:effectLst/>
                  <a:uLnTx/>
                  <a:uFillTx/>
                  <a:latin typeface="Arial" panose="020B0604020202020204"/>
                  <a:ea typeface="MS PGothic" charset="0"/>
                </a:rPr>
                <a:t>Favors finerenone</a:t>
              </a:r>
            </a:p>
          </p:txBody>
        </p:sp>
        <p:sp>
          <p:nvSpPr>
            <p:cNvPr id="36" name="TextBox 35">
              <a:extLst>
                <a:ext uri="{FF2B5EF4-FFF2-40B4-BE49-F238E27FC236}">
                  <a16:creationId xmlns:a16="http://schemas.microsoft.com/office/drawing/2014/main" id="{55212034-FF31-410C-8A3D-EFFF0A662750}"/>
                </a:ext>
              </a:extLst>
            </p:cNvPr>
            <p:cNvSpPr txBox="1"/>
            <p:nvPr/>
          </p:nvSpPr>
          <p:spPr>
            <a:xfrm>
              <a:off x="9136750" y="6521563"/>
              <a:ext cx="1407086" cy="307777"/>
            </a:xfrm>
            <a:prstGeom prst="rect">
              <a:avLst/>
            </a:prstGeom>
          </p:spPr>
          <p:txBody>
            <a:bodyPr vert="horz" wrap="none" lIns="91440" tIns="45720" rIns="91440" bIns="45720" rtlCol="0">
              <a:spAutoFit/>
            </a:bodyPr>
            <a:lstStyle/>
            <a:p>
              <a:pPr marL="0" marR="0" lvl="0" indent="0" algn="ctr" defTabSz="609585" rtl="0" eaLnBrk="0" fontAlgn="base" latinLnBrk="0" hangingPunct="0">
                <a:lnSpc>
                  <a:spcPct val="100000"/>
                </a:lnSpc>
                <a:spcBef>
                  <a:spcPts val="600"/>
                </a:spcBef>
                <a:spcAft>
                  <a:spcPct val="0"/>
                </a:spcAft>
                <a:buClrTx/>
                <a:buSzTx/>
                <a:buFontTx/>
                <a:buNone/>
                <a:tabLst/>
                <a:defRPr/>
              </a:pPr>
              <a:r>
                <a:rPr kumimoji="0" lang="en-US" sz="1400" b="1" i="0" u="none" strike="noStrike" kern="1200" cap="none" spc="0" normalizeH="0" baseline="0" noProof="0">
                  <a:ln>
                    <a:noFill/>
                  </a:ln>
                  <a:solidFill>
                    <a:srgbClr val="53585A"/>
                  </a:solidFill>
                  <a:effectLst/>
                  <a:uLnTx/>
                  <a:uFillTx/>
                  <a:latin typeface="Arial" panose="020B0604020202020204"/>
                  <a:ea typeface="MS PGothic" charset="0"/>
                </a:rPr>
                <a:t>Favors placebo</a:t>
              </a:r>
            </a:p>
          </p:txBody>
        </p:sp>
        <p:cxnSp>
          <p:nvCxnSpPr>
            <p:cNvPr id="37" name="Straight Arrow Connector 36">
              <a:extLst>
                <a:ext uri="{FF2B5EF4-FFF2-40B4-BE49-F238E27FC236}">
                  <a16:creationId xmlns:a16="http://schemas.microsoft.com/office/drawing/2014/main" id="{A6B39975-8B85-4890-A7D5-5A7F8A3E1B6B}"/>
                </a:ext>
              </a:extLst>
            </p:cNvPr>
            <p:cNvCxnSpPr>
              <a:cxnSpLocks/>
            </p:cNvCxnSpPr>
            <p:nvPr/>
          </p:nvCxnSpPr>
          <p:spPr>
            <a:xfrm flipV="1">
              <a:off x="9227810" y="6495918"/>
              <a:ext cx="619864"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0D04948-31DA-4ADF-8C4B-4E8933C8410B}"/>
                </a:ext>
              </a:extLst>
            </p:cNvPr>
            <p:cNvCxnSpPr>
              <a:cxnSpLocks/>
            </p:cNvCxnSpPr>
            <p:nvPr/>
          </p:nvCxnSpPr>
          <p:spPr>
            <a:xfrm flipH="1">
              <a:off x="7225852" y="6489506"/>
              <a:ext cx="190408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 name="Footer Placeholder 3">
            <a:extLst>
              <a:ext uri="{FF2B5EF4-FFF2-40B4-BE49-F238E27FC236}">
                <a16:creationId xmlns:a16="http://schemas.microsoft.com/office/drawing/2014/main" id="{31CA7AEB-AEDE-4ECE-B9C6-6FADAEECF62A}"/>
              </a:ext>
            </a:extLst>
          </p:cNvPr>
          <p:cNvSpPr>
            <a:spLocks noGrp="1"/>
          </p:cNvSpPr>
          <p:nvPr>
            <p:ph type="ftr" sz="quarter" idx="10"/>
          </p:nvPr>
        </p:nvSpPr>
        <p:spPr>
          <a:xfrm>
            <a:off x="932597" y="6245225"/>
            <a:ext cx="10600590" cy="375495"/>
          </a:xfrm>
        </p:spPr>
        <p:txBody>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53585A"/>
                </a:solidFill>
                <a:effectLst/>
                <a:uLnTx/>
                <a:uFillTx/>
                <a:latin typeface="Arial" panose="020B0604020202020204"/>
                <a:ea typeface="MS PGothic" charset="0"/>
              </a:rPr>
              <a:t>*Adjusted HR for HbA1c, SBP, UACR at baseline (log-transformed), eGFR at baseline; </a:t>
            </a:r>
            <a:r>
              <a:rPr kumimoji="0" lang="en-US" sz="900" b="0" i="0" u="none" strike="noStrike" kern="1200" cap="none" spc="0" normalizeH="0" baseline="30000" noProof="0" dirty="0">
                <a:ln>
                  <a:noFill/>
                </a:ln>
                <a:solidFill>
                  <a:srgbClr val="53585A"/>
                </a:solidFill>
                <a:effectLst/>
                <a:uLnTx/>
                <a:uFillTx/>
                <a:latin typeface="Arial" panose="020B0604020202020204"/>
                <a:ea typeface="MS PGothic" charset="0"/>
              </a:rPr>
              <a:t>#</a:t>
            </a:r>
            <a:r>
              <a:rPr kumimoji="0" lang="en-US" sz="900" b="0" i="0" u="none" strike="noStrike" kern="1200" cap="none" spc="0" normalizeH="0" baseline="0" noProof="0" dirty="0">
                <a:ln>
                  <a:noFill/>
                </a:ln>
                <a:solidFill>
                  <a:srgbClr val="53585A"/>
                </a:solidFill>
                <a:effectLst/>
                <a:uLnTx/>
                <a:uFillTx/>
                <a:latin typeface="Arial" panose="020B0604020202020204"/>
                <a:ea typeface="MS PGothic" charset="0"/>
              </a:rPr>
              <a:t>eGFR kidney composite outcome defined as kidney failure (end-stage kidney disease or eGFR &lt;15 ml/min/1.73 m</a:t>
            </a:r>
            <a:r>
              <a:rPr kumimoji="0" lang="en-US" sz="900" b="0" i="0" u="none" strike="noStrike" kern="1200" cap="none" spc="0" normalizeH="0" baseline="30000" noProof="0" dirty="0">
                <a:ln>
                  <a:noFill/>
                </a:ln>
                <a:solidFill>
                  <a:srgbClr val="53585A"/>
                </a:solidFill>
                <a:effectLst/>
                <a:uLnTx/>
                <a:uFillTx/>
                <a:latin typeface="Arial" panose="020B0604020202020204"/>
                <a:ea typeface="MS PGothic" charset="0"/>
              </a:rPr>
              <a:t>2</a:t>
            </a:r>
            <a:r>
              <a:rPr kumimoji="0" lang="en-US" sz="900" b="0" i="0" u="none" strike="noStrike" kern="1200" cap="none" spc="0" normalizeH="0" baseline="0" noProof="0" dirty="0">
                <a:ln>
                  <a:noFill/>
                </a:ln>
                <a:solidFill>
                  <a:srgbClr val="53585A"/>
                </a:solidFill>
                <a:effectLst/>
                <a:uLnTx/>
                <a:uFillTx/>
                <a:latin typeface="Arial" panose="020B0604020202020204"/>
                <a:ea typeface="MS PGothic" charset="0"/>
              </a:rPr>
              <a:t>), a sustained ≥57% decrease in eGFR from baseline (equivalent to a doubling of serum creatinine) for ≥4 weeks, or renal death; </a:t>
            </a:r>
            <a:r>
              <a:rPr kumimoji="0" lang="en-US" sz="900" b="0" i="0" u="none" strike="noStrike" kern="1200" cap="none" spc="0" normalizeH="0" baseline="30000" noProof="0" dirty="0">
                <a:ln>
                  <a:noFill/>
                </a:ln>
                <a:solidFill>
                  <a:srgbClr val="53585A"/>
                </a:solidFill>
                <a:effectLst/>
                <a:uLnTx/>
                <a:uFillTx/>
                <a:latin typeface="Arial" panose="020B0604020202020204"/>
                <a:ea typeface="MS PGothic" charset="0"/>
              </a:rPr>
              <a:t>‡ </a:t>
            </a:r>
            <a:r>
              <a:rPr kumimoji="0" lang="en-US" sz="900" b="0" i="0" u="none" strike="noStrike" kern="1200" cap="none" spc="0" normalizeH="0" baseline="0" noProof="0" dirty="0">
                <a:ln>
                  <a:noFill/>
                </a:ln>
                <a:solidFill>
                  <a:srgbClr val="53585A"/>
                </a:solidFill>
                <a:effectLst/>
                <a:uLnTx/>
                <a:uFillTx/>
                <a:latin typeface="Arial" panose="020B0604020202020204"/>
                <a:ea typeface="MS PGothic" charset="0"/>
              </a:rPr>
              <a:t>cardiovascular composite outcome defined as hospitalization for heart failure, cardiovascular death, non-fatal myocardial infarction, or non-fatal stroke</a:t>
            </a:r>
          </a:p>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53585A"/>
              </a:solidFill>
              <a:effectLst/>
              <a:uLnTx/>
              <a:uFillTx/>
              <a:latin typeface="Arial" panose="020B0604020202020204"/>
              <a:ea typeface="MS PGothic" charset="0"/>
            </a:endParaRPr>
          </a:p>
          <a:p>
            <a:pPr defTabSz="609585" eaLnBrk="0" fontAlgn="base" hangingPunct="0">
              <a:spcBef>
                <a:spcPct val="0"/>
              </a:spcBef>
              <a:spcAft>
                <a:spcPct val="0"/>
              </a:spcAft>
              <a:defRPr/>
            </a:pPr>
            <a:r>
              <a:rPr kumimoji="0" lang="en-US" b="0" i="0" u="none" strike="noStrike" kern="1200" cap="none" spc="0" normalizeH="0" baseline="0" noProof="0" dirty="0" err="1">
                <a:ln>
                  <a:noFill/>
                </a:ln>
                <a:solidFill>
                  <a:srgbClr val="53585A"/>
                </a:solidFill>
                <a:effectLst/>
                <a:uLnTx/>
                <a:uFillTx/>
                <a:latin typeface="Arial" panose="020B0604020202020204"/>
                <a:ea typeface="MS PGothic"/>
              </a:rPr>
              <a:t>Rossing</a:t>
            </a:r>
            <a:r>
              <a:rPr kumimoji="0" lang="en-US" b="0" i="0" u="none" strike="noStrike" kern="1200" cap="none" spc="0" normalizeH="0" baseline="0" noProof="0" dirty="0">
                <a:ln>
                  <a:noFill/>
                </a:ln>
                <a:solidFill>
                  <a:srgbClr val="53585A"/>
                </a:solidFill>
                <a:effectLst/>
                <a:uLnTx/>
                <a:uFillTx/>
                <a:latin typeface="Arial" panose="020B0604020202020204"/>
                <a:ea typeface="MS PGothic"/>
              </a:rPr>
              <a:t> P, </a:t>
            </a:r>
            <a:r>
              <a:rPr kumimoji="0" lang="en-US" b="0" i="1" u="none" strike="noStrike" kern="1200" cap="none" spc="0" normalizeH="0" baseline="0" noProof="0" dirty="0">
                <a:ln>
                  <a:noFill/>
                </a:ln>
                <a:solidFill>
                  <a:srgbClr val="53585A"/>
                </a:solidFill>
                <a:effectLst/>
                <a:uLnTx/>
                <a:uFillTx/>
                <a:latin typeface="Arial" panose="020B0604020202020204"/>
                <a:ea typeface="MS PGothic"/>
              </a:rPr>
              <a:t>et al. Diabetes care</a:t>
            </a:r>
            <a:r>
              <a:rPr lang="en-US" dirty="0">
                <a:solidFill>
                  <a:srgbClr val="53585A"/>
                </a:solidFill>
                <a:latin typeface="Arial" panose="020B0604020202020204"/>
                <a:ea typeface="MS PGothic"/>
              </a:rPr>
              <a:t> 2022;</a:t>
            </a:r>
            <a:r>
              <a:rPr lang="en-CH" b="0" i="0" dirty="0">
                <a:solidFill>
                  <a:srgbClr val="303030"/>
                </a:solidFill>
                <a:effectLst/>
                <a:latin typeface="Arial" panose="020B0604020202020204" pitchFamily="34" charset="0"/>
              </a:rPr>
              <a:t>45:2991-2998</a:t>
            </a:r>
            <a:endParaRPr lang="en-US" b="0" i="0" u="none" strike="noStrike" kern="1200" cap="none" spc="0" normalizeH="0" baseline="0" noProof="0" dirty="0">
              <a:ln>
                <a:noFill/>
              </a:ln>
              <a:solidFill>
                <a:srgbClr val="53585A"/>
              </a:solidFill>
              <a:effectLst/>
              <a:uLnTx/>
              <a:uFillTx/>
              <a:latin typeface="Arial" panose="020B0604020202020204"/>
              <a:ea typeface="MS PGothic"/>
              <a:cs typeface="Arial"/>
            </a:endParaRPr>
          </a:p>
        </p:txBody>
      </p:sp>
      <p:pic>
        <p:nvPicPr>
          <p:cNvPr id="12" name="Picture 11" descr="Logo&#10;&#10;Description automatically generated">
            <a:extLst>
              <a:ext uri="{FF2B5EF4-FFF2-40B4-BE49-F238E27FC236}">
                <a16:creationId xmlns:a16="http://schemas.microsoft.com/office/drawing/2014/main" id="{8F913731-FA69-441B-9687-CBD223452C8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12524" y="6453376"/>
            <a:ext cx="1305344" cy="360000"/>
          </a:xfrm>
          <a:prstGeom prst="rect">
            <a:avLst/>
          </a:prstGeom>
        </p:spPr>
      </p:pic>
    </p:spTree>
    <p:extLst>
      <p:ext uri="{BB962C8B-B14F-4D97-AF65-F5344CB8AC3E}">
        <p14:creationId xmlns:p14="http://schemas.microsoft.com/office/powerpoint/2010/main" val="8163345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A82AE-674F-0000-819F-9B36BE7895A2}"/>
            </a:ext>
          </a:extLst>
        </p:cNvPr>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15DACB0A-397C-9EF1-758B-255D7193D202}"/>
              </a:ext>
            </a:extLst>
          </p:cNvPr>
          <p:cNvGraphicFramePr>
            <a:graphicFrameLocks noGrp="1"/>
          </p:cNvGraphicFramePr>
          <p:nvPr>
            <p:extLst>
              <p:ext uri="{D42A27DB-BD31-4B8C-83A1-F6EECF244321}">
                <p14:modId xmlns:p14="http://schemas.microsoft.com/office/powerpoint/2010/main" val="55564454"/>
              </p:ext>
            </p:extLst>
          </p:nvPr>
        </p:nvGraphicFramePr>
        <p:xfrm>
          <a:off x="623890" y="2283012"/>
          <a:ext cx="10908714" cy="758788"/>
        </p:xfrm>
        <a:graphic>
          <a:graphicData uri="http://schemas.openxmlformats.org/drawingml/2006/table">
            <a:tbl>
              <a:tblPr firstRow="1" bandRow="1">
                <a:tableStyleId>{5C22544A-7EE6-4342-B048-85BDC9FD1C3A}</a:tableStyleId>
              </a:tblPr>
              <a:tblGrid>
                <a:gridCol w="3707914">
                  <a:extLst>
                    <a:ext uri="{9D8B030D-6E8A-4147-A177-3AD203B41FA5}">
                      <a16:colId xmlns:a16="http://schemas.microsoft.com/office/drawing/2014/main" val="1199514523"/>
                    </a:ext>
                  </a:extLst>
                </a:gridCol>
                <a:gridCol w="3996444">
                  <a:extLst>
                    <a:ext uri="{9D8B030D-6E8A-4147-A177-3AD203B41FA5}">
                      <a16:colId xmlns:a16="http://schemas.microsoft.com/office/drawing/2014/main" val="3103639994"/>
                    </a:ext>
                  </a:extLst>
                </a:gridCol>
                <a:gridCol w="2052228">
                  <a:extLst>
                    <a:ext uri="{9D8B030D-6E8A-4147-A177-3AD203B41FA5}">
                      <a16:colId xmlns:a16="http://schemas.microsoft.com/office/drawing/2014/main" val="3898775429"/>
                    </a:ext>
                  </a:extLst>
                </a:gridCol>
                <a:gridCol w="1152128">
                  <a:extLst>
                    <a:ext uri="{9D8B030D-6E8A-4147-A177-3AD203B41FA5}">
                      <a16:colId xmlns:a16="http://schemas.microsoft.com/office/drawing/2014/main" val="2527819568"/>
                    </a:ext>
                  </a:extLst>
                </a:gridCol>
              </a:tblGrid>
              <a:tr h="369527">
                <a:tc>
                  <a:txBody>
                    <a:bodyPr/>
                    <a:lstStyle/>
                    <a:p>
                      <a:r>
                        <a:rPr lang="en-GB" sz="1800"/>
                        <a:t>Variable, %*</a:t>
                      </a:r>
                      <a:endParaRPr lang="en-GB" sz="1800">
                        <a:latin typeface="+mn-lt"/>
                      </a:endParaRPr>
                    </a:p>
                  </a:txBody>
                  <a:tcPr marL="72000" marR="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p>
                      <a:pPr algn="ctr"/>
                      <a:r>
                        <a:rPr lang="en-GB" sz="1800"/>
                        <a:t>HR (95% CI)</a:t>
                      </a:r>
                      <a:endParaRPr lang="en-GB" sz="1800">
                        <a:latin typeface="+mn-lt"/>
                      </a:endParaRPr>
                    </a:p>
                  </a:txBody>
                  <a:tcPr marL="72000" marR="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i="1"/>
                        <a:t>p</a:t>
                      </a:r>
                      <a:r>
                        <a:rPr lang="en-GB" sz="1800"/>
                        <a:t>-value</a:t>
                      </a:r>
                      <a:endParaRPr lang="en-GB" sz="1800" i="0">
                        <a:latin typeface="+mn-lt"/>
                      </a:endParaRPr>
                    </a:p>
                  </a:txBody>
                  <a:tcPr marL="72000" marR="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73783260"/>
                  </a:ext>
                </a:extLst>
              </a:tr>
              <a:tr h="389261">
                <a:tc>
                  <a:txBody>
                    <a:bodyPr/>
                    <a:lstStyle/>
                    <a:p>
                      <a:r>
                        <a:rPr lang="en-GB" sz="1600" kern="1200" dirty="0"/>
                        <a:t>SGLT-2i use, yes (5%) vs no (95%)</a:t>
                      </a:r>
                      <a:r>
                        <a:rPr lang="en-GB" sz="1800" kern="1200" baseline="30000" dirty="0">
                          <a:solidFill>
                            <a:schemeClr val="dk1"/>
                          </a:solidFill>
                          <a:effectLst/>
                          <a:latin typeface="+mn-lt"/>
                          <a:ea typeface="+mn-ea"/>
                          <a:cs typeface="+mn-cs"/>
                        </a:rPr>
                        <a:t>§</a:t>
                      </a:r>
                      <a:endParaRPr lang="en-GB" sz="1600" kern="1200" dirty="0">
                        <a:solidFill>
                          <a:schemeClr val="dk1"/>
                        </a:solidFill>
                        <a:latin typeface="+mn-lt"/>
                        <a:ea typeface="+mn-ea"/>
                        <a:cs typeface="+mn-cs"/>
                      </a:endParaRPr>
                    </a:p>
                  </a:txBody>
                  <a:tcPr marL="72000" marR="72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endParaRPr lang="en-GB" sz="1600">
                        <a:latin typeface="+mn-lt"/>
                      </a:endParaRPr>
                    </a:p>
                  </a:txBody>
                  <a:tcPr marL="72000" marR="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0.45 (0.27–0.75)</a:t>
                      </a:r>
                      <a:endParaRPr lang="en-GB" sz="1600" kern="1200" dirty="0">
                        <a:solidFill>
                          <a:schemeClr val="dk1"/>
                        </a:solidFill>
                        <a:latin typeface="+mn-lt"/>
                        <a:ea typeface="+mn-ea"/>
                        <a:cs typeface="+mn-cs"/>
                      </a:endParaRPr>
                    </a:p>
                  </a:txBody>
                  <a:tcPr marL="72000" marR="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0.0023</a:t>
                      </a:r>
                      <a:endParaRPr lang="en-GB" sz="1600" dirty="0">
                        <a:latin typeface="+mn-lt"/>
                      </a:endParaRPr>
                    </a:p>
                  </a:txBody>
                  <a:tcPr marL="72000" marR="72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174378042"/>
                  </a:ext>
                </a:extLst>
              </a:tr>
            </a:tbl>
          </a:graphicData>
        </a:graphic>
      </p:graphicFrame>
      <p:sp>
        <p:nvSpPr>
          <p:cNvPr id="2" name="Textplatzhalter 1">
            <a:extLst>
              <a:ext uri="{FF2B5EF4-FFF2-40B4-BE49-F238E27FC236}">
                <a16:creationId xmlns:a16="http://schemas.microsoft.com/office/drawing/2014/main" id="{9F83C730-35E0-8A94-F7E8-6896723DF6E4}"/>
              </a:ext>
            </a:extLst>
          </p:cNvPr>
          <p:cNvSpPr>
            <a:spLocks noGrp="1"/>
          </p:cNvSpPr>
          <p:nvPr>
            <p:ph type="body" sz="quarter" idx="13"/>
          </p:nvPr>
        </p:nvSpPr>
        <p:spPr>
          <a:xfrm>
            <a:off x="625188" y="1889081"/>
            <a:ext cx="10908000" cy="432000"/>
          </a:xfrm>
        </p:spPr>
        <p:txBody>
          <a:bodyPr/>
          <a:lstStyle/>
          <a:p>
            <a:r>
              <a:rPr lang="de-CH" dirty="0"/>
              <a:t>Risk </a:t>
            </a:r>
            <a:r>
              <a:rPr lang="de-CH" dirty="0" err="1"/>
              <a:t>of</a:t>
            </a:r>
            <a:r>
              <a:rPr lang="de-CH" dirty="0"/>
              <a:t> hyperkalemia</a:t>
            </a:r>
          </a:p>
        </p:txBody>
      </p:sp>
      <p:sp>
        <p:nvSpPr>
          <p:cNvPr id="4" name="Title 3">
            <a:extLst>
              <a:ext uri="{FF2B5EF4-FFF2-40B4-BE49-F238E27FC236}">
                <a16:creationId xmlns:a16="http://schemas.microsoft.com/office/drawing/2014/main" id="{13BBA096-B955-395F-0D64-CA88655F5E41}"/>
              </a:ext>
            </a:extLst>
          </p:cNvPr>
          <p:cNvSpPr>
            <a:spLocks noGrp="1"/>
          </p:cNvSpPr>
          <p:nvPr>
            <p:ph type="title"/>
          </p:nvPr>
        </p:nvSpPr>
        <p:spPr>
          <a:xfrm>
            <a:off x="623887" y="378391"/>
            <a:ext cx="10403233" cy="962377"/>
          </a:xfrm>
        </p:spPr>
        <p:txBody>
          <a:bodyPr>
            <a:noAutofit/>
          </a:bodyPr>
          <a:lstStyle/>
          <a:p>
            <a:r>
              <a:rPr lang="en-GB" sz="2400" dirty="0"/>
              <a:t>FIDELIO-DKD: effect of SGLT-2i use on the risk of hyperkalaemia</a:t>
            </a:r>
          </a:p>
        </p:txBody>
      </p:sp>
      <p:sp>
        <p:nvSpPr>
          <p:cNvPr id="18" name="Footer Placeholder 3">
            <a:extLst>
              <a:ext uri="{FF2B5EF4-FFF2-40B4-BE49-F238E27FC236}">
                <a16:creationId xmlns:a16="http://schemas.microsoft.com/office/drawing/2014/main" id="{A694B7EE-F5CD-5D9E-FEDE-846DCF95EA38}"/>
              </a:ext>
            </a:extLst>
          </p:cNvPr>
          <p:cNvSpPr>
            <a:spLocks noGrp="1"/>
          </p:cNvSpPr>
          <p:nvPr>
            <p:ph type="ftr" sz="quarter" idx="15"/>
          </p:nvPr>
        </p:nvSpPr>
        <p:spPr>
          <a:xfrm>
            <a:off x="932596" y="6107468"/>
            <a:ext cx="10714968" cy="506124"/>
          </a:xfrm>
        </p:spPr>
        <p:txBody>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lang="en-GB" baseline="30000" dirty="0">
                <a:latin typeface="Arial" panose="020B0604020202020204"/>
                <a:ea typeface="MS PGothic" charset="0"/>
              </a:rPr>
              <a:t>*</a:t>
            </a:r>
            <a:r>
              <a:rPr lang="en-US" dirty="0"/>
              <a:t>Multivariate analysis of time to any serum [K+] &gt;5.5 mmol/L</a:t>
            </a:r>
            <a:endParaRPr kumimoji="0" lang="en-GB" sz="900" b="0" i="0" u="none" strike="noStrike" kern="1200" cap="none" spc="0" normalizeH="0" baseline="30000" noProof="0" dirty="0">
              <a:ln>
                <a:noFill/>
              </a:ln>
              <a:effectLst/>
              <a:uLnTx/>
              <a:uFillTx/>
              <a:latin typeface="Arial" panose="020B0604020202020204"/>
              <a:ea typeface="MS PGothic" charset="0"/>
            </a:endParaRP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30000" noProof="0" dirty="0">
                <a:ln>
                  <a:noFill/>
                </a:ln>
                <a:effectLst/>
                <a:uLnTx/>
                <a:uFillTx/>
                <a:latin typeface="Arial" panose="020B0604020202020204"/>
                <a:ea typeface="MS PGothic" charset="0"/>
              </a:rPr>
              <a:t>§</a:t>
            </a:r>
            <a:r>
              <a:rPr kumimoji="0" lang="en-GB" sz="900" b="0" i="0" u="none" strike="noStrike" kern="1200" cap="none" spc="0" normalizeH="0" baseline="0" noProof="0" dirty="0">
                <a:ln>
                  <a:noFill/>
                </a:ln>
                <a:effectLst/>
                <a:uLnTx/>
                <a:uFillTx/>
                <a:latin typeface="Arial" panose="020B0604020202020204"/>
                <a:ea typeface="MS PGothic" charset="0"/>
              </a:rPr>
              <a:t>SGLT-2i use: yes (259/5658) vs no (5399/5658); </a:t>
            </a:r>
          </a:p>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effectLst/>
              <a:uLnTx/>
              <a:uFillTx/>
              <a:latin typeface="Arial" panose="020B0604020202020204"/>
              <a:ea typeface="MS PGothic" charset="0"/>
            </a:endParaRP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effectLst/>
                <a:uLnTx/>
                <a:uFillTx/>
                <a:latin typeface="Arial" panose="020B0604020202020204"/>
                <a:ea typeface="MS PGothic"/>
              </a:rPr>
              <a:t>Agarwal R, </a:t>
            </a:r>
            <a:r>
              <a:rPr kumimoji="0" lang="en-US" b="0" i="1" u="none" strike="noStrike" kern="1200" cap="none" spc="0" normalizeH="0" baseline="0" noProof="0" dirty="0">
                <a:ln>
                  <a:noFill/>
                </a:ln>
                <a:effectLst/>
                <a:uLnTx/>
                <a:uFillTx/>
                <a:latin typeface="Arial" panose="020B0604020202020204"/>
                <a:ea typeface="MS PGothic"/>
              </a:rPr>
              <a:t>et al. J Am Soc Nephrol</a:t>
            </a:r>
            <a:r>
              <a:rPr kumimoji="0" lang="en-US" b="0" i="0" u="none" strike="noStrike" kern="1200" cap="none" spc="0" normalizeH="0" baseline="0" noProof="0" dirty="0">
                <a:ln>
                  <a:noFill/>
                </a:ln>
                <a:effectLst/>
                <a:uLnTx/>
                <a:uFillTx/>
                <a:latin typeface="Arial" panose="020B0604020202020204"/>
                <a:ea typeface="MS PGothic"/>
              </a:rPr>
              <a:t> 2022; 33:225-237</a:t>
            </a:r>
            <a:endParaRPr lang="en-US" b="0" i="0" u="none" strike="noStrike" kern="1200" cap="none" spc="0" normalizeH="0" baseline="0" noProof="0" dirty="0">
              <a:ln>
                <a:noFill/>
              </a:ln>
              <a:effectLst/>
              <a:uLnTx/>
              <a:uFillTx/>
              <a:latin typeface="Arial" panose="020B0604020202020204"/>
              <a:ea typeface="MS PGothic"/>
              <a:cs typeface="Arial"/>
            </a:endParaRPr>
          </a:p>
        </p:txBody>
      </p:sp>
      <p:sp>
        <p:nvSpPr>
          <p:cNvPr id="19" name="Slide Number Placeholder 2">
            <a:extLst>
              <a:ext uri="{FF2B5EF4-FFF2-40B4-BE49-F238E27FC236}">
                <a16:creationId xmlns:a16="http://schemas.microsoft.com/office/drawing/2014/main" id="{1F4A19BC-E7D3-D140-62BF-F1D6859D47C5}"/>
              </a:ext>
            </a:extLst>
          </p:cNvPr>
          <p:cNvSpPr>
            <a:spLocks noGrp="1"/>
          </p:cNvSpPr>
          <p:nvPr>
            <p:ph type="sldNum" sz="quarter" idx="16"/>
          </p:nvPr>
        </p:nvSpPr>
        <p:spPr/>
        <p:txBody>
          <a:bodyPr/>
          <a:lstStyle/>
          <a:p>
            <a:pPr marL="0" marR="0" lvl="0" indent="0" algn="l" defTabSz="609585" rtl="0" eaLnBrk="0" fontAlgn="base" latinLnBrk="0" hangingPunct="0">
              <a:lnSpc>
                <a:spcPct val="100000"/>
              </a:lnSpc>
              <a:spcBef>
                <a:spcPct val="0"/>
              </a:spcBef>
              <a:spcAft>
                <a:spcPct val="0"/>
              </a:spcAft>
              <a:buClrTx/>
              <a:buSzTx/>
              <a:buFontTx/>
              <a:buNone/>
              <a:tabLst/>
              <a:defRPr/>
            </a:pPr>
            <a:fld id="{7AF8E309-D608-654D-B811-6A2C46C88181}" type="slidenum">
              <a:rPr kumimoji="0" lang="en-US" sz="900" b="0" i="0" u="none" strike="noStrike" kern="1200" cap="none" spc="0" normalizeH="0" baseline="0" noProof="0" smtClean="0">
                <a:ln>
                  <a:noFill/>
                </a:ln>
                <a:solidFill>
                  <a:srgbClr val="66B512"/>
                </a:solidFill>
                <a:effectLst/>
                <a:uLnTx/>
                <a:uFillTx/>
                <a:latin typeface="Arial" panose="020B0604020202020204"/>
                <a:ea typeface="MS PGothic" charset="0"/>
              </a:rPr>
              <a:pPr marL="0" marR="0" lvl="0" indent="0" algn="l" defTabSz="609585" rtl="0" eaLnBrk="0" fontAlgn="base" latinLnBrk="0" hangingPunct="0">
                <a:lnSpc>
                  <a:spcPct val="100000"/>
                </a:lnSpc>
                <a:spcBef>
                  <a:spcPct val="0"/>
                </a:spcBef>
                <a:spcAft>
                  <a:spcPct val="0"/>
                </a:spcAft>
                <a:buClrTx/>
                <a:buSzTx/>
                <a:buFontTx/>
                <a:buNone/>
                <a:tabLst/>
                <a:defRPr/>
              </a:pPr>
              <a:t>51</a:t>
            </a:fld>
            <a:endParaRPr kumimoji="0" lang="en-US" sz="900" b="0" i="0" u="none" strike="noStrike" kern="1200" cap="none" spc="0" normalizeH="0" baseline="0" noProof="0">
              <a:ln>
                <a:noFill/>
              </a:ln>
              <a:solidFill>
                <a:srgbClr val="66B512"/>
              </a:solidFill>
              <a:effectLst/>
              <a:uLnTx/>
              <a:uFillTx/>
              <a:latin typeface="Arial" panose="020B0604020202020204"/>
              <a:ea typeface="MS PGothic" charset="0"/>
            </a:endParaRPr>
          </a:p>
        </p:txBody>
      </p:sp>
      <p:graphicFrame>
        <p:nvGraphicFramePr>
          <p:cNvPr id="7" name="Chart 6">
            <a:extLst>
              <a:ext uri="{FF2B5EF4-FFF2-40B4-BE49-F238E27FC236}">
                <a16:creationId xmlns:a16="http://schemas.microsoft.com/office/drawing/2014/main" id="{319C9227-1A78-19E3-597F-0920A9F6A3FB}"/>
              </a:ext>
            </a:extLst>
          </p:cNvPr>
          <p:cNvGraphicFramePr/>
          <p:nvPr>
            <p:extLst>
              <p:ext uri="{D42A27DB-BD31-4B8C-83A1-F6EECF244321}">
                <p14:modId xmlns:p14="http://schemas.microsoft.com/office/powerpoint/2010/main" val="2874924852"/>
              </p:ext>
            </p:extLst>
          </p:nvPr>
        </p:nvGraphicFramePr>
        <p:xfrm>
          <a:off x="4885770" y="2643812"/>
          <a:ext cx="3973550" cy="82049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hteck: abgerundete Ecken 4">
            <a:extLst>
              <a:ext uri="{FF2B5EF4-FFF2-40B4-BE49-F238E27FC236}">
                <a16:creationId xmlns:a16="http://schemas.microsoft.com/office/drawing/2014/main" id="{C0950338-BDDF-2838-8402-D4EC4618486C}"/>
              </a:ext>
            </a:extLst>
          </p:cNvPr>
          <p:cNvSpPr/>
          <p:nvPr/>
        </p:nvSpPr>
        <p:spPr>
          <a:xfrm>
            <a:off x="2049073" y="4451621"/>
            <a:ext cx="8482014" cy="632800"/>
          </a:xfrm>
          <a:prstGeom prst="roundRect">
            <a:avLst/>
          </a:prstGeom>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spcBef>
                <a:spcPts val="600"/>
              </a:spcBef>
            </a:pPr>
            <a:r>
              <a:rPr lang="en-US" sz="1800" dirty="0"/>
              <a:t>Baseline SGLT-2i use was associated with lower risk of hyperkalemia</a:t>
            </a:r>
            <a:endParaRPr lang="de-CH" sz="1800" dirty="0" err="1">
              <a:latin typeface="+mn-lt"/>
            </a:endParaRPr>
          </a:p>
        </p:txBody>
      </p:sp>
      <p:grpSp>
        <p:nvGrpSpPr>
          <p:cNvPr id="6" name="Group 15">
            <a:extLst>
              <a:ext uri="{FF2B5EF4-FFF2-40B4-BE49-F238E27FC236}">
                <a16:creationId xmlns:a16="http://schemas.microsoft.com/office/drawing/2014/main" id="{84AC3577-D365-8863-D335-B5D0438DA153}"/>
              </a:ext>
            </a:extLst>
          </p:cNvPr>
          <p:cNvGrpSpPr/>
          <p:nvPr/>
        </p:nvGrpSpPr>
        <p:grpSpPr>
          <a:xfrm>
            <a:off x="5013775" y="3581959"/>
            <a:ext cx="3995737" cy="369332"/>
            <a:chOff x="4187324" y="5283200"/>
            <a:chExt cx="3995737" cy="369332"/>
          </a:xfrm>
        </p:grpSpPr>
        <p:sp>
          <p:nvSpPr>
            <p:cNvPr id="8" name="TextBox 16">
              <a:extLst>
                <a:ext uri="{FF2B5EF4-FFF2-40B4-BE49-F238E27FC236}">
                  <a16:creationId xmlns:a16="http://schemas.microsoft.com/office/drawing/2014/main" id="{E408C6EC-4C0A-C3FD-59F2-46FC309CBBD7}"/>
                </a:ext>
              </a:extLst>
            </p:cNvPr>
            <p:cNvSpPr txBox="1"/>
            <p:nvPr/>
          </p:nvSpPr>
          <p:spPr>
            <a:xfrm>
              <a:off x="4187324" y="5283200"/>
              <a:ext cx="1763712" cy="369332"/>
            </a:xfrm>
            <a:prstGeom prst="rect">
              <a:avLst/>
            </a:prstGeom>
            <a:noFill/>
          </p:spPr>
          <p:txBody>
            <a:bodyPr wrap="square" rtlCol="0">
              <a:spAutoFit/>
            </a:bodyP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53585A"/>
                  </a:solidFill>
                  <a:effectLst/>
                  <a:uLnTx/>
                  <a:uFillTx/>
                  <a:latin typeface="Arial" panose="020B0604020202020204"/>
                  <a:ea typeface="MS PGothic" charset="0"/>
                </a:rPr>
                <a:t>Lower risk</a:t>
              </a:r>
            </a:p>
          </p:txBody>
        </p:sp>
        <p:sp>
          <p:nvSpPr>
            <p:cNvPr id="9" name="TextBox 19">
              <a:extLst>
                <a:ext uri="{FF2B5EF4-FFF2-40B4-BE49-F238E27FC236}">
                  <a16:creationId xmlns:a16="http://schemas.microsoft.com/office/drawing/2014/main" id="{9EB1B8CF-F3C0-A055-6E73-0A0EB4BB3024}"/>
                </a:ext>
              </a:extLst>
            </p:cNvPr>
            <p:cNvSpPr txBox="1"/>
            <p:nvPr/>
          </p:nvSpPr>
          <p:spPr>
            <a:xfrm>
              <a:off x="6233534" y="5283200"/>
              <a:ext cx="1949527" cy="369332"/>
            </a:xfrm>
            <a:prstGeom prst="rect">
              <a:avLst/>
            </a:prstGeom>
            <a:noFill/>
          </p:spPr>
          <p:txBody>
            <a:bodyPr wrap="square" rtlCol="0">
              <a:spAutoFit/>
            </a:bodyP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53585A"/>
                  </a:solidFill>
                  <a:effectLst/>
                  <a:uLnTx/>
                  <a:uFillTx/>
                  <a:latin typeface="Arial" panose="020B0604020202020204"/>
                  <a:ea typeface="MS PGothic" charset="0"/>
                </a:rPr>
                <a:t>Higher risk</a:t>
              </a:r>
            </a:p>
          </p:txBody>
        </p:sp>
        <p:cxnSp>
          <p:nvCxnSpPr>
            <p:cNvPr id="10" name="Straight Arrow Connector 20">
              <a:extLst>
                <a:ext uri="{FF2B5EF4-FFF2-40B4-BE49-F238E27FC236}">
                  <a16:creationId xmlns:a16="http://schemas.microsoft.com/office/drawing/2014/main" id="{E85A81B5-2C20-5053-6350-643576DF2B93}"/>
                </a:ext>
              </a:extLst>
            </p:cNvPr>
            <p:cNvCxnSpPr>
              <a:cxnSpLocks/>
            </p:cNvCxnSpPr>
            <p:nvPr/>
          </p:nvCxnSpPr>
          <p:spPr>
            <a:xfrm>
              <a:off x="6233534" y="5283200"/>
              <a:ext cx="194952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21">
              <a:extLst>
                <a:ext uri="{FF2B5EF4-FFF2-40B4-BE49-F238E27FC236}">
                  <a16:creationId xmlns:a16="http://schemas.microsoft.com/office/drawing/2014/main" id="{1D52F282-FFB5-B24C-BA29-41039C99C81A}"/>
                </a:ext>
              </a:extLst>
            </p:cNvPr>
            <p:cNvCxnSpPr>
              <a:cxnSpLocks/>
            </p:cNvCxnSpPr>
            <p:nvPr/>
          </p:nvCxnSpPr>
          <p:spPr>
            <a:xfrm flipH="1">
              <a:off x="4187324" y="5283200"/>
              <a:ext cx="176371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94379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17DC91-8DF5-4A26-B626-80FC3FEE864C}"/>
              </a:ext>
            </a:extLst>
          </p:cNvPr>
          <p:cNvSpPr>
            <a:spLocks noGrp="1"/>
          </p:cNvSpPr>
          <p:nvPr>
            <p:ph type="sldNum" sz="quarter" idx="15"/>
          </p:nvPr>
        </p:nvSpPr>
        <p:spPr/>
        <p:txBody>
          <a:bodyPr/>
          <a:lstStyle/>
          <a:p>
            <a:pPr marL="0" marR="0" lvl="0" indent="0" algn="l" defTabSz="609585" rtl="0" eaLnBrk="0" fontAlgn="base" latinLnBrk="0" hangingPunct="0">
              <a:lnSpc>
                <a:spcPct val="100000"/>
              </a:lnSpc>
              <a:spcBef>
                <a:spcPct val="0"/>
              </a:spcBef>
              <a:spcAft>
                <a:spcPct val="0"/>
              </a:spcAft>
              <a:buClrTx/>
              <a:buSzTx/>
              <a:buFontTx/>
              <a:buNone/>
              <a:tabLst/>
              <a:defRPr/>
            </a:pPr>
            <a:fld id="{7AF8E309-D608-654D-B811-6A2C46C88181}" type="slidenum">
              <a:rPr kumimoji="0" lang="en-US" sz="900" b="0" i="0" u="none" strike="noStrike" kern="1200" cap="none" spc="0" normalizeH="0" baseline="0" noProof="0" smtClean="0">
                <a:ln>
                  <a:noFill/>
                </a:ln>
                <a:solidFill>
                  <a:srgbClr val="66B512"/>
                </a:solidFill>
                <a:effectLst/>
                <a:uLnTx/>
                <a:uFillTx/>
                <a:latin typeface="Arial" panose="020B0604020202020204"/>
                <a:ea typeface="MS PGothic" charset="0"/>
                <a:cs typeface="+mn-cs"/>
              </a:rPr>
              <a:pPr marL="0" marR="0" lvl="0" indent="0" algn="l" defTabSz="609585" rtl="0" eaLnBrk="0" fontAlgn="base" latinLnBrk="0" hangingPunct="0">
                <a:lnSpc>
                  <a:spcPct val="100000"/>
                </a:lnSpc>
                <a:spcBef>
                  <a:spcPct val="0"/>
                </a:spcBef>
                <a:spcAft>
                  <a:spcPct val="0"/>
                </a:spcAft>
                <a:buClrTx/>
                <a:buSzTx/>
                <a:buFontTx/>
                <a:buNone/>
                <a:tabLst/>
                <a:defRPr/>
              </a:pPr>
              <a:t>52</a:t>
            </a:fld>
            <a:endParaRPr kumimoji="0" lang="en-US" sz="900" b="0" i="0" u="none" strike="noStrike" kern="1200" cap="none" spc="0" normalizeH="0" baseline="0" noProof="0">
              <a:ln>
                <a:noFill/>
              </a:ln>
              <a:solidFill>
                <a:srgbClr val="66B512"/>
              </a:solidFill>
              <a:effectLst/>
              <a:uLnTx/>
              <a:uFillTx/>
              <a:latin typeface="Arial" panose="020B0604020202020204"/>
              <a:ea typeface="MS PGothic" charset="0"/>
              <a:cs typeface="+mn-cs"/>
            </a:endParaRPr>
          </a:p>
        </p:txBody>
      </p:sp>
      <p:sp>
        <p:nvSpPr>
          <p:cNvPr id="5" name="Title 4">
            <a:extLst>
              <a:ext uri="{FF2B5EF4-FFF2-40B4-BE49-F238E27FC236}">
                <a16:creationId xmlns:a16="http://schemas.microsoft.com/office/drawing/2014/main" id="{04AFE968-174C-4818-B2D1-3A8D591E4DEF}"/>
              </a:ext>
            </a:extLst>
          </p:cNvPr>
          <p:cNvSpPr>
            <a:spLocks noGrp="1"/>
          </p:cNvSpPr>
          <p:nvPr>
            <p:ph type="title"/>
          </p:nvPr>
        </p:nvSpPr>
        <p:spPr>
          <a:xfrm>
            <a:off x="623888" y="347779"/>
            <a:ext cx="9972611" cy="962377"/>
          </a:xfrm>
        </p:spPr>
        <p:txBody>
          <a:bodyPr>
            <a:normAutofit/>
          </a:bodyPr>
          <a:lstStyle/>
          <a:p>
            <a:r>
              <a:rPr lang="en-US" sz="2400"/>
              <a:t>FIDELITY Study: UACR reduction over time according to SGLT-2i use at baseline</a:t>
            </a:r>
            <a:endParaRPr lang="en-GB" sz="2400">
              <a:latin typeface="Arial" panose="020B0604020202020204" pitchFamily="34" charset="0"/>
              <a:cs typeface="Arial" panose="020B0604020202020204" pitchFamily="34" charset="0"/>
            </a:endParaRPr>
          </a:p>
        </p:txBody>
      </p:sp>
      <p:grpSp>
        <p:nvGrpSpPr>
          <p:cNvPr id="2" name="Gruppieren 1">
            <a:extLst>
              <a:ext uri="{FF2B5EF4-FFF2-40B4-BE49-F238E27FC236}">
                <a16:creationId xmlns:a16="http://schemas.microsoft.com/office/drawing/2014/main" id="{9CBB3F3B-76F4-9003-7CEC-3C68311223E8}"/>
              </a:ext>
            </a:extLst>
          </p:cNvPr>
          <p:cNvGrpSpPr/>
          <p:nvPr/>
        </p:nvGrpSpPr>
        <p:grpSpPr>
          <a:xfrm>
            <a:off x="6357904" y="2585472"/>
            <a:ext cx="4820072" cy="1424890"/>
            <a:chOff x="6424578" y="2223522"/>
            <a:chExt cx="5496919" cy="1424890"/>
          </a:xfrm>
        </p:grpSpPr>
        <p:sp>
          <p:nvSpPr>
            <p:cNvPr id="7" name="Rectangle: Rounded Corners 18">
              <a:extLst>
                <a:ext uri="{FF2B5EF4-FFF2-40B4-BE49-F238E27FC236}">
                  <a16:creationId xmlns:a16="http://schemas.microsoft.com/office/drawing/2014/main" id="{0929936D-9B87-79C0-8AE8-446910DC0A70}"/>
                </a:ext>
              </a:extLst>
            </p:cNvPr>
            <p:cNvSpPr/>
            <p:nvPr/>
          </p:nvSpPr>
          <p:spPr>
            <a:xfrm>
              <a:off x="6832699" y="2223522"/>
              <a:ext cx="5088798" cy="1424890"/>
            </a:xfrm>
            <a:prstGeom prst="round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dirty="0">
                  <a:ln>
                    <a:noFill/>
                  </a:ln>
                  <a:solidFill>
                    <a:srgbClr val="FFFFFF"/>
                  </a:solidFill>
                  <a:effectLst/>
                  <a:uLnTx/>
                  <a:uFillTx/>
                  <a:latin typeface="Arial" panose="020B0604020202020204"/>
                  <a:ea typeface="+mn-ea"/>
                  <a:cs typeface="+mn-cs"/>
                </a:rPr>
                <a:t>In FIDELITY, finerenone consistently reduced UACR irrespective of baseline SGLT-2i use*</a:t>
              </a:r>
              <a:r>
                <a:rPr kumimoji="0" lang="en-GB" sz="1800" b="1" i="0" u="none" strike="noStrike" kern="1200" cap="none" spc="0" normalizeH="0" baseline="30000" dirty="0">
                  <a:ln>
                    <a:noFill/>
                  </a:ln>
                  <a:solidFill>
                    <a:srgbClr val="FFFFFF"/>
                  </a:solidFill>
                  <a:effectLst/>
                  <a:uLnTx/>
                  <a:uFillTx/>
                  <a:latin typeface="Arial" panose="020B0604020202020204"/>
                  <a:ea typeface="+mn-ea"/>
                  <a:cs typeface="+mn-cs"/>
                </a:rPr>
                <a:t>1</a:t>
              </a:r>
            </a:p>
          </p:txBody>
        </p:sp>
        <p:sp>
          <p:nvSpPr>
            <p:cNvPr id="8" name="Oval 16">
              <a:extLst>
                <a:ext uri="{FF2B5EF4-FFF2-40B4-BE49-F238E27FC236}">
                  <a16:creationId xmlns:a16="http://schemas.microsoft.com/office/drawing/2014/main" id="{A2EE9378-E77A-7014-380F-3346B662D39A}"/>
                </a:ext>
              </a:extLst>
            </p:cNvPr>
            <p:cNvSpPr/>
            <p:nvPr/>
          </p:nvSpPr>
          <p:spPr>
            <a:xfrm>
              <a:off x="6424578" y="2593927"/>
              <a:ext cx="655729" cy="632431"/>
            </a:xfrm>
            <a:prstGeom prst="ellipse">
              <a:avLst/>
            </a:prstGeom>
            <a:solidFill>
              <a:srgbClr val="FFFFFF"/>
            </a:solidFill>
            <a:ln w="28575" cap="flat" cmpd="sng" algn="ctr">
              <a:solidFill>
                <a:schemeClr val="bg2"/>
              </a:solidFill>
              <a:prstDash val="solid"/>
              <a:miter lim="800000"/>
            </a:ln>
            <a:effectLst/>
          </p:spPr>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a:ln>
                  <a:noFill/>
                </a:ln>
                <a:solidFill>
                  <a:srgbClr val="FFFFFF"/>
                </a:solidFill>
                <a:effectLst/>
                <a:uLnTx/>
                <a:uFillTx/>
                <a:latin typeface="Arial" panose="020B0604020202020204"/>
                <a:ea typeface="MS PGothic" charset="0"/>
                <a:cs typeface="+mn-cs"/>
              </a:endParaRPr>
            </a:p>
          </p:txBody>
        </p:sp>
        <p:pic>
          <p:nvPicPr>
            <p:cNvPr id="9" name="Picture 17" descr="A picture containing shape&#10;&#10;Description automatically generated">
              <a:extLst>
                <a:ext uri="{FF2B5EF4-FFF2-40B4-BE49-F238E27FC236}">
                  <a16:creationId xmlns:a16="http://schemas.microsoft.com/office/drawing/2014/main" id="{A22299ED-A57A-F6B9-7038-419A015F05F0}"/>
                </a:ext>
              </a:extLst>
            </p:cNvPr>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14878" y="2678792"/>
              <a:ext cx="479746" cy="462701"/>
            </a:xfrm>
            <a:prstGeom prst="rect">
              <a:avLst/>
            </a:prstGeom>
          </p:spPr>
        </p:pic>
      </p:grpSp>
      <p:grpSp>
        <p:nvGrpSpPr>
          <p:cNvPr id="16" name="Group 20">
            <a:extLst>
              <a:ext uri="{FF2B5EF4-FFF2-40B4-BE49-F238E27FC236}">
                <a16:creationId xmlns:a16="http://schemas.microsoft.com/office/drawing/2014/main" id="{292A7EA6-9557-BC32-3BD7-31B1802B61B7}"/>
              </a:ext>
            </a:extLst>
          </p:cNvPr>
          <p:cNvGrpSpPr/>
          <p:nvPr/>
        </p:nvGrpSpPr>
        <p:grpSpPr>
          <a:xfrm>
            <a:off x="778242" y="1678294"/>
            <a:ext cx="5317758" cy="3437992"/>
            <a:chOff x="949861" y="2645722"/>
            <a:chExt cx="5088725" cy="3437992"/>
          </a:xfrm>
        </p:grpSpPr>
        <p:graphicFrame>
          <p:nvGraphicFramePr>
            <p:cNvPr id="18" name="Chart 7">
              <a:extLst>
                <a:ext uri="{FF2B5EF4-FFF2-40B4-BE49-F238E27FC236}">
                  <a16:creationId xmlns:a16="http://schemas.microsoft.com/office/drawing/2014/main" id="{D999F879-769A-F273-260E-1FFD9A72E3C2}"/>
                </a:ext>
              </a:extLst>
            </p:cNvPr>
            <p:cNvGraphicFramePr/>
            <p:nvPr>
              <p:extLst>
                <p:ext uri="{D42A27DB-BD31-4B8C-83A1-F6EECF244321}">
                  <p14:modId xmlns:p14="http://schemas.microsoft.com/office/powerpoint/2010/main" val="2598232749"/>
                </p:ext>
              </p:extLst>
            </p:nvPr>
          </p:nvGraphicFramePr>
          <p:xfrm>
            <a:off x="1175489" y="2645722"/>
            <a:ext cx="4863097" cy="3437992"/>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8">
              <a:extLst>
                <a:ext uri="{FF2B5EF4-FFF2-40B4-BE49-F238E27FC236}">
                  <a16:creationId xmlns:a16="http://schemas.microsoft.com/office/drawing/2014/main" id="{79ABCA27-3383-512D-E808-EDEF9350D412}"/>
                </a:ext>
              </a:extLst>
            </p:cNvPr>
            <p:cNvSpPr txBox="1"/>
            <p:nvPr/>
          </p:nvSpPr>
          <p:spPr>
            <a:xfrm>
              <a:off x="949861" y="2998100"/>
              <a:ext cx="914400" cy="914400"/>
            </a:xfrm>
            <a:prstGeom prst="rect">
              <a:avLst/>
            </a:prstGeom>
            <a:solidFill>
              <a:schemeClr val="bg1"/>
            </a:solidFill>
          </p:spPr>
          <p:txBody>
            <a:bodyPr vert="horz" wrap="square" lIns="0" tIns="0" rIns="0" bIns="0" rtlCol="0">
              <a:noAutofit/>
            </a:bodyPr>
            <a:lstStyle/>
            <a:p>
              <a:pPr marL="0" marR="0" lvl="0" indent="0" algn="ctr" defTabSz="609585" rtl="0" eaLnBrk="0" fontAlgn="base" latinLnBrk="0" hangingPunct="0">
                <a:lnSpc>
                  <a:spcPct val="100000"/>
                </a:lnSpc>
                <a:spcBef>
                  <a:spcPts val="600"/>
                </a:spcBef>
                <a:spcAft>
                  <a:spcPct val="0"/>
                </a:spcAft>
                <a:buClrTx/>
                <a:buSzTx/>
                <a:buFontTx/>
                <a:buNone/>
                <a:tabLst/>
                <a:defRPr/>
              </a:pPr>
              <a:r>
                <a:rPr kumimoji="0" lang="en-GB" sz="1400" b="1" i="0" u="none" strike="noStrike" kern="1200" cap="none" spc="0" normalizeH="0" baseline="0">
                  <a:ln>
                    <a:noFill/>
                  </a:ln>
                  <a:solidFill>
                    <a:srgbClr val="53585A"/>
                  </a:solidFill>
                  <a:effectLst/>
                  <a:uLnTx/>
                  <a:uFillTx/>
                  <a:latin typeface="Arial" panose="020B0604020202020204"/>
                  <a:ea typeface="MS PGothic" charset="0"/>
                </a:rPr>
                <a:t>Without baseline SGLT-2i </a:t>
              </a:r>
              <a:r>
                <a:rPr kumimoji="0" lang="en-GB" sz="1200" b="0" i="0" u="none" strike="noStrike" kern="1200" cap="none" spc="0" normalizeH="0" baseline="0">
                  <a:ln>
                    <a:noFill/>
                  </a:ln>
                  <a:solidFill>
                    <a:srgbClr val="53585A"/>
                  </a:solidFill>
                  <a:effectLst/>
                  <a:uLnTx/>
                  <a:uFillTx/>
                  <a:latin typeface="Arial" panose="020B0604020202020204"/>
                  <a:ea typeface="MS PGothic" charset="0"/>
                </a:rPr>
                <a:t>n=12,149</a:t>
              </a:r>
              <a:endParaRPr kumimoji="0" lang="en-GB" sz="1400" b="0" i="0" u="none" strike="noStrike" kern="1200" cap="none" spc="0" normalizeH="0" baseline="0">
                <a:ln>
                  <a:noFill/>
                </a:ln>
                <a:solidFill>
                  <a:srgbClr val="53585A"/>
                </a:solidFill>
                <a:effectLst/>
                <a:uLnTx/>
                <a:uFillTx/>
                <a:latin typeface="Arial" panose="020B0604020202020204"/>
                <a:ea typeface="MS PGothic" charset="0"/>
              </a:endParaRPr>
            </a:p>
          </p:txBody>
        </p:sp>
        <p:sp>
          <p:nvSpPr>
            <p:cNvPr id="21" name="TextBox 9">
              <a:extLst>
                <a:ext uri="{FF2B5EF4-FFF2-40B4-BE49-F238E27FC236}">
                  <a16:creationId xmlns:a16="http://schemas.microsoft.com/office/drawing/2014/main" id="{3118FCD1-B1DE-4D56-F251-679EAD699519}"/>
                </a:ext>
              </a:extLst>
            </p:cNvPr>
            <p:cNvSpPr txBox="1"/>
            <p:nvPr/>
          </p:nvSpPr>
          <p:spPr>
            <a:xfrm>
              <a:off x="949861" y="4394021"/>
              <a:ext cx="914400" cy="914400"/>
            </a:xfrm>
            <a:prstGeom prst="rect">
              <a:avLst/>
            </a:prstGeom>
            <a:solidFill>
              <a:schemeClr val="bg1"/>
            </a:solidFill>
          </p:spPr>
          <p:txBody>
            <a:bodyPr vert="horz" wrap="square" lIns="0" tIns="0" rIns="0" bIns="0" rtlCol="0">
              <a:noAutofit/>
            </a:bodyPr>
            <a:lstStyle/>
            <a:p>
              <a:pPr marL="0" marR="0" lvl="0" indent="0" algn="ctr" defTabSz="609585" rtl="0" eaLnBrk="0" fontAlgn="base" latinLnBrk="0" hangingPunct="0">
                <a:lnSpc>
                  <a:spcPct val="100000"/>
                </a:lnSpc>
                <a:spcBef>
                  <a:spcPts val="600"/>
                </a:spcBef>
                <a:spcAft>
                  <a:spcPct val="0"/>
                </a:spcAft>
                <a:buClrTx/>
                <a:buSzTx/>
                <a:buFontTx/>
                <a:buNone/>
                <a:tabLst/>
                <a:defRPr/>
              </a:pPr>
              <a:r>
                <a:rPr kumimoji="0" lang="en-GB" sz="1400" b="1" i="0" u="none" strike="noStrike" kern="1200" cap="none" spc="0" normalizeH="0" baseline="0" dirty="0">
                  <a:ln>
                    <a:noFill/>
                  </a:ln>
                  <a:solidFill>
                    <a:schemeClr val="bg2"/>
                  </a:solidFill>
                  <a:effectLst/>
                  <a:uLnTx/>
                  <a:uFillTx/>
                  <a:latin typeface="Arial" panose="020B0604020202020204"/>
                  <a:ea typeface="MS PGothic" charset="0"/>
                </a:rPr>
                <a:t>With baseline SGLT-2i </a:t>
              </a:r>
              <a:r>
                <a:rPr kumimoji="0" lang="en-GB" sz="1200" b="0" i="0" u="none" strike="noStrike" kern="1200" cap="none" spc="0" normalizeH="0" baseline="0" dirty="0">
                  <a:ln>
                    <a:noFill/>
                  </a:ln>
                  <a:solidFill>
                    <a:srgbClr val="53585A"/>
                  </a:solidFill>
                  <a:effectLst/>
                  <a:uLnTx/>
                  <a:uFillTx/>
                  <a:latin typeface="Arial" panose="020B0604020202020204"/>
                  <a:ea typeface="MS PGothic" charset="0"/>
                </a:rPr>
                <a:t>n=877</a:t>
              </a:r>
              <a:endParaRPr kumimoji="0" lang="en-GB" sz="1400" b="0" i="0" u="none" strike="noStrike" kern="1200" cap="none" spc="0" normalizeH="0" baseline="0" dirty="0">
                <a:ln>
                  <a:noFill/>
                </a:ln>
                <a:solidFill>
                  <a:srgbClr val="53585A"/>
                </a:solidFill>
                <a:effectLst/>
                <a:uLnTx/>
                <a:uFillTx/>
                <a:latin typeface="Arial" panose="020B0604020202020204"/>
                <a:ea typeface="MS PGothic" charset="0"/>
              </a:endParaRPr>
            </a:p>
          </p:txBody>
        </p:sp>
        <p:sp>
          <p:nvSpPr>
            <p:cNvPr id="23" name="Arrow: Right 22">
              <a:extLst>
                <a:ext uri="{FF2B5EF4-FFF2-40B4-BE49-F238E27FC236}">
                  <a16:creationId xmlns:a16="http://schemas.microsoft.com/office/drawing/2014/main" id="{5CBAF406-4F83-9E06-E837-04BA354E4F27}"/>
                </a:ext>
              </a:extLst>
            </p:cNvPr>
            <p:cNvSpPr/>
            <p:nvPr/>
          </p:nvSpPr>
          <p:spPr>
            <a:xfrm rot="10800000" flipV="1">
              <a:off x="4280283" y="2995417"/>
              <a:ext cx="1106454" cy="939625"/>
            </a:xfrm>
            <a:prstGeom prst="rightArrow">
              <a:avLst/>
            </a:prstGeom>
            <a:solidFill>
              <a:schemeClr val="bg1"/>
            </a:solidFill>
            <a:ln>
              <a:solidFill>
                <a:srgbClr val="988984"/>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a:ln>
                    <a:noFill/>
                  </a:ln>
                  <a:solidFill>
                    <a:srgbClr val="988984"/>
                  </a:solidFill>
                  <a:effectLst/>
                  <a:uLnTx/>
                  <a:uFillTx/>
                  <a:latin typeface="Arial" panose="020B0604020202020204"/>
                  <a:ea typeface="+mn-ea"/>
                  <a:cs typeface="+mn-cs"/>
                </a:rPr>
                <a:t>–31%</a:t>
              </a:r>
            </a:p>
          </p:txBody>
        </p:sp>
        <p:sp>
          <p:nvSpPr>
            <p:cNvPr id="24" name="Arrow: Right 24">
              <a:extLst>
                <a:ext uri="{FF2B5EF4-FFF2-40B4-BE49-F238E27FC236}">
                  <a16:creationId xmlns:a16="http://schemas.microsoft.com/office/drawing/2014/main" id="{AF3C00AA-7A5F-02CB-1C07-B34D972E70A7}"/>
                </a:ext>
              </a:extLst>
            </p:cNvPr>
            <p:cNvSpPr/>
            <p:nvPr/>
          </p:nvSpPr>
          <p:spPr>
            <a:xfrm rot="10800000" flipV="1">
              <a:off x="3807606" y="4332334"/>
              <a:ext cx="1132948" cy="939624"/>
            </a:xfrm>
            <a:prstGeom prst="rightArrow">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dirty="0">
                  <a:ln>
                    <a:noFill/>
                  </a:ln>
                  <a:solidFill>
                    <a:schemeClr val="bg2"/>
                  </a:solidFill>
                  <a:effectLst/>
                  <a:uLnTx/>
                  <a:uFillTx/>
                  <a:latin typeface="Arial" panose="020B0604020202020204"/>
                  <a:ea typeface="+mn-ea"/>
                  <a:cs typeface="+mn-cs"/>
                </a:rPr>
                <a:t>–37%</a:t>
              </a:r>
            </a:p>
          </p:txBody>
        </p:sp>
        <p:cxnSp>
          <p:nvCxnSpPr>
            <p:cNvPr id="25" name="Straight Connector 19">
              <a:extLst>
                <a:ext uri="{FF2B5EF4-FFF2-40B4-BE49-F238E27FC236}">
                  <a16:creationId xmlns:a16="http://schemas.microsoft.com/office/drawing/2014/main" id="{CC9A06F9-6259-5544-CF7B-99805EC62CEC}"/>
                </a:ext>
              </a:extLst>
            </p:cNvPr>
            <p:cNvCxnSpPr/>
            <p:nvPr/>
          </p:nvCxnSpPr>
          <p:spPr>
            <a:xfrm>
              <a:off x="3818364" y="4364718"/>
              <a:ext cx="0" cy="93600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27" name="Footer Placeholder 2">
            <a:extLst>
              <a:ext uri="{FF2B5EF4-FFF2-40B4-BE49-F238E27FC236}">
                <a16:creationId xmlns:a16="http://schemas.microsoft.com/office/drawing/2014/main" id="{A686CE3C-C9DA-E375-0514-20F3303EE4BA}"/>
              </a:ext>
            </a:extLst>
          </p:cNvPr>
          <p:cNvSpPr txBox="1">
            <a:spLocks/>
          </p:cNvSpPr>
          <p:nvPr/>
        </p:nvSpPr>
        <p:spPr>
          <a:xfrm>
            <a:off x="1000249" y="5597807"/>
            <a:ext cx="10626546" cy="11393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dirty="0">
                <a:solidFill>
                  <a:srgbClr val="53585A"/>
                </a:solidFill>
                <a:latin typeface="Arial" panose="020B0604020202020204"/>
              </a:rPr>
              <a:t>Patients were receiving </a:t>
            </a:r>
            <a:r>
              <a:rPr lang="en-US" sz="900" dirty="0" err="1">
                <a:solidFill>
                  <a:srgbClr val="53585A"/>
                </a:solidFill>
                <a:latin typeface="Arial" panose="020B0604020202020204"/>
              </a:rPr>
              <a:t>optimised</a:t>
            </a:r>
            <a:r>
              <a:rPr lang="en-US" sz="900" dirty="0">
                <a:solidFill>
                  <a:srgbClr val="53585A"/>
                </a:solidFill>
                <a:latin typeface="Arial" panose="020B0604020202020204"/>
              </a:rPr>
              <a:t> </a:t>
            </a:r>
            <a:r>
              <a:rPr lang="en-US" sz="900" dirty="0" err="1">
                <a:solidFill>
                  <a:srgbClr val="53585A"/>
                </a:solidFill>
                <a:latin typeface="Arial" panose="020B0604020202020204"/>
              </a:rPr>
              <a:t>RASi</a:t>
            </a:r>
            <a:r>
              <a:rPr lang="en-US" sz="900" dirty="0">
                <a:solidFill>
                  <a:srgbClr val="53585A"/>
                </a:solidFill>
                <a:latin typeface="Arial" panose="020B0604020202020204"/>
              </a:rPr>
              <a:t>. Finerenone vs. placebo in reduction of UACR from baseline to month 4.</a:t>
            </a:r>
          </a:p>
          <a:p>
            <a:pPr>
              <a:defRPr/>
            </a:pPr>
            <a:r>
              <a:rPr lang="en-GB" sz="900" dirty="0">
                <a:solidFill>
                  <a:srgbClr val="53585A"/>
                </a:solidFill>
                <a:latin typeface="Arial" panose="020B0604020202020204"/>
                <a:ea typeface="MS PGothic" charset="0"/>
              </a:rPr>
              <a:t>*Full analysis set. Mixed model with factors for treatment group, region, eGFR category at screening, type of albuminuria at screening, CV disease history; time, treatment*time, log-transformed baseline value nested within type of albuminuria at screening, and log‑transformed baseline value*time as covariates.</a:t>
            </a:r>
          </a:p>
          <a:p>
            <a:pPr>
              <a:defRPr/>
            </a:pPr>
            <a:endParaRPr lang="en-GB" sz="900" dirty="0">
              <a:solidFill>
                <a:srgbClr val="53585A"/>
              </a:solidFill>
              <a:latin typeface="Arial" panose="020B0604020202020204"/>
              <a:ea typeface="MS PGothic" charset="0"/>
            </a:endParaRPr>
          </a:p>
          <a:p>
            <a:pPr>
              <a:defRPr/>
            </a:pPr>
            <a:r>
              <a:rPr lang="en-US" sz="900" dirty="0" err="1">
                <a:solidFill>
                  <a:srgbClr val="53585A"/>
                </a:solidFill>
                <a:latin typeface="Arial" panose="020B0604020202020204"/>
                <a:ea typeface="MS PGothic" charset="0"/>
              </a:rPr>
              <a:t>RASi</a:t>
            </a:r>
            <a:r>
              <a:rPr lang="en-US" sz="900">
                <a:solidFill>
                  <a:srgbClr val="53585A"/>
                </a:solidFill>
                <a:latin typeface="Arial" panose="020B0604020202020204"/>
                <a:ea typeface="MS PGothic" charset="0"/>
              </a:rPr>
              <a:t>, renin-angiotensin-system </a:t>
            </a:r>
            <a:r>
              <a:rPr lang="en-US" sz="900" dirty="0">
                <a:solidFill>
                  <a:srgbClr val="53585A"/>
                </a:solidFill>
                <a:latin typeface="Arial" panose="020B0604020202020204"/>
                <a:ea typeface="MS PGothic" charset="0"/>
              </a:rPr>
              <a:t>inhibitor; SGLT2i, sodium–glucose cotransporter 2 inhibitor; UACR, urine albumin-to-</a:t>
            </a:r>
            <a:r>
              <a:rPr lang="en-US" sz="900" dirty="0" err="1">
                <a:solidFill>
                  <a:srgbClr val="53585A"/>
                </a:solidFill>
                <a:latin typeface="Arial" panose="020B0604020202020204"/>
                <a:ea typeface="MS PGothic" charset="0"/>
              </a:rPr>
              <a:t>creatinineratio</a:t>
            </a:r>
            <a:r>
              <a:rPr lang="en-US" sz="900" dirty="0">
                <a:solidFill>
                  <a:srgbClr val="53585A"/>
                </a:solidFill>
                <a:latin typeface="Arial" panose="020B0604020202020204"/>
                <a:ea typeface="MS PGothic" charset="0"/>
              </a:rPr>
              <a:t>.</a:t>
            </a:r>
          </a:p>
          <a:p>
            <a:pPr>
              <a:defRPr/>
            </a:pPr>
            <a:endParaRPr lang="en-GB" sz="900" dirty="0">
              <a:solidFill>
                <a:srgbClr val="53585A"/>
              </a:solidFill>
              <a:latin typeface="Arial" panose="020B0604020202020204"/>
              <a:ea typeface="MS PGothic" charset="0"/>
            </a:endParaRPr>
          </a:p>
          <a:p>
            <a:pPr>
              <a:defRPr/>
            </a:pPr>
            <a:r>
              <a:rPr lang="en-GB" sz="900" dirty="0">
                <a:solidFill>
                  <a:srgbClr val="53585A"/>
                </a:solidFill>
                <a:latin typeface="Arial" panose="020B0604020202020204"/>
                <a:ea typeface="MS PGothic" charset="0"/>
              </a:rPr>
              <a:t>1. </a:t>
            </a:r>
            <a:r>
              <a:rPr lang="en-GB" sz="900" dirty="0" err="1">
                <a:solidFill>
                  <a:srgbClr val="53585A"/>
                </a:solidFill>
                <a:latin typeface="Arial" panose="020B0604020202020204"/>
                <a:ea typeface="MS PGothic" charset="0"/>
              </a:rPr>
              <a:t>Rossing</a:t>
            </a:r>
            <a:r>
              <a:rPr lang="en-GB" sz="900" dirty="0">
                <a:solidFill>
                  <a:srgbClr val="53585A"/>
                </a:solidFill>
                <a:latin typeface="Arial" panose="020B0604020202020204"/>
                <a:ea typeface="MS PGothic" charset="0"/>
              </a:rPr>
              <a:t> P, </a:t>
            </a:r>
            <a:r>
              <a:rPr lang="en-GB" sz="900" i="1" dirty="0">
                <a:solidFill>
                  <a:srgbClr val="53585A"/>
                </a:solidFill>
                <a:latin typeface="Arial" panose="020B0604020202020204"/>
                <a:ea typeface="MS PGothic" charset="0"/>
              </a:rPr>
              <a:t>et al. Diabetes Care</a:t>
            </a:r>
            <a:r>
              <a:rPr lang="en-GB" sz="900" dirty="0">
                <a:solidFill>
                  <a:srgbClr val="53585A"/>
                </a:solidFill>
                <a:latin typeface="Arial" panose="020B0604020202020204"/>
                <a:ea typeface="MS PGothic" charset="0"/>
              </a:rPr>
              <a:t> 2022;45:2991–2998</a:t>
            </a:r>
            <a:endParaRPr lang="en-GB" sz="900" dirty="0">
              <a:solidFill>
                <a:srgbClr val="53585A"/>
              </a:solidFill>
              <a:latin typeface="Arial" panose="020B0604020202020204"/>
              <a:ea typeface="MS PGothic" charset="0"/>
              <a:cs typeface="Times New Roman" panose="02020603050405020304" pitchFamily="18" charset="0"/>
            </a:endParaRPr>
          </a:p>
        </p:txBody>
      </p:sp>
    </p:spTree>
    <p:extLst>
      <p:ext uri="{BB962C8B-B14F-4D97-AF65-F5344CB8AC3E}">
        <p14:creationId xmlns:p14="http://schemas.microsoft.com/office/powerpoint/2010/main" val="4552638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DAC9C1-8C54-435C-94F5-125CAF53C323}"/>
              </a:ext>
            </a:extLst>
          </p:cNvPr>
          <p:cNvSpPr>
            <a:spLocks noGrp="1"/>
          </p:cNvSpPr>
          <p:nvPr>
            <p:ph type="sldNum" sz="quarter" idx="15"/>
          </p:nvPr>
        </p:nvSpPr>
        <p:spPr/>
        <p:txBody>
          <a:bodyPr/>
          <a:lstStyle/>
          <a:p>
            <a:fld id="{7AF8E309-D608-654D-B811-6A2C46C88181}" type="slidenum">
              <a:rPr lang="en-GB" smtClean="0"/>
              <a:pPr/>
              <a:t>53</a:t>
            </a:fld>
            <a:endParaRPr lang="en-GB"/>
          </a:p>
        </p:txBody>
      </p:sp>
      <p:sp>
        <p:nvSpPr>
          <p:cNvPr id="9" name="Title 8">
            <a:extLst>
              <a:ext uri="{FF2B5EF4-FFF2-40B4-BE49-F238E27FC236}">
                <a16:creationId xmlns:a16="http://schemas.microsoft.com/office/drawing/2014/main" id="{AB535099-9CE5-47EC-8245-9255296221DE}"/>
              </a:ext>
            </a:extLst>
          </p:cNvPr>
          <p:cNvSpPr>
            <a:spLocks noGrp="1"/>
          </p:cNvSpPr>
          <p:nvPr>
            <p:ph type="title"/>
          </p:nvPr>
        </p:nvSpPr>
        <p:spPr>
          <a:xfrm>
            <a:off x="623889" y="333375"/>
            <a:ext cx="10624214" cy="962377"/>
          </a:xfrm>
        </p:spPr>
        <p:txBody>
          <a:bodyPr>
            <a:normAutofit/>
          </a:bodyPr>
          <a:lstStyle/>
          <a:p>
            <a:r>
              <a:rPr lang="en-GB" sz="2400" dirty="0"/>
              <a:t>FIDELITY Study: Kidney outcome according to baseline eGFR or UACR</a:t>
            </a:r>
          </a:p>
        </p:txBody>
      </p:sp>
      <p:graphicFrame>
        <p:nvGraphicFramePr>
          <p:cNvPr id="11" name="Table 4">
            <a:extLst>
              <a:ext uri="{FF2B5EF4-FFF2-40B4-BE49-F238E27FC236}">
                <a16:creationId xmlns:a16="http://schemas.microsoft.com/office/drawing/2014/main" id="{ABD29B37-C861-4D0B-9F8C-F0A01657A234}"/>
              </a:ext>
            </a:extLst>
          </p:cNvPr>
          <p:cNvGraphicFramePr>
            <a:graphicFrameLocks/>
          </p:cNvGraphicFramePr>
          <p:nvPr/>
        </p:nvGraphicFramePr>
        <p:xfrm>
          <a:off x="622300" y="1450800"/>
          <a:ext cx="10908000" cy="3914472"/>
        </p:xfrm>
        <a:graphic>
          <a:graphicData uri="http://schemas.openxmlformats.org/drawingml/2006/table">
            <a:tbl>
              <a:tblPr firstRow="1" bandRow="1">
                <a:tableStyleId>{B301B821-A1FF-4177-AEE7-76D212191A09}</a:tableStyleId>
              </a:tblPr>
              <a:tblGrid>
                <a:gridCol w="1296000">
                  <a:extLst>
                    <a:ext uri="{9D8B030D-6E8A-4147-A177-3AD203B41FA5}">
                      <a16:colId xmlns:a16="http://schemas.microsoft.com/office/drawing/2014/main" val="2042882482"/>
                    </a:ext>
                  </a:extLst>
                </a:gridCol>
                <a:gridCol w="1656000">
                  <a:extLst>
                    <a:ext uri="{9D8B030D-6E8A-4147-A177-3AD203B41FA5}">
                      <a16:colId xmlns:a16="http://schemas.microsoft.com/office/drawing/2014/main" val="198020802"/>
                    </a:ext>
                  </a:extLst>
                </a:gridCol>
                <a:gridCol w="1656000">
                  <a:extLst>
                    <a:ext uri="{9D8B030D-6E8A-4147-A177-3AD203B41FA5}">
                      <a16:colId xmlns:a16="http://schemas.microsoft.com/office/drawing/2014/main" val="3751614634"/>
                    </a:ext>
                  </a:extLst>
                </a:gridCol>
                <a:gridCol w="3384000">
                  <a:extLst>
                    <a:ext uri="{9D8B030D-6E8A-4147-A177-3AD203B41FA5}">
                      <a16:colId xmlns:a16="http://schemas.microsoft.com/office/drawing/2014/main" val="2334129972"/>
                    </a:ext>
                  </a:extLst>
                </a:gridCol>
                <a:gridCol w="1692000">
                  <a:extLst>
                    <a:ext uri="{9D8B030D-6E8A-4147-A177-3AD203B41FA5}">
                      <a16:colId xmlns:a16="http://schemas.microsoft.com/office/drawing/2014/main" val="1428992306"/>
                    </a:ext>
                  </a:extLst>
                </a:gridCol>
                <a:gridCol w="1224000">
                  <a:extLst>
                    <a:ext uri="{9D8B030D-6E8A-4147-A177-3AD203B41FA5}">
                      <a16:colId xmlns:a16="http://schemas.microsoft.com/office/drawing/2014/main" val="1259107201"/>
                    </a:ext>
                  </a:extLst>
                </a:gridCol>
              </a:tblGrid>
              <a:tr h="370840">
                <a:tc rowSpan="2">
                  <a:txBody>
                    <a:bodyPr/>
                    <a:lstStyle/>
                    <a:p>
                      <a:endParaRPr lang="en-GB" sz="1600" b="1" noProof="0">
                        <a:solidFill>
                          <a:schemeClr val="tx2"/>
                        </a:solidFill>
                      </a:endParaRPr>
                    </a:p>
                  </a:txBody>
                  <a:tcPr anchor="ctr"/>
                </a:tc>
                <a:tc>
                  <a:txBody>
                    <a:bodyPr/>
                    <a:lstStyle/>
                    <a:p>
                      <a:pPr algn="ctr">
                        <a:lnSpc>
                          <a:spcPct val="100000"/>
                        </a:lnSpc>
                      </a:pPr>
                      <a:r>
                        <a:rPr lang="en-GB" sz="1600" noProof="0"/>
                        <a:t>Finerenone</a:t>
                      </a:r>
                      <a:endParaRPr lang="en-GB" sz="1600" b="1" noProof="0">
                        <a:solidFill>
                          <a:schemeClr val="bg1"/>
                        </a:solidFill>
                      </a:endParaRPr>
                    </a:p>
                  </a:txBody>
                  <a:tcPr>
                    <a:lnB w="12700" cap="flat" cmpd="sng" algn="ctr">
                      <a:solidFill>
                        <a:schemeClr val="bg1"/>
                      </a:solidFill>
                      <a:prstDash val="solid"/>
                      <a:round/>
                      <a:headEnd type="none" w="med" len="med"/>
                      <a:tailEnd type="none" w="med" len="med"/>
                    </a:lnB>
                  </a:tcPr>
                </a:tc>
                <a:tc>
                  <a:txBody>
                    <a:bodyPr/>
                    <a:lstStyle/>
                    <a:p>
                      <a:pPr algn="ctr">
                        <a:lnSpc>
                          <a:spcPct val="100000"/>
                        </a:lnSpc>
                      </a:pPr>
                      <a:r>
                        <a:rPr lang="en-GB" sz="1600" noProof="0"/>
                        <a:t>Placebo </a:t>
                      </a:r>
                      <a:endParaRPr lang="en-GB" sz="1600" b="1" noProof="0">
                        <a:solidFill>
                          <a:schemeClr val="bg1"/>
                        </a:solidFill>
                      </a:endParaRPr>
                    </a:p>
                  </a:txBody>
                  <a:tcPr>
                    <a:lnB w="12700" cap="flat" cmpd="sng" algn="ctr">
                      <a:solidFill>
                        <a:schemeClr val="bg1"/>
                      </a:solidFill>
                      <a:prstDash val="solid"/>
                      <a:round/>
                      <a:headEnd type="none" w="med" len="med"/>
                      <a:tailEnd type="none" w="med" len="med"/>
                    </a:lnB>
                  </a:tcPr>
                </a:tc>
                <a:tc rowSpan="2" gridSpan="2">
                  <a:txBody>
                    <a:bodyPr/>
                    <a:lstStyle/>
                    <a:p>
                      <a:pPr algn="ctr"/>
                      <a:r>
                        <a:rPr lang="en-GB" sz="1600" noProof="0">
                          <a:solidFill>
                            <a:schemeClr val="bg1"/>
                          </a:solidFill>
                        </a:rPr>
                        <a:t>Hazard ratio (95% CI)</a:t>
                      </a:r>
                      <a:endParaRPr lang="en-GB" sz="1600" b="1" noProof="0">
                        <a:solidFill>
                          <a:schemeClr val="bg1"/>
                        </a:solidFill>
                      </a:endParaRPr>
                    </a:p>
                  </a:txBody>
                  <a:tcPr/>
                </a:tc>
                <a:tc rowSpan="2" hMerge="1">
                  <a:txBody>
                    <a:bodyPr/>
                    <a:lstStyle/>
                    <a:p>
                      <a:pPr algn="ctr"/>
                      <a:endParaRPr lang="en-US" sz="1100" b="1">
                        <a:solidFill>
                          <a:schemeClr val="tx2"/>
                        </a:solidFill>
                      </a:endParaRP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i="1" noProof="0">
                          <a:solidFill>
                            <a:schemeClr val="bg1"/>
                          </a:solidFill>
                        </a:rPr>
                        <a:t>p</a:t>
                      </a:r>
                      <a:r>
                        <a:rPr lang="en-GB" sz="1600" noProof="0">
                          <a:solidFill>
                            <a:schemeClr val="bg1"/>
                          </a:solidFill>
                        </a:rPr>
                        <a:t>-value for interaction</a:t>
                      </a:r>
                      <a:endParaRPr lang="en-GB" sz="1600" i="1" noProof="0">
                        <a:solidFill>
                          <a:schemeClr val="bg1"/>
                        </a:solidFill>
                      </a:endParaRPr>
                    </a:p>
                  </a:txBody>
                  <a:tcPr/>
                </a:tc>
                <a:extLst>
                  <a:ext uri="{0D108BD9-81ED-4DB2-BD59-A6C34878D82A}">
                    <a16:rowId xmlns:a16="http://schemas.microsoft.com/office/drawing/2014/main" val="3894560707"/>
                  </a:ext>
                </a:extLst>
              </a:tr>
              <a:tr h="324000">
                <a:tc vMerge="1">
                  <a:txBody>
                    <a:bodyPr/>
                    <a:lstStyle/>
                    <a:p>
                      <a:endParaRPr lang="en-US" sz="1100" b="1">
                        <a:solidFill>
                          <a:schemeClr val="tx2"/>
                        </a:solidFill>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noProof="0">
                          <a:solidFill>
                            <a:schemeClr val="bg1"/>
                          </a:solidFill>
                        </a:rPr>
                        <a:t>n/N (n per 100 PY)</a:t>
                      </a:r>
                      <a:endParaRPr lang="en-GB" sz="1600" b="1" i="1" noProof="0">
                        <a:solidFill>
                          <a:schemeClr val="bg1"/>
                        </a:solidFill>
                      </a:endParaRPr>
                    </a:p>
                  </a:txBody>
                  <a:tcPr anchor="ctr">
                    <a:lnT w="12700" cap="flat" cmpd="sng" algn="ctr">
                      <a:solidFill>
                        <a:schemeClr val="bg1"/>
                      </a:solidFill>
                      <a:prstDash val="solid"/>
                      <a:round/>
                      <a:headEnd type="none" w="med" len="med"/>
                      <a:tailEnd type="none" w="med" len="med"/>
                    </a:lnT>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i="1">
                        <a:solidFill>
                          <a:schemeClr val="bg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solidFill>
                  </a:tcPr>
                </a:tc>
                <a:tc gridSpan="2" vMerge="1">
                  <a:txBody>
                    <a:bodyPr/>
                    <a:lstStyle/>
                    <a:p>
                      <a:endParaRPr lang="en-US" sz="1100" b="1">
                        <a:solidFill>
                          <a:schemeClr val="tx2"/>
                        </a:solidFill>
                      </a:endParaRPr>
                    </a:p>
                  </a:txBody>
                  <a:tcPr anchor="ctr"/>
                </a:tc>
                <a:tc hMerge="1" vMerge="1">
                  <a:txBody>
                    <a:bodyPr/>
                    <a:lstStyle/>
                    <a:p>
                      <a:pPr algn="ctr"/>
                      <a:endParaRPr lang="en-US" sz="1100" b="1">
                        <a:solidFill>
                          <a:schemeClr val="tx2"/>
                        </a:solidFill>
                      </a:endParaRPr>
                    </a:p>
                  </a:txBody>
                  <a:tcPr anchor="ctr"/>
                </a:tc>
                <a:tc vMerge="1">
                  <a:txBody>
                    <a:bodyPr/>
                    <a:lstStyle/>
                    <a:p>
                      <a:endParaRPr lang="en-GB"/>
                    </a:p>
                  </a:txBody>
                  <a:tcPr/>
                </a:tc>
                <a:extLst>
                  <a:ext uri="{0D108BD9-81ED-4DB2-BD59-A6C34878D82A}">
                    <a16:rowId xmlns:a16="http://schemas.microsoft.com/office/drawing/2014/main" val="1269072408"/>
                  </a:ext>
                </a:extLst>
              </a:tr>
              <a:tr h="4010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noProof="0">
                          <a:solidFill>
                            <a:schemeClr val="tx1"/>
                          </a:solidFill>
                        </a:rPr>
                        <a:t>Overall</a:t>
                      </a:r>
                      <a:endParaRPr lang="en-GB" sz="1600" b="1" kern="1200" noProof="0">
                        <a:solidFill>
                          <a:schemeClr val="tx1"/>
                        </a:solidFill>
                        <a:latin typeface="+mn-lt"/>
                        <a:ea typeface="+mn-ea"/>
                        <a:cs typeface="+mn-cs"/>
                      </a:endParaRPr>
                    </a:p>
                  </a:txBody>
                  <a:tcPr anchor="ctr">
                    <a:solidFill>
                      <a:srgbClr val="E7EEF9"/>
                    </a:solidFill>
                  </a:tcPr>
                </a:tc>
                <a:tc>
                  <a:txBody>
                    <a:bodyPr/>
                    <a:lstStyle/>
                    <a:p>
                      <a:pPr algn="ctr">
                        <a:lnSpc>
                          <a:spcPct val="100000"/>
                        </a:lnSpc>
                      </a:pPr>
                      <a:r>
                        <a:rPr lang="en-GB" sz="1600" b="1" noProof="0">
                          <a:solidFill>
                            <a:schemeClr val="tx1"/>
                          </a:solidFill>
                        </a:rPr>
                        <a:t>360/6519 (1.96)</a:t>
                      </a:r>
                    </a:p>
                  </a:txBody>
                  <a:tcPr anchor="ctr">
                    <a:solidFill>
                      <a:srgbClr val="E7EEF9"/>
                    </a:solidFill>
                  </a:tcPr>
                </a:tc>
                <a:tc>
                  <a:txBody>
                    <a:bodyPr/>
                    <a:lstStyle/>
                    <a:p>
                      <a:pPr algn="ctr">
                        <a:lnSpc>
                          <a:spcPct val="100000"/>
                        </a:lnSpc>
                      </a:pPr>
                      <a:r>
                        <a:rPr lang="en-GB" sz="1600" b="1" noProof="0">
                          <a:solidFill>
                            <a:schemeClr val="tx1"/>
                          </a:solidFill>
                        </a:rPr>
                        <a:t>465/6507 (2.55)</a:t>
                      </a:r>
                    </a:p>
                  </a:txBody>
                  <a:tcPr anchor="ctr">
                    <a:solidFill>
                      <a:srgbClr val="E7EEF9"/>
                    </a:solidFill>
                  </a:tcPr>
                </a:tc>
                <a:tc>
                  <a:txBody>
                    <a:bodyPr/>
                    <a:lstStyle/>
                    <a:p>
                      <a:endParaRPr lang="en-GB" sz="1600" b="1" noProof="0">
                        <a:solidFill>
                          <a:schemeClr val="tx1"/>
                        </a:solidFill>
                      </a:endParaRPr>
                    </a:p>
                  </a:txBody>
                  <a:tcPr anchor="ctr">
                    <a:solidFill>
                      <a:srgbClr val="E7EEF9"/>
                    </a:solidFill>
                  </a:tcPr>
                </a:tc>
                <a:tc>
                  <a:txBody>
                    <a:bodyPr/>
                    <a:lstStyle/>
                    <a:p>
                      <a:pPr algn="ctr">
                        <a:lnSpc>
                          <a:spcPct val="100000"/>
                        </a:lnSpc>
                      </a:pPr>
                      <a:r>
                        <a:rPr lang="en-GB" sz="1600" b="1" noProof="0">
                          <a:solidFill>
                            <a:schemeClr val="tx1"/>
                          </a:solidFill>
                        </a:rPr>
                        <a:t>0.77 (0.67–0.88)</a:t>
                      </a:r>
                    </a:p>
                  </a:txBody>
                  <a:tcPr anchor="ctr">
                    <a:solidFill>
                      <a:srgbClr val="E7EEF9"/>
                    </a:solidFill>
                  </a:tcPr>
                </a:tc>
                <a:tc>
                  <a:txBody>
                    <a:bodyPr/>
                    <a:lstStyle/>
                    <a:p>
                      <a:pPr algn="ctr">
                        <a:lnSpc>
                          <a:spcPct val="100000"/>
                        </a:lnSpc>
                      </a:pPr>
                      <a:endParaRPr lang="en-GB" sz="1600" b="1" noProof="0">
                        <a:solidFill>
                          <a:schemeClr val="tx1"/>
                        </a:solidFill>
                      </a:endParaRPr>
                    </a:p>
                  </a:txBody>
                  <a:tcPr anchor="ctr">
                    <a:solidFill>
                      <a:srgbClr val="E7EEF9"/>
                    </a:solidFill>
                  </a:tcPr>
                </a:tc>
                <a:extLst>
                  <a:ext uri="{0D108BD9-81ED-4DB2-BD59-A6C34878D82A}">
                    <a16:rowId xmlns:a16="http://schemas.microsoft.com/office/drawing/2014/main" val="705338826"/>
                  </a:ext>
                </a:extLst>
              </a:tr>
              <a:tr h="401044">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noProof="0">
                          <a:solidFill>
                            <a:schemeClr val="tx1"/>
                          </a:solidFill>
                        </a:rPr>
                        <a:t>Baseline eGFR (ml/min/1.73 m</a:t>
                      </a:r>
                      <a:r>
                        <a:rPr lang="en-GB" sz="1600" b="1" kern="1200" baseline="30000" noProof="0">
                          <a:solidFill>
                            <a:schemeClr val="tx1"/>
                          </a:solidFill>
                        </a:rPr>
                        <a:t>2</a:t>
                      </a:r>
                      <a:r>
                        <a:rPr lang="en-GB" sz="1600" b="1" kern="1200" noProof="0">
                          <a:solidFill>
                            <a:schemeClr val="tx1"/>
                          </a:solidFill>
                        </a:rPr>
                        <a:t>)*</a:t>
                      </a:r>
                      <a:endParaRPr lang="en-GB" sz="1600" b="1" kern="1200" noProof="0">
                        <a:solidFill>
                          <a:schemeClr val="tx1"/>
                        </a:solidFill>
                        <a:latin typeface="+mn-lt"/>
                        <a:ea typeface="+mn-ea"/>
                        <a:cs typeface="+mn-cs"/>
                      </a:endParaRPr>
                    </a:p>
                  </a:txBody>
                  <a:tcPr anchor="ctr">
                    <a:solidFill>
                      <a:schemeClr val="bg1"/>
                    </a:solidFill>
                  </a:tcPr>
                </a:tc>
                <a:tc hMerge="1">
                  <a:txBody>
                    <a:bodyPr/>
                    <a:lstStyle/>
                    <a:p>
                      <a:pPr algn="ctr">
                        <a:lnSpc>
                          <a:spcPct val="100000"/>
                        </a:lnSpc>
                      </a:pPr>
                      <a:endParaRPr lang="en-US" sz="1600" b="0">
                        <a:solidFill>
                          <a:schemeClr val="tx2"/>
                        </a:solidFill>
                      </a:endParaRPr>
                    </a:p>
                  </a:txBody>
                  <a:tcPr marL="91069" marR="91069" anchor="ctr"/>
                </a:tc>
                <a:tc hMerge="1">
                  <a:txBody>
                    <a:bodyPr/>
                    <a:lstStyle/>
                    <a:p>
                      <a:pPr algn="ctr">
                        <a:lnSpc>
                          <a:spcPct val="100000"/>
                        </a:lnSpc>
                      </a:pPr>
                      <a:endParaRPr lang="en-US" sz="1600" b="0">
                        <a:solidFill>
                          <a:schemeClr val="tx2"/>
                        </a:solidFill>
                      </a:endParaRPr>
                    </a:p>
                  </a:txBody>
                  <a:tcPr marL="91069" marR="91069" anchor="ctr"/>
                </a:tc>
                <a:tc hMerge="1">
                  <a:txBody>
                    <a:bodyPr/>
                    <a:lstStyle/>
                    <a:p>
                      <a:endParaRPr lang="en-US" sz="1600" b="0">
                        <a:solidFill>
                          <a:schemeClr val="tx2"/>
                        </a:solidFill>
                      </a:endParaRPr>
                    </a:p>
                  </a:txBody>
                  <a:tcPr marL="90000" marR="90000" marT="18000" marB="1800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a:solidFill>
                          <a:schemeClr val="tx2"/>
                        </a:solidFill>
                      </a:endParaRPr>
                    </a:p>
                  </a:txBody>
                  <a:tcPr marL="91069" marR="91069" anchor="ctr"/>
                </a:tc>
                <a:tc hMerge="1">
                  <a:txBody>
                    <a:bodyPr/>
                    <a:lstStyle/>
                    <a:p>
                      <a:pPr algn="ctr">
                        <a:lnSpc>
                          <a:spcPct val="100000"/>
                        </a:lnSpc>
                      </a:pPr>
                      <a:endParaRPr lang="en-US" sz="1600" b="0">
                        <a:solidFill>
                          <a:schemeClr val="tx2"/>
                        </a:solidFill>
                      </a:endParaRPr>
                    </a:p>
                  </a:txBody>
                  <a:tcPr marL="91069" marR="91069" anchor="ctr"/>
                </a:tc>
                <a:extLst>
                  <a:ext uri="{0D108BD9-81ED-4DB2-BD59-A6C34878D82A}">
                    <a16:rowId xmlns:a16="http://schemas.microsoft.com/office/drawing/2014/main" val="1405382029"/>
                  </a:ext>
                </a:extLst>
              </a:tr>
              <a:tr h="401044">
                <a:tc>
                  <a:txBody>
                    <a:bodyPr/>
                    <a:lstStyle/>
                    <a:p>
                      <a:pPr marL="180000" marR="0" lvl="0" indent="0" algn="l" defTabSz="914400" rtl="0" eaLnBrk="1" fontAlgn="auto" latinLnBrk="0" hangingPunct="1">
                        <a:lnSpc>
                          <a:spcPct val="100000"/>
                        </a:lnSpc>
                        <a:spcBef>
                          <a:spcPts val="0"/>
                        </a:spcBef>
                        <a:spcAft>
                          <a:spcPts val="0"/>
                        </a:spcAft>
                        <a:buClrTx/>
                        <a:buSzTx/>
                        <a:buFontTx/>
                        <a:buNone/>
                        <a:tabLst/>
                        <a:defRPr/>
                      </a:pPr>
                      <a:r>
                        <a:rPr lang="en-GB" sz="1600" kern="1200" noProof="0">
                          <a:solidFill>
                            <a:schemeClr val="tx1"/>
                          </a:solidFill>
                        </a:rPr>
                        <a:t>25–&lt;45</a:t>
                      </a:r>
                      <a:endParaRPr lang="en-GB" sz="1600" kern="1200" baseline="30000" noProof="0">
                        <a:solidFill>
                          <a:schemeClr val="tx1"/>
                        </a:solidFill>
                        <a:latin typeface="+mn-lt"/>
                        <a:ea typeface="+mn-ea"/>
                        <a:cs typeface="+mn-cs"/>
                      </a:endParaRPr>
                    </a:p>
                  </a:txBody>
                  <a:tcPr anchor="ctr">
                    <a:solidFill>
                      <a:schemeClr val="bg1"/>
                    </a:solidFill>
                  </a:tcPr>
                </a:tc>
                <a:tc>
                  <a:txBody>
                    <a:bodyPr/>
                    <a:lstStyle/>
                    <a:p>
                      <a:pPr algn="ctr">
                        <a:lnSpc>
                          <a:spcPct val="100000"/>
                        </a:lnSpc>
                      </a:pPr>
                      <a:r>
                        <a:rPr lang="en-GB" sz="1600" b="0" noProof="0">
                          <a:solidFill>
                            <a:schemeClr val="tx1"/>
                          </a:solidFill>
                        </a:rPr>
                        <a:t>188/2117 (3.42)</a:t>
                      </a:r>
                    </a:p>
                  </a:txBody>
                  <a:tcPr anchor="ctr">
                    <a:solidFill>
                      <a:schemeClr val="bg1"/>
                    </a:solidFill>
                  </a:tcPr>
                </a:tc>
                <a:tc>
                  <a:txBody>
                    <a:bodyPr/>
                    <a:lstStyle/>
                    <a:p>
                      <a:pPr algn="ctr">
                        <a:lnSpc>
                          <a:spcPct val="100000"/>
                        </a:lnSpc>
                      </a:pPr>
                      <a:r>
                        <a:rPr lang="en-GB" sz="1600" b="0" noProof="0">
                          <a:solidFill>
                            <a:schemeClr val="tx1"/>
                          </a:solidFill>
                        </a:rPr>
                        <a:t>225/2115 (4.14)</a:t>
                      </a:r>
                    </a:p>
                  </a:txBody>
                  <a:tcPr anchor="ctr">
                    <a:solidFill>
                      <a:schemeClr val="bg1"/>
                    </a:solidFill>
                  </a:tcPr>
                </a:tc>
                <a:tc>
                  <a:txBody>
                    <a:bodyPr/>
                    <a:lstStyle/>
                    <a:p>
                      <a:endParaRPr lang="en-GB" sz="1600" b="0" noProof="0">
                        <a:solidFill>
                          <a:schemeClr val="tx1"/>
                        </a:solidFill>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noProof="0">
                          <a:solidFill>
                            <a:schemeClr val="tx1"/>
                          </a:solidFill>
                        </a:rPr>
                        <a:t>0.83 (0.68–1.01)</a:t>
                      </a:r>
                    </a:p>
                  </a:txBody>
                  <a:tcPr anchor="ctr">
                    <a:solidFill>
                      <a:schemeClr val="bg1"/>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noProof="0">
                          <a:solidFill>
                            <a:schemeClr val="tx1"/>
                          </a:solidFill>
                        </a:rPr>
                        <a:t>0.6244</a:t>
                      </a:r>
                    </a:p>
                  </a:txBody>
                  <a:tcPr anchor="ctr">
                    <a:solidFill>
                      <a:schemeClr val="bg1"/>
                    </a:solidFill>
                  </a:tcPr>
                </a:tc>
                <a:extLst>
                  <a:ext uri="{0D108BD9-81ED-4DB2-BD59-A6C34878D82A}">
                    <a16:rowId xmlns:a16="http://schemas.microsoft.com/office/drawing/2014/main" val="1236551782"/>
                  </a:ext>
                </a:extLst>
              </a:tr>
              <a:tr h="401044">
                <a:tc>
                  <a:txBody>
                    <a:bodyPr/>
                    <a:lstStyle/>
                    <a:p>
                      <a:pPr marL="180000" marR="0" lvl="0" indent="0" algn="l" defTabSz="914400" rtl="0" eaLnBrk="1" fontAlgn="auto" latinLnBrk="0" hangingPunct="1">
                        <a:lnSpc>
                          <a:spcPct val="100000"/>
                        </a:lnSpc>
                        <a:spcBef>
                          <a:spcPts val="0"/>
                        </a:spcBef>
                        <a:spcAft>
                          <a:spcPts val="0"/>
                        </a:spcAft>
                        <a:buClrTx/>
                        <a:buSzTx/>
                        <a:buFontTx/>
                        <a:buNone/>
                        <a:tabLst/>
                        <a:defRPr/>
                      </a:pPr>
                      <a:r>
                        <a:rPr lang="en-GB" sz="1600" kern="1200" noProof="0">
                          <a:solidFill>
                            <a:schemeClr val="tx1"/>
                          </a:solidFill>
                        </a:rPr>
                        <a:t>45–&lt;60</a:t>
                      </a:r>
                      <a:endParaRPr lang="en-GB" sz="1600" kern="1200" baseline="30000" noProof="0">
                        <a:solidFill>
                          <a:schemeClr val="tx1"/>
                        </a:solidFill>
                        <a:latin typeface="+mn-lt"/>
                        <a:ea typeface="+mn-ea"/>
                        <a:cs typeface="+mn-cs"/>
                      </a:endParaRPr>
                    </a:p>
                  </a:txBody>
                  <a:tcPr anchor="ctr">
                    <a:solidFill>
                      <a:schemeClr val="bg1"/>
                    </a:solidFill>
                  </a:tcPr>
                </a:tc>
                <a:tc>
                  <a:txBody>
                    <a:bodyPr/>
                    <a:lstStyle/>
                    <a:p>
                      <a:pPr algn="ctr">
                        <a:lnSpc>
                          <a:spcPct val="100000"/>
                        </a:lnSpc>
                      </a:pPr>
                      <a:r>
                        <a:rPr lang="en-GB" sz="1600" b="0" noProof="0">
                          <a:solidFill>
                            <a:schemeClr val="tx1"/>
                          </a:solidFill>
                        </a:rPr>
                        <a:t>62/1717 (1.31)</a:t>
                      </a:r>
                    </a:p>
                  </a:txBody>
                  <a:tcPr anchor="ctr">
                    <a:solidFill>
                      <a:schemeClr val="bg1"/>
                    </a:solidFill>
                  </a:tcPr>
                </a:tc>
                <a:tc>
                  <a:txBody>
                    <a:bodyPr/>
                    <a:lstStyle/>
                    <a:p>
                      <a:pPr algn="ctr">
                        <a:lnSpc>
                          <a:spcPct val="100000"/>
                        </a:lnSpc>
                      </a:pPr>
                      <a:r>
                        <a:rPr lang="en-GB" sz="1600" b="0" noProof="0">
                          <a:solidFill>
                            <a:schemeClr val="tx1"/>
                          </a:solidFill>
                        </a:rPr>
                        <a:t>87/1717 (1.83)</a:t>
                      </a:r>
                    </a:p>
                  </a:txBody>
                  <a:tcPr anchor="ctr">
                    <a:solidFill>
                      <a:schemeClr val="bg1"/>
                    </a:solidFill>
                  </a:tcPr>
                </a:tc>
                <a:tc>
                  <a:txBody>
                    <a:bodyPr/>
                    <a:lstStyle/>
                    <a:p>
                      <a:endParaRPr lang="en-GB" sz="1600" b="0" noProof="0">
                        <a:solidFill>
                          <a:schemeClr val="tx1"/>
                        </a:solidFill>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noProof="0">
                          <a:solidFill>
                            <a:schemeClr val="tx1"/>
                          </a:solidFill>
                        </a:rPr>
                        <a:t>0.72 (0.52–1.00)</a:t>
                      </a:r>
                    </a:p>
                  </a:txBody>
                  <a:tcPr anchor="ctr">
                    <a:solidFill>
                      <a:schemeClr val="bg1"/>
                    </a:solidFill>
                  </a:tcPr>
                </a:tc>
                <a:tc vMerge="1">
                  <a:txBody>
                    <a:bodyPr/>
                    <a:lstStyle/>
                    <a:p>
                      <a:pPr algn="ctr">
                        <a:lnSpc>
                          <a:spcPct val="100000"/>
                        </a:lnSpc>
                      </a:pPr>
                      <a:endParaRPr lang="en-US" sz="1600" b="0">
                        <a:solidFill>
                          <a:schemeClr val="tx2"/>
                        </a:solidFill>
                      </a:endParaRPr>
                    </a:p>
                  </a:txBody>
                  <a:tcPr marL="91069" marR="91069" anchor="ctr">
                    <a:solidFill>
                      <a:srgbClr val="CCCED0"/>
                    </a:solidFill>
                  </a:tcPr>
                </a:tc>
                <a:extLst>
                  <a:ext uri="{0D108BD9-81ED-4DB2-BD59-A6C34878D82A}">
                    <a16:rowId xmlns:a16="http://schemas.microsoft.com/office/drawing/2014/main" val="3619233591"/>
                  </a:ext>
                </a:extLst>
              </a:tr>
              <a:tr h="401044">
                <a:tc>
                  <a:txBody>
                    <a:bodyPr/>
                    <a:lstStyle/>
                    <a:p>
                      <a:pPr marL="180000" marR="0" lvl="0" indent="0" algn="l" defTabSz="914400" rtl="0" eaLnBrk="1" fontAlgn="auto" latinLnBrk="0" hangingPunct="1">
                        <a:lnSpc>
                          <a:spcPct val="100000"/>
                        </a:lnSpc>
                        <a:spcBef>
                          <a:spcPts val="0"/>
                        </a:spcBef>
                        <a:spcAft>
                          <a:spcPts val="0"/>
                        </a:spcAft>
                        <a:buClrTx/>
                        <a:buSzTx/>
                        <a:buFontTx/>
                        <a:buNone/>
                        <a:tabLst/>
                        <a:defRPr/>
                      </a:pPr>
                      <a:r>
                        <a:rPr lang="en-GB" sz="1600" kern="1200" noProof="0">
                          <a:solidFill>
                            <a:schemeClr val="tx1"/>
                          </a:solidFill>
                        </a:rPr>
                        <a:t>≥60</a:t>
                      </a:r>
                      <a:endParaRPr lang="en-GB" sz="1600" kern="1200" baseline="30000" noProof="0">
                        <a:solidFill>
                          <a:schemeClr val="tx1"/>
                        </a:solidFill>
                        <a:latin typeface="+mn-lt"/>
                        <a:ea typeface="+mn-ea"/>
                        <a:cs typeface="+mn-cs"/>
                      </a:endParaRPr>
                    </a:p>
                  </a:txBody>
                  <a:tcPr anchor="ctr">
                    <a:solidFill>
                      <a:schemeClr val="bg1"/>
                    </a:solidFill>
                  </a:tcPr>
                </a:tc>
                <a:tc>
                  <a:txBody>
                    <a:bodyPr/>
                    <a:lstStyle/>
                    <a:p>
                      <a:pPr algn="ctr">
                        <a:lnSpc>
                          <a:spcPct val="100000"/>
                        </a:lnSpc>
                      </a:pPr>
                      <a:r>
                        <a:rPr lang="en-GB" sz="1600" b="0" noProof="0">
                          <a:solidFill>
                            <a:schemeClr val="tx1"/>
                          </a:solidFill>
                        </a:rPr>
                        <a:t>90/2603 (1.14)</a:t>
                      </a:r>
                    </a:p>
                  </a:txBody>
                  <a:tcPr anchor="ctr">
                    <a:solidFill>
                      <a:schemeClr val="bg1"/>
                    </a:solidFill>
                  </a:tcPr>
                </a:tc>
                <a:tc>
                  <a:txBody>
                    <a:bodyPr/>
                    <a:lstStyle/>
                    <a:p>
                      <a:pPr algn="ctr">
                        <a:lnSpc>
                          <a:spcPct val="100000"/>
                        </a:lnSpc>
                      </a:pPr>
                      <a:r>
                        <a:rPr lang="en-GB" sz="1600" b="0" noProof="0">
                          <a:solidFill>
                            <a:schemeClr val="tx1"/>
                          </a:solidFill>
                        </a:rPr>
                        <a:t>130/2592 (1.66)</a:t>
                      </a:r>
                    </a:p>
                  </a:txBody>
                  <a:tcPr anchor="ctr">
                    <a:solidFill>
                      <a:schemeClr val="bg1"/>
                    </a:solidFill>
                  </a:tcPr>
                </a:tc>
                <a:tc>
                  <a:txBody>
                    <a:bodyPr/>
                    <a:lstStyle/>
                    <a:p>
                      <a:endParaRPr lang="en-GB" sz="1600" b="0" noProof="0">
                        <a:solidFill>
                          <a:schemeClr val="tx1"/>
                        </a:solidFill>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noProof="0">
                          <a:solidFill>
                            <a:schemeClr val="tx1"/>
                          </a:solidFill>
                        </a:rPr>
                        <a:t>0.70 (0.53–0.92)</a:t>
                      </a:r>
                    </a:p>
                  </a:txBody>
                  <a:tcPr anchor="ctr">
                    <a:solidFill>
                      <a:schemeClr val="bg1"/>
                    </a:solidFill>
                  </a:tcPr>
                </a:tc>
                <a:tc vMerge="1">
                  <a:txBody>
                    <a:bodyPr/>
                    <a:lstStyle/>
                    <a:p>
                      <a:pPr algn="ctr">
                        <a:lnSpc>
                          <a:spcPct val="100000"/>
                        </a:lnSpc>
                      </a:pPr>
                      <a:endParaRPr lang="en-US" sz="1600" b="0">
                        <a:solidFill>
                          <a:schemeClr val="tx2"/>
                        </a:solidFill>
                      </a:endParaRPr>
                    </a:p>
                  </a:txBody>
                  <a:tcPr marL="91069" marR="91069" anchor="ctr"/>
                </a:tc>
                <a:extLst>
                  <a:ext uri="{0D108BD9-81ED-4DB2-BD59-A6C34878D82A}">
                    <a16:rowId xmlns:a16="http://schemas.microsoft.com/office/drawing/2014/main" val="3201893083"/>
                  </a:ext>
                </a:extLst>
              </a:tr>
              <a:tr h="401044">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noProof="0">
                          <a:solidFill>
                            <a:schemeClr val="tx1"/>
                          </a:solidFill>
                        </a:rPr>
                        <a:t>Baseline UACR (mg/g)</a:t>
                      </a:r>
                      <a:r>
                        <a:rPr lang="en-GB" sz="1600" b="1" kern="1200" baseline="30000" noProof="0">
                          <a:solidFill>
                            <a:schemeClr val="tx1"/>
                          </a:solidFill>
                        </a:rPr>
                        <a:t>#</a:t>
                      </a:r>
                      <a:endParaRPr lang="en-GB" sz="1600" b="1" i="1" kern="1200" baseline="30000" noProof="0">
                        <a:solidFill>
                          <a:schemeClr val="tx1"/>
                        </a:solidFill>
                        <a:latin typeface="+mn-lt"/>
                        <a:ea typeface="+mn-ea"/>
                        <a:cs typeface="+mn-cs"/>
                      </a:endParaRPr>
                    </a:p>
                  </a:txBody>
                  <a:tcPr anchor="ctr">
                    <a:solidFill>
                      <a:srgbClr val="E7EEF9"/>
                    </a:solidFill>
                  </a:tcPr>
                </a:tc>
                <a:tc hMerge="1">
                  <a:txBody>
                    <a:bodyPr/>
                    <a:lstStyle/>
                    <a:p>
                      <a:pPr algn="ctr">
                        <a:lnSpc>
                          <a:spcPct val="100000"/>
                        </a:lnSpc>
                      </a:pPr>
                      <a:endParaRPr lang="en-US" sz="1600" b="0">
                        <a:solidFill>
                          <a:schemeClr val="tx2"/>
                        </a:solidFill>
                      </a:endParaRPr>
                    </a:p>
                  </a:txBody>
                  <a:tcPr marL="91069" marR="91069" anchor="ctr"/>
                </a:tc>
                <a:tc hMerge="1">
                  <a:txBody>
                    <a:bodyPr/>
                    <a:lstStyle/>
                    <a:p>
                      <a:pPr algn="ctr">
                        <a:lnSpc>
                          <a:spcPct val="100000"/>
                        </a:lnSpc>
                      </a:pPr>
                      <a:endParaRPr lang="en-US" sz="1600" b="0">
                        <a:solidFill>
                          <a:schemeClr val="tx2"/>
                        </a:solidFill>
                      </a:endParaRPr>
                    </a:p>
                  </a:txBody>
                  <a:tcPr marL="91069" marR="91069" anchor="ctr"/>
                </a:tc>
                <a:tc hMerge="1">
                  <a:txBody>
                    <a:bodyPr/>
                    <a:lstStyle/>
                    <a:p>
                      <a:endParaRPr lang="en-US" sz="1600" b="0">
                        <a:solidFill>
                          <a:schemeClr val="tx2"/>
                        </a:solidFill>
                      </a:endParaRPr>
                    </a:p>
                  </a:txBody>
                  <a:tcPr marL="90000" marR="90000" marT="18000" marB="1800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a:solidFill>
                          <a:schemeClr val="tx2"/>
                        </a:solidFill>
                      </a:endParaRPr>
                    </a:p>
                  </a:txBody>
                  <a:tcPr marL="91069" marR="91069" anchor="ctr"/>
                </a:tc>
                <a:tc hMerge="1">
                  <a:txBody>
                    <a:bodyPr/>
                    <a:lstStyle/>
                    <a:p>
                      <a:pPr algn="ctr">
                        <a:lnSpc>
                          <a:spcPct val="100000"/>
                        </a:lnSpc>
                      </a:pPr>
                      <a:endParaRPr lang="en-US" sz="1600" b="0">
                        <a:solidFill>
                          <a:schemeClr val="tx2"/>
                        </a:solidFill>
                      </a:endParaRPr>
                    </a:p>
                  </a:txBody>
                  <a:tcPr marL="91069" marR="91069" anchor="ctr"/>
                </a:tc>
                <a:extLst>
                  <a:ext uri="{0D108BD9-81ED-4DB2-BD59-A6C34878D82A}">
                    <a16:rowId xmlns:a16="http://schemas.microsoft.com/office/drawing/2014/main" val="3513288319"/>
                  </a:ext>
                </a:extLst>
              </a:tr>
              <a:tr h="401044">
                <a:tc>
                  <a:txBody>
                    <a:bodyPr/>
                    <a:lstStyle/>
                    <a:p>
                      <a:pPr marL="180000" marR="0" lvl="0" indent="0" algn="l" defTabSz="914400" rtl="0" eaLnBrk="1" fontAlgn="auto" latinLnBrk="0" hangingPunct="1">
                        <a:lnSpc>
                          <a:spcPct val="100000"/>
                        </a:lnSpc>
                        <a:spcBef>
                          <a:spcPts val="0"/>
                        </a:spcBef>
                        <a:spcAft>
                          <a:spcPts val="0"/>
                        </a:spcAft>
                        <a:buClrTx/>
                        <a:buSzTx/>
                        <a:buFontTx/>
                        <a:buNone/>
                        <a:tabLst/>
                        <a:defRPr/>
                      </a:pPr>
                      <a:r>
                        <a:rPr lang="en-GB" sz="1600" kern="1200" noProof="0">
                          <a:solidFill>
                            <a:schemeClr val="tx1"/>
                          </a:solidFill>
                        </a:rPr>
                        <a:t>30–&lt;300</a:t>
                      </a:r>
                      <a:endParaRPr lang="en-GB" sz="1600" kern="1200" noProof="0">
                        <a:solidFill>
                          <a:schemeClr val="tx1"/>
                        </a:solidFill>
                        <a:latin typeface="+mn-lt"/>
                        <a:ea typeface="+mn-ea"/>
                        <a:cs typeface="+mn-cs"/>
                      </a:endParaRPr>
                    </a:p>
                  </a:txBody>
                  <a:tcPr anchor="ctr">
                    <a:solidFill>
                      <a:srgbClr val="E7EEF9"/>
                    </a:solidFill>
                  </a:tcPr>
                </a:tc>
                <a:tc>
                  <a:txBody>
                    <a:bodyPr/>
                    <a:lstStyle/>
                    <a:p>
                      <a:pPr algn="ctr">
                        <a:lnSpc>
                          <a:spcPct val="100000"/>
                        </a:lnSpc>
                      </a:pPr>
                      <a:r>
                        <a:rPr lang="en-GB" sz="1600" b="0" noProof="0">
                          <a:solidFill>
                            <a:schemeClr val="tx1"/>
                          </a:solidFill>
                        </a:rPr>
                        <a:t>38/2076 (0.57)</a:t>
                      </a:r>
                    </a:p>
                  </a:txBody>
                  <a:tcPr anchor="ctr">
                    <a:solidFill>
                      <a:srgbClr val="E7EEF9"/>
                    </a:solidFill>
                  </a:tcPr>
                </a:tc>
                <a:tc>
                  <a:txBody>
                    <a:bodyPr/>
                    <a:lstStyle/>
                    <a:p>
                      <a:pPr algn="ctr">
                        <a:lnSpc>
                          <a:spcPct val="100000"/>
                        </a:lnSpc>
                      </a:pPr>
                      <a:r>
                        <a:rPr lang="en-GB" sz="1600" b="0" noProof="0">
                          <a:solidFill>
                            <a:schemeClr val="tx1"/>
                          </a:solidFill>
                        </a:rPr>
                        <a:t>40/2023 (0.62)</a:t>
                      </a:r>
                    </a:p>
                  </a:txBody>
                  <a:tcPr anchor="ctr">
                    <a:solidFill>
                      <a:srgbClr val="E7EEF9"/>
                    </a:solidFill>
                  </a:tcPr>
                </a:tc>
                <a:tc>
                  <a:txBody>
                    <a:bodyPr/>
                    <a:lstStyle/>
                    <a:p>
                      <a:endParaRPr lang="en-GB" sz="1600" b="0" noProof="0">
                        <a:solidFill>
                          <a:schemeClr val="tx1"/>
                        </a:solidFill>
                      </a:endParaRPr>
                    </a:p>
                  </a:txBody>
                  <a:tcPr anchor="ctr">
                    <a:solidFill>
                      <a:srgbClr val="E7EEF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noProof="0">
                          <a:solidFill>
                            <a:schemeClr val="tx1"/>
                          </a:solidFill>
                        </a:rPr>
                        <a:t>0.94 (0.60–1.47)</a:t>
                      </a:r>
                    </a:p>
                  </a:txBody>
                  <a:tcPr anchor="ctr">
                    <a:solidFill>
                      <a:srgbClr val="E7EEF9"/>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noProof="0">
                          <a:solidFill>
                            <a:schemeClr val="tx1"/>
                          </a:solidFill>
                        </a:rPr>
                        <a:t>0.6673</a:t>
                      </a:r>
                    </a:p>
                  </a:txBody>
                  <a:tcPr anchor="ctr">
                    <a:solidFill>
                      <a:srgbClr val="E7EEF9"/>
                    </a:solidFill>
                  </a:tcPr>
                </a:tc>
                <a:extLst>
                  <a:ext uri="{0D108BD9-81ED-4DB2-BD59-A6C34878D82A}">
                    <a16:rowId xmlns:a16="http://schemas.microsoft.com/office/drawing/2014/main" val="2357377689"/>
                  </a:ext>
                </a:extLst>
              </a:tr>
              <a:tr h="401044">
                <a:tc>
                  <a:txBody>
                    <a:bodyPr/>
                    <a:lstStyle/>
                    <a:p>
                      <a:pPr marL="180000" marR="0" lvl="0" indent="0" algn="l" defTabSz="914400" rtl="0" eaLnBrk="1" fontAlgn="auto" latinLnBrk="0" hangingPunct="1">
                        <a:lnSpc>
                          <a:spcPct val="100000"/>
                        </a:lnSpc>
                        <a:spcBef>
                          <a:spcPts val="0"/>
                        </a:spcBef>
                        <a:spcAft>
                          <a:spcPts val="0"/>
                        </a:spcAft>
                        <a:buClrTx/>
                        <a:buSzTx/>
                        <a:buFontTx/>
                        <a:buNone/>
                        <a:tabLst/>
                        <a:defRPr/>
                      </a:pPr>
                      <a:r>
                        <a:rPr lang="en-GB" sz="1600" kern="1200" noProof="0">
                          <a:solidFill>
                            <a:schemeClr val="tx1"/>
                          </a:solidFill>
                        </a:rPr>
                        <a:t>≥300</a:t>
                      </a:r>
                      <a:endParaRPr lang="en-GB" sz="1600" kern="1200" noProof="0">
                        <a:solidFill>
                          <a:schemeClr val="tx1"/>
                        </a:solidFill>
                        <a:latin typeface="+mn-lt"/>
                        <a:ea typeface="+mn-ea"/>
                        <a:cs typeface="+mn-cs"/>
                      </a:endParaRPr>
                    </a:p>
                  </a:txBody>
                  <a:tcPr anchor="ctr">
                    <a:solidFill>
                      <a:srgbClr val="E7EEF9"/>
                    </a:solidFill>
                  </a:tcPr>
                </a:tc>
                <a:tc>
                  <a:txBody>
                    <a:bodyPr/>
                    <a:lstStyle/>
                    <a:p>
                      <a:pPr algn="ctr">
                        <a:lnSpc>
                          <a:spcPct val="100000"/>
                        </a:lnSpc>
                      </a:pPr>
                      <a:r>
                        <a:rPr lang="en-GB" sz="1600" b="0" noProof="0">
                          <a:solidFill>
                            <a:schemeClr val="tx1"/>
                          </a:solidFill>
                        </a:rPr>
                        <a:t>321/4321 (2.85)</a:t>
                      </a:r>
                    </a:p>
                  </a:txBody>
                  <a:tcPr anchor="ctr">
                    <a:solidFill>
                      <a:srgbClr val="E7EEF9"/>
                    </a:solidFill>
                  </a:tcPr>
                </a:tc>
                <a:tc>
                  <a:txBody>
                    <a:bodyPr/>
                    <a:lstStyle/>
                    <a:p>
                      <a:pPr algn="ctr">
                        <a:lnSpc>
                          <a:spcPct val="100000"/>
                        </a:lnSpc>
                      </a:pPr>
                      <a:r>
                        <a:rPr lang="en-GB" sz="1600" b="0" noProof="0">
                          <a:solidFill>
                            <a:schemeClr val="tx1"/>
                          </a:solidFill>
                        </a:rPr>
                        <a:t>424/4371 (3.71)</a:t>
                      </a:r>
                    </a:p>
                  </a:txBody>
                  <a:tcPr anchor="ctr">
                    <a:solidFill>
                      <a:srgbClr val="E7EEF9"/>
                    </a:solidFill>
                  </a:tcPr>
                </a:tc>
                <a:tc>
                  <a:txBody>
                    <a:bodyPr/>
                    <a:lstStyle/>
                    <a:p>
                      <a:endParaRPr lang="en-GB" sz="1600" b="0" noProof="0">
                        <a:solidFill>
                          <a:schemeClr val="tx1"/>
                        </a:solidFill>
                      </a:endParaRPr>
                    </a:p>
                  </a:txBody>
                  <a:tcPr anchor="ctr">
                    <a:solidFill>
                      <a:srgbClr val="E7EEF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noProof="0">
                          <a:solidFill>
                            <a:schemeClr val="tx1"/>
                          </a:solidFill>
                        </a:rPr>
                        <a:t>0.75 (0.65–0.87)</a:t>
                      </a:r>
                    </a:p>
                  </a:txBody>
                  <a:tcPr anchor="ctr">
                    <a:solidFill>
                      <a:srgbClr val="E7EEF9"/>
                    </a:solidFill>
                  </a:tcPr>
                </a:tc>
                <a:tc vMerge="1">
                  <a:txBody>
                    <a:bodyPr/>
                    <a:lstStyle/>
                    <a:p>
                      <a:pPr algn="ctr">
                        <a:lnSpc>
                          <a:spcPct val="100000"/>
                        </a:lnSpc>
                      </a:pPr>
                      <a:endParaRPr lang="en-US" sz="1600" b="0">
                        <a:solidFill>
                          <a:schemeClr val="tx2"/>
                        </a:solidFill>
                      </a:endParaRPr>
                    </a:p>
                  </a:txBody>
                  <a:tcPr marL="91069" marR="91069" anchor="ctr">
                    <a:solidFill>
                      <a:srgbClr val="E7E8E9"/>
                    </a:solidFill>
                  </a:tcPr>
                </a:tc>
                <a:extLst>
                  <a:ext uri="{0D108BD9-81ED-4DB2-BD59-A6C34878D82A}">
                    <a16:rowId xmlns:a16="http://schemas.microsoft.com/office/drawing/2014/main" val="2110933668"/>
                  </a:ext>
                </a:extLst>
              </a:tr>
            </a:tbl>
          </a:graphicData>
        </a:graphic>
      </p:graphicFrame>
      <p:graphicFrame>
        <p:nvGraphicFramePr>
          <p:cNvPr id="12" name="Chart 11">
            <a:extLst>
              <a:ext uri="{FF2B5EF4-FFF2-40B4-BE49-F238E27FC236}">
                <a16:creationId xmlns:a16="http://schemas.microsoft.com/office/drawing/2014/main" id="{361F4664-93F7-4CA2-A626-73CECFBD3049}"/>
              </a:ext>
            </a:extLst>
          </p:cNvPr>
          <p:cNvGraphicFramePr/>
          <p:nvPr/>
        </p:nvGraphicFramePr>
        <p:xfrm>
          <a:off x="4918509" y="1891198"/>
          <a:ext cx="3965609" cy="3838210"/>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a:extLst>
              <a:ext uri="{FF2B5EF4-FFF2-40B4-BE49-F238E27FC236}">
                <a16:creationId xmlns:a16="http://schemas.microsoft.com/office/drawing/2014/main" id="{FC01615D-C6C8-4F67-92E2-89EEDA405D59}"/>
              </a:ext>
            </a:extLst>
          </p:cNvPr>
          <p:cNvGrpSpPr/>
          <p:nvPr/>
        </p:nvGrpSpPr>
        <p:grpSpPr>
          <a:xfrm>
            <a:off x="4712294" y="5738607"/>
            <a:ext cx="4196614" cy="322039"/>
            <a:chOff x="5246420" y="5020211"/>
            <a:chExt cx="5107737" cy="322039"/>
          </a:xfrm>
        </p:grpSpPr>
        <p:sp>
          <p:nvSpPr>
            <p:cNvPr id="14" name="TextBox 13">
              <a:extLst>
                <a:ext uri="{FF2B5EF4-FFF2-40B4-BE49-F238E27FC236}">
                  <a16:creationId xmlns:a16="http://schemas.microsoft.com/office/drawing/2014/main" id="{CA2184B0-988C-4B09-9D66-62F086448589}"/>
                </a:ext>
              </a:extLst>
            </p:cNvPr>
            <p:cNvSpPr txBox="1"/>
            <p:nvPr/>
          </p:nvSpPr>
          <p:spPr>
            <a:xfrm>
              <a:off x="5246420" y="5021501"/>
              <a:ext cx="2535057" cy="307777"/>
            </a:xfrm>
            <a:prstGeom prst="rect">
              <a:avLst/>
            </a:prstGeom>
            <a:ln>
              <a:noFill/>
            </a:ln>
          </p:spPr>
          <p:txBody>
            <a:bodyPr vert="horz" wrap="square" lIns="91440" tIns="45720" rIns="0" bIns="45720" rtlCol="0">
              <a:spAutoFit/>
            </a:bodyPr>
            <a:lstStyle/>
            <a:p>
              <a:pPr marL="0" marR="0" lvl="0" indent="0" algn="r" defTabSz="609585" rtl="0" eaLnBrk="0" fontAlgn="base" latinLnBrk="0" hangingPunct="0">
                <a:spcBef>
                  <a:spcPts val="600"/>
                </a:spcBef>
                <a:spcAft>
                  <a:spcPct val="0"/>
                </a:spcAft>
                <a:buClrTx/>
                <a:buSzTx/>
                <a:buFontTx/>
                <a:buNone/>
                <a:tabLst/>
                <a:defRPr/>
              </a:pPr>
              <a:r>
                <a:rPr kumimoji="0" lang="en-GB" sz="1400" b="1" i="0" u="none" strike="noStrike" kern="1200" cap="none" spc="0" normalizeH="0" baseline="0">
                  <a:ln>
                    <a:noFill/>
                  </a:ln>
                  <a:effectLst/>
                  <a:uLnTx/>
                  <a:uFillTx/>
                  <a:latin typeface="+mn-lt"/>
                  <a:ea typeface="MS PGothic" charset="0"/>
                </a:rPr>
                <a:t>Favours finerenone</a:t>
              </a:r>
            </a:p>
          </p:txBody>
        </p:sp>
        <p:sp>
          <p:nvSpPr>
            <p:cNvPr id="15" name="TextBox 14">
              <a:extLst>
                <a:ext uri="{FF2B5EF4-FFF2-40B4-BE49-F238E27FC236}">
                  <a16:creationId xmlns:a16="http://schemas.microsoft.com/office/drawing/2014/main" id="{9DC8C874-3C91-44E2-AF53-1E3D1D469ECE}"/>
                </a:ext>
              </a:extLst>
            </p:cNvPr>
            <p:cNvSpPr txBox="1"/>
            <p:nvPr/>
          </p:nvSpPr>
          <p:spPr>
            <a:xfrm>
              <a:off x="8100089" y="5034473"/>
              <a:ext cx="2254068" cy="307777"/>
            </a:xfrm>
            <a:prstGeom prst="rect">
              <a:avLst/>
            </a:prstGeom>
            <a:ln>
              <a:noFill/>
            </a:ln>
          </p:spPr>
          <p:txBody>
            <a:bodyPr vert="horz" wrap="square" lIns="0" tIns="45720" rIns="91440" bIns="45720" rtlCol="0">
              <a:spAutoFit/>
            </a:bodyPr>
            <a:lstStyle/>
            <a:p>
              <a:pPr marL="0" marR="0" lvl="0" indent="0" algn="l" defTabSz="609585" rtl="0" eaLnBrk="0" fontAlgn="base" latinLnBrk="0" hangingPunct="0">
                <a:spcBef>
                  <a:spcPts val="600"/>
                </a:spcBef>
                <a:spcAft>
                  <a:spcPct val="0"/>
                </a:spcAft>
                <a:buClrTx/>
                <a:buSzTx/>
                <a:buFontTx/>
                <a:buNone/>
                <a:tabLst/>
                <a:defRPr/>
              </a:pPr>
              <a:r>
                <a:rPr kumimoji="0" lang="en-GB" sz="1400" b="1" i="0" u="none" strike="noStrike" kern="1200" cap="none" spc="0" normalizeH="0" baseline="0">
                  <a:ln>
                    <a:noFill/>
                  </a:ln>
                  <a:effectLst/>
                  <a:uLnTx/>
                  <a:uFillTx/>
                  <a:latin typeface="+mn-lt"/>
                  <a:ea typeface="MS PGothic" charset="0"/>
                </a:rPr>
                <a:t>Favours placebo</a:t>
              </a:r>
            </a:p>
          </p:txBody>
        </p:sp>
        <p:cxnSp>
          <p:nvCxnSpPr>
            <p:cNvPr id="16" name="Straight Arrow Connector 15">
              <a:extLst>
                <a:ext uri="{FF2B5EF4-FFF2-40B4-BE49-F238E27FC236}">
                  <a16:creationId xmlns:a16="http://schemas.microsoft.com/office/drawing/2014/main" id="{66CBC854-A9F1-4CF5-A45F-5991AE464875}"/>
                </a:ext>
              </a:extLst>
            </p:cNvPr>
            <p:cNvCxnSpPr>
              <a:cxnSpLocks/>
            </p:cNvCxnSpPr>
            <p:nvPr/>
          </p:nvCxnSpPr>
          <p:spPr>
            <a:xfrm>
              <a:off x="8100090" y="5020211"/>
              <a:ext cx="87631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59E3C55-E073-4492-A303-EC9261BC94A3}"/>
                </a:ext>
              </a:extLst>
            </p:cNvPr>
            <p:cNvCxnSpPr>
              <a:cxnSpLocks/>
            </p:cNvCxnSpPr>
            <p:nvPr/>
          </p:nvCxnSpPr>
          <p:spPr>
            <a:xfrm flipH="1">
              <a:off x="6905158" y="5020211"/>
              <a:ext cx="87631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8" name="Picture 17">
            <a:extLst>
              <a:ext uri="{FF2B5EF4-FFF2-40B4-BE49-F238E27FC236}">
                <a16:creationId xmlns:a16="http://schemas.microsoft.com/office/drawing/2014/main" id="{01CCB693-5802-471A-9B0B-2D2EDD3DB36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766613" y="6387996"/>
            <a:ext cx="1305344" cy="360000"/>
          </a:xfrm>
          <a:prstGeom prst="rect">
            <a:avLst/>
          </a:prstGeom>
        </p:spPr>
      </p:pic>
      <p:sp>
        <p:nvSpPr>
          <p:cNvPr id="2" name="Footer Placeholder 1">
            <a:extLst>
              <a:ext uri="{FF2B5EF4-FFF2-40B4-BE49-F238E27FC236}">
                <a16:creationId xmlns:a16="http://schemas.microsoft.com/office/drawing/2014/main" id="{1B5159ED-A3D3-404F-A96F-202C3BFB2F4C}"/>
              </a:ext>
            </a:extLst>
          </p:cNvPr>
          <p:cNvSpPr>
            <a:spLocks noGrp="1"/>
          </p:cNvSpPr>
          <p:nvPr>
            <p:ph type="ftr" sz="quarter" idx="14"/>
          </p:nvPr>
        </p:nvSpPr>
        <p:spPr/>
        <p:txBody>
          <a:bodyPr/>
          <a:lstStyle/>
          <a:p>
            <a:r>
              <a:rPr lang="en-US"/>
              <a:t>*</a:t>
            </a:r>
            <a:r>
              <a:rPr lang="en-US" i="1"/>
              <a:t>P-</a:t>
            </a:r>
            <a:r>
              <a:rPr lang="en-US"/>
              <a:t>value for interaction also includes data from eGFR &lt;25 ml/min/1.73 m2 (HR 0.83 [0.42–1.61]); </a:t>
            </a:r>
            <a:r>
              <a:rPr lang="en-US" baseline="30000"/>
              <a:t>#</a:t>
            </a:r>
            <a:r>
              <a:rPr lang="en-US" i="1"/>
              <a:t>p-</a:t>
            </a:r>
            <a:r>
              <a:rPr lang="en-US"/>
              <a:t>value for interaction also includes data from UACR &lt;30 mg/g categories </a:t>
            </a:r>
            <a:br>
              <a:rPr lang="en-US"/>
            </a:br>
            <a:r>
              <a:rPr lang="en-US"/>
              <a:t>(HR 0.78 [0.05–12.5])</a:t>
            </a:r>
          </a:p>
          <a:p>
            <a:r>
              <a:rPr lang="en-US" err="1"/>
              <a:t>Bakris</a:t>
            </a:r>
            <a:r>
              <a:rPr lang="en-US"/>
              <a:t> GL, et al. Kidney int. 2023;</a:t>
            </a:r>
            <a:r>
              <a:rPr lang="en-CH"/>
              <a:t>103:196–206</a:t>
            </a:r>
            <a:endParaRPr lang="en-GB"/>
          </a:p>
        </p:txBody>
      </p:sp>
    </p:spTree>
    <p:extLst>
      <p:ext uri="{BB962C8B-B14F-4D97-AF65-F5344CB8AC3E}">
        <p14:creationId xmlns:p14="http://schemas.microsoft.com/office/powerpoint/2010/main" val="478544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4A8FAF43-2148-4728-9C0C-72A2CBCF71D3}"/>
              </a:ext>
            </a:extLst>
          </p:cNvPr>
          <p:cNvSpPr/>
          <p:nvPr/>
        </p:nvSpPr>
        <p:spPr>
          <a:xfrm>
            <a:off x="2660210" y="2259468"/>
            <a:ext cx="8619092" cy="2795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0" name="Rectangle 49">
            <a:extLst>
              <a:ext uri="{FF2B5EF4-FFF2-40B4-BE49-F238E27FC236}">
                <a16:creationId xmlns:a16="http://schemas.microsoft.com/office/drawing/2014/main" id="{04158E0E-7AF8-4423-B947-6E080C0926F3}"/>
              </a:ext>
            </a:extLst>
          </p:cNvPr>
          <p:cNvSpPr/>
          <p:nvPr/>
        </p:nvSpPr>
        <p:spPr>
          <a:xfrm>
            <a:off x="1792173" y="2259468"/>
            <a:ext cx="879231" cy="279520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51" name="Straight Connector 50">
            <a:extLst>
              <a:ext uri="{FF2B5EF4-FFF2-40B4-BE49-F238E27FC236}">
                <a16:creationId xmlns:a16="http://schemas.microsoft.com/office/drawing/2014/main" id="{02644DA4-7504-4D37-BEC4-6C31D5BE5FB5}"/>
              </a:ext>
            </a:extLst>
          </p:cNvPr>
          <p:cNvCxnSpPr>
            <a:cxnSpLocks/>
          </p:cNvCxnSpPr>
          <p:nvPr/>
        </p:nvCxnSpPr>
        <p:spPr>
          <a:xfrm>
            <a:off x="2652109" y="2658663"/>
            <a:ext cx="0" cy="2394597"/>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269C8719-0FD2-4333-BCE6-B04636D3A1E3}"/>
              </a:ext>
            </a:extLst>
          </p:cNvPr>
          <p:cNvSpPr txBox="1"/>
          <p:nvPr/>
        </p:nvSpPr>
        <p:spPr>
          <a:xfrm>
            <a:off x="3140108" y="2292078"/>
            <a:ext cx="766190" cy="371290"/>
          </a:xfrm>
          <a:prstGeom prst="rect">
            <a:avLst/>
          </a:prstGeom>
        </p:spPr>
        <p:txBody>
          <a:bodyPr vert="horz" wrap="square" lIns="91440" tIns="45720" rIns="91440" bIns="45720" rtlCol="0">
            <a:noAutofit/>
          </a:bodyPr>
          <a:lstStyle/>
          <a:p>
            <a:pPr marL="0" marR="0" lvl="0" indent="0" algn="ctr" defTabSz="609585" rtl="0" eaLnBrk="0" fontAlgn="base" latinLnBrk="0" hangingPunct="0">
              <a:lnSpc>
                <a:spcPct val="100000"/>
              </a:lnSpc>
              <a:spcBef>
                <a:spcPts val="600"/>
              </a:spcBef>
              <a:spcAft>
                <a:spcPct val="0"/>
              </a:spcAft>
              <a:buClrTx/>
              <a:buSzTx/>
              <a:buFontTx/>
              <a:buNone/>
              <a:tabLst/>
              <a:defRPr/>
            </a:pPr>
            <a:r>
              <a:rPr kumimoji="0" lang="en-GB" sz="1400" b="0" i="0" u="none" strike="noStrike" kern="1200" cap="none" spc="0" normalizeH="0" baseline="0" noProof="0">
                <a:ln>
                  <a:noFill/>
                </a:ln>
                <a:solidFill>
                  <a:srgbClr val="53585A"/>
                </a:solidFill>
                <a:effectLst/>
                <a:uLnTx/>
                <a:uFillTx/>
                <a:latin typeface="Arial" panose="020B0604020202020204"/>
                <a:ea typeface="MS PGothic" charset="0"/>
                <a:cs typeface="+mn-cs"/>
              </a:rPr>
              <a:t>8</a:t>
            </a:r>
          </a:p>
        </p:txBody>
      </p:sp>
      <p:sp>
        <p:nvSpPr>
          <p:cNvPr id="53" name="TextBox 52">
            <a:extLst>
              <a:ext uri="{FF2B5EF4-FFF2-40B4-BE49-F238E27FC236}">
                <a16:creationId xmlns:a16="http://schemas.microsoft.com/office/drawing/2014/main" id="{E7F76EA7-BFA6-476E-A804-7DCAEAC1B59C}"/>
              </a:ext>
            </a:extLst>
          </p:cNvPr>
          <p:cNvSpPr txBox="1"/>
          <p:nvPr/>
        </p:nvSpPr>
        <p:spPr>
          <a:xfrm>
            <a:off x="4000416" y="2292078"/>
            <a:ext cx="766190" cy="371290"/>
          </a:xfrm>
          <a:prstGeom prst="rect">
            <a:avLst/>
          </a:prstGeom>
        </p:spPr>
        <p:txBody>
          <a:bodyPr vert="horz" wrap="square" lIns="91440" tIns="45720" rIns="91440" bIns="45720" rtlCol="0">
            <a:noAutofit/>
          </a:bodyPr>
          <a:lstStyle/>
          <a:p>
            <a:pPr marL="0" marR="0" lvl="0" indent="0" algn="ctr" defTabSz="609585" rtl="0" eaLnBrk="0" fontAlgn="base" latinLnBrk="0" hangingPunct="0">
              <a:lnSpc>
                <a:spcPct val="100000"/>
              </a:lnSpc>
              <a:spcBef>
                <a:spcPts val="600"/>
              </a:spcBef>
              <a:spcAft>
                <a:spcPct val="0"/>
              </a:spcAft>
              <a:buClrTx/>
              <a:buSzTx/>
              <a:buFontTx/>
              <a:buNone/>
              <a:tabLst/>
              <a:defRPr/>
            </a:pPr>
            <a:r>
              <a:rPr kumimoji="0" lang="en-GB" sz="1400" b="0" i="0" u="none" strike="noStrike" kern="1200" cap="none" spc="0" normalizeH="0" baseline="0" noProof="0">
                <a:ln>
                  <a:noFill/>
                </a:ln>
                <a:solidFill>
                  <a:srgbClr val="53585A"/>
                </a:solidFill>
                <a:effectLst/>
                <a:uLnTx/>
                <a:uFillTx/>
                <a:latin typeface="Arial" panose="020B0604020202020204"/>
                <a:ea typeface="MS PGothic" charset="0"/>
                <a:cs typeface="+mn-cs"/>
              </a:rPr>
              <a:t>12</a:t>
            </a:r>
          </a:p>
        </p:txBody>
      </p:sp>
      <p:sp>
        <p:nvSpPr>
          <p:cNvPr id="54" name="TextBox 53">
            <a:extLst>
              <a:ext uri="{FF2B5EF4-FFF2-40B4-BE49-F238E27FC236}">
                <a16:creationId xmlns:a16="http://schemas.microsoft.com/office/drawing/2014/main" id="{4E8FD2CA-600A-4617-A980-C692B2DF8DD6}"/>
              </a:ext>
            </a:extLst>
          </p:cNvPr>
          <p:cNvSpPr txBox="1"/>
          <p:nvPr/>
        </p:nvSpPr>
        <p:spPr>
          <a:xfrm>
            <a:off x="4860724" y="2292078"/>
            <a:ext cx="766190" cy="371290"/>
          </a:xfrm>
          <a:prstGeom prst="rect">
            <a:avLst/>
          </a:prstGeom>
        </p:spPr>
        <p:txBody>
          <a:bodyPr vert="horz" wrap="square" lIns="91440" tIns="45720" rIns="91440" bIns="45720" rtlCol="0">
            <a:noAutofit/>
          </a:bodyPr>
          <a:lstStyle/>
          <a:p>
            <a:pPr marL="0" marR="0" lvl="0" indent="0" algn="ctr" defTabSz="609585" rtl="0" eaLnBrk="0" fontAlgn="base" latinLnBrk="0" hangingPunct="0">
              <a:lnSpc>
                <a:spcPct val="100000"/>
              </a:lnSpc>
              <a:spcBef>
                <a:spcPts val="600"/>
              </a:spcBef>
              <a:spcAft>
                <a:spcPct val="0"/>
              </a:spcAft>
              <a:buClrTx/>
              <a:buSzTx/>
              <a:buFontTx/>
              <a:buNone/>
              <a:tabLst/>
              <a:defRPr/>
            </a:pPr>
            <a:r>
              <a:rPr kumimoji="0" lang="en-GB" sz="1400" b="0" i="0" u="none" strike="noStrike" kern="1200" cap="none" spc="0" normalizeH="0" baseline="0" noProof="0">
                <a:ln>
                  <a:noFill/>
                </a:ln>
                <a:solidFill>
                  <a:srgbClr val="53585A"/>
                </a:solidFill>
                <a:effectLst/>
                <a:uLnTx/>
                <a:uFillTx/>
                <a:latin typeface="Arial" panose="020B0604020202020204"/>
                <a:ea typeface="MS PGothic" charset="0"/>
                <a:cs typeface="+mn-cs"/>
              </a:rPr>
              <a:t>16</a:t>
            </a:r>
          </a:p>
        </p:txBody>
      </p:sp>
      <p:sp>
        <p:nvSpPr>
          <p:cNvPr id="55" name="TextBox 54">
            <a:extLst>
              <a:ext uri="{FF2B5EF4-FFF2-40B4-BE49-F238E27FC236}">
                <a16:creationId xmlns:a16="http://schemas.microsoft.com/office/drawing/2014/main" id="{9C090F39-6AFD-4EB1-A48D-1DAAA65C91BC}"/>
              </a:ext>
            </a:extLst>
          </p:cNvPr>
          <p:cNvSpPr txBox="1"/>
          <p:nvPr/>
        </p:nvSpPr>
        <p:spPr>
          <a:xfrm>
            <a:off x="5721033" y="2292078"/>
            <a:ext cx="766190" cy="371290"/>
          </a:xfrm>
          <a:prstGeom prst="rect">
            <a:avLst/>
          </a:prstGeom>
        </p:spPr>
        <p:txBody>
          <a:bodyPr vert="horz" wrap="square" lIns="91440" tIns="45720" rIns="91440" bIns="45720" rtlCol="0">
            <a:noAutofit/>
          </a:bodyPr>
          <a:lstStyle/>
          <a:p>
            <a:pPr marL="0" marR="0" lvl="0" indent="0" algn="ctr" defTabSz="609585" rtl="0" eaLnBrk="0" fontAlgn="base" latinLnBrk="0" hangingPunct="0">
              <a:lnSpc>
                <a:spcPct val="100000"/>
              </a:lnSpc>
              <a:spcBef>
                <a:spcPts val="600"/>
              </a:spcBef>
              <a:spcAft>
                <a:spcPct val="0"/>
              </a:spcAft>
              <a:buClrTx/>
              <a:buSzTx/>
              <a:buFontTx/>
              <a:buNone/>
              <a:tabLst/>
              <a:defRPr/>
            </a:pPr>
            <a:r>
              <a:rPr kumimoji="0" lang="en-GB" sz="1400" b="0" i="0" u="none" strike="noStrike" kern="1200" cap="none" spc="0" normalizeH="0" baseline="0" noProof="0">
                <a:ln>
                  <a:noFill/>
                </a:ln>
                <a:solidFill>
                  <a:srgbClr val="53585A"/>
                </a:solidFill>
                <a:effectLst/>
                <a:uLnTx/>
                <a:uFillTx/>
                <a:latin typeface="Arial" panose="020B0604020202020204"/>
                <a:ea typeface="MS PGothic" charset="0"/>
                <a:cs typeface="+mn-cs"/>
              </a:rPr>
              <a:t>20</a:t>
            </a:r>
          </a:p>
        </p:txBody>
      </p:sp>
      <p:sp>
        <p:nvSpPr>
          <p:cNvPr id="56" name="TextBox 55">
            <a:extLst>
              <a:ext uri="{FF2B5EF4-FFF2-40B4-BE49-F238E27FC236}">
                <a16:creationId xmlns:a16="http://schemas.microsoft.com/office/drawing/2014/main" id="{CE97C6CA-70C6-4A3D-998F-FF077D28DC2A}"/>
              </a:ext>
            </a:extLst>
          </p:cNvPr>
          <p:cNvSpPr txBox="1"/>
          <p:nvPr/>
        </p:nvSpPr>
        <p:spPr>
          <a:xfrm>
            <a:off x="6581341" y="2292078"/>
            <a:ext cx="766190" cy="371290"/>
          </a:xfrm>
          <a:prstGeom prst="rect">
            <a:avLst/>
          </a:prstGeom>
        </p:spPr>
        <p:txBody>
          <a:bodyPr vert="horz" wrap="square" lIns="91440" tIns="45720" rIns="91440" bIns="45720" rtlCol="0">
            <a:noAutofit/>
          </a:bodyPr>
          <a:lstStyle/>
          <a:p>
            <a:pPr marL="0" marR="0" lvl="0" indent="0" algn="ctr" defTabSz="609585" rtl="0" eaLnBrk="0" fontAlgn="base" latinLnBrk="0" hangingPunct="0">
              <a:lnSpc>
                <a:spcPct val="100000"/>
              </a:lnSpc>
              <a:spcBef>
                <a:spcPts val="600"/>
              </a:spcBef>
              <a:spcAft>
                <a:spcPct val="0"/>
              </a:spcAft>
              <a:buClrTx/>
              <a:buSzTx/>
              <a:buFontTx/>
              <a:buNone/>
              <a:tabLst/>
              <a:defRPr/>
            </a:pPr>
            <a:r>
              <a:rPr kumimoji="0" lang="en-GB" sz="1400" b="0" i="0" u="none" strike="noStrike" kern="1200" cap="none" spc="0" normalizeH="0" baseline="0" noProof="0">
                <a:ln>
                  <a:noFill/>
                </a:ln>
                <a:solidFill>
                  <a:srgbClr val="53585A"/>
                </a:solidFill>
                <a:effectLst/>
                <a:uLnTx/>
                <a:uFillTx/>
                <a:latin typeface="Arial" panose="020B0604020202020204"/>
                <a:ea typeface="MS PGothic" charset="0"/>
                <a:cs typeface="+mn-cs"/>
              </a:rPr>
              <a:t>24</a:t>
            </a:r>
          </a:p>
        </p:txBody>
      </p:sp>
      <p:sp>
        <p:nvSpPr>
          <p:cNvPr id="57" name="TextBox 56">
            <a:extLst>
              <a:ext uri="{FF2B5EF4-FFF2-40B4-BE49-F238E27FC236}">
                <a16:creationId xmlns:a16="http://schemas.microsoft.com/office/drawing/2014/main" id="{D5039A83-F24C-4FBA-B7AB-3EF0355422B7}"/>
              </a:ext>
            </a:extLst>
          </p:cNvPr>
          <p:cNvSpPr txBox="1"/>
          <p:nvPr/>
        </p:nvSpPr>
        <p:spPr>
          <a:xfrm>
            <a:off x="7441649" y="2292078"/>
            <a:ext cx="766190" cy="371290"/>
          </a:xfrm>
          <a:prstGeom prst="rect">
            <a:avLst/>
          </a:prstGeom>
        </p:spPr>
        <p:txBody>
          <a:bodyPr vert="horz" wrap="square" lIns="91440" tIns="45720" rIns="91440" bIns="45720" rtlCol="0">
            <a:noAutofit/>
          </a:bodyPr>
          <a:lstStyle/>
          <a:p>
            <a:pPr marL="0" marR="0" lvl="0" indent="0" algn="ctr" defTabSz="609585" rtl="0" eaLnBrk="0" fontAlgn="base" latinLnBrk="0" hangingPunct="0">
              <a:lnSpc>
                <a:spcPct val="100000"/>
              </a:lnSpc>
              <a:spcBef>
                <a:spcPts val="600"/>
              </a:spcBef>
              <a:spcAft>
                <a:spcPct val="0"/>
              </a:spcAft>
              <a:buClrTx/>
              <a:buSzTx/>
              <a:buFontTx/>
              <a:buNone/>
              <a:tabLst/>
              <a:defRPr/>
            </a:pPr>
            <a:r>
              <a:rPr kumimoji="0" lang="en-GB" sz="1400" b="0" i="0" u="none" strike="noStrike" kern="1200" cap="none" spc="0" normalizeH="0" baseline="0" noProof="0">
                <a:ln>
                  <a:noFill/>
                </a:ln>
                <a:solidFill>
                  <a:srgbClr val="53585A"/>
                </a:solidFill>
                <a:effectLst/>
                <a:uLnTx/>
                <a:uFillTx/>
                <a:latin typeface="Arial" panose="020B0604020202020204"/>
                <a:ea typeface="MS PGothic" charset="0"/>
                <a:cs typeface="+mn-cs"/>
              </a:rPr>
              <a:t>28</a:t>
            </a:r>
          </a:p>
        </p:txBody>
      </p:sp>
      <p:sp>
        <p:nvSpPr>
          <p:cNvPr id="58" name="TextBox 57">
            <a:extLst>
              <a:ext uri="{FF2B5EF4-FFF2-40B4-BE49-F238E27FC236}">
                <a16:creationId xmlns:a16="http://schemas.microsoft.com/office/drawing/2014/main" id="{8EEE4997-E92A-4E0F-A827-121A29C5B994}"/>
              </a:ext>
            </a:extLst>
          </p:cNvPr>
          <p:cNvSpPr txBox="1"/>
          <p:nvPr/>
        </p:nvSpPr>
        <p:spPr>
          <a:xfrm>
            <a:off x="8301957" y="2292078"/>
            <a:ext cx="766190" cy="371290"/>
          </a:xfrm>
          <a:prstGeom prst="rect">
            <a:avLst/>
          </a:prstGeom>
        </p:spPr>
        <p:txBody>
          <a:bodyPr vert="horz" wrap="square" lIns="91440" tIns="45720" rIns="91440" bIns="45720" rtlCol="0">
            <a:noAutofit/>
          </a:bodyPr>
          <a:lstStyle/>
          <a:p>
            <a:pPr marL="0" marR="0" lvl="0" indent="0" algn="ctr" defTabSz="609585" rtl="0" eaLnBrk="0" fontAlgn="base" latinLnBrk="0" hangingPunct="0">
              <a:lnSpc>
                <a:spcPct val="100000"/>
              </a:lnSpc>
              <a:spcBef>
                <a:spcPts val="600"/>
              </a:spcBef>
              <a:spcAft>
                <a:spcPct val="0"/>
              </a:spcAft>
              <a:buClrTx/>
              <a:buSzTx/>
              <a:buFontTx/>
              <a:buNone/>
              <a:tabLst/>
              <a:defRPr/>
            </a:pPr>
            <a:r>
              <a:rPr kumimoji="0" lang="en-GB" sz="1400" b="0" i="0" u="none" strike="noStrike" kern="1200" cap="none" spc="0" normalizeH="0" baseline="0" noProof="0">
                <a:ln>
                  <a:noFill/>
                </a:ln>
                <a:solidFill>
                  <a:srgbClr val="53585A"/>
                </a:solidFill>
                <a:effectLst/>
                <a:uLnTx/>
                <a:uFillTx/>
                <a:latin typeface="Arial" panose="020B0604020202020204"/>
                <a:ea typeface="MS PGothic" charset="0"/>
                <a:cs typeface="+mn-cs"/>
              </a:rPr>
              <a:t>32</a:t>
            </a:r>
          </a:p>
        </p:txBody>
      </p:sp>
      <p:sp>
        <p:nvSpPr>
          <p:cNvPr id="59" name="TextBox 58">
            <a:extLst>
              <a:ext uri="{FF2B5EF4-FFF2-40B4-BE49-F238E27FC236}">
                <a16:creationId xmlns:a16="http://schemas.microsoft.com/office/drawing/2014/main" id="{C77661E2-AAE9-43CB-8915-8DA054365EB5}"/>
              </a:ext>
            </a:extLst>
          </p:cNvPr>
          <p:cNvSpPr txBox="1"/>
          <p:nvPr/>
        </p:nvSpPr>
        <p:spPr>
          <a:xfrm>
            <a:off x="9162266" y="2292078"/>
            <a:ext cx="766190" cy="371290"/>
          </a:xfrm>
          <a:prstGeom prst="rect">
            <a:avLst/>
          </a:prstGeom>
        </p:spPr>
        <p:txBody>
          <a:bodyPr vert="horz" wrap="square" lIns="91440" tIns="45720" rIns="91440" bIns="45720" rtlCol="0">
            <a:noAutofit/>
          </a:bodyPr>
          <a:lstStyle/>
          <a:p>
            <a:pPr marL="0" marR="0" lvl="0" indent="0" algn="ctr" defTabSz="609585" rtl="0" eaLnBrk="0" fontAlgn="base" latinLnBrk="0" hangingPunct="0">
              <a:lnSpc>
                <a:spcPct val="100000"/>
              </a:lnSpc>
              <a:spcBef>
                <a:spcPts val="600"/>
              </a:spcBef>
              <a:spcAft>
                <a:spcPct val="0"/>
              </a:spcAft>
              <a:buClrTx/>
              <a:buSzTx/>
              <a:buFontTx/>
              <a:buNone/>
              <a:tabLst/>
              <a:defRPr/>
            </a:pPr>
            <a:r>
              <a:rPr kumimoji="0" lang="en-GB" sz="1400" b="0" i="0" u="none" strike="noStrike" kern="1200" cap="none" spc="0" normalizeH="0" baseline="0" noProof="0">
                <a:ln>
                  <a:noFill/>
                </a:ln>
                <a:solidFill>
                  <a:srgbClr val="53585A"/>
                </a:solidFill>
                <a:effectLst/>
                <a:uLnTx/>
                <a:uFillTx/>
                <a:latin typeface="Arial" panose="020B0604020202020204"/>
                <a:ea typeface="MS PGothic" charset="0"/>
                <a:cs typeface="+mn-cs"/>
              </a:rPr>
              <a:t>36</a:t>
            </a:r>
          </a:p>
        </p:txBody>
      </p:sp>
      <p:sp>
        <p:nvSpPr>
          <p:cNvPr id="60" name="TextBox 59">
            <a:extLst>
              <a:ext uri="{FF2B5EF4-FFF2-40B4-BE49-F238E27FC236}">
                <a16:creationId xmlns:a16="http://schemas.microsoft.com/office/drawing/2014/main" id="{DCECE958-A488-4DF4-8591-6388A14DBF5D}"/>
              </a:ext>
            </a:extLst>
          </p:cNvPr>
          <p:cNvSpPr txBox="1"/>
          <p:nvPr/>
        </p:nvSpPr>
        <p:spPr>
          <a:xfrm>
            <a:off x="10022574" y="2292078"/>
            <a:ext cx="766190" cy="371290"/>
          </a:xfrm>
          <a:prstGeom prst="rect">
            <a:avLst/>
          </a:prstGeom>
        </p:spPr>
        <p:txBody>
          <a:bodyPr vert="horz" wrap="square" lIns="91440" tIns="45720" rIns="91440" bIns="45720" rtlCol="0">
            <a:noAutofit/>
          </a:bodyPr>
          <a:lstStyle/>
          <a:p>
            <a:pPr marL="0" marR="0" lvl="0" indent="0" algn="ctr" defTabSz="609585" rtl="0" eaLnBrk="0" fontAlgn="base" latinLnBrk="0" hangingPunct="0">
              <a:lnSpc>
                <a:spcPct val="100000"/>
              </a:lnSpc>
              <a:spcBef>
                <a:spcPts val="600"/>
              </a:spcBef>
              <a:spcAft>
                <a:spcPct val="0"/>
              </a:spcAft>
              <a:buClrTx/>
              <a:buSzTx/>
              <a:buFontTx/>
              <a:buNone/>
              <a:tabLst/>
              <a:defRPr/>
            </a:pPr>
            <a:r>
              <a:rPr kumimoji="0" lang="en-GB" sz="1400" b="0" i="0" u="none" strike="noStrike" kern="1200" cap="none" spc="0" normalizeH="0" baseline="0" noProof="0">
                <a:ln>
                  <a:noFill/>
                </a:ln>
                <a:solidFill>
                  <a:srgbClr val="53585A"/>
                </a:solidFill>
                <a:effectLst/>
                <a:uLnTx/>
                <a:uFillTx/>
                <a:latin typeface="Arial" panose="020B0604020202020204"/>
                <a:ea typeface="MS PGothic" charset="0"/>
                <a:cs typeface="+mn-cs"/>
              </a:rPr>
              <a:t>40</a:t>
            </a:r>
          </a:p>
        </p:txBody>
      </p:sp>
      <p:sp>
        <p:nvSpPr>
          <p:cNvPr id="61" name="TextBox 60">
            <a:extLst>
              <a:ext uri="{FF2B5EF4-FFF2-40B4-BE49-F238E27FC236}">
                <a16:creationId xmlns:a16="http://schemas.microsoft.com/office/drawing/2014/main" id="{1CCA116D-A809-4896-BD56-8B49F6B0DEF2}"/>
              </a:ext>
            </a:extLst>
          </p:cNvPr>
          <p:cNvSpPr txBox="1"/>
          <p:nvPr/>
        </p:nvSpPr>
        <p:spPr>
          <a:xfrm>
            <a:off x="10882885" y="2292078"/>
            <a:ext cx="766190" cy="371290"/>
          </a:xfrm>
          <a:prstGeom prst="rect">
            <a:avLst/>
          </a:prstGeom>
        </p:spPr>
        <p:txBody>
          <a:bodyPr vert="horz" wrap="square" lIns="91440" tIns="45720" rIns="91440" bIns="45720" rtlCol="0">
            <a:noAutofit/>
          </a:bodyPr>
          <a:lstStyle/>
          <a:p>
            <a:pPr marL="0" marR="0" lvl="0" indent="0" algn="ctr" defTabSz="609585" rtl="0" eaLnBrk="0" fontAlgn="base" latinLnBrk="0" hangingPunct="0">
              <a:lnSpc>
                <a:spcPct val="100000"/>
              </a:lnSpc>
              <a:spcBef>
                <a:spcPts val="600"/>
              </a:spcBef>
              <a:spcAft>
                <a:spcPct val="0"/>
              </a:spcAft>
              <a:buClrTx/>
              <a:buSzTx/>
              <a:buFontTx/>
              <a:buNone/>
              <a:tabLst/>
              <a:defRPr/>
            </a:pPr>
            <a:r>
              <a:rPr kumimoji="0" lang="en-GB" sz="1400" b="0" i="0" u="none" strike="noStrike" kern="1200" cap="none" spc="0" normalizeH="0" baseline="0" noProof="0">
                <a:ln>
                  <a:noFill/>
                </a:ln>
                <a:solidFill>
                  <a:srgbClr val="53585A"/>
                </a:solidFill>
                <a:effectLst/>
                <a:uLnTx/>
                <a:uFillTx/>
                <a:latin typeface="Arial" panose="020B0604020202020204"/>
                <a:ea typeface="MS PGothic" charset="0"/>
                <a:cs typeface="+mn-cs"/>
              </a:rPr>
              <a:t>44</a:t>
            </a:r>
          </a:p>
        </p:txBody>
      </p:sp>
      <p:cxnSp>
        <p:nvCxnSpPr>
          <p:cNvPr id="62" name="Straight Arrow Connector 61">
            <a:extLst>
              <a:ext uri="{FF2B5EF4-FFF2-40B4-BE49-F238E27FC236}">
                <a16:creationId xmlns:a16="http://schemas.microsoft.com/office/drawing/2014/main" id="{E85103C0-1737-4063-A73E-0A676C1957FE}"/>
              </a:ext>
            </a:extLst>
          </p:cNvPr>
          <p:cNvCxnSpPr/>
          <p:nvPr/>
        </p:nvCxnSpPr>
        <p:spPr>
          <a:xfrm>
            <a:off x="1792174" y="2191826"/>
            <a:ext cx="869240" cy="0"/>
          </a:xfrm>
          <a:prstGeom prst="straightConnector1">
            <a:avLst/>
          </a:prstGeom>
          <a:ln w="19050">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D85A2E28-691C-4118-A108-4FC3DB818E62}"/>
              </a:ext>
            </a:extLst>
          </p:cNvPr>
          <p:cNvSpPr txBox="1"/>
          <p:nvPr/>
        </p:nvSpPr>
        <p:spPr>
          <a:xfrm>
            <a:off x="2279800" y="2292078"/>
            <a:ext cx="766190" cy="371290"/>
          </a:xfrm>
          <a:prstGeom prst="rect">
            <a:avLst/>
          </a:prstGeom>
        </p:spPr>
        <p:txBody>
          <a:bodyPr vert="horz" wrap="square" lIns="91440" tIns="45720" rIns="91440" bIns="45720" rtlCol="0">
            <a:noAutofit/>
          </a:bodyPr>
          <a:lstStyle/>
          <a:p>
            <a:pPr marL="0" marR="0" lvl="0" indent="0" algn="ctr" defTabSz="609585" rtl="0" eaLnBrk="0" fontAlgn="base" latinLnBrk="0" hangingPunct="0">
              <a:lnSpc>
                <a:spcPct val="100000"/>
              </a:lnSpc>
              <a:spcBef>
                <a:spcPts val="600"/>
              </a:spcBef>
              <a:spcAft>
                <a:spcPct val="0"/>
              </a:spcAft>
              <a:buClrTx/>
              <a:buSzTx/>
              <a:buFontTx/>
              <a:buNone/>
              <a:tabLst/>
              <a:defRPr/>
            </a:pPr>
            <a:r>
              <a:rPr kumimoji="0" lang="en-GB" sz="1400" b="0" i="0" u="none" strike="noStrike" kern="1200" cap="none" spc="0" normalizeH="0" baseline="0" noProof="0">
                <a:ln>
                  <a:noFill/>
                </a:ln>
                <a:solidFill>
                  <a:srgbClr val="53585A"/>
                </a:solidFill>
                <a:effectLst/>
                <a:uLnTx/>
                <a:uFillTx/>
                <a:latin typeface="Arial" panose="020B0604020202020204"/>
                <a:ea typeface="MS PGothic" charset="0"/>
                <a:cs typeface="+mn-cs"/>
              </a:rPr>
              <a:t>4</a:t>
            </a:r>
          </a:p>
        </p:txBody>
      </p:sp>
      <p:cxnSp>
        <p:nvCxnSpPr>
          <p:cNvPr id="65" name="Straight Connector 64">
            <a:extLst>
              <a:ext uri="{FF2B5EF4-FFF2-40B4-BE49-F238E27FC236}">
                <a16:creationId xmlns:a16="http://schemas.microsoft.com/office/drawing/2014/main" id="{CF6545E9-3BCC-4C4E-A174-C0C6D27DC2B1}"/>
              </a:ext>
            </a:extLst>
          </p:cNvPr>
          <p:cNvCxnSpPr>
            <a:cxnSpLocks/>
          </p:cNvCxnSpPr>
          <p:nvPr/>
        </p:nvCxnSpPr>
        <p:spPr>
          <a:xfrm>
            <a:off x="11273484" y="2606713"/>
            <a:ext cx="1" cy="2447961"/>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3F5578D7-D22C-4B93-81CD-282903FB13A4}"/>
              </a:ext>
            </a:extLst>
          </p:cNvPr>
          <p:cNvCxnSpPr>
            <a:cxnSpLocks/>
          </p:cNvCxnSpPr>
          <p:nvPr/>
        </p:nvCxnSpPr>
        <p:spPr>
          <a:xfrm>
            <a:off x="2661414" y="2191826"/>
            <a:ext cx="8617887" cy="0"/>
          </a:xfrm>
          <a:prstGeom prst="straightConnector1">
            <a:avLst/>
          </a:prstGeom>
          <a:ln w="19050">
            <a:solidFill>
              <a:schemeClr val="accent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Rectangle: Rounded Corners 67">
            <a:extLst>
              <a:ext uri="{FF2B5EF4-FFF2-40B4-BE49-F238E27FC236}">
                <a16:creationId xmlns:a16="http://schemas.microsoft.com/office/drawing/2014/main" id="{792A8C35-A6F0-4AAB-B92D-F6045F91AC87}"/>
              </a:ext>
            </a:extLst>
          </p:cNvPr>
          <p:cNvSpPr/>
          <p:nvPr/>
        </p:nvSpPr>
        <p:spPr>
          <a:xfrm>
            <a:off x="1792174" y="1922374"/>
            <a:ext cx="879230" cy="202067"/>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srgbClr val="003455"/>
                </a:solidFill>
                <a:effectLst/>
                <a:uLnTx/>
                <a:uFillTx/>
                <a:latin typeface="Arial" panose="020B0604020202020204"/>
                <a:ea typeface="+mn-ea"/>
                <a:cs typeface="+mn-cs"/>
              </a:rPr>
              <a:t>Acute</a:t>
            </a:r>
          </a:p>
        </p:txBody>
      </p:sp>
      <p:sp>
        <p:nvSpPr>
          <p:cNvPr id="69" name="Rectangle: Rounded Corners 68">
            <a:extLst>
              <a:ext uri="{FF2B5EF4-FFF2-40B4-BE49-F238E27FC236}">
                <a16:creationId xmlns:a16="http://schemas.microsoft.com/office/drawing/2014/main" id="{94DC754B-C38D-4A49-AF85-D07EE77D4959}"/>
              </a:ext>
            </a:extLst>
          </p:cNvPr>
          <p:cNvSpPr/>
          <p:nvPr/>
        </p:nvSpPr>
        <p:spPr>
          <a:xfrm>
            <a:off x="2729249" y="1922119"/>
            <a:ext cx="8528543" cy="202067"/>
          </a:xfrm>
          <a:prstGeom prst="roundRect">
            <a:avLst/>
          </a:prstGeom>
          <a:solidFill>
            <a:schemeClr val="bg1"/>
          </a:solidFill>
          <a:ln>
            <a:solidFill>
              <a:srgbClr val="4D88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srgbClr val="4D880E"/>
                </a:solidFill>
                <a:effectLst/>
                <a:uLnTx/>
                <a:uFillTx/>
                <a:latin typeface="Arial" panose="020B0604020202020204"/>
                <a:ea typeface="+mn-ea"/>
                <a:cs typeface="+mn-cs"/>
              </a:rPr>
              <a:t>Chronic</a:t>
            </a:r>
          </a:p>
        </p:txBody>
      </p:sp>
      <p:sp>
        <p:nvSpPr>
          <p:cNvPr id="63" name="Rectangle: Rounded Corners 62">
            <a:extLst>
              <a:ext uri="{FF2B5EF4-FFF2-40B4-BE49-F238E27FC236}">
                <a16:creationId xmlns:a16="http://schemas.microsoft.com/office/drawing/2014/main" id="{6EA01BB4-74A9-4B57-AA9A-FDFB6C6F8983}"/>
              </a:ext>
            </a:extLst>
          </p:cNvPr>
          <p:cNvSpPr/>
          <p:nvPr/>
        </p:nvSpPr>
        <p:spPr>
          <a:xfrm>
            <a:off x="7345782" y="3095393"/>
            <a:ext cx="3850418" cy="506586"/>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609585" rtl="0" eaLnBrk="0" fontAlgn="base" latinLnBrk="0" hangingPunct="0">
              <a:lnSpc>
                <a:spcPct val="100000"/>
              </a:lnSpc>
              <a:spcBef>
                <a:spcPts val="0"/>
              </a:spcBef>
              <a:spcAft>
                <a:spcPct val="0"/>
              </a:spcAft>
              <a:buClrTx/>
              <a:buSzTx/>
              <a:buFontTx/>
              <a:buNone/>
              <a:tabLst/>
              <a:defRPr/>
            </a:pPr>
            <a:r>
              <a:rPr kumimoji="0" lang="en-GB" sz="1000" b="1" i="0" u="none" strike="noStrike" kern="1200" cap="none" spc="0" normalizeH="0" baseline="0" noProof="0">
                <a:ln>
                  <a:noFill/>
                </a:ln>
                <a:solidFill>
                  <a:srgbClr val="003455"/>
                </a:solidFill>
                <a:effectLst/>
                <a:uLnTx/>
                <a:uFillTx/>
                <a:latin typeface="Arial" panose="020B0604020202020204"/>
                <a:ea typeface="MS PGothic" charset="0"/>
                <a:cs typeface="+mn-cs"/>
              </a:rPr>
              <a:t>Total annualised change in eGFR</a:t>
            </a:r>
            <a:r>
              <a:rPr kumimoji="0" lang="en-GB" sz="1000" b="1" i="0" u="none" strike="noStrike" kern="1200" cap="none" spc="0" normalizeH="0" baseline="30000" noProof="0">
                <a:ln>
                  <a:noFill/>
                </a:ln>
                <a:solidFill>
                  <a:srgbClr val="003455"/>
                </a:solidFill>
                <a:effectLst/>
                <a:uLnTx/>
                <a:uFillTx/>
                <a:latin typeface="Arial" panose="020B0604020202020204"/>
                <a:ea typeface="MS PGothic" charset="0"/>
                <a:cs typeface="+mn-cs"/>
              </a:rPr>
              <a:t>#</a:t>
            </a:r>
            <a:r>
              <a:rPr kumimoji="0" lang="en-GB" sz="1000" b="1" i="0" u="none" strike="noStrike" kern="1200" cap="none" spc="0" normalizeH="0" baseline="0" noProof="0">
                <a:ln>
                  <a:noFill/>
                </a:ln>
                <a:solidFill>
                  <a:srgbClr val="003455"/>
                </a:solidFill>
                <a:effectLst/>
                <a:uLnTx/>
                <a:uFillTx/>
                <a:latin typeface="Arial" panose="020B0604020202020204"/>
                <a:ea typeface="MS PGothic" charset="0"/>
                <a:cs typeface="+mn-cs"/>
              </a:rPr>
              <a:t>, ml/min/1.73 m</a:t>
            </a:r>
            <a:r>
              <a:rPr kumimoji="0" lang="en-GB" sz="1000" b="1" i="0" u="none" strike="noStrike" kern="1200" cap="none" spc="0" normalizeH="0" baseline="30000" noProof="0">
                <a:ln>
                  <a:noFill/>
                </a:ln>
                <a:solidFill>
                  <a:srgbClr val="003455"/>
                </a:solidFill>
                <a:effectLst/>
                <a:uLnTx/>
                <a:uFillTx/>
                <a:latin typeface="Arial" panose="020B0604020202020204"/>
                <a:ea typeface="MS PGothic" charset="0"/>
                <a:cs typeface="+mn-cs"/>
              </a:rPr>
              <a:t>2 </a:t>
            </a:r>
            <a:r>
              <a:rPr kumimoji="0" lang="en-GB" sz="1000" b="1" i="0" u="none" strike="noStrike" kern="1200" cap="none" spc="0" normalizeH="0" baseline="0" noProof="0">
                <a:ln>
                  <a:noFill/>
                </a:ln>
                <a:solidFill>
                  <a:srgbClr val="003455"/>
                </a:solidFill>
                <a:effectLst/>
                <a:uLnTx/>
                <a:uFillTx/>
                <a:latin typeface="Arial" panose="020B0604020202020204"/>
                <a:ea typeface="MS PGothic" charset="0"/>
                <a:cs typeface="+mn-cs"/>
              </a:rPr>
              <a:t>(95% CI):</a:t>
            </a:r>
            <a:endParaRPr kumimoji="0" lang="en-GB" sz="1000" b="1" i="0" u="none" strike="noStrike" kern="1200" cap="none" spc="0" normalizeH="0" baseline="30000" noProof="0">
              <a:ln>
                <a:noFill/>
              </a:ln>
              <a:solidFill>
                <a:srgbClr val="003455"/>
              </a:solidFill>
              <a:effectLst/>
              <a:uLnTx/>
              <a:uFillTx/>
              <a:latin typeface="Arial" panose="020B0604020202020204"/>
              <a:ea typeface="MS PGothic" charset="0"/>
              <a:cs typeface="+mn-cs"/>
            </a:endParaRPr>
          </a:p>
          <a:p>
            <a:pPr marL="0" marR="0" lvl="0" indent="0" algn="ctr" defTabSz="609585" rtl="0" eaLnBrk="0" fontAlgn="base" latinLnBrk="0" hangingPunct="0">
              <a:lnSpc>
                <a:spcPct val="100000"/>
              </a:lnSpc>
              <a:spcBef>
                <a:spcPts val="0"/>
              </a:spcBef>
              <a:spcAft>
                <a:spcPct val="0"/>
              </a:spcAft>
              <a:buClrTx/>
              <a:buSzTx/>
              <a:buFontTx/>
              <a:buNone/>
              <a:tabLst/>
              <a:defRPr/>
            </a:pPr>
            <a:r>
              <a:rPr kumimoji="0" lang="en-GB" sz="1000" b="0" i="0" u="none" strike="noStrike" kern="1200" cap="none" spc="0" normalizeH="0" baseline="0" noProof="0">
                <a:ln>
                  <a:noFill/>
                </a:ln>
                <a:solidFill>
                  <a:srgbClr val="0091DF"/>
                </a:solidFill>
                <a:effectLst/>
                <a:uLnTx/>
                <a:uFillTx/>
                <a:latin typeface="Arial" panose="020B0604020202020204"/>
                <a:ea typeface="MS PGothic" charset="0"/>
                <a:cs typeface="+mn-cs"/>
              </a:rPr>
              <a:t>Finerenone: –3.5 (–3.8 to –3.3), </a:t>
            </a:r>
            <a:r>
              <a:rPr kumimoji="0" lang="en-GB" sz="1000" b="0" i="0" u="none" strike="noStrike" kern="1200" cap="none" spc="0" normalizeH="0" baseline="0" noProof="0">
                <a:ln>
                  <a:noFill/>
                </a:ln>
                <a:solidFill>
                  <a:srgbClr val="53585A"/>
                </a:solidFill>
                <a:effectLst/>
                <a:uLnTx/>
                <a:uFillTx/>
                <a:latin typeface="Arial" panose="020B0604020202020204"/>
                <a:ea typeface="MS PGothic" charset="0"/>
                <a:cs typeface="+mn-cs"/>
              </a:rPr>
              <a:t>Placebo: –3.6 (–3.8 to –3.4)</a:t>
            </a:r>
            <a:endParaRPr kumimoji="0" lang="en-GB" sz="1000" b="0" i="0" u="none" strike="noStrike" kern="1200" cap="none" spc="0" normalizeH="0" baseline="30000" noProof="0">
              <a:ln>
                <a:noFill/>
              </a:ln>
              <a:solidFill>
                <a:srgbClr val="53585A"/>
              </a:solidFill>
              <a:effectLst/>
              <a:uLnTx/>
              <a:uFillTx/>
              <a:latin typeface="Arial" panose="020B0604020202020204"/>
              <a:ea typeface="MS PGothic" charset="0"/>
              <a:cs typeface="+mn-cs"/>
            </a:endParaRPr>
          </a:p>
        </p:txBody>
      </p:sp>
      <p:sp>
        <p:nvSpPr>
          <p:cNvPr id="2" name="Footer Placeholder 1">
            <a:extLst>
              <a:ext uri="{FF2B5EF4-FFF2-40B4-BE49-F238E27FC236}">
                <a16:creationId xmlns:a16="http://schemas.microsoft.com/office/drawing/2014/main" id="{73AF6ADC-561C-45B0-B8FF-A8C961C7CDD3}"/>
              </a:ext>
            </a:extLst>
          </p:cNvPr>
          <p:cNvSpPr>
            <a:spLocks noGrp="1"/>
          </p:cNvSpPr>
          <p:nvPr>
            <p:ph type="ftr" sz="quarter" idx="14"/>
          </p:nvPr>
        </p:nvSpPr>
        <p:spPr>
          <a:xfrm>
            <a:off x="932596" y="6091526"/>
            <a:ext cx="10340888" cy="506124"/>
          </a:xfrm>
        </p:spPr>
        <p:txBody>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53585A"/>
                </a:solidFill>
                <a:effectLst/>
                <a:uLnTx/>
                <a:uFillTx/>
                <a:latin typeface="Arial" panose="020B0604020202020204"/>
                <a:ea typeface="MS PGothic" charset="0"/>
                <a:cs typeface="+mn-cs"/>
              </a:rPr>
              <a:t>Mixed model analysis of eGFR over time. Full analysis set; </a:t>
            </a:r>
            <a:r>
              <a:rPr kumimoji="0" lang="en-GB" sz="900" b="0" i="0" u="none" strike="noStrike" kern="1200" cap="none" spc="0" normalizeH="0" baseline="30000" noProof="0">
                <a:ln>
                  <a:noFill/>
                </a:ln>
                <a:solidFill>
                  <a:srgbClr val="53585A"/>
                </a:solidFill>
                <a:effectLst/>
                <a:uLnTx/>
                <a:uFillTx/>
                <a:latin typeface="Arial" panose="020B0604020202020204"/>
                <a:ea typeface="MS PGothic" charset="0"/>
                <a:cs typeface="+mn-cs"/>
              </a:rPr>
              <a:t>#</a:t>
            </a:r>
            <a:r>
              <a:rPr kumimoji="0" lang="en-GB" sz="900" b="0" i="0" u="none" strike="noStrike" kern="1200" cap="none" spc="0" normalizeH="0" baseline="0" noProof="0">
                <a:ln>
                  <a:noFill/>
                </a:ln>
                <a:solidFill>
                  <a:srgbClr val="53585A"/>
                </a:solidFill>
                <a:effectLst/>
                <a:uLnTx/>
                <a:uFillTx/>
                <a:latin typeface="Arial" panose="020B0604020202020204"/>
                <a:ea typeface="MS PGothic" charset="0"/>
                <a:cs typeface="+mn-cs"/>
              </a:rPr>
              <a:t>LS mean change in eGFR slope from baseline to the permanent discontinuation or end-of-study visit; </a:t>
            </a:r>
            <a:r>
              <a:rPr kumimoji="0" lang="en-GB" sz="900" b="0" i="0" u="none" strike="noStrike" kern="1200" cap="none" spc="0" normalizeH="0" baseline="30000" noProof="0">
                <a:ln>
                  <a:noFill/>
                </a:ln>
                <a:solidFill>
                  <a:srgbClr val="53585A"/>
                </a:solidFill>
                <a:effectLst/>
                <a:uLnTx/>
                <a:uFillTx/>
                <a:latin typeface="Arial" panose="020B0604020202020204" pitchFamily="34" charset="0"/>
                <a:ea typeface="MS PGothic" charset="0"/>
                <a:cs typeface="Arial" panose="020B0604020202020204" pitchFamily="34" charset="0"/>
              </a:rPr>
              <a:t>‡</a:t>
            </a:r>
            <a:r>
              <a:rPr kumimoji="0" lang="en-GB" sz="900" b="0" i="0" u="none" strike="noStrike" kern="1200" cap="none" spc="0" normalizeH="0" baseline="0" noProof="0">
                <a:ln>
                  <a:noFill/>
                </a:ln>
                <a:solidFill>
                  <a:srgbClr val="53585A"/>
                </a:solidFill>
                <a:effectLst/>
                <a:uLnTx/>
                <a:uFillTx/>
                <a:latin typeface="Arial" panose="020B0604020202020204"/>
                <a:ea typeface="MS PGothic" charset="0"/>
                <a:cs typeface="+mn-cs"/>
              </a:rPr>
              <a:t>LS mean change in eGFR slope from month 4 to the permanent discontinuation or end-of-study visit</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53585A"/>
                </a:solidFill>
                <a:effectLst/>
                <a:uLnTx/>
                <a:uFillTx/>
                <a:latin typeface="Arial" panose="020B0604020202020204"/>
                <a:ea typeface="MS PGothic" charset="0"/>
                <a:cs typeface="+mn-cs"/>
              </a:rPr>
              <a:t>CI, confidence interval; eGFR, estimated glomerular filtration rate; LS, least-squares</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da-DK" sz="900" b="0" i="0" u="none" strike="noStrike" kern="1200" cap="none" spc="0" normalizeH="0" baseline="0" noProof="0">
                <a:ln>
                  <a:noFill/>
                </a:ln>
                <a:solidFill>
                  <a:srgbClr val="53585A"/>
                </a:solidFill>
                <a:effectLst/>
                <a:uLnTx/>
                <a:uFillTx/>
                <a:latin typeface="Arial" panose="020B0604020202020204"/>
                <a:ea typeface="MS PGothic" charset="0"/>
                <a:cs typeface="+mn-cs"/>
              </a:rPr>
              <a:t>Bakris </a:t>
            </a:r>
            <a:r>
              <a:rPr kumimoji="0" lang="da-DK" sz="900" b="0" u="none" strike="noStrike" kern="1200" cap="none" spc="0" normalizeH="0" baseline="0" noProof="0">
                <a:ln>
                  <a:noFill/>
                </a:ln>
                <a:solidFill>
                  <a:srgbClr val="53585A"/>
                </a:solidFill>
                <a:effectLst/>
                <a:uLnTx/>
                <a:uFillTx/>
                <a:latin typeface="Arial" panose="020B0604020202020204"/>
                <a:ea typeface="MS PGothic" charset="0"/>
                <a:cs typeface="+mn-cs"/>
              </a:rPr>
              <a:t>GL, et al. Kidney Int. 2023; 103: 196-206</a:t>
            </a:r>
            <a:endParaRPr kumimoji="0" lang="en-GB" sz="900" b="0" u="none" strike="noStrike" kern="1200" cap="none" spc="0" normalizeH="0" baseline="0" noProof="0">
              <a:ln>
                <a:noFill/>
              </a:ln>
              <a:solidFill>
                <a:srgbClr val="53585A"/>
              </a:solidFill>
              <a:effectLst/>
              <a:uLnTx/>
              <a:uFillTx/>
              <a:latin typeface="Arial" panose="020B0604020202020204"/>
              <a:ea typeface="MS PGothic" charset="0"/>
              <a:cs typeface="+mn-cs"/>
            </a:endParaRPr>
          </a:p>
        </p:txBody>
      </p:sp>
      <p:sp>
        <p:nvSpPr>
          <p:cNvPr id="3" name="Slide Number Placeholder 2">
            <a:extLst>
              <a:ext uri="{FF2B5EF4-FFF2-40B4-BE49-F238E27FC236}">
                <a16:creationId xmlns:a16="http://schemas.microsoft.com/office/drawing/2014/main" id="{CE17DC91-8DF5-4A26-B626-80FC3FEE864C}"/>
              </a:ext>
            </a:extLst>
          </p:cNvPr>
          <p:cNvSpPr>
            <a:spLocks noGrp="1"/>
          </p:cNvSpPr>
          <p:nvPr>
            <p:ph type="sldNum" sz="quarter" idx="15"/>
          </p:nvPr>
        </p:nvSpPr>
        <p:spPr/>
        <p:txBody>
          <a:bodyPr/>
          <a:lstStyle/>
          <a:p>
            <a:pPr marL="0" marR="0" lvl="0" indent="0" algn="l" defTabSz="609585" rtl="0" eaLnBrk="0" fontAlgn="base" latinLnBrk="0" hangingPunct="0">
              <a:lnSpc>
                <a:spcPct val="100000"/>
              </a:lnSpc>
              <a:spcBef>
                <a:spcPct val="0"/>
              </a:spcBef>
              <a:spcAft>
                <a:spcPct val="0"/>
              </a:spcAft>
              <a:buClrTx/>
              <a:buSzTx/>
              <a:buFontTx/>
              <a:buNone/>
              <a:tabLst/>
              <a:defRPr/>
            </a:pPr>
            <a:fld id="{7AF8E309-D608-654D-B811-6A2C46C88181}" type="slidenum">
              <a:rPr kumimoji="0" lang="en-US" sz="900" b="0" i="0" u="none" strike="noStrike" kern="1200" cap="none" spc="0" normalizeH="0" baseline="0" noProof="0" smtClean="0">
                <a:ln>
                  <a:noFill/>
                </a:ln>
                <a:solidFill>
                  <a:srgbClr val="66B512"/>
                </a:solidFill>
                <a:effectLst/>
                <a:uLnTx/>
                <a:uFillTx/>
                <a:latin typeface="Arial" panose="020B0604020202020204"/>
                <a:ea typeface="MS PGothic" charset="0"/>
                <a:cs typeface="+mn-cs"/>
              </a:rPr>
              <a:pPr marL="0" marR="0" lvl="0" indent="0" algn="l" defTabSz="609585" rtl="0" eaLnBrk="0" fontAlgn="base" latinLnBrk="0" hangingPunct="0">
                <a:lnSpc>
                  <a:spcPct val="100000"/>
                </a:lnSpc>
                <a:spcBef>
                  <a:spcPct val="0"/>
                </a:spcBef>
                <a:spcAft>
                  <a:spcPct val="0"/>
                </a:spcAft>
                <a:buClrTx/>
                <a:buSzTx/>
                <a:buFontTx/>
                <a:buNone/>
                <a:tabLst/>
                <a:defRPr/>
              </a:pPr>
              <a:t>54</a:t>
            </a:fld>
            <a:endParaRPr kumimoji="0" lang="en-US" sz="900" b="0" i="0" u="none" strike="noStrike" kern="1200" cap="none" spc="0" normalizeH="0" baseline="0" noProof="0">
              <a:ln>
                <a:noFill/>
              </a:ln>
              <a:solidFill>
                <a:srgbClr val="66B512"/>
              </a:solidFill>
              <a:effectLst/>
              <a:uLnTx/>
              <a:uFillTx/>
              <a:latin typeface="Arial" panose="020B0604020202020204"/>
              <a:ea typeface="MS PGothic" charset="0"/>
              <a:cs typeface="+mn-cs"/>
            </a:endParaRPr>
          </a:p>
        </p:txBody>
      </p:sp>
      <p:sp>
        <p:nvSpPr>
          <p:cNvPr id="5" name="Title 4">
            <a:extLst>
              <a:ext uri="{FF2B5EF4-FFF2-40B4-BE49-F238E27FC236}">
                <a16:creationId xmlns:a16="http://schemas.microsoft.com/office/drawing/2014/main" id="{04AFE968-174C-4818-B2D1-3A8D591E4DEF}"/>
              </a:ext>
            </a:extLst>
          </p:cNvPr>
          <p:cNvSpPr>
            <a:spLocks noGrp="1"/>
          </p:cNvSpPr>
          <p:nvPr>
            <p:ph type="title"/>
          </p:nvPr>
        </p:nvSpPr>
        <p:spPr>
          <a:xfrm>
            <a:off x="623888" y="347779"/>
            <a:ext cx="9972611" cy="962377"/>
          </a:xfrm>
        </p:spPr>
        <p:txBody>
          <a:bodyPr>
            <a:normAutofit/>
          </a:bodyPr>
          <a:lstStyle/>
          <a:p>
            <a:r>
              <a:rPr lang="en-GB" sz="2400"/>
              <a:t>FIDELITY Study: Reduction of eGFR slope</a:t>
            </a:r>
            <a:endParaRPr lang="en-GB" sz="240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E61DBE1-83F0-48F7-8B16-39B213CA8EB5}"/>
              </a:ext>
            </a:extLst>
          </p:cNvPr>
          <p:cNvSpPr txBox="1"/>
          <p:nvPr/>
        </p:nvSpPr>
        <p:spPr>
          <a:xfrm>
            <a:off x="515380" y="5244365"/>
            <a:ext cx="917282" cy="546502"/>
          </a:xfrm>
          <a:prstGeom prst="rect">
            <a:avLst/>
          </a:prstGeom>
        </p:spPr>
        <p:txBody>
          <a:bodyPr vert="horz" wrap="square" lIns="0" tIns="0" rIns="0" bIns="0" rtlCol="0" anchor="t" anchorCtr="0">
            <a:noAutofit/>
          </a:bodyPr>
          <a:lstStyle/>
          <a:p>
            <a:pPr marL="0" marR="0" lvl="0" indent="0" algn="r" defTabSz="609585" rtl="0" eaLnBrk="0" fontAlgn="base" latinLnBrk="0" hangingPunct="0">
              <a:lnSpc>
                <a:spcPct val="100000"/>
              </a:lnSpc>
              <a:spcBef>
                <a:spcPts val="0"/>
              </a:spcBef>
              <a:spcAft>
                <a:spcPct val="0"/>
              </a:spcAft>
              <a:buClrTx/>
              <a:buSzTx/>
              <a:buFontTx/>
              <a:buNone/>
              <a:tabLst/>
              <a:defRPr/>
            </a:pPr>
            <a:r>
              <a:rPr kumimoji="0" lang="en-GB" sz="1200" b="1" i="0" u="none" strike="noStrike" kern="1200" cap="none" spc="0" normalizeH="0" baseline="0" noProof="0">
                <a:ln>
                  <a:noFill/>
                </a:ln>
                <a:solidFill>
                  <a:srgbClr val="53585A"/>
                </a:solidFill>
                <a:effectLst/>
                <a:uLnTx/>
                <a:uFillTx/>
                <a:latin typeface="Arial" panose="020B0604020202020204"/>
                <a:ea typeface="MS PGothic" charset="0"/>
                <a:cs typeface="+mn-cs"/>
              </a:rPr>
              <a:t>N</a:t>
            </a:r>
          </a:p>
          <a:p>
            <a:pPr marL="0" marR="0" lvl="0" indent="0" algn="r" defTabSz="609585" rtl="0" eaLnBrk="0" fontAlgn="base" latinLnBrk="0" hangingPunct="0">
              <a:lnSpc>
                <a:spcPct val="120000"/>
              </a:lnSpc>
              <a:spcBef>
                <a:spcPts val="0"/>
              </a:spcBef>
              <a:spcAft>
                <a:spcPct val="0"/>
              </a:spcAft>
              <a:buClrTx/>
              <a:buSzTx/>
              <a:buFontTx/>
              <a:buNone/>
              <a:tabLst/>
              <a:defRPr/>
            </a:pPr>
            <a:r>
              <a:rPr kumimoji="0" lang="en-GB" sz="1200" b="0" i="0" u="none" strike="noStrike" kern="1200" cap="none" spc="0" normalizeH="0" baseline="0" noProof="0">
                <a:ln>
                  <a:noFill/>
                </a:ln>
                <a:solidFill>
                  <a:srgbClr val="0091DF"/>
                </a:solidFill>
                <a:effectLst/>
                <a:uLnTx/>
                <a:uFillTx/>
                <a:latin typeface="Arial" panose="020B0604020202020204"/>
                <a:ea typeface="MS PGothic" charset="0"/>
                <a:cs typeface="+mn-cs"/>
              </a:rPr>
              <a:t>Finerenone</a:t>
            </a:r>
          </a:p>
          <a:p>
            <a:pPr marL="0" marR="0" lvl="0" indent="0" algn="r" defTabSz="609585" rtl="0" eaLnBrk="0" fontAlgn="base" latinLnBrk="0" hangingPunct="0">
              <a:lnSpc>
                <a:spcPct val="120000"/>
              </a:lnSpc>
              <a:spcBef>
                <a:spcPts val="0"/>
              </a:spcBef>
              <a:spcAft>
                <a:spcPct val="0"/>
              </a:spcAft>
              <a:buClrTx/>
              <a:buSzTx/>
              <a:buFontTx/>
              <a:buNone/>
              <a:tabLst/>
              <a:defRPr/>
            </a:pPr>
            <a:r>
              <a:rPr kumimoji="0" lang="en-GB" sz="1200" b="0" i="0" u="none" strike="noStrike" kern="1200" cap="none" spc="0" normalizeH="0" baseline="0" noProof="0">
                <a:ln>
                  <a:noFill/>
                </a:ln>
                <a:solidFill>
                  <a:srgbClr val="53585A"/>
                </a:solidFill>
                <a:effectLst/>
                <a:uLnTx/>
                <a:uFillTx/>
                <a:latin typeface="Arial" panose="020B0604020202020204"/>
                <a:ea typeface="MS PGothic" charset="0"/>
                <a:cs typeface="+mn-cs"/>
              </a:rPr>
              <a:t>Placebo</a:t>
            </a:r>
          </a:p>
        </p:txBody>
      </p:sp>
      <p:sp>
        <p:nvSpPr>
          <p:cNvPr id="11" name="TextBox 10">
            <a:extLst>
              <a:ext uri="{FF2B5EF4-FFF2-40B4-BE49-F238E27FC236}">
                <a16:creationId xmlns:a16="http://schemas.microsoft.com/office/drawing/2014/main" id="{2C50ACA4-DA4E-46A8-A08F-BB77F345FD17}"/>
              </a:ext>
            </a:extLst>
          </p:cNvPr>
          <p:cNvSpPr txBox="1"/>
          <p:nvPr/>
        </p:nvSpPr>
        <p:spPr>
          <a:xfrm>
            <a:off x="1556310" y="5434428"/>
            <a:ext cx="439145" cy="420543"/>
          </a:xfrm>
          <a:prstGeom prst="rect">
            <a:avLst/>
          </a:prstGeom>
        </p:spPr>
        <p:txBody>
          <a:bodyPr vert="horz" wrap="square" lIns="0" tIns="0" rIns="0" bIns="0" rtlCol="0" anchor="b" anchorCtr="0">
            <a:noAutofit/>
          </a:bodyPr>
          <a:lstStyle/>
          <a:p>
            <a:pPr marL="0" marR="0" lvl="0" indent="0" algn="ctr" defTabSz="609585" rtl="0" eaLnBrk="0" fontAlgn="base" latinLnBrk="0" hangingPunct="0">
              <a:lnSpc>
                <a:spcPct val="120000"/>
              </a:lnSpc>
              <a:spcBef>
                <a:spcPts val="0"/>
              </a:spcBef>
              <a:spcAft>
                <a:spcPct val="0"/>
              </a:spcAft>
              <a:buClrTx/>
              <a:buSzTx/>
              <a:buFontTx/>
              <a:buNone/>
              <a:tabLst/>
              <a:defRPr/>
            </a:pPr>
            <a:endParaRPr kumimoji="0" lang="en-GB" sz="1200" b="0" i="0" u="none" strike="noStrike" kern="1200" cap="none" spc="0" normalizeH="0" baseline="0" noProof="0">
              <a:ln>
                <a:noFill/>
              </a:ln>
              <a:solidFill>
                <a:srgbClr val="0091DF"/>
              </a:solidFill>
              <a:effectLst/>
              <a:uLnTx/>
              <a:uFillTx/>
              <a:latin typeface="Arial" panose="020B0604020202020204"/>
              <a:ea typeface="MS PGothic" charset="0"/>
              <a:cs typeface="+mn-cs"/>
            </a:endParaRPr>
          </a:p>
          <a:p>
            <a:pPr marL="0" marR="0" lvl="0" indent="0" algn="ctr" defTabSz="609585" rtl="0" eaLnBrk="0" fontAlgn="base" latinLnBrk="0" hangingPunct="0">
              <a:lnSpc>
                <a:spcPct val="120000"/>
              </a:lnSpc>
              <a:spcBef>
                <a:spcPts val="0"/>
              </a:spcBef>
              <a:spcAft>
                <a:spcPct val="0"/>
              </a:spcAft>
              <a:buClrTx/>
              <a:buSzTx/>
              <a:buFontTx/>
              <a:buNone/>
              <a:tabLst/>
              <a:defRPr/>
            </a:pPr>
            <a:r>
              <a:rPr kumimoji="0" lang="en-GB" sz="1200" b="0" i="0" u="none" strike="noStrike" kern="1200" cap="none" spc="0" normalizeH="0" baseline="0" noProof="0">
                <a:ln>
                  <a:noFill/>
                </a:ln>
                <a:solidFill>
                  <a:srgbClr val="0091DF"/>
                </a:solidFill>
                <a:effectLst/>
                <a:uLnTx/>
                <a:uFillTx/>
                <a:latin typeface="Arial" panose="020B0604020202020204"/>
                <a:ea typeface="MS PGothic" charset="0"/>
                <a:cs typeface="+mn-cs"/>
              </a:rPr>
              <a:t>6428</a:t>
            </a:r>
          </a:p>
          <a:p>
            <a:pPr marL="0" marR="0" lvl="0" indent="0" algn="ctr" defTabSz="609585" rtl="0" eaLnBrk="0" fontAlgn="base" latinLnBrk="0" hangingPunct="0">
              <a:lnSpc>
                <a:spcPct val="120000"/>
              </a:lnSpc>
              <a:spcBef>
                <a:spcPts val="0"/>
              </a:spcBef>
              <a:spcAft>
                <a:spcPct val="0"/>
              </a:spcAft>
              <a:buClrTx/>
              <a:buSzTx/>
              <a:buFontTx/>
              <a:buNone/>
              <a:tabLst/>
              <a:defRPr/>
            </a:pPr>
            <a:r>
              <a:rPr kumimoji="0" lang="en-GB" sz="1200" b="0" i="0" u="none" strike="noStrike" kern="1200" cap="none" spc="0" normalizeH="0" baseline="0" noProof="0">
                <a:ln>
                  <a:noFill/>
                </a:ln>
                <a:solidFill>
                  <a:srgbClr val="53585A"/>
                </a:solidFill>
                <a:effectLst/>
                <a:uLnTx/>
                <a:uFillTx/>
                <a:latin typeface="Arial" panose="020B0604020202020204"/>
                <a:ea typeface="MS PGothic" charset="0"/>
                <a:cs typeface="+mn-cs"/>
              </a:rPr>
              <a:t>6406</a:t>
            </a:r>
            <a:endParaRPr kumimoji="0" lang="en-GB" sz="1200" b="0" i="0" u="none" strike="noStrike" kern="1200" cap="none" spc="0" normalizeH="0" baseline="0" noProof="0">
              <a:ln>
                <a:noFill/>
              </a:ln>
              <a:solidFill>
                <a:srgbClr val="0091DF"/>
              </a:solidFill>
              <a:effectLst/>
              <a:uLnTx/>
              <a:uFillTx/>
              <a:latin typeface="Arial" panose="020B0604020202020204"/>
              <a:ea typeface="MS PGothic" charset="0"/>
              <a:cs typeface="+mn-cs"/>
            </a:endParaRPr>
          </a:p>
        </p:txBody>
      </p:sp>
      <p:sp>
        <p:nvSpPr>
          <p:cNvPr id="12" name="TextBox 11">
            <a:extLst>
              <a:ext uri="{FF2B5EF4-FFF2-40B4-BE49-F238E27FC236}">
                <a16:creationId xmlns:a16="http://schemas.microsoft.com/office/drawing/2014/main" id="{C8DA14DD-AE1E-4223-AFB6-B0B4B1421E74}"/>
              </a:ext>
            </a:extLst>
          </p:cNvPr>
          <p:cNvSpPr txBox="1"/>
          <p:nvPr/>
        </p:nvSpPr>
        <p:spPr>
          <a:xfrm>
            <a:off x="2452499" y="5524280"/>
            <a:ext cx="439145" cy="330691"/>
          </a:xfrm>
          <a:prstGeom prst="rect">
            <a:avLst/>
          </a:prstGeom>
        </p:spPr>
        <p:txBody>
          <a:bodyPr vert="horz" wrap="square" lIns="0" tIns="0" rIns="0" bIns="0" rtlCol="0" anchor="b" anchorCtr="0">
            <a:noAutofit/>
          </a:bodyPr>
          <a:lstStyle/>
          <a:p>
            <a:pPr marL="0" marR="0" lvl="0" indent="0" algn="ctr" defTabSz="609585" rtl="0" eaLnBrk="0" fontAlgn="base" latinLnBrk="0" hangingPunct="0">
              <a:lnSpc>
                <a:spcPct val="120000"/>
              </a:lnSpc>
              <a:spcBef>
                <a:spcPts val="0"/>
              </a:spcBef>
              <a:spcAft>
                <a:spcPct val="0"/>
              </a:spcAft>
              <a:buClrTx/>
              <a:buSzTx/>
              <a:buFontTx/>
              <a:buNone/>
              <a:tabLst/>
              <a:defRPr/>
            </a:pPr>
            <a:r>
              <a:rPr kumimoji="0" lang="en-GB" sz="1200" b="0" i="0" u="none" strike="noStrike" kern="1200" cap="none" spc="0" normalizeH="0" baseline="0" noProof="0">
                <a:ln>
                  <a:noFill/>
                </a:ln>
                <a:solidFill>
                  <a:srgbClr val="0091DF"/>
                </a:solidFill>
                <a:effectLst/>
                <a:uLnTx/>
                <a:uFillTx/>
                <a:latin typeface="Arial" panose="020B0604020202020204"/>
                <a:ea typeface="MS PGothic" charset="0"/>
                <a:cs typeface="+mn-cs"/>
              </a:rPr>
              <a:t>6262</a:t>
            </a:r>
          </a:p>
          <a:p>
            <a:pPr marL="0" marR="0" lvl="0" indent="0" algn="ctr" defTabSz="609585" rtl="0" eaLnBrk="0" fontAlgn="base" latinLnBrk="0" hangingPunct="0">
              <a:lnSpc>
                <a:spcPct val="120000"/>
              </a:lnSpc>
              <a:spcBef>
                <a:spcPts val="0"/>
              </a:spcBef>
              <a:spcAft>
                <a:spcPct val="0"/>
              </a:spcAft>
              <a:buClrTx/>
              <a:buSzTx/>
              <a:buFontTx/>
              <a:buNone/>
              <a:tabLst/>
              <a:defRPr/>
            </a:pPr>
            <a:r>
              <a:rPr kumimoji="0" lang="en-GB" sz="1200" b="0" i="0" u="none" strike="noStrike" kern="1200" cap="none" spc="0" normalizeH="0" baseline="0" noProof="0">
                <a:ln>
                  <a:noFill/>
                </a:ln>
                <a:solidFill>
                  <a:srgbClr val="53585A"/>
                </a:solidFill>
                <a:effectLst/>
                <a:uLnTx/>
                <a:uFillTx/>
                <a:latin typeface="Arial" panose="020B0604020202020204"/>
                <a:ea typeface="MS PGothic" charset="0"/>
                <a:cs typeface="+mn-cs"/>
              </a:rPr>
              <a:t>6244</a:t>
            </a:r>
          </a:p>
        </p:txBody>
      </p:sp>
      <p:sp>
        <p:nvSpPr>
          <p:cNvPr id="14" name="TextBox 13">
            <a:extLst>
              <a:ext uri="{FF2B5EF4-FFF2-40B4-BE49-F238E27FC236}">
                <a16:creationId xmlns:a16="http://schemas.microsoft.com/office/drawing/2014/main" id="{5820F0A4-48FC-49BD-852B-86FC6EEBEBB3}"/>
              </a:ext>
            </a:extLst>
          </p:cNvPr>
          <p:cNvSpPr txBox="1"/>
          <p:nvPr/>
        </p:nvSpPr>
        <p:spPr>
          <a:xfrm>
            <a:off x="4216695" y="5524280"/>
            <a:ext cx="439145" cy="330691"/>
          </a:xfrm>
          <a:prstGeom prst="rect">
            <a:avLst/>
          </a:prstGeom>
        </p:spPr>
        <p:txBody>
          <a:bodyPr vert="horz" wrap="square" lIns="0" tIns="0" rIns="0" bIns="0" rtlCol="0" anchor="b" anchorCtr="0">
            <a:noAutofit/>
          </a:bodyPr>
          <a:lstStyle/>
          <a:p>
            <a:pPr marL="0" marR="0" lvl="0" indent="0" algn="ctr" defTabSz="609585" rtl="0" eaLnBrk="0" fontAlgn="base" latinLnBrk="0" hangingPunct="0">
              <a:lnSpc>
                <a:spcPct val="120000"/>
              </a:lnSpc>
              <a:spcBef>
                <a:spcPts val="0"/>
              </a:spcBef>
              <a:spcAft>
                <a:spcPct val="0"/>
              </a:spcAft>
              <a:buClrTx/>
              <a:buSzTx/>
              <a:buFontTx/>
              <a:buNone/>
              <a:tabLst/>
              <a:defRPr/>
            </a:pPr>
            <a:r>
              <a:rPr kumimoji="0" lang="en-GB" sz="1200" b="0" i="0" u="none" strike="noStrike" kern="1200" cap="none" spc="0" normalizeH="0" baseline="0" noProof="0">
                <a:ln>
                  <a:noFill/>
                </a:ln>
                <a:solidFill>
                  <a:srgbClr val="0091DF"/>
                </a:solidFill>
                <a:effectLst/>
                <a:uLnTx/>
                <a:uFillTx/>
                <a:latin typeface="Arial" panose="020B0604020202020204"/>
                <a:ea typeface="MS PGothic" charset="0"/>
                <a:cs typeface="+mn-cs"/>
              </a:rPr>
              <a:t>6015</a:t>
            </a:r>
          </a:p>
          <a:p>
            <a:pPr marL="0" marR="0" lvl="0" indent="0" algn="ctr" defTabSz="609585" rtl="0" eaLnBrk="0" fontAlgn="base" latinLnBrk="0" hangingPunct="0">
              <a:lnSpc>
                <a:spcPct val="120000"/>
              </a:lnSpc>
              <a:spcBef>
                <a:spcPts val="0"/>
              </a:spcBef>
              <a:spcAft>
                <a:spcPct val="0"/>
              </a:spcAft>
              <a:buClrTx/>
              <a:buSzTx/>
              <a:buFontTx/>
              <a:buNone/>
              <a:tabLst/>
              <a:defRPr/>
            </a:pPr>
            <a:r>
              <a:rPr kumimoji="0" lang="en-GB" sz="1200" b="0" i="0" u="none" strike="noStrike" kern="1200" cap="none" spc="0" normalizeH="0" baseline="0" noProof="0">
                <a:ln>
                  <a:noFill/>
                </a:ln>
                <a:solidFill>
                  <a:srgbClr val="53585A"/>
                </a:solidFill>
                <a:effectLst/>
                <a:uLnTx/>
                <a:uFillTx/>
                <a:latin typeface="Arial" panose="020B0604020202020204"/>
                <a:ea typeface="MS PGothic" charset="0"/>
                <a:cs typeface="+mn-cs"/>
              </a:rPr>
              <a:t>5991</a:t>
            </a:r>
            <a:endParaRPr kumimoji="0" lang="en-GB" sz="1200" b="0" i="0" u="none" strike="noStrike" kern="1200" cap="none" spc="0" normalizeH="0" baseline="0" noProof="0">
              <a:ln>
                <a:noFill/>
              </a:ln>
              <a:solidFill>
                <a:srgbClr val="0091DF"/>
              </a:solidFill>
              <a:effectLst/>
              <a:uLnTx/>
              <a:uFillTx/>
              <a:latin typeface="Arial" panose="020B0604020202020204"/>
              <a:ea typeface="MS PGothic" charset="0"/>
              <a:cs typeface="+mn-cs"/>
            </a:endParaRPr>
          </a:p>
        </p:txBody>
      </p:sp>
      <p:sp>
        <p:nvSpPr>
          <p:cNvPr id="17" name="TextBox 16">
            <a:extLst>
              <a:ext uri="{FF2B5EF4-FFF2-40B4-BE49-F238E27FC236}">
                <a16:creationId xmlns:a16="http://schemas.microsoft.com/office/drawing/2014/main" id="{88D5CAA1-E589-4667-8B94-87D71C734315}"/>
              </a:ext>
            </a:extLst>
          </p:cNvPr>
          <p:cNvSpPr txBox="1"/>
          <p:nvPr/>
        </p:nvSpPr>
        <p:spPr>
          <a:xfrm>
            <a:off x="6744072" y="5524280"/>
            <a:ext cx="439145" cy="330691"/>
          </a:xfrm>
          <a:prstGeom prst="rect">
            <a:avLst/>
          </a:prstGeom>
        </p:spPr>
        <p:txBody>
          <a:bodyPr vert="horz" wrap="square" lIns="0" tIns="0" rIns="0" bIns="0" rtlCol="0" anchor="b" anchorCtr="0">
            <a:noAutofit/>
          </a:bodyPr>
          <a:lstStyle/>
          <a:p>
            <a:pPr marL="0" marR="0" lvl="0" indent="0" algn="ctr" defTabSz="609585" rtl="0" eaLnBrk="0" fontAlgn="base" latinLnBrk="0" hangingPunct="0">
              <a:lnSpc>
                <a:spcPct val="120000"/>
              </a:lnSpc>
              <a:spcBef>
                <a:spcPts val="0"/>
              </a:spcBef>
              <a:spcAft>
                <a:spcPct val="0"/>
              </a:spcAft>
              <a:buClrTx/>
              <a:buSzTx/>
              <a:buFontTx/>
              <a:buNone/>
              <a:tabLst/>
              <a:defRPr/>
            </a:pPr>
            <a:r>
              <a:rPr kumimoji="0" lang="en-GB" sz="1200" b="0" i="0" u="none" strike="noStrike" kern="1200" cap="none" spc="0" normalizeH="0" baseline="0" noProof="0">
                <a:ln>
                  <a:noFill/>
                </a:ln>
                <a:solidFill>
                  <a:srgbClr val="0091DF"/>
                </a:solidFill>
                <a:effectLst/>
                <a:uLnTx/>
                <a:uFillTx/>
                <a:latin typeface="Arial" panose="020B0604020202020204"/>
                <a:ea typeface="MS PGothic" charset="0"/>
                <a:cs typeface="+mn-cs"/>
              </a:rPr>
              <a:t>4923</a:t>
            </a:r>
          </a:p>
          <a:p>
            <a:pPr marL="0" marR="0" lvl="0" indent="0" algn="ctr" defTabSz="609585" rtl="0" eaLnBrk="0" fontAlgn="base" latinLnBrk="0" hangingPunct="0">
              <a:lnSpc>
                <a:spcPct val="120000"/>
              </a:lnSpc>
              <a:spcBef>
                <a:spcPts val="0"/>
              </a:spcBef>
              <a:spcAft>
                <a:spcPct val="0"/>
              </a:spcAft>
              <a:buClrTx/>
              <a:buSzTx/>
              <a:buFontTx/>
              <a:buNone/>
              <a:tabLst/>
              <a:defRPr/>
            </a:pPr>
            <a:r>
              <a:rPr kumimoji="0" lang="en-GB" sz="1200" b="0" i="0" u="none" strike="noStrike" kern="1200" cap="none" spc="0" normalizeH="0" baseline="0" noProof="0">
                <a:ln>
                  <a:noFill/>
                </a:ln>
                <a:solidFill>
                  <a:srgbClr val="53585A"/>
                </a:solidFill>
                <a:effectLst/>
                <a:uLnTx/>
                <a:uFillTx/>
                <a:latin typeface="Arial" panose="020B0604020202020204"/>
                <a:ea typeface="MS PGothic" charset="0"/>
                <a:cs typeface="+mn-cs"/>
              </a:rPr>
              <a:t>4872</a:t>
            </a:r>
          </a:p>
        </p:txBody>
      </p:sp>
      <p:sp>
        <p:nvSpPr>
          <p:cNvPr id="20" name="TextBox 19">
            <a:extLst>
              <a:ext uri="{FF2B5EF4-FFF2-40B4-BE49-F238E27FC236}">
                <a16:creationId xmlns:a16="http://schemas.microsoft.com/office/drawing/2014/main" id="{97C0BEA2-CC8E-4AFC-B482-9C5DF0C54A83}"/>
              </a:ext>
            </a:extLst>
          </p:cNvPr>
          <p:cNvSpPr txBox="1"/>
          <p:nvPr/>
        </p:nvSpPr>
        <p:spPr>
          <a:xfrm>
            <a:off x="9336360" y="5490688"/>
            <a:ext cx="439145" cy="364283"/>
          </a:xfrm>
          <a:prstGeom prst="rect">
            <a:avLst/>
          </a:prstGeom>
        </p:spPr>
        <p:txBody>
          <a:bodyPr vert="horz" wrap="square" lIns="0" tIns="0" rIns="0" bIns="0" rtlCol="0" anchor="b" anchorCtr="0">
            <a:noAutofit/>
          </a:bodyPr>
          <a:lstStyle/>
          <a:p>
            <a:pPr marL="0" marR="0" lvl="0" indent="0" algn="ctr" defTabSz="609585" rtl="0" eaLnBrk="0" fontAlgn="base" latinLnBrk="0" hangingPunct="0">
              <a:lnSpc>
                <a:spcPct val="120000"/>
              </a:lnSpc>
              <a:spcBef>
                <a:spcPts val="0"/>
              </a:spcBef>
              <a:spcAft>
                <a:spcPct val="0"/>
              </a:spcAft>
              <a:buClrTx/>
              <a:buSzTx/>
              <a:buFontTx/>
              <a:buNone/>
              <a:tabLst/>
              <a:defRPr/>
            </a:pPr>
            <a:r>
              <a:rPr kumimoji="0" lang="en-GB" sz="1200" b="0" i="0" u="none" strike="noStrike" kern="1200" cap="none" spc="0" normalizeH="0" baseline="0" noProof="0">
                <a:ln>
                  <a:noFill/>
                </a:ln>
                <a:solidFill>
                  <a:srgbClr val="0091DF"/>
                </a:solidFill>
                <a:effectLst/>
                <a:uLnTx/>
                <a:uFillTx/>
                <a:latin typeface="Arial" panose="020B0604020202020204"/>
                <a:ea typeface="MS PGothic" charset="0"/>
                <a:cs typeface="+mn-cs"/>
              </a:rPr>
              <a:t>2767</a:t>
            </a:r>
          </a:p>
          <a:p>
            <a:pPr marL="0" marR="0" lvl="0" indent="0" algn="ctr" defTabSz="609585" rtl="0" eaLnBrk="0" fontAlgn="base" latinLnBrk="0" hangingPunct="0">
              <a:lnSpc>
                <a:spcPct val="120000"/>
              </a:lnSpc>
              <a:spcBef>
                <a:spcPts val="0"/>
              </a:spcBef>
              <a:spcAft>
                <a:spcPct val="0"/>
              </a:spcAft>
              <a:buClrTx/>
              <a:buSzTx/>
              <a:buFontTx/>
              <a:buNone/>
              <a:tabLst/>
              <a:defRPr/>
            </a:pPr>
            <a:r>
              <a:rPr kumimoji="0" lang="en-GB" sz="1200" b="0" i="0" u="none" strike="noStrike" kern="1200" cap="none" spc="0" normalizeH="0" baseline="0" noProof="0">
                <a:ln>
                  <a:noFill/>
                </a:ln>
                <a:solidFill>
                  <a:srgbClr val="53585A"/>
                </a:solidFill>
                <a:effectLst/>
                <a:uLnTx/>
                <a:uFillTx/>
                <a:latin typeface="Arial" panose="020B0604020202020204"/>
                <a:ea typeface="MS PGothic" charset="0"/>
                <a:cs typeface="+mn-cs"/>
              </a:rPr>
              <a:t>2727</a:t>
            </a:r>
          </a:p>
        </p:txBody>
      </p:sp>
      <p:sp>
        <p:nvSpPr>
          <p:cNvPr id="22" name="TextBox 21">
            <a:extLst>
              <a:ext uri="{FF2B5EF4-FFF2-40B4-BE49-F238E27FC236}">
                <a16:creationId xmlns:a16="http://schemas.microsoft.com/office/drawing/2014/main" id="{71BEC9A5-21F2-4087-8458-28C110AD7E8F}"/>
              </a:ext>
            </a:extLst>
          </p:cNvPr>
          <p:cNvSpPr txBox="1"/>
          <p:nvPr/>
        </p:nvSpPr>
        <p:spPr>
          <a:xfrm>
            <a:off x="11064552" y="5490688"/>
            <a:ext cx="439145" cy="364283"/>
          </a:xfrm>
          <a:prstGeom prst="rect">
            <a:avLst/>
          </a:prstGeom>
        </p:spPr>
        <p:txBody>
          <a:bodyPr vert="horz" wrap="square" lIns="0" tIns="0" rIns="0" bIns="0" rtlCol="0" anchor="b" anchorCtr="0">
            <a:noAutofit/>
          </a:bodyPr>
          <a:lstStyle/>
          <a:p>
            <a:pPr marL="0" marR="0" lvl="0" indent="0" algn="ctr" defTabSz="609585" rtl="0" eaLnBrk="0" fontAlgn="base" latinLnBrk="0" hangingPunct="0">
              <a:lnSpc>
                <a:spcPct val="120000"/>
              </a:lnSpc>
              <a:spcBef>
                <a:spcPts val="0"/>
              </a:spcBef>
              <a:spcAft>
                <a:spcPct val="0"/>
              </a:spcAft>
              <a:buClrTx/>
              <a:buSzTx/>
              <a:buFontTx/>
              <a:buNone/>
              <a:tabLst/>
              <a:defRPr/>
            </a:pPr>
            <a:r>
              <a:rPr kumimoji="0" lang="en-GB" sz="1200" b="0" i="0" u="none" strike="noStrike" kern="1200" cap="none" spc="0" normalizeH="0" baseline="0" noProof="0">
                <a:ln>
                  <a:noFill/>
                </a:ln>
                <a:solidFill>
                  <a:srgbClr val="0091DF"/>
                </a:solidFill>
                <a:effectLst/>
                <a:uLnTx/>
                <a:uFillTx/>
                <a:latin typeface="Arial" panose="020B0604020202020204"/>
                <a:ea typeface="MS PGothic" charset="0"/>
                <a:cs typeface="+mn-cs"/>
              </a:rPr>
              <a:t>1589</a:t>
            </a:r>
          </a:p>
          <a:p>
            <a:pPr marL="0" marR="0" lvl="0" indent="0" algn="ctr" defTabSz="609585" rtl="0" eaLnBrk="0" fontAlgn="base" latinLnBrk="0" hangingPunct="0">
              <a:lnSpc>
                <a:spcPct val="120000"/>
              </a:lnSpc>
              <a:spcBef>
                <a:spcPts val="0"/>
              </a:spcBef>
              <a:spcAft>
                <a:spcPct val="0"/>
              </a:spcAft>
              <a:buClrTx/>
              <a:buSzTx/>
              <a:buFontTx/>
              <a:buNone/>
              <a:tabLst/>
              <a:defRPr/>
            </a:pPr>
            <a:r>
              <a:rPr kumimoji="0" lang="en-GB" sz="1200" b="0" i="0" u="none" strike="noStrike" kern="1200" cap="none" spc="0" normalizeH="0" baseline="0" noProof="0">
                <a:ln>
                  <a:noFill/>
                </a:ln>
                <a:solidFill>
                  <a:srgbClr val="53585A"/>
                </a:solidFill>
                <a:effectLst/>
                <a:uLnTx/>
                <a:uFillTx/>
                <a:latin typeface="Arial" panose="020B0604020202020204"/>
                <a:ea typeface="MS PGothic" charset="0"/>
                <a:cs typeface="+mn-cs"/>
              </a:rPr>
              <a:t>1572</a:t>
            </a:r>
          </a:p>
        </p:txBody>
      </p:sp>
      <p:sp>
        <p:nvSpPr>
          <p:cNvPr id="36" name="Rectangle 360">
            <a:extLst>
              <a:ext uri="{FF2B5EF4-FFF2-40B4-BE49-F238E27FC236}">
                <a16:creationId xmlns:a16="http://schemas.microsoft.com/office/drawing/2014/main" id="{CF608E26-A114-4E99-94C0-27E53EA29CF9}"/>
              </a:ext>
            </a:extLst>
          </p:cNvPr>
          <p:cNvSpPr>
            <a:spLocks noChangeArrowheads="1"/>
          </p:cNvSpPr>
          <p:nvPr/>
        </p:nvSpPr>
        <p:spPr bwMode="auto">
          <a:xfrm rot="16200000">
            <a:off x="-394653" y="3395240"/>
            <a:ext cx="311598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585" rtl="0" eaLnBrk="0" fontAlgn="base" latinLnBrk="0" hangingPunct="0">
              <a:lnSpc>
                <a:spcPct val="100000"/>
              </a:lnSpc>
              <a:spcBef>
                <a:spcPct val="0"/>
              </a:spcBef>
              <a:spcAft>
                <a:spcPct val="0"/>
              </a:spcAft>
              <a:buClrTx/>
              <a:buSzTx/>
              <a:buFontTx/>
              <a:buNone/>
              <a:tabLst/>
              <a:defRPr sz="1200" b="0" i="0" u="none" strike="noStrike" kern="1200" baseline="0">
                <a:solidFill>
                  <a:srgbClr val="53585A"/>
                </a:solidFill>
                <a:latin typeface="+mn-lt"/>
                <a:ea typeface="+mn-ea"/>
                <a:cs typeface="+mn-cs"/>
              </a:defRPr>
            </a:pPr>
            <a:r>
              <a:rPr kumimoji="0" lang="en-GB" sz="1300" b="1" i="0" u="none" strike="noStrike" kern="1200" cap="none" spc="0" normalizeH="0" baseline="0" noProof="0">
                <a:ln>
                  <a:noFill/>
                </a:ln>
                <a:solidFill>
                  <a:srgbClr val="53585A"/>
                </a:solidFill>
                <a:effectLst/>
                <a:uLnTx/>
                <a:uFillTx/>
                <a:latin typeface="Arial" panose="020B0604020202020204"/>
                <a:ea typeface="MS PGothic" charset="0"/>
                <a:cs typeface="+mn-cs"/>
              </a:rPr>
              <a:t>eGFR LS mean change (ml/min/1.73 m</a:t>
            </a:r>
            <a:r>
              <a:rPr kumimoji="0" lang="en-GB" sz="1300" b="1" i="0" u="none" strike="noStrike" kern="1200" cap="none" spc="0" normalizeH="0" baseline="30000" noProof="0">
                <a:ln>
                  <a:noFill/>
                </a:ln>
                <a:solidFill>
                  <a:srgbClr val="53585A"/>
                </a:solidFill>
                <a:effectLst/>
                <a:uLnTx/>
                <a:uFillTx/>
                <a:latin typeface="Arial" panose="020B0604020202020204"/>
                <a:ea typeface="MS PGothic" charset="0"/>
                <a:cs typeface="+mn-cs"/>
              </a:rPr>
              <a:t>2</a:t>
            </a:r>
            <a:r>
              <a:rPr kumimoji="0" lang="en-GB" sz="1300" b="1" i="0" u="none" strike="noStrike" kern="1200" cap="none" spc="0" normalizeH="0" baseline="0" noProof="0">
                <a:ln>
                  <a:noFill/>
                </a:ln>
                <a:solidFill>
                  <a:srgbClr val="53585A"/>
                </a:solidFill>
                <a:effectLst/>
                <a:uLnTx/>
                <a:uFillTx/>
                <a:latin typeface="Arial" panose="020B0604020202020204"/>
                <a:ea typeface="MS PGothic" charset="0"/>
                <a:cs typeface="+mn-cs"/>
              </a:rPr>
              <a:t>)</a:t>
            </a:r>
          </a:p>
        </p:txBody>
      </p:sp>
      <p:sp>
        <p:nvSpPr>
          <p:cNvPr id="40" name="TextBox 39">
            <a:extLst>
              <a:ext uri="{FF2B5EF4-FFF2-40B4-BE49-F238E27FC236}">
                <a16:creationId xmlns:a16="http://schemas.microsoft.com/office/drawing/2014/main" id="{A4317E97-2FBE-42C3-8CC8-5AA849F5BA7A}"/>
              </a:ext>
            </a:extLst>
          </p:cNvPr>
          <p:cNvSpPr txBox="1"/>
          <p:nvPr/>
        </p:nvSpPr>
        <p:spPr>
          <a:xfrm>
            <a:off x="1674058" y="1377520"/>
            <a:ext cx="7275512" cy="571500"/>
          </a:xfrm>
          <a:prstGeom prst="rect">
            <a:avLst/>
          </a:prstGeom>
        </p:spPr>
        <p:txBody>
          <a:bodyPr vert="horz" wrap="none" lIns="91440" tIns="45720" rIns="91440" bIns="45720" rtlCol="0">
            <a:noAutofit/>
          </a:bodyPr>
          <a:lstStyle/>
          <a:p>
            <a:pPr marL="0" marR="0" lvl="0" indent="0" algn="l" defTabSz="609585" rtl="0" eaLnBrk="0" fontAlgn="base" latinLnBrk="0" hangingPunct="0">
              <a:lnSpc>
                <a:spcPct val="100000"/>
              </a:lnSpc>
              <a:spcBef>
                <a:spcPts val="600"/>
              </a:spcBef>
              <a:spcAft>
                <a:spcPct val="0"/>
              </a:spcAft>
              <a:buClrTx/>
              <a:buSzTx/>
              <a:buFontTx/>
              <a:buNone/>
              <a:tabLst/>
              <a:defRPr/>
            </a:pPr>
            <a:r>
              <a:rPr kumimoji="0" lang="en-GB" sz="1400" b="1" i="0" u="none" strike="noStrike" kern="1200" cap="none" spc="0" normalizeH="0" baseline="0" noProof="0">
                <a:ln>
                  <a:noFill/>
                </a:ln>
                <a:solidFill>
                  <a:srgbClr val="53585A"/>
                </a:solidFill>
                <a:effectLst/>
                <a:uLnTx/>
                <a:uFillTx/>
                <a:latin typeface="Arial" panose="020B0604020202020204"/>
                <a:ea typeface="MS PGothic" charset="0"/>
                <a:cs typeface="+mn-cs"/>
              </a:rPr>
              <a:t>Mean eGFR at baseline (ml/min/1.73 m</a:t>
            </a:r>
            <a:r>
              <a:rPr kumimoji="0" lang="en-GB" sz="1400" b="1" i="0" u="none" strike="noStrike" kern="1200" cap="none" spc="0" normalizeH="0" baseline="30000" noProof="0">
                <a:ln>
                  <a:noFill/>
                </a:ln>
                <a:solidFill>
                  <a:srgbClr val="53585A"/>
                </a:solidFill>
                <a:effectLst/>
                <a:uLnTx/>
                <a:uFillTx/>
                <a:latin typeface="Arial" panose="020B0604020202020204"/>
                <a:ea typeface="MS PGothic" charset="0"/>
                <a:cs typeface="+mn-cs"/>
              </a:rPr>
              <a:t>2</a:t>
            </a:r>
            <a:r>
              <a:rPr kumimoji="0" lang="en-GB" sz="1400" b="1" i="0" u="none" strike="noStrike" kern="1200" cap="none" spc="0" normalizeH="0" baseline="0" noProof="0">
                <a:ln>
                  <a:noFill/>
                </a:ln>
                <a:solidFill>
                  <a:srgbClr val="53585A"/>
                </a:solidFill>
                <a:effectLst/>
                <a:uLnTx/>
                <a:uFillTx/>
                <a:latin typeface="Arial" panose="020B0604020202020204"/>
                <a:ea typeface="MS PGothic" charset="0"/>
                <a:cs typeface="+mn-cs"/>
              </a:rPr>
              <a:t>): </a:t>
            </a:r>
            <a:br>
              <a:rPr kumimoji="0" lang="en-GB" sz="1400" b="1" i="0" u="none" strike="noStrike" kern="1200" cap="none" spc="0" normalizeH="0" baseline="0" noProof="0">
                <a:ln>
                  <a:noFill/>
                </a:ln>
                <a:solidFill>
                  <a:srgbClr val="53585A"/>
                </a:solidFill>
                <a:effectLst/>
                <a:uLnTx/>
                <a:uFillTx/>
                <a:latin typeface="Arial" panose="020B0604020202020204"/>
                <a:ea typeface="MS PGothic" charset="0"/>
                <a:cs typeface="+mn-cs"/>
              </a:rPr>
            </a:br>
            <a:r>
              <a:rPr kumimoji="0" lang="en-GB" sz="1400" b="1" i="0" u="none" strike="noStrike" kern="1200" cap="none" spc="0" normalizeH="0" baseline="0" noProof="0">
                <a:ln>
                  <a:noFill/>
                </a:ln>
                <a:solidFill>
                  <a:srgbClr val="0091DF"/>
                </a:solidFill>
                <a:effectLst/>
                <a:uLnTx/>
                <a:uFillTx/>
                <a:latin typeface="Arial" panose="020B0604020202020204"/>
                <a:ea typeface="MS PGothic" charset="0"/>
                <a:cs typeface="+mn-cs"/>
              </a:rPr>
              <a:t>Finerenone: 57.5</a:t>
            </a:r>
            <a:r>
              <a:rPr kumimoji="0" lang="en-GB" sz="1400" b="1" i="0" u="none" strike="noStrike" kern="1200" cap="none" spc="0" normalizeH="0" baseline="0" noProof="0">
                <a:ln>
                  <a:noFill/>
                </a:ln>
                <a:solidFill>
                  <a:srgbClr val="0091DF"/>
                </a:solidFill>
                <a:effectLst/>
                <a:uLnTx/>
                <a:uFillTx/>
                <a:latin typeface="Arial" panose="020B0604020202020204" pitchFamily="34" charset="0"/>
                <a:ea typeface="MS PGothic" charset="0"/>
                <a:cs typeface="Arial" panose="020B0604020202020204" pitchFamily="34" charset="0"/>
              </a:rPr>
              <a:t>±</a:t>
            </a:r>
            <a:r>
              <a:rPr lang="en-GB" sz="1400" b="1">
                <a:solidFill>
                  <a:srgbClr val="0091DF"/>
                </a:solidFill>
                <a:latin typeface="Arial" panose="020B0604020202020204"/>
                <a:ea typeface="MS PGothic" charset="0"/>
                <a:cs typeface="Arial" panose="020B0604020202020204" pitchFamily="34" charset="0"/>
              </a:rPr>
              <a:t>21.6</a:t>
            </a:r>
            <a:r>
              <a:rPr kumimoji="0" lang="en-GB" sz="1400" b="1" i="0" u="none" strike="noStrike" kern="1200" cap="none" spc="0" normalizeH="0" baseline="0" noProof="0">
                <a:ln>
                  <a:noFill/>
                </a:ln>
                <a:solidFill>
                  <a:srgbClr val="0091DF"/>
                </a:solidFill>
                <a:effectLst/>
                <a:uLnTx/>
                <a:uFillTx/>
                <a:latin typeface="Arial" panose="020B0604020202020204"/>
                <a:ea typeface="MS PGothic" charset="0"/>
                <a:cs typeface="+mn-cs"/>
              </a:rPr>
              <a:t>   </a:t>
            </a:r>
            <a:r>
              <a:rPr kumimoji="0" lang="en-GB" sz="1400" b="1" i="0" u="none" strike="noStrike" kern="1200" cap="none" spc="0" normalizeH="0" baseline="0" noProof="0">
                <a:ln>
                  <a:noFill/>
                </a:ln>
                <a:solidFill>
                  <a:srgbClr val="53585A"/>
                </a:solidFill>
                <a:effectLst/>
                <a:uLnTx/>
                <a:uFillTx/>
                <a:latin typeface="Arial" panose="020B0604020202020204"/>
                <a:ea typeface="MS PGothic" charset="0"/>
                <a:cs typeface="+mn-cs"/>
              </a:rPr>
              <a:t>Placebo: 57.7</a:t>
            </a:r>
            <a:r>
              <a:rPr kumimoji="0" lang="en-GB" sz="1400" b="1" i="0" u="none" strike="noStrike" kern="1200" cap="none" spc="0" normalizeH="0" baseline="0" noProof="0">
                <a:ln>
                  <a:noFill/>
                </a:ln>
                <a:solidFill>
                  <a:srgbClr val="53585A"/>
                </a:solidFill>
                <a:effectLst/>
                <a:uLnTx/>
                <a:uFillTx/>
                <a:latin typeface="Arial" panose="020B0604020202020204" pitchFamily="34" charset="0"/>
                <a:ea typeface="MS PGothic" charset="0"/>
                <a:cs typeface="Arial" panose="020B0604020202020204" pitchFamily="34" charset="0"/>
              </a:rPr>
              <a:t>±21.8</a:t>
            </a:r>
            <a:endParaRPr kumimoji="0" lang="en-GB" sz="1400" b="1" i="0" u="none" strike="noStrike" kern="1200" cap="none" spc="0" normalizeH="0" baseline="0" noProof="0">
              <a:ln>
                <a:noFill/>
              </a:ln>
              <a:solidFill>
                <a:srgbClr val="53585A"/>
              </a:solidFill>
              <a:effectLst/>
              <a:uLnTx/>
              <a:uFillTx/>
              <a:latin typeface="Arial" panose="020B0604020202020204"/>
              <a:ea typeface="MS PGothic" charset="0"/>
              <a:cs typeface="+mn-cs"/>
            </a:endParaRPr>
          </a:p>
        </p:txBody>
      </p:sp>
      <p:graphicFrame>
        <p:nvGraphicFramePr>
          <p:cNvPr id="39" name="Content Placeholder 7">
            <a:extLst>
              <a:ext uri="{FF2B5EF4-FFF2-40B4-BE49-F238E27FC236}">
                <a16:creationId xmlns:a16="http://schemas.microsoft.com/office/drawing/2014/main" id="{D1937541-6EEA-4877-A27F-E8780AF19113}"/>
              </a:ext>
            </a:extLst>
          </p:cNvPr>
          <p:cNvGraphicFramePr>
            <a:graphicFrameLocks noGrp="1"/>
          </p:cNvGraphicFramePr>
          <p:nvPr>
            <p:ph sz="quarter" idx="16"/>
          </p:nvPr>
        </p:nvGraphicFramePr>
        <p:xfrm>
          <a:off x="1327267" y="1746170"/>
          <a:ext cx="10541271" cy="3609601"/>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uppieren 14">
            <a:extLst>
              <a:ext uri="{FF2B5EF4-FFF2-40B4-BE49-F238E27FC236}">
                <a16:creationId xmlns:a16="http://schemas.microsoft.com/office/drawing/2014/main" id="{B08660F0-84CC-4601-88F2-265E9E9FB67C}"/>
              </a:ext>
            </a:extLst>
          </p:cNvPr>
          <p:cNvGrpSpPr/>
          <p:nvPr/>
        </p:nvGrpSpPr>
        <p:grpSpPr>
          <a:xfrm>
            <a:off x="2790903" y="4059822"/>
            <a:ext cx="3556085" cy="808267"/>
            <a:chOff x="7421375" y="928790"/>
            <a:chExt cx="3556085" cy="808267"/>
          </a:xfrm>
        </p:grpSpPr>
        <p:sp>
          <p:nvSpPr>
            <p:cNvPr id="67" name="Rectangle: Rounded Corners 66">
              <a:extLst>
                <a:ext uri="{FF2B5EF4-FFF2-40B4-BE49-F238E27FC236}">
                  <a16:creationId xmlns:a16="http://schemas.microsoft.com/office/drawing/2014/main" id="{8874B8B4-4105-4361-AF74-327C7FAB2DC6}"/>
                </a:ext>
              </a:extLst>
            </p:cNvPr>
            <p:cNvSpPr/>
            <p:nvPr/>
          </p:nvSpPr>
          <p:spPr>
            <a:xfrm>
              <a:off x="7421375" y="928790"/>
              <a:ext cx="3556085" cy="808267"/>
            </a:xfrm>
            <a:prstGeom prst="roundRect">
              <a:avLst/>
            </a:prstGeom>
            <a:solidFill>
              <a:schemeClr val="bg1"/>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609585" rtl="0" eaLnBrk="0" fontAlgn="base" latinLnBrk="0" hangingPunct="0">
                <a:lnSpc>
                  <a:spcPct val="100000"/>
                </a:lnSpc>
                <a:spcBef>
                  <a:spcPts val="0"/>
                </a:spcBef>
                <a:spcAft>
                  <a:spcPct val="0"/>
                </a:spcAft>
                <a:buClrTx/>
                <a:buSzTx/>
                <a:buFontTx/>
                <a:buNone/>
                <a:tabLst/>
                <a:defRPr/>
              </a:pPr>
              <a:r>
                <a:rPr kumimoji="0" lang="en-GB" sz="1200" b="1" i="0" u="none" strike="noStrike" kern="1200" cap="none" spc="0" normalizeH="0" baseline="0" noProof="0">
                  <a:ln>
                    <a:noFill/>
                  </a:ln>
                  <a:solidFill>
                    <a:srgbClr val="66B512">
                      <a:lumMod val="75000"/>
                    </a:srgbClr>
                  </a:solidFill>
                  <a:effectLst/>
                  <a:uLnTx/>
                  <a:uFillTx/>
                  <a:latin typeface="Arial" panose="020B0604020202020204"/>
                  <a:ea typeface="MS PGothic" charset="0"/>
                  <a:cs typeface="+mn-cs"/>
                </a:rPr>
                <a:t>Chronic annualised change in eGFR</a:t>
              </a:r>
              <a:r>
                <a:rPr kumimoji="0" lang="en-GB" sz="1200" b="1" i="0" u="none" strike="noStrike" kern="1200" cap="none" spc="0" normalizeH="0" baseline="30000" noProof="0">
                  <a:ln>
                    <a:noFill/>
                  </a:ln>
                  <a:solidFill>
                    <a:srgbClr val="66B512">
                      <a:lumMod val="75000"/>
                    </a:srgbClr>
                  </a:solidFill>
                  <a:effectLst/>
                  <a:uLnTx/>
                  <a:uFillTx/>
                  <a:latin typeface="Arial" panose="020B0604020202020204" pitchFamily="34" charset="0"/>
                  <a:ea typeface="MS PGothic" charset="0"/>
                  <a:cs typeface="Arial" panose="020B0604020202020204" pitchFamily="34" charset="0"/>
                </a:rPr>
                <a:t>‡</a:t>
              </a:r>
              <a:r>
                <a:rPr kumimoji="0" lang="en-GB" sz="1200" b="1" i="0" u="none" strike="noStrike" kern="1200" cap="none" spc="0" normalizeH="0" baseline="0" noProof="0">
                  <a:ln>
                    <a:noFill/>
                  </a:ln>
                  <a:solidFill>
                    <a:srgbClr val="66B512">
                      <a:lumMod val="75000"/>
                    </a:srgbClr>
                  </a:solidFill>
                  <a:effectLst/>
                  <a:uLnTx/>
                  <a:uFillTx/>
                  <a:latin typeface="Arial" panose="020B0604020202020204"/>
                  <a:ea typeface="MS PGothic" charset="0"/>
                  <a:cs typeface="+mn-cs"/>
                </a:rPr>
                <a:t>, </a:t>
              </a:r>
              <a:br>
                <a:rPr kumimoji="0" lang="en-GB" sz="1200" b="1" i="0" u="none" strike="noStrike" kern="1200" cap="none" spc="0" normalizeH="0" baseline="0" noProof="0">
                  <a:ln>
                    <a:noFill/>
                  </a:ln>
                  <a:solidFill>
                    <a:srgbClr val="66B512">
                      <a:lumMod val="75000"/>
                    </a:srgbClr>
                  </a:solidFill>
                  <a:effectLst/>
                  <a:uLnTx/>
                  <a:uFillTx/>
                  <a:latin typeface="Arial" panose="020B0604020202020204"/>
                  <a:ea typeface="MS PGothic" charset="0"/>
                  <a:cs typeface="+mn-cs"/>
                </a:rPr>
              </a:br>
              <a:r>
                <a:rPr kumimoji="0" lang="en-GB" sz="1200" b="1" i="0" u="none" strike="noStrike" kern="1200" cap="none" spc="0" normalizeH="0" baseline="0" noProof="0">
                  <a:ln>
                    <a:noFill/>
                  </a:ln>
                  <a:solidFill>
                    <a:srgbClr val="66B512">
                      <a:lumMod val="75000"/>
                    </a:srgbClr>
                  </a:solidFill>
                  <a:effectLst/>
                  <a:uLnTx/>
                  <a:uFillTx/>
                  <a:latin typeface="Arial" panose="020B0604020202020204"/>
                  <a:ea typeface="MS PGothic" charset="0"/>
                  <a:cs typeface="+mn-cs"/>
                </a:rPr>
                <a:t>ml/min/1.73 m</a:t>
              </a:r>
              <a:r>
                <a:rPr kumimoji="0" lang="en-GB" sz="1200" b="1" i="0" u="none" strike="noStrike" kern="1200" cap="none" spc="0" normalizeH="0" baseline="30000" noProof="0">
                  <a:ln>
                    <a:noFill/>
                  </a:ln>
                  <a:solidFill>
                    <a:srgbClr val="66B512">
                      <a:lumMod val="75000"/>
                    </a:srgbClr>
                  </a:solidFill>
                  <a:effectLst/>
                  <a:uLnTx/>
                  <a:uFillTx/>
                  <a:latin typeface="Arial" panose="020B0604020202020204"/>
                  <a:ea typeface="MS PGothic" charset="0"/>
                  <a:cs typeface="+mn-cs"/>
                </a:rPr>
                <a:t>2</a:t>
              </a:r>
              <a:r>
                <a:rPr kumimoji="0" lang="en-GB" sz="1200" b="1" i="0" u="none" strike="noStrike" kern="1200" cap="none" spc="0" normalizeH="0" baseline="0" noProof="0">
                  <a:ln>
                    <a:noFill/>
                  </a:ln>
                  <a:solidFill>
                    <a:srgbClr val="66B512">
                      <a:lumMod val="75000"/>
                    </a:srgbClr>
                  </a:solidFill>
                  <a:effectLst/>
                  <a:uLnTx/>
                  <a:uFillTx/>
                  <a:latin typeface="Arial" panose="020B0604020202020204"/>
                  <a:ea typeface="MS PGothic" charset="0"/>
                  <a:cs typeface="+mn-cs"/>
                </a:rPr>
                <a:t>/year</a:t>
              </a:r>
              <a:r>
                <a:rPr kumimoji="0" lang="en-GB" sz="1200" b="1" i="0" u="none" strike="noStrike" kern="1200" cap="none" spc="0" normalizeH="0" baseline="30000" noProof="0">
                  <a:ln>
                    <a:noFill/>
                  </a:ln>
                  <a:solidFill>
                    <a:srgbClr val="66B512">
                      <a:lumMod val="75000"/>
                    </a:srgbClr>
                  </a:solidFill>
                  <a:effectLst/>
                  <a:uLnTx/>
                  <a:uFillTx/>
                  <a:latin typeface="Arial" panose="020B0604020202020204"/>
                  <a:ea typeface="MS PGothic" charset="0"/>
                  <a:cs typeface="+mn-cs"/>
                </a:rPr>
                <a:t> </a:t>
              </a:r>
              <a:r>
                <a:rPr kumimoji="0" lang="en-GB" sz="1200" b="1" i="0" u="none" strike="noStrike" kern="1200" cap="none" spc="0" normalizeH="0" baseline="0" noProof="0">
                  <a:ln>
                    <a:noFill/>
                  </a:ln>
                  <a:solidFill>
                    <a:srgbClr val="66B512">
                      <a:lumMod val="75000"/>
                    </a:srgbClr>
                  </a:solidFill>
                  <a:effectLst/>
                  <a:uLnTx/>
                  <a:uFillTx/>
                  <a:latin typeface="Arial" panose="020B0604020202020204"/>
                  <a:ea typeface="MS PGothic" charset="0"/>
                  <a:cs typeface="+mn-cs"/>
                </a:rPr>
                <a:t>(95% CI):</a:t>
              </a:r>
              <a:endParaRPr kumimoji="0" lang="en-GB" sz="1200" b="1" i="0" u="none" strike="noStrike" kern="1200" cap="none" spc="0" normalizeH="0" baseline="30000" noProof="0">
                <a:ln>
                  <a:noFill/>
                </a:ln>
                <a:solidFill>
                  <a:srgbClr val="66B512">
                    <a:lumMod val="75000"/>
                  </a:srgbClr>
                </a:solidFill>
                <a:effectLst/>
                <a:uLnTx/>
                <a:uFillTx/>
                <a:latin typeface="Arial" panose="020B0604020202020204"/>
                <a:ea typeface="MS PGothic" charset="0"/>
                <a:cs typeface="+mn-cs"/>
              </a:endParaRPr>
            </a:p>
            <a:p>
              <a:pPr marL="0" marR="0" lvl="0" indent="0" algn="l" defTabSz="609585" rtl="0" eaLnBrk="0" fontAlgn="base" latinLnBrk="0" hangingPunct="0">
                <a:lnSpc>
                  <a:spcPct val="100000"/>
                </a:lnSpc>
                <a:spcBef>
                  <a:spcPts val="0"/>
                </a:spcBef>
                <a:spcAft>
                  <a:spcPct val="0"/>
                </a:spcAft>
                <a:buClrTx/>
                <a:buSzTx/>
                <a:buFontTx/>
                <a:buNone/>
                <a:tabLst/>
                <a:defRPr/>
              </a:pPr>
              <a:r>
                <a:rPr kumimoji="0" lang="en-GB" sz="1200" b="0" i="0" u="none" strike="noStrike" kern="1200" cap="none" spc="0" normalizeH="0" baseline="0" noProof="0">
                  <a:ln>
                    <a:noFill/>
                  </a:ln>
                  <a:solidFill>
                    <a:srgbClr val="0091DF"/>
                  </a:solidFill>
                  <a:effectLst/>
                  <a:uLnTx/>
                  <a:uFillTx/>
                  <a:latin typeface="Arial" panose="020B0604020202020204"/>
                  <a:ea typeface="MS PGothic" charset="0"/>
                  <a:cs typeface="+mn-cs"/>
                </a:rPr>
                <a:t>Finerenone: </a:t>
              </a:r>
              <a:r>
                <a:rPr kumimoji="0" lang="en-GB" sz="1200" b="1" i="0" u="none" strike="noStrike" kern="1200" cap="none" spc="0" normalizeH="0" baseline="0" noProof="0">
                  <a:ln>
                    <a:noFill/>
                  </a:ln>
                  <a:solidFill>
                    <a:srgbClr val="0091DF"/>
                  </a:solidFill>
                  <a:effectLst/>
                  <a:uLnTx/>
                  <a:uFillTx/>
                  <a:latin typeface="Arial" panose="020B0604020202020204"/>
                  <a:ea typeface="MS PGothic" charset="0"/>
                  <a:cs typeface="+mn-cs"/>
                </a:rPr>
                <a:t>–2.5 </a:t>
              </a:r>
              <a:r>
                <a:rPr kumimoji="0" lang="en-GB" sz="1200" b="0" i="0" u="none" strike="noStrike" kern="1200" cap="none" spc="0" normalizeH="0" baseline="0" noProof="0">
                  <a:ln>
                    <a:noFill/>
                  </a:ln>
                  <a:solidFill>
                    <a:srgbClr val="0091DF"/>
                  </a:solidFill>
                  <a:effectLst/>
                  <a:uLnTx/>
                  <a:uFillTx/>
                  <a:latin typeface="Arial" panose="020B0604020202020204"/>
                  <a:ea typeface="MS PGothic" charset="0"/>
                  <a:cs typeface="+mn-cs"/>
                </a:rPr>
                <a:t>(–2.7 to –2.2)</a:t>
              </a:r>
              <a:endParaRPr kumimoji="0" lang="en-GB" sz="1200" b="0" i="0" u="none" strike="noStrike" kern="1200" cap="none" spc="0" normalizeH="0" baseline="30000" noProof="0">
                <a:ln>
                  <a:noFill/>
                </a:ln>
                <a:solidFill>
                  <a:srgbClr val="0091DF"/>
                </a:solidFill>
                <a:effectLst/>
                <a:uLnTx/>
                <a:uFillTx/>
                <a:latin typeface="Arial" panose="020B0604020202020204"/>
                <a:ea typeface="MS PGothic" charset="0"/>
                <a:cs typeface="+mn-cs"/>
              </a:endParaRPr>
            </a:p>
            <a:p>
              <a:pPr marL="0" marR="0" lvl="0" indent="0" algn="l" defTabSz="609585" rtl="0" eaLnBrk="0" fontAlgn="base" latinLnBrk="0" hangingPunct="0">
                <a:lnSpc>
                  <a:spcPct val="100000"/>
                </a:lnSpc>
                <a:spcBef>
                  <a:spcPts val="0"/>
                </a:spcBef>
                <a:spcAft>
                  <a:spcPct val="0"/>
                </a:spcAft>
                <a:buClrTx/>
                <a:buSzTx/>
                <a:buFontTx/>
                <a:buNone/>
                <a:tabLst/>
                <a:defRPr/>
              </a:pPr>
              <a:r>
                <a:rPr kumimoji="0" lang="en-GB" sz="1200" b="0" i="0" u="none" strike="noStrike" kern="1200" cap="none" spc="0" normalizeH="0" baseline="0" noProof="0">
                  <a:ln>
                    <a:noFill/>
                  </a:ln>
                  <a:solidFill>
                    <a:srgbClr val="53585A"/>
                  </a:solidFill>
                  <a:effectLst/>
                  <a:uLnTx/>
                  <a:uFillTx/>
                  <a:latin typeface="Arial" panose="020B0604020202020204"/>
                  <a:ea typeface="MS PGothic" charset="0"/>
                  <a:cs typeface="+mn-cs"/>
                </a:rPr>
                <a:t>Placebo: </a:t>
              </a:r>
              <a:r>
                <a:rPr kumimoji="0" lang="en-GB" sz="1200" b="1" i="0" u="none" strike="noStrike" kern="1200" cap="none" spc="0" normalizeH="0" baseline="0" noProof="0">
                  <a:ln>
                    <a:noFill/>
                  </a:ln>
                  <a:solidFill>
                    <a:srgbClr val="53585A"/>
                  </a:solidFill>
                  <a:effectLst/>
                  <a:uLnTx/>
                  <a:uFillTx/>
                  <a:latin typeface="Arial" panose="020B0604020202020204"/>
                  <a:ea typeface="MS PGothic" charset="0"/>
                  <a:cs typeface="+mn-cs"/>
                </a:rPr>
                <a:t>–3.7 </a:t>
              </a:r>
              <a:r>
                <a:rPr kumimoji="0" lang="en-GB" sz="1200" b="0" i="0" u="none" strike="noStrike" kern="1200" cap="none" spc="0" normalizeH="0" baseline="0" noProof="0">
                  <a:ln>
                    <a:noFill/>
                  </a:ln>
                  <a:solidFill>
                    <a:srgbClr val="53585A"/>
                  </a:solidFill>
                  <a:effectLst/>
                  <a:uLnTx/>
                  <a:uFillTx/>
                  <a:latin typeface="Arial" panose="020B0604020202020204"/>
                  <a:ea typeface="MS PGothic" charset="0"/>
                  <a:cs typeface="+mn-cs"/>
                </a:rPr>
                <a:t>(–4.0 to –3.4)</a:t>
              </a:r>
              <a:endParaRPr kumimoji="0" lang="en-GB" sz="1200" b="0" i="0" u="none" strike="noStrike" kern="1200" cap="none" spc="0" normalizeH="0" baseline="30000" noProof="0">
                <a:ln>
                  <a:noFill/>
                </a:ln>
                <a:solidFill>
                  <a:srgbClr val="53585A"/>
                </a:solidFill>
                <a:effectLst/>
                <a:uLnTx/>
                <a:uFillTx/>
                <a:latin typeface="Arial" panose="020B0604020202020204"/>
                <a:ea typeface="MS PGothic" charset="0"/>
                <a:cs typeface="+mn-cs"/>
              </a:endParaRPr>
            </a:p>
          </p:txBody>
        </p:sp>
        <p:sp>
          <p:nvSpPr>
            <p:cNvPr id="13" name="Textfeld 12">
              <a:extLst>
                <a:ext uri="{FF2B5EF4-FFF2-40B4-BE49-F238E27FC236}">
                  <a16:creationId xmlns:a16="http://schemas.microsoft.com/office/drawing/2014/main" id="{F69119C9-D570-4184-85A4-19F96BC605E2}"/>
                </a:ext>
              </a:extLst>
            </p:cNvPr>
            <p:cNvSpPr txBox="1"/>
            <p:nvPr/>
          </p:nvSpPr>
          <p:spPr>
            <a:xfrm>
              <a:off x="9644673" y="1388860"/>
              <a:ext cx="755802" cy="241510"/>
            </a:xfrm>
            <a:prstGeom prst="rect">
              <a:avLst/>
            </a:prstGeom>
          </p:spPr>
          <p:txBody>
            <a:bodyPr vert="horz" wrap="square" lIns="91440" tIns="45720" rIns="91440" bIns="45720" rtlCol="0">
              <a:noAutofit/>
            </a:bodyPr>
            <a:lstStyle/>
            <a:p>
              <a:pPr algn="l">
                <a:spcBef>
                  <a:spcPts val="600"/>
                </a:spcBef>
              </a:pPr>
              <a:r>
                <a:rPr lang="el-GR" sz="1200" b="1">
                  <a:latin typeface="+mn-lt"/>
                </a:rPr>
                <a:t>Δ</a:t>
              </a:r>
              <a:r>
                <a:rPr lang="de-DE" sz="1200" b="1">
                  <a:latin typeface="+mn-lt"/>
                </a:rPr>
                <a:t> = -1.2</a:t>
              </a:r>
              <a:endParaRPr lang="de-CH" sz="1200" b="1" err="1">
                <a:latin typeface="+mn-lt"/>
              </a:endParaRPr>
            </a:p>
          </p:txBody>
        </p:sp>
      </p:grpSp>
    </p:spTree>
    <p:extLst>
      <p:ext uri="{BB962C8B-B14F-4D97-AF65-F5344CB8AC3E}">
        <p14:creationId xmlns:p14="http://schemas.microsoft.com/office/powerpoint/2010/main" val="15120398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Single Corner Rounded 45">
            <a:extLst>
              <a:ext uri="{FF2B5EF4-FFF2-40B4-BE49-F238E27FC236}">
                <a16:creationId xmlns:a16="http://schemas.microsoft.com/office/drawing/2014/main" id="{43C03137-12B5-416C-A1A0-96C1341A1269}"/>
              </a:ext>
            </a:extLst>
          </p:cNvPr>
          <p:cNvSpPr/>
          <p:nvPr/>
        </p:nvSpPr>
        <p:spPr>
          <a:xfrm flipH="1">
            <a:off x="670877" y="2807958"/>
            <a:ext cx="1454129" cy="1463041"/>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400" b="1">
                <a:solidFill>
                  <a:schemeClr val="bg1"/>
                </a:solidFill>
                <a:latin typeface="+mn-lt"/>
                <a:cs typeface="Times New Roman" panose="02020603050405020304" pitchFamily="18" charset="0"/>
              </a:rPr>
              <a:t>Distribution</a:t>
            </a:r>
          </a:p>
        </p:txBody>
      </p:sp>
      <p:sp>
        <p:nvSpPr>
          <p:cNvPr id="47" name="Rectangle: Single Corner Rounded 46">
            <a:extLst>
              <a:ext uri="{FF2B5EF4-FFF2-40B4-BE49-F238E27FC236}">
                <a16:creationId xmlns:a16="http://schemas.microsoft.com/office/drawing/2014/main" id="{378C7EC9-9C49-450C-B430-B4D6109159D6}"/>
              </a:ext>
            </a:extLst>
          </p:cNvPr>
          <p:cNvSpPr/>
          <p:nvPr/>
        </p:nvSpPr>
        <p:spPr>
          <a:xfrm flipH="1">
            <a:off x="6212336" y="2808210"/>
            <a:ext cx="1454129" cy="1462790"/>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400" b="1">
                <a:solidFill>
                  <a:schemeClr val="bg1"/>
                </a:solidFill>
                <a:latin typeface="+mn-lt"/>
                <a:cs typeface="Times New Roman" panose="02020603050405020304" pitchFamily="18" charset="0"/>
              </a:rPr>
              <a:t>Metabolismus</a:t>
            </a:r>
          </a:p>
        </p:txBody>
      </p:sp>
      <p:sp>
        <p:nvSpPr>
          <p:cNvPr id="49" name="Rectangle: Single Corner Rounded 48">
            <a:extLst>
              <a:ext uri="{FF2B5EF4-FFF2-40B4-BE49-F238E27FC236}">
                <a16:creationId xmlns:a16="http://schemas.microsoft.com/office/drawing/2014/main" id="{A35EBBDA-C168-4F35-B61C-E42DBC90972C}"/>
              </a:ext>
            </a:extLst>
          </p:cNvPr>
          <p:cNvSpPr/>
          <p:nvPr/>
        </p:nvSpPr>
        <p:spPr>
          <a:xfrm flipH="1">
            <a:off x="650656" y="4426748"/>
            <a:ext cx="1454129" cy="1463041"/>
          </a:xfrm>
          <a:prstGeom prst="round1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400" b="1">
                <a:solidFill>
                  <a:schemeClr val="bg1"/>
                </a:solidFill>
                <a:latin typeface="+mn-lt"/>
                <a:cs typeface="Times New Roman" panose="02020603050405020304" pitchFamily="18" charset="0"/>
              </a:rPr>
              <a:t>Elimination</a:t>
            </a:r>
          </a:p>
        </p:txBody>
      </p:sp>
      <p:sp>
        <p:nvSpPr>
          <p:cNvPr id="50" name="Rectangle: Single Corner Rounded 49">
            <a:extLst>
              <a:ext uri="{FF2B5EF4-FFF2-40B4-BE49-F238E27FC236}">
                <a16:creationId xmlns:a16="http://schemas.microsoft.com/office/drawing/2014/main" id="{0C31AF45-4226-44AB-B95D-139D400F83D6}"/>
              </a:ext>
            </a:extLst>
          </p:cNvPr>
          <p:cNvSpPr/>
          <p:nvPr/>
        </p:nvSpPr>
        <p:spPr>
          <a:xfrm flipH="1">
            <a:off x="6212340" y="4417788"/>
            <a:ext cx="1454129" cy="1473300"/>
          </a:xfrm>
          <a:prstGeom prst="round1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350" b="1">
                <a:solidFill>
                  <a:schemeClr val="bg1"/>
                </a:solidFill>
                <a:latin typeface="+mn-lt"/>
                <a:cs typeface="Times New Roman" panose="02020603050405020304" pitchFamily="18" charset="0"/>
              </a:rPr>
              <a:t>Ausscheidung</a:t>
            </a:r>
          </a:p>
        </p:txBody>
      </p:sp>
      <p:sp>
        <p:nvSpPr>
          <p:cNvPr id="68" name="Rectangle 67">
            <a:extLst>
              <a:ext uri="{FF2B5EF4-FFF2-40B4-BE49-F238E27FC236}">
                <a16:creationId xmlns:a16="http://schemas.microsoft.com/office/drawing/2014/main" id="{3B041A31-7042-48F6-8275-5740C0F15F9F}"/>
              </a:ext>
            </a:extLst>
          </p:cNvPr>
          <p:cNvSpPr/>
          <p:nvPr/>
        </p:nvSpPr>
        <p:spPr>
          <a:xfrm>
            <a:off x="7666467" y="2808210"/>
            <a:ext cx="3931920" cy="1463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spcBef>
                <a:spcPts val="0"/>
              </a:spcBef>
              <a:spcAft>
                <a:spcPts val="600"/>
              </a:spcAft>
            </a:pPr>
            <a:r>
              <a:rPr lang="en-GB" sz="1600">
                <a:solidFill>
                  <a:schemeClr val="accent3"/>
                </a:solidFill>
              </a:rPr>
              <a:t>Finerenone is primarily metabolised by CYP3A4 (90%) and to a lesser extent by CYP2C8 (10%) to inactive metabolites </a:t>
            </a:r>
          </a:p>
        </p:txBody>
      </p:sp>
      <p:grpSp>
        <p:nvGrpSpPr>
          <p:cNvPr id="21" name="Group 20">
            <a:extLst>
              <a:ext uri="{FF2B5EF4-FFF2-40B4-BE49-F238E27FC236}">
                <a16:creationId xmlns:a16="http://schemas.microsoft.com/office/drawing/2014/main" id="{26FF82DC-DCEC-409B-8AE0-6B9C211FE667}"/>
              </a:ext>
            </a:extLst>
          </p:cNvPr>
          <p:cNvGrpSpPr/>
          <p:nvPr/>
        </p:nvGrpSpPr>
        <p:grpSpPr>
          <a:xfrm>
            <a:off x="6606486" y="3066634"/>
            <a:ext cx="669795" cy="777124"/>
            <a:chOff x="6655697" y="2075138"/>
            <a:chExt cx="669795" cy="777124"/>
          </a:xfrm>
        </p:grpSpPr>
        <p:pic>
          <p:nvPicPr>
            <p:cNvPr id="72" name="Picture 71">
              <a:extLst>
                <a:ext uri="{FF2B5EF4-FFF2-40B4-BE49-F238E27FC236}">
                  <a16:creationId xmlns:a16="http://schemas.microsoft.com/office/drawing/2014/main" id="{E0A9F229-77FB-4A52-A3D3-C79D15F0E8D0}"/>
                </a:ext>
              </a:extLst>
            </p:cNvPr>
            <p:cNvPicPr>
              <a:picLocks noChangeAspect="1"/>
            </p:cNvPicPr>
            <p:nvPr/>
          </p:nvPicPr>
          <p:blipFill rotWithShape="1">
            <a:blip r:embed="rId3" cstate="email">
              <a:clrChange>
                <a:clrFrom>
                  <a:srgbClr val="FFFFFF"/>
                </a:clrFrom>
                <a:clrTo>
                  <a:srgbClr val="FFFFFF">
                    <a:alpha val="0"/>
                  </a:srgbClr>
                </a:clrTo>
              </a:clrChange>
              <a:lum bright="70000" contrast="-70000"/>
              <a:alphaModFix amt="53000"/>
              <a:extLst>
                <a:ext uri="{28A0092B-C50C-407E-A947-70E740481C1C}">
                  <a14:useLocalDpi xmlns:a14="http://schemas.microsoft.com/office/drawing/2010/main" val="0"/>
                </a:ext>
              </a:extLst>
            </a:blip>
            <a:srcRect/>
            <a:stretch/>
          </p:blipFill>
          <p:spPr>
            <a:xfrm>
              <a:off x="6655697" y="2075138"/>
              <a:ext cx="669795" cy="777124"/>
            </a:xfrm>
            <a:prstGeom prst="rect">
              <a:avLst/>
            </a:prstGeom>
            <a:noFill/>
          </p:spPr>
        </p:pic>
        <p:sp>
          <p:nvSpPr>
            <p:cNvPr id="74" name="Arrow: Bent 73">
              <a:extLst>
                <a:ext uri="{FF2B5EF4-FFF2-40B4-BE49-F238E27FC236}">
                  <a16:creationId xmlns:a16="http://schemas.microsoft.com/office/drawing/2014/main" id="{0896FD01-B15C-46F7-A19A-632725B8BD3C}"/>
                </a:ext>
              </a:extLst>
            </p:cNvPr>
            <p:cNvSpPr/>
            <p:nvPr/>
          </p:nvSpPr>
          <p:spPr>
            <a:xfrm rot="718909">
              <a:off x="6821423" y="2336974"/>
              <a:ext cx="132468" cy="302343"/>
            </a:xfrm>
            <a:prstGeom prst="bentArrow">
              <a:avLst>
                <a:gd name="adj1" fmla="val 6228"/>
                <a:gd name="adj2" fmla="val 12495"/>
                <a:gd name="adj3" fmla="val 16687"/>
                <a:gd name="adj4" fmla="val 37045"/>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9" name="Group 18">
              <a:extLst>
                <a:ext uri="{FF2B5EF4-FFF2-40B4-BE49-F238E27FC236}">
                  <a16:creationId xmlns:a16="http://schemas.microsoft.com/office/drawing/2014/main" id="{517CA2AF-342B-47D2-918C-9562AEF191FB}"/>
                </a:ext>
              </a:extLst>
            </p:cNvPr>
            <p:cNvGrpSpPr/>
            <p:nvPr/>
          </p:nvGrpSpPr>
          <p:grpSpPr>
            <a:xfrm>
              <a:off x="6905163" y="2342418"/>
              <a:ext cx="255947" cy="503465"/>
              <a:chOff x="6905163" y="2342418"/>
              <a:chExt cx="255947" cy="503465"/>
            </a:xfrm>
          </p:grpSpPr>
          <p:sp>
            <p:nvSpPr>
              <p:cNvPr id="88" name="Arrow: Bent 87">
                <a:extLst>
                  <a:ext uri="{FF2B5EF4-FFF2-40B4-BE49-F238E27FC236}">
                    <a16:creationId xmlns:a16="http://schemas.microsoft.com/office/drawing/2014/main" id="{E789CBCE-7CA2-4855-8D57-01444105CFE7}"/>
                  </a:ext>
                </a:extLst>
              </p:cNvPr>
              <p:cNvSpPr/>
              <p:nvPr/>
            </p:nvSpPr>
            <p:spPr>
              <a:xfrm rot="20881091" flipH="1">
                <a:off x="7028642" y="2342418"/>
                <a:ext cx="132468" cy="302343"/>
              </a:xfrm>
              <a:prstGeom prst="bentArrow">
                <a:avLst>
                  <a:gd name="adj1" fmla="val 6228"/>
                  <a:gd name="adj2" fmla="val 12495"/>
                  <a:gd name="adj3" fmla="val 16687"/>
                  <a:gd name="adj4" fmla="val 37045"/>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Arrow: Up 88">
                <a:extLst>
                  <a:ext uri="{FF2B5EF4-FFF2-40B4-BE49-F238E27FC236}">
                    <a16:creationId xmlns:a16="http://schemas.microsoft.com/office/drawing/2014/main" id="{A069F7FE-72CA-45F6-A733-13C4A17EB075}"/>
                  </a:ext>
                </a:extLst>
              </p:cNvPr>
              <p:cNvSpPr/>
              <p:nvPr/>
            </p:nvSpPr>
            <p:spPr>
              <a:xfrm rot="447495" flipH="1">
                <a:off x="6905163" y="2633864"/>
                <a:ext cx="36576" cy="212019"/>
              </a:xfrm>
              <a:prstGeom prst="upArrow">
                <a:avLst>
                  <a:gd name="adj1" fmla="val 8176"/>
                  <a:gd name="adj2" fmla="val 65674"/>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Arrow: Up 92">
                <a:extLst>
                  <a:ext uri="{FF2B5EF4-FFF2-40B4-BE49-F238E27FC236}">
                    <a16:creationId xmlns:a16="http://schemas.microsoft.com/office/drawing/2014/main" id="{DD9DDACA-7444-4675-84E8-29DDF8D3F23B}"/>
                  </a:ext>
                </a:extLst>
              </p:cNvPr>
              <p:cNvSpPr/>
              <p:nvPr/>
            </p:nvSpPr>
            <p:spPr>
              <a:xfrm rot="21152505">
                <a:off x="7032893" y="2633863"/>
                <a:ext cx="36576" cy="212019"/>
              </a:xfrm>
              <a:prstGeom prst="upArrow">
                <a:avLst>
                  <a:gd name="adj1" fmla="val 8176"/>
                  <a:gd name="adj2" fmla="val 65674"/>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4" name="Title 3">
            <a:extLst>
              <a:ext uri="{FF2B5EF4-FFF2-40B4-BE49-F238E27FC236}">
                <a16:creationId xmlns:a16="http://schemas.microsoft.com/office/drawing/2014/main" id="{DD8A5776-67F7-4C0E-A25F-B0B50E021D23}"/>
              </a:ext>
            </a:extLst>
          </p:cNvPr>
          <p:cNvSpPr>
            <a:spLocks noGrp="1"/>
          </p:cNvSpPr>
          <p:nvPr>
            <p:ph type="title"/>
          </p:nvPr>
        </p:nvSpPr>
        <p:spPr>
          <a:xfrm>
            <a:off x="623889" y="396875"/>
            <a:ext cx="9467850" cy="568223"/>
          </a:xfrm>
        </p:spPr>
        <p:txBody>
          <a:bodyPr>
            <a:normAutofit/>
          </a:bodyPr>
          <a:lstStyle/>
          <a:p>
            <a:r>
              <a:rPr lang="de-CH" sz="2400"/>
              <a:t>PK and PD </a:t>
            </a:r>
            <a:r>
              <a:rPr lang="de-CH" sz="2400" err="1"/>
              <a:t>of</a:t>
            </a:r>
            <a:r>
              <a:rPr lang="de-CH" sz="2400"/>
              <a:t> finerenone</a:t>
            </a:r>
            <a:endParaRPr lang="en-US" sz="2400"/>
          </a:p>
        </p:txBody>
      </p:sp>
      <p:sp>
        <p:nvSpPr>
          <p:cNvPr id="2" name="Footer Placeholder 1">
            <a:extLst>
              <a:ext uri="{FF2B5EF4-FFF2-40B4-BE49-F238E27FC236}">
                <a16:creationId xmlns:a16="http://schemas.microsoft.com/office/drawing/2014/main" id="{A512B6DD-5B28-47A9-8D79-3A6B78A0928C}"/>
              </a:ext>
            </a:extLst>
          </p:cNvPr>
          <p:cNvSpPr>
            <a:spLocks noGrp="1"/>
          </p:cNvSpPr>
          <p:nvPr>
            <p:ph type="ftr" sz="quarter" idx="10"/>
          </p:nvPr>
        </p:nvSpPr>
        <p:spPr>
          <a:xfrm>
            <a:off x="932597" y="6334643"/>
            <a:ext cx="9159142" cy="264306"/>
          </a:xfrm>
        </p:spPr>
        <p:txBody>
          <a:bodyPr/>
          <a:lstStyle/>
          <a:p>
            <a:r>
              <a:rPr lang="de-CH"/>
              <a:t>Fachinformation Kerendia</a:t>
            </a:r>
            <a:r>
              <a:rPr lang="de-CH" baseline="30000"/>
              <a:t>®</a:t>
            </a:r>
            <a:r>
              <a:rPr lang="de-CH"/>
              <a:t>,</a:t>
            </a:r>
            <a:r>
              <a:rPr lang="de-CH" baseline="30000"/>
              <a:t> </a:t>
            </a:r>
            <a:r>
              <a:rPr lang="de-CH"/>
              <a:t>www.swissmedicinfo.ch</a:t>
            </a:r>
            <a:endParaRPr lang="en-US" baseline="30000"/>
          </a:p>
        </p:txBody>
      </p:sp>
      <p:sp>
        <p:nvSpPr>
          <p:cNvPr id="14" name="Slide Number Placeholder 13">
            <a:extLst>
              <a:ext uri="{FF2B5EF4-FFF2-40B4-BE49-F238E27FC236}">
                <a16:creationId xmlns:a16="http://schemas.microsoft.com/office/drawing/2014/main" id="{DFB190B4-D062-4936-A803-5E9A10242A9F}"/>
              </a:ext>
            </a:extLst>
          </p:cNvPr>
          <p:cNvSpPr>
            <a:spLocks noGrp="1"/>
          </p:cNvSpPr>
          <p:nvPr>
            <p:ph type="sldNum" sz="quarter" idx="11"/>
          </p:nvPr>
        </p:nvSpPr>
        <p:spPr/>
        <p:txBody>
          <a:bodyPr/>
          <a:lstStyle/>
          <a:p>
            <a:fld id="{7AF8E309-D608-654D-B811-6A2C46C88181}" type="slidenum">
              <a:rPr lang="en-US" smtClean="0"/>
              <a:pPr/>
              <a:t>55</a:t>
            </a:fld>
            <a:endParaRPr lang="en-US"/>
          </a:p>
        </p:txBody>
      </p:sp>
      <p:sp>
        <p:nvSpPr>
          <p:cNvPr id="10" name="Rectangle 9">
            <a:extLst>
              <a:ext uri="{FF2B5EF4-FFF2-40B4-BE49-F238E27FC236}">
                <a16:creationId xmlns:a16="http://schemas.microsoft.com/office/drawing/2014/main" id="{1004BA18-5951-4887-BF57-05ACF086F4AF}"/>
              </a:ext>
            </a:extLst>
          </p:cNvPr>
          <p:cNvSpPr/>
          <p:nvPr/>
        </p:nvSpPr>
        <p:spPr>
          <a:xfrm>
            <a:off x="2104788" y="2807960"/>
            <a:ext cx="3931920" cy="1463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spcBef>
                <a:spcPts val="0"/>
              </a:spcBef>
              <a:spcAft>
                <a:spcPts val="600"/>
              </a:spcAft>
            </a:pPr>
            <a:r>
              <a:rPr lang="en-US" sz="1600">
                <a:solidFill>
                  <a:schemeClr val="accent3"/>
                </a:solidFill>
              </a:rPr>
              <a:t>The volume of distribution at steady-state (</a:t>
            </a:r>
            <a:r>
              <a:rPr lang="en-US" sz="1600" err="1">
                <a:solidFill>
                  <a:schemeClr val="accent3"/>
                </a:solidFill>
              </a:rPr>
              <a:t>V</a:t>
            </a:r>
            <a:r>
              <a:rPr lang="en-US" sz="1600" baseline="-25000" err="1">
                <a:solidFill>
                  <a:schemeClr val="accent3"/>
                </a:solidFill>
              </a:rPr>
              <a:t>ss</a:t>
            </a:r>
            <a:r>
              <a:rPr lang="en-US" sz="1600">
                <a:solidFill>
                  <a:schemeClr val="accent3"/>
                </a:solidFill>
              </a:rPr>
              <a:t>) of finerenone is 52.6 l. </a:t>
            </a:r>
          </a:p>
          <a:p>
            <a:pPr>
              <a:spcBef>
                <a:spcPts val="0"/>
              </a:spcBef>
              <a:spcAft>
                <a:spcPts val="600"/>
              </a:spcAft>
            </a:pPr>
            <a:r>
              <a:rPr lang="en-US" sz="1600">
                <a:solidFill>
                  <a:schemeClr val="accent3"/>
                </a:solidFill>
              </a:rPr>
              <a:t>Plasma protein binding of finerenone is 91.7% </a:t>
            </a:r>
            <a:r>
              <a:rPr lang="en-US" sz="1600" i="1">
                <a:solidFill>
                  <a:schemeClr val="accent3"/>
                </a:solidFill>
              </a:rPr>
              <a:t>in vitro</a:t>
            </a:r>
            <a:r>
              <a:rPr lang="en-US" sz="1600">
                <a:solidFill>
                  <a:schemeClr val="accent3"/>
                </a:solidFill>
              </a:rPr>
              <a:t>, primarily to serum albumin</a:t>
            </a:r>
          </a:p>
        </p:txBody>
      </p:sp>
      <p:grpSp>
        <p:nvGrpSpPr>
          <p:cNvPr id="22" name="Group 21">
            <a:extLst>
              <a:ext uri="{FF2B5EF4-FFF2-40B4-BE49-F238E27FC236}">
                <a16:creationId xmlns:a16="http://schemas.microsoft.com/office/drawing/2014/main" id="{C05B0A21-A365-409D-B8C7-11828E56FF94}"/>
              </a:ext>
            </a:extLst>
          </p:cNvPr>
          <p:cNvGrpSpPr/>
          <p:nvPr/>
        </p:nvGrpSpPr>
        <p:grpSpPr>
          <a:xfrm>
            <a:off x="1084307" y="3119198"/>
            <a:ext cx="641599" cy="744410"/>
            <a:chOff x="1108118" y="2064202"/>
            <a:chExt cx="641599" cy="744410"/>
          </a:xfrm>
        </p:grpSpPr>
        <p:pic>
          <p:nvPicPr>
            <p:cNvPr id="9" name="Picture 8">
              <a:extLst>
                <a:ext uri="{FF2B5EF4-FFF2-40B4-BE49-F238E27FC236}">
                  <a16:creationId xmlns:a16="http://schemas.microsoft.com/office/drawing/2014/main" id="{4C55CFE3-DF09-4332-A8BB-F0963F3596D4}"/>
                </a:ext>
              </a:extLst>
            </p:cNvPr>
            <p:cNvPicPr>
              <a:picLocks noChangeAspect="1"/>
            </p:cNvPicPr>
            <p:nvPr/>
          </p:nvPicPr>
          <p:blipFill rotWithShape="1">
            <a:blip r:embed="rId4" cstate="email">
              <a:clrChange>
                <a:clrFrom>
                  <a:srgbClr val="FFFFFF"/>
                </a:clrFrom>
                <a:clrTo>
                  <a:srgbClr val="FFFFFF">
                    <a:alpha val="0"/>
                  </a:srgbClr>
                </a:clrTo>
              </a:clrChange>
              <a:lum bright="70000" contrast="-70000"/>
              <a:alphaModFix amt="53000"/>
              <a:extLst>
                <a:ext uri="{28A0092B-C50C-407E-A947-70E740481C1C}">
                  <a14:useLocalDpi xmlns:a14="http://schemas.microsoft.com/office/drawing/2010/main" val="0"/>
                </a:ext>
              </a:extLst>
            </a:blip>
            <a:srcRect/>
            <a:stretch/>
          </p:blipFill>
          <p:spPr>
            <a:xfrm>
              <a:off x="1108118" y="2064202"/>
              <a:ext cx="641599" cy="744410"/>
            </a:xfrm>
            <a:prstGeom prst="rect">
              <a:avLst/>
            </a:prstGeom>
            <a:noFill/>
          </p:spPr>
        </p:pic>
        <p:sp>
          <p:nvSpPr>
            <p:cNvPr id="18" name="Arrow: Quad 17">
              <a:extLst>
                <a:ext uri="{FF2B5EF4-FFF2-40B4-BE49-F238E27FC236}">
                  <a16:creationId xmlns:a16="http://schemas.microsoft.com/office/drawing/2014/main" id="{FA2A2F5C-4F19-44F2-B86A-16A8DDB645A3}"/>
                </a:ext>
              </a:extLst>
            </p:cNvPr>
            <p:cNvSpPr/>
            <p:nvPr/>
          </p:nvSpPr>
          <p:spPr>
            <a:xfrm>
              <a:off x="1270404" y="2125994"/>
              <a:ext cx="294826" cy="496903"/>
            </a:xfrm>
            <a:prstGeom prst="quadArrow">
              <a:avLst>
                <a:gd name="adj1" fmla="val 4242"/>
                <a:gd name="adj2" fmla="val 8157"/>
                <a:gd name="adj3" fmla="val 7733"/>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78" name="Rectangle 77">
            <a:extLst>
              <a:ext uri="{FF2B5EF4-FFF2-40B4-BE49-F238E27FC236}">
                <a16:creationId xmlns:a16="http://schemas.microsoft.com/office/drawing/2014/main" id="{4BBECE66-F9DC-4F9F-A6A9-162F60D00E08}"/>
              </a:ext>
            </a:extLst>
          </p:cNvPr>
          <p:cNvSpPr/>
          <p:nvPr/>
        </p:nvSpPr>
        <p:spPr>
          <a:xfrm>
            <a:off x="7666467" y="4417788"/>
            <a:ext cx="3931920" cy="1463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spcBef>
                <a:spcPts val="0"/>
              </a:spcBef>
              <a:spcAft>
                <a:spcPts val="600"/>
              </a:spcAft>
            </a:pPr>
            <a:r>
              <a:rPr lang="en-GB" sz="1600">
                <a:solidFill>
                  <a:schemeClr val="accent3"/>
                </a:solidFill>
              </a:rPr>
              <a:t>About 80% of the administered dose is excreted in urine (&lt;1% as unchanged) and approximately 20% in faeces (&lt;0.2% as unchanged) </a:t>
            </a:r>
          </a:p>
        </p:txBody>
      </p:sp>
      <p:pic>
        <p:nvPicPr>
          <p:cNvPr id="82" name="Picture 81">
            <a:extLst>
              <a:ext uri="{FF2B5EF4-FFF2-40B4-BE49-F238E27FC236}">
                <a16:creationId xmlns:a16="http://schemas.microsoft.com/office/drawing/2014/main" id="{9E00A23C-7DBC-48EB-8F76-050EEC33706A}"/>
              </a:ext>
            </a:extLst>
          </p:cNvPr>
          <p:cNvPicPr>
            <a:picLocks noChangeAspect="1"/>
          </p:cNvPicPr>
          <p:nvPr/>
        </p:nvPicPr>
        <p:blipFill rotWithShape="1">
          <a:blip r:embed="rId5" cstate="email">
            <a:clrChange>
              <a:clrFrom>
                <a:srgbClr val="FFFFFF"/>
              </a:clrFrom>
              <a:clrTo>
                <a:srgbClr val="FFFFFF">
                  <a:alpha val="0"/>
                </a:srgbClr>
              </a:clrTo>
            </a:clrChange>
            <a:lum bright="70000" contrast="-70000"/>
            <a:alphaModFix amt="53000"/>
            <a:extLst>
              <a:ext uri="{28A0092B-C50C-407E-A947-70E740481C1C}">
                <a14:useLocalDpi xmlns:a14="http://schemas.microsoft.com/office/drawing/2010/main" val="0"/>
              </a:ext>
            </a:extLst>
          </a:blip>
          <a:srcRect/>
          <a:stretch/>
        </p:blipFill>
        <p:spPr>
          <a:xfrm>
            <a:off x="6635574" y="4746789"/>
            <a:ext cx="623493" cy="723402"/>
          </a:xfrm>
          <a:prstGeom prst="rect">
            <a:avLst/>
          </a:prstGeom>
          <a:noFill/>
        </p:spPr>
      </p:pic>
      <p:sp>
        <p:nvSpPr>
          <p:cNvPr id="94" name="Arrow: Up 93">
            <a:extLst>
              <a:ext uri="{FF2B5EF4-FFF2-40B4-BE49-F238E27FC236}">
                <a16:creationId xmlns:a16="http://schemas.microsoft.com/office/drawing/2014/main" id="{4D6E675B-8660-484B-A789-9063180B0E10}"/>
              </a:ext>
            </a:extLst>
          </p:cNvPr>
          <p:cNvSpPr/>
          <p:nvPr/>
        </p:nvSpPr>
        <p:spPr>
          <a:xfrm flipH="1" flipV="1">
            <a:off x="6959625" y="5115443"/>
            <a:ext cx="36576" cy="212019"/>
          </a:xfrm>
          <a:prstGeom prst="upArrow">
            <a:avLst>
              <a:gd name="adj1" fmla="val 8176"/>
              <a:gd name="adj2" fmla="val 65674"/>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Rectangle 36">
            <a:extLst>
              <a:ext uri="{FF2B5EF4-FFF2-40B4-BE49-F238E27FC236}">
                <a16:creationId xmlns:a16="http://schemas.microsoft.com/office/drawing/2014/main" id="{1C090035-0698-438C-A7FA-6980FCD7163C}"/>
              </a:ext>
            </a:extLst>
          </p:cNvPr>
          <p:cNvSpPr/>
          <p:nvPr/>
        </p:nvSpPr>
        <p:spPr>
          <a:xfrm>
            <a:off x="2104787" y="4426749"/>
            <a:ext cx="3931920" cy="1463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spcBef>
                <a:spcPts val="0"/>
              </a:spcBef>
              <a:spcAft>
                <a:spcPts val="600"/>
              </a:spcAft>
            </a:pPr>
            <a:r>
              <a:rPr lang="en-US" sz="1600">
                <a:solidFill>
                  <a:schemeClr val="accent3"/>
                </a:solidFill>
              </a:rPr>
              <a:t>The </a:t>
            </a:r>
            <a:r>
              <a:rPr lang="en-GB" sz="1600">
                <a:solidFill>
                  <a:schemeClr val="accent3"/>
                </a:solidFill>
              </a:rPr>
              <a:t>terminal</a:t>
            </a:r>
            <a:r>
              <a:rPr lang="en-US" sz="1600">
                <a:solidFill>
                  <a:schemeClr val="accent3"/>
                </a:solidFill>
              </a:rPr>
              <a:t> half-life of finerenone is about 2 to 3 hours, and the systemic blood clearance is about 25 l/h</a:t>
            </a:r>
          </a:p>
        </p:txBody>
      </p:sp>
      <p:grpSp>
        <p:nvGrpSpPr>
          <p:cNvPr id="16" name="Group 15">
            <a:extLst>
              <a:ext uri="{FF2B5EF4-FFF2-40B4-BE49-F238E27FC236}">
                <a16:creationId xmlns:a16="http://schemas.microsoft.com/office/drawing/2014/main" id="{D124C615-DE75-40E4-A0CB-55E4A471DB39}"/>
              </a:ext>
            </a:extLst>
          </p:cNvPr>
          <p:cNvGrpSpPr/>
          <p:nvPr/>
        </p:nvGrpSpPr>
        <p:grpSpPr>
          <a:xfrm>
            <a:off x="1086594" y="4753716"/>
            <a:ext cx="623493" cy="723402"/>
            <a:chOff x="1110405" y="4045099"/>
            <a:chExt cx="623493" cy="723402"/>
          </a:xfrm>
        </p:grpSpPr>
        <p:pic>
          <p:nvPicPr>
            <p:cNvPr id="43" name="Picture 42">
              <a:extLst>
                <a:ext uri="{FF2B5EF4-FFF2-40B4-BE49-F238E27FC236}">
                  <a16:creationId xmlns:a16="http://schemas.microsoft.com/office/drawing/2014/main" id="{95491E3E-7550-4BD3-9ABD-57A3872F43A6}"/>
                </a:ext>
              </a:extLst>
            </p:cNvPr>
            <p:cNvPicPr>
              <a:picLocks noChangeAspect="1"/>
            </p:cNvPicPr>
            <p:nvPr/>
          </p:nvPicPr>
          <p:blipFill rotWithShape="1">
            <a:blip r:embed="rId5" cstate="email">
              <a:clrChange>
                <a:clrFrom>
                  <a:srgbClr val="FFFFFF"/>
                </a:clrFrom>
                <a:clrTo>
                  <a:srgbClr val="FFFFFF">
                    <a:alpha val="0"/>
                  </a:srgbClr>
                </a:clrTo>
              </a:clrChange>
              <a:lum bright="70000" contrast="-70000"/>
              <a:alphaModFix amt="53000"/>
              <a:extLst>
                <a:ext uri="{28A0092B-C50C-407E-A947-70E740481C1C}">
                  <a14:useLocalDpi xmlns:a14="http://schemas.microsoft.com/office/drawing/2010/main" val="0"/>
                </a:ext>
              </a:extLst>
            </a:blip>
            <a:srcRect/>
            <a:stretch/>
          </p:blipFill>
          <p:spPr>
            <a:xfrm>
              <a:off x="1110405" y="4045099"/>
              <a:ext cx="623493" cy="723402"/>
            </a:xfrm>
            <a:prstGeom prst="rect">
              <a:avLst/>
            </a:prstGeom>
            <a:noFill/>
          </p:spPr>
        </p:pic>
        <p:sp>
          <p:nvSpPr>
            <p:cNvPr id="45" name="Arrow: Up 44">
              <a:extLst>
                <a:ext uri="{FF2B5EF4-FFF2-40B4-BE49-F238E27FC236}">
                  <a16:creationId xmlns:a16="http://schemas.microsoft.com/office/drawing/2014/main" id="{060DC8B2-54CE-4422-BDDE-3B443D7BE06D}"/>
                </a:ext>
              </a:extLst>
            </p:cNvPr>
            <p:cNvSpPr/>
            <p:nvPr/>
          </p:nvSpPr>
          <p:spPr>
            <a:xfrm flipH="1" flipV="1">
              <a:off x="1396357" y="4432328"/>
              <a:ext cx="36576" cy="212019"/>
            </a:xfrm>
            <a:prstGeom prst="upArrow">
              <a:avLst>
                <a:gd name="adj1" fmla="val 8176"/>
                <a:gd name="adj2" fmla="val 65674"/>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1" name="Rectangle: Single Corner Rounded 25">
            <a:extLst>
              <a:ext uri="{FF2B5EF4-FFF2-40B4-BE49-F238E27FC236}">
                <a16:creationId xmlns:a16="http://schemas.microsoft.com/office/drawing/2014/main" id="{15C2EC26-35BE-4965-83ED-3FD9EDF82B22}"/>
              </a:ext>
            </a:extLst>
          </p:cNvPr>
          <p:cNvSpPr/>
          <p:nvPr/>
        </p:nvSpPr>
        <p:spPr>
          <a:xfrm flipH="1">
            <a:off x="670877" y="1230669"/>
            <a:ext cx="1454129" cy="1422747"/>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400" b="1">
                <a:solidFill>
                  <a:schemeClr val="bg1"/>
                </a:solidFill>
                <a:latin typeface="+mn-lt"/>
                <a:cs typeface="Times New Roman" panose="02020603050405020304" pitchFamily="18" charset="0"/>
              </a:rPr>
              <a:t>Absorption</a:t>
            </a:r>
          </a:p>
        </p:txBody>
      </p:sp>
      <p:sp>
        <p:nvSpPr>
          <p:cNvPr id="32" name="Rectangle: Single Corner Rounded 27">
            <a:extLst>
              <a:ext uri="{FF2B5EF4-FFF2-40B4-BE49-F238E27FC236}">
                <a16:creationId xmlns:a16="http://schemas.microsoft.com/office/drawing/2014/main" id="{94D67F8C-3475-4C31-B6AA-0088DC35BA75}"/>
              </a:ext>
            </a:extLst>
          </p:cNvPr>
          <p:cNvSpPr/>
          <p:nvPr/>
        </p:nvSpPr>
        <p:spPr>
          <a:xfrm flipH="1">
            <a:off x="6229869" y="1224495"/>
            <a:ext cx="1454129" cy="1422747"/>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400" b="1">
                <a:solidFill>
                  <a:schemeClr val="bg1"/>
                </a:solidFill>
                <a:latin typeface="+mn-lt"/>
                <a:cs typeface="Times New Roman" panose="02020603050405020304" pitchFamily="18" charset="0"/>
              </a:rPr>
              <a:t>Wirkung von Nahrung</a:t>
            </a:r>
          </a:p>
        </p:txBody>
      </p:sp>
      <p:pic>
        <p:nvPicPr>
          <p:cNvPr id="33" name="Graphic 28" descr="Food Safety with solid fill">
            <a:extLst>
              <a:ext uri="{FF2B5EF4-FFF2-40B4-BE49-F238E27FC236}">
                <a16:creationId xmlns:a16="http://schemas.microsoft.com/office/drawing/2014/main" id="{E535084E-D227-4430-8721-1E3F6BC85FDC}"/>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67422" y="1376326"/>
            <a:ext cx="835859" cy="835859"/>
          </a:xfrm>
          <a:prstGeom prst="rect">
            <a:avLst/>
          </a:prstGeom>
        </p:spPr>
      </p:pic>
      <p:grpSp>
        <p:nvGrpSpPr>
          <p:cNvPr id="34" name="Group 16">
            <a:extLst>
              <a:ext uri="{FF2B5EF4-FFF2-40B4-BE49-F238E27FC236}">
                <a16:creationId xmlns:a16="http://schemas.microsoft.com/office/drawing/2014/main" id="{4C3AB0D7-543C-472A-B2ED-C4DD14822C57}"/>
              </a:ext>
            </a:extLst>
          </p:cNvPr>
          <p:cNvGrpSpPr/>
          <p:nvPr/>
        </p:nvGrpSpPr>
        <p:grpSpPr>
          <a:xfrm>
            <a:off x="1071140" y="1483981"/>
            <a:ext cx="689747" cy="800273"/>
            <a:chOff x="986373" y="3452600"/>
            <a:chExt cx="866923" cy="1005840"/>
          </a:xfrm>
        </p:grpSpPr>
        <p:pic>
          <p:nvPicPr>
            <p:cNvPr id="35" name="Picture 57">
              <a:extLst>
                <a:ext uri="{FF2B5EF4-FFF2-40B4-BE49-F238E27FC236}">
                  <a16:creationId xmlns:a16="http://schemas.microsoft.com/office/drawing/2014/main" id="{9CDC65DA-5B4F-4129-BC3D-8DA4BA443CAE}"/>
                </a:ext>
              </a:extLst>
            </p:cNvPr>
            <p:cNvPicPr>
              <a:picLocks noChangeAspect="1"/>
            </p:cNvPicPr>
            <p:nvPr/>
          </p:nvPicPr>
          <p:blipFill rotWithShape="1">
            <a:blip r:embed="rId8" cstate="email">
              <a:clrChange>
                <a:clrFrom>
                  <a:srgbClr val="FFFFFF"/>
                </a:clrFrom>
                <a:clrTo>
                  <a:srgbClr val="FFFFFF">
                    <a:alpha val="0"/>
                  </a:srgbClr>
                </a:clrTo>
              </a:clrChange>
              <a:lum bright="70000" contrast="-70000"/>
              <a:alphaModFix amt="53000"/>
              <a:extLst>
                <a:ext uri="{28A0092B-C50C-407E-A947-70E740481C1C}">
                  <a14:useLocalDpi xmlns:a14="http://schemas.microsoft.com/office/drawing/2010/main" val="0"/>
                </a:ext>
              </a:extLst>
            </a:blip>
            <a:srcRect/>
            <a:stretch/>
          </p:blipFill>
          <p:spPr>
            <a:xfrm>
              <a:off x="986373" y="3452600"/>
              <a:ext cx="866923" cy="1005840"/>
            </a:xfrm>
            <a:prstGeom prst="rect">
              <a:avLst/>
            </a:prstGeom>
            <a:noFill/>
          </p:spPr>
        </p:pic>
        <p:sp>
          <p:nvSpPr>
            <p:cNvPr id="36" name="Arrow: Bent 59">
              <a:extLst>
                <a:ext uri="{FF2B5EF4-FFF2-40B4-BE49-F238E27FC236}">
                  <a16:creationId xmlns:a16="http://schemas.microsoft.com/office/drawing/2014/main" id="{2F9AA1E4-0B6B-4E57-9D46-97E2D2284849}"/>
                </a:ext>
              </a:extLst>
            </p:cNvPr>
            <p:cNvSpPr/>
            <p:nvPr/>
          </p:nvSpPr>
          <p:spPr>
            <a:xfrm rot="5400000">
              <a:off x="1100223" y="3690862"/>
              <a:ext cx="457200" cy="274320"/>
            </a:xfrm>
            <a:prstGeom prst="bentArrow">
              <a:avLst>
                <a:gd name="adj1" fmla="val 6228"/>
                <a:gd name="adj2" fmla="val 12495"/>
                <a:gd name="adj3" fmla="val 16687"/>
                <a:gd name="adj4" fmla="val 37045"/>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8" name="Rectangle 43">
            <a:extLst>
              <a:ext uri="{FF2B5EF4-FFF2-40B4-BE49-F238E27FC236}">
                <a16:creationId xmlns:a16="http://schemas.microsoft.com/office/drawing/2014/main" id="{EFE847DE-9AB0-40CE-82FD-7D7101DC08A2}"/>
              </a:ext>
            </a:extLst>
          </p:cNvPr>
          <p:cNvSpPr/>
          <p:nvPr/>
        </p:nvSpPr>
        <p:spPr>
          <a:xfrm>
            <a:off x="2135126" y="1237464"/>
            <a:ext cx="3900744" cy="14219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spcBef>
                <a:spcPts val="0"/>
              </a:spcBef>
              <a:spcAft>
                <a:spcPts val="600"/>
              </a:spcAft>
            </a:pPr>
            <a:r>
              <a:rPr lang="de-DE" sz="1600">
                <a:solidFill>
                  <a:schemeClr val="accent3"/>
                </a:solidFill>
              </a:rPr>
              <a:t>The absolute </a:t>
            </a:r>
            <a:r>
              <a:rPr lang="de-DE" sz="1600" err="1">
                <a:solidFill>
                  <a:schemeClr val="accent3"/>
                </a:solidFill>
              </a:rPr>
              <a:t>bioavailability</a:t>
            </a:r>
            <a:r>
              <a:rPr lang="de-DE" sz="1600">
                <a:solidFill>
                  <a:schemeClr val="accent3"/>
                </a:solidFill>
              </a:rPr>
              <a:t> </a:t>
            </a:r>
            <a:r>
              <a:rPr lang="de-DE" sz="1600" err="1">
                <a:solidFill>
                  <a:schemeClr val="accent3"/>
                </a:solidFill>
              </a:rPr>
              <a:t>is</a:t>
            </a:r>
            <a:r>
              <a:rPr lang="de-DE" sz="1600">
                <a:solidFill>
                  <a:schemeClr val="accent3"/>
                </a:solidFill>
              </a:rPr>
              <a:t> 43.5% </a:t>
            </a:r>
            <a:r>
              <a:rPr lang="de-DE" sz="1200">
                <a:solidFill>
                  <a:schemeClr val="accent3"/>
                </a:solidFill>
              </a:rPr>
              <a:t>(First-Pass-</a:t>
            </a:r>
            <a:r>
              <a:rPr lang="de-DE" sz="1200" err="1">
                <a:solidFill>
                  <a:schemeClr val="accent3"/>
                </a:solidFill>
              </a:rPr>
              <a:t>Metabolism</a:t>
            </a:r>
            <a:r>
              <a:rPr lang="de-DE" sz="1200">
                <a:solidFill>
                  <a:schemeClr val="accent3"/>
                </a:solidFill>
              </a:rPr>
              <a:t> in intestinal wall and </a:t>
            </a:r>
            <a:r>
              <a:rPr lang="de-DE" sz="1200" err="1">
                <a:solidFill>
                  <a:schemeClr val="accent3"/>
                </a:solidFill>
              </a:rPr>
              <a:t>liver</a:t>
            </a:r>
            <a:r>
              <a:rPr lang="de-DE" sz="1200">
                <a:solidFill>
                  <a:schemeClr val="accent3"/>
                </a:solidFill>
              </a:rPr>
              <a:t>)</a:t>
            </a:r>
            <a:endParaRPr lang="en-US" sz="1200">
              <a:solidFill>
                <a:schemeClr val="accent3"/>
              </a:solidFill>
            </a:endParaRPr>
          </a:p>
          <a:p>
            <a:pPr>
              <a:spcBef>
                <a:spcPts val="0"/>
              </a:spcBef>
              <a:spcAft>
                <a:spcPts val="600"/>
              </a:spcAft>
            </a:pPr>
            <a:r>
              <a:rPr lang="en-US" sz="1600">
                <a:solidFill>
                  <a:schemeClr val="accent3"/>
                </a:solidFill>
              </a:rPr>
              <a:t>Finerenone </a:t>
            </a:r>
            <a:r>
              <a:rPr lang="en-US" sz="1600" err="1">
                <a:solidFill>
                  <a:schemeClr val="accent3"/>
                </a:solidFill>
              </a:rPr>
              <a:t>C</a:t>
            </a:r>
            <a:r>
              <a:rPr lang="en-US" sz="1600" baseline="-25000" err="1">
                <a:solidFill>
                  <a:schemeClr val="accent3"/>
                </a:solidFill>
              </a:rPr>
              <a:t>max</a:t>
            </a:r>
            <a:r>
              <a:rPr lang="en-US" sz="1600">
                <a:solidFill>
                  <a:schemeClr val="accent3"/>
                </a:solidFill>
              </a:rPr>
              <a:t> was achieved between 0.5 and 1.25 hours after dosing</a:t>
            </a:r>
          </a:p>
        </p:txBody>
      </p:sp>
      <p:sp>
        <p:nvSpPr>
          <p:cNvPr id="39" name="Rectangle 19">
            <a:extLst>
              <a:ext uri="{FF2B5EF4-FFF2-40B4-BE49-F238E27FC236}">
                <a16:creationId xmlns:a16="http://schemas.microsoft.com/office/drawing/2014/main" id="{DEDC580D-B8FC-493E-BDE5-EA86AE7C3A4A}"/>
              </a:ext>
            </a:extLst>
          </p:cNvPr>
          <p:cNvSpPr/>
          <p:nvPr/>
        </p:nvSpPr>
        <p:spPr>
          <a:xfrm>
            <a:off x="7697643" y="1224495"/>
            <a:ext cx="3900744" cy="14219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spcBef>
                <a:spcPts val="0"/>
              </a:spcBef>
              <a:spcAft>
                <a:spcPts val="600"/>
              </a:spcAft>
            </a:pPr>
            <a:r>
              <a:rPr lang="de-DE" sz="1600">
                <a:solidFill>
                  <a:schemeClr val="accent3"/>
                </a:solidFill>
              </a:rPr>
              <a:t>Finerenone </a:t>
            </a:r>
            <a:r>
              <a:rPr lang="en-US" sz="1600">
                <a:solidFill>
                  <a:schemeClr val="accent3"/>
                </a:solidFill>
              </a:rPr>
              <a:t>can be taken independently of meals </a:t>
            </a:r>
          </a:p>
        </p:txBody>
      </p:sp>
      <p:sp>
        <p:nvSpPr>
          <p:cNvPr id="3" name="Textfeld 2">
            <a:extLst>
              <a:ext uri="{FF2B5EF4-FFF2-40B4-BE49-F238E27FC236}">
                <a16:creationId xmlns:a16="http://schemas.microsoft.com/office/drawing/2014/main" id="{02187277-C553-4F0E-B913-505AE85C734E}"/>
              </a:ext>
            </a:extLst>
          </p:cNvPr>
          <p:cNvSpPr txBox="1"/>
          <p:nvPr/>
        </p:nvSpPr>
        <p:spPr>
          <a:xfrm>
            <a:off x="825500" y="5930198"/>
            <a:ext cx="5035032" cy="264306"/>
          </a:xfrm>
          <a:prstGeom prst="rect">
            <a:avLst/>
          </a:prstGeom>
        </p:spPr>
        <p:txBody>
          <a:bodyPr vert="horz" wrap="square" lIns="91440" tIns="45720" rIns="91440" bIns="45720" rtlCol="0">
            <a:noAutofit/>
          </a:bodyPr>
          <a:lstStyle/>
          <a:p>
            <a:pPr algn="l">
              <a:spcBef>
                <a:spcPts val="600"/>
              </a:spcBef>
            </a:pPr>
            <a:r>
              <a:rPr lang="de-CH" sz="1200">
                <a:latin typeface="+mn-lt"/>
              </a:rPr>
              <a:t>C</a:t>
            </a:r>
            <a:r>
              <a:rPr lang="de-CH" sz="1200" baseline="-25000">
                <a:latin typeface="+mn-lt"/>
              </a:rPr>
              <a:t>max</a:t>
            </a:r>
            <a:r>
              <a:rPr lang="de-CH" sz="1200">
                <a:latin typeface="+mn-lt"/>
              </a:rPr>
              <a:t>: maximale Plasmakonzentrationen  </a:t>
            </a:r>
            <a:endParaRPr lang="en-US" sz="1200" err="1">
              <a:latin typeface="+mn-lt"/>
            </a:endParaRPr>
          </a:p>
        </p:txBody>
      </p:sp>
    </p:spTree>
    <p:extLst>
      <p:ext uri="{BB962C8B-B14F-4D97-AF65-F5344CB8AC3E}">
        <p14:creationId xmlns:p14="http://schemas.microsoft.com/office/powerpoint/2010/main" val="174676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8A5776-67F7-4C0E-A25F-B0B50E021D23}"/>
              </a:ext>
            </a:extLst>
          </p:cNvPr>
          <p:cNvSpPr>
            <a:spLocks noGrp="1"/>
          </p:cNvSpPr>
          <p:nvPr>
            <p:ph type="title"/>
          </p:nvPr>
        </p:nvSpPr>
        <p:spPr/>
        <p:txBody>
          <a:bodyPr/>
          <a:lstStyle/>
          <a:p>
            <a:r>
              <a:rPr lang="en-GB"/>
              <a:t>Contraindications</a:t>
            </a:r>
          </a:p>
        </p:txBody>
      </p:sp>
      <p:sp>
        <p:nvSpPr>
          <p:cNvPr id="10" name="Slide Number Placeholder 9">
            <a:extLst>
              <a:ext uri="{FF2B5EF4-FFF2-40B4-BE49-F238E27FC236}">
                <a16:creationId xmlns:a16="http://schemas.microsoft.com/office/drawing/2014/main" id="{5B96494E-7672-4CEB-AF5D-19FE5F9194F8}"/>
              </a:ext>
            </a:extLst>
          </p:cNvPr>
          <p:cNvSpPr>
            <a:spLocks noGrp="1"/>
          </p:cNvSpPr>
          <p:nvPr>
            <p:ph type="sldNum" sz="quarter" idx="15"/>
          </p:nvPr>
        </p:nvSpPr>
        <p:spPr/>
        <p:txBody>
          <a:bodyPr/>
          <a:lstStyle/>
          <a:p>
            <a:fld id="{7AF8E309-D608-654D-B811-6A2C46C88181}" type="slidenum">
              <a:rPr lang="en-US" smtClean="0"/>
              <a:pPr/>
              <a:t>56</a:t>
            </a:fld>
            <a:endParaRPr lang="en-US"/>
          </a:p>
        </p:txBody>
      </p:sp>
      <p:sp>
        <p:nvSpPr>
          <p:cNvPr id="7" name="Rectangle: Rounded Corners 6">
            <a:extLst>
              <a:ext uri="{FF2B5EF4-FFF2-40B4-BE49-F238E27FC236}">
                <a16:creationId xmlns:a16="http://schemas.microsoft.com/office/drawing/2014/main" id="{D483E0B1-C28B-487A-8AA9-8CF043268CBF}"/>
              </a:ext>
            </a:extLst>
          </p:cNvPr>
          <p:cNvSpPr/>
          <p:nvPr/>
        </p:nvSpPr>
        <p:spPr>
          <a:xfrm>
            <a:off x="1591769" y="2773723"/>
            <a:ext cx="2916000" cy="3208110"/>
          </a:xfrm>
          <a:prstGeom prst="roundRect">
            <a:avLst>
              <a:gd name="adj" fmla="val 4842"/>
            </a:avLst>
          </a:prstGeom>
          <a:gradFill flip="none" rotWithShape="1">
            <a:gsLst>
              <a:gs pos="0">
                <a:srgbClr val="ADDCF5"/>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0" rIns="90000" bIns="46800" rtlCol="0" anchor="t" anchorCtr="0"/>
          <a:lstStyle/>
          <a:p>
            <a:pPr algn="ctr">
              <a:spcBef>
                <a:spcPts val="0"/>
              </a:spcBef>
              <a:spcAft>
                <a:spcPts val="600"/>
              </a:spcAft>
            </a:pPr>
            <a:r>
              <a:rPr lang="en-GB" sz="1600">
                <a:solidFill>
                  <a:schemeClr val="tx1"/>
                </a:solidFill>
              </a:rPr>
              <a:t>receiving </a:t>
            </a:r>
            <a:r>
              <a:rPr lang="en-GB" sz="1600" b="1">
                <a:solidFill>
                  <a:schemeClr val="bg2"/>
                </a:solidFill>
              </a:rPr>
              <a:t>concomitant treatment with strong CYP3A4 inhibitors</a:t>
            </a:r>
            <a:r>
              <a:rPr lang="en-GB" sz="1600">
                <a:solidFill>
                  <a:schemeClr val="tx1"/>
                </a:solidFill>
              </a:rPr>
              <a:t>, including: itraconazole, ketoconazole, ritonavir, nelfinavir, cobicistat, clarithromycin, telithromycin and nefazodone</a:t>
            </a:r>
          </a:p>
        </p:txBody>
      </p:sp>
      <p:sp>
        <p:nvSpPr>
          <p:cNvPr id="2" name="Footer Placeholder 1">
            <a:extLst>
              <a:ext uri="{FF2B5EF4-FFF2-40B4-BE49-F238E27FC236}">
                <a16:creationId xmlns:a16="http://schemas.microsoft.com/office/drawing/2014/main" id="{6A56044D-2592-4949-B5FC-EA7FE61463F6}"/>
              </a:ext>
            </a:extLst>
          </p:cNvPr>
          <p:cNvSpPr>
            <a:spLocks noGrp="1"/>
          </p:cNvSpPr>
          <p:nvPr>
            <p:ph type="ftr" sz="quarter" idx="14"/>
          </p:nvPr>
        </p:nvSpPr>
        <p:spPr/>
        <p:txBody>
          <a:bodyPr/>
          <a:lstStyle/>
          <a:p>
            <a:endParaRPr lang="en-GB" dirty="0"/>
          </a:p>
          <a:p>
            <a:r>
              <a:rPr lang="de-CH" dirty="0"/>
              <a:t>Fachinformation </a:t>
            </a:r>
            <a:r>
              <a:rPr lang="de-CH" dirty="0" err="1"/>
              <a:t>Kerendia</a:t>
            </a:r>
            <a:r>
              <a:rPr lang="de-CH" baseline="30000" dirty="0"/>
              <a:t>®</a:t>
            </a:r>
            <a:r>
              <a:rPr lang="de-CH" dirty="0"/>
              <a:t>,</a:t>
            </a:r>
            <a:r>
              <a:rPr lang="de-CH" baseline="30000" dirty="0"/>
              <a:t> </a:t>
            </a:r>
            <a:r>
              <a:rPr lang="de-CH" dirty="0"/>
              <a:t>www.swissmedicinfo.ch</a:t>
            </a:r>
            <a:endParaRPr lang="en-US" baseline="30000" dirty="0"/>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val="0"/>
              </a:ext>
            </a:extLst>
          </a:blip>
          <a:srcRect l="-11635" t="-11635" r="-9782" b="-9782"/>
          <a:stretch/>
        </p:blipFill>
        <p:spPr>
          <a:xfrm>
            <a:off x="2329769" y="2340933"/>
            <a:ext cx="1440000" cy="1440000"/>
          </a:xfrm>
          <a:prstGeom prst="ellipse">
            <a:avLst/>
          </a:prstGeom>
          <a:solidFill>
            <a:schemeClr val="bg2"/>
          </a:solidFill>
        </p:spPr>
      </p:pic>
      <p:sp>
        <p:nvSpPr>
          <p:cNvPr id="12" name="Rectangle: Rounded Corners 6">
            <a:extLst>
              <a:ext uri="{FF2B5EF4-FFF2-40B4-BE49-F238E27FC236}">
                <a16:creationId xmlns:a16="http://schemas.microsoft.com/office/drawing/2014/main" id="{D483E0B1-C28B-487A-8AA9-8CF043268CBF}"/>
              </a:ext>
            </a:extLst>
          </p:cNvPr>
          <p:cNvSpPr/>
          <p:nvPr/>
        </p:nvSpPr>
        <p:spPr>
          <a:xfrm>
            <a:off x="4639011" y="2789489"/>
            <a:ext cx="2916000" cy="3208110"/>
          </a:xfrm>
          <a:prstGeom prst="roundRect">
            <a:avLst>
              <a:gd name="adj" fmla="val 4842"/>
            </a:avLst>
          </a:prstGeom>
          <a:gradFill flip="none" rotWithShape="1">
            <a:gsLst>
              <a:gs pos="0">
                <a:schemeClr val="accent2">
                  <a:lumMod val="20000"/>
                  <a:lumOff val="8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0" rIns="90000" bIns="46800" rtlCol="0" anchor="t" anchorCtr="0"/>
          <a:lstStyle/>
          <a:p>
            <a:pPr algn="ctr">
              <a:spcBef>
                <a:spcPts val="0"/>
              </a:spcBef>
              <a:spcAft>
                <a:spcPts val="600"/>
              </a:spcAft>
            </a:pPr>
            <a:r>
              <a:rPr lang="en-GB" sz="1600">
                <a:solidFill>
                  <a:schemeClr val="tx1"/>
                </a:solidFill>
              </a:rPr>
              <a:t>with </a:t>
            </a:r>
            <a:br>
              <a:rPr lang="en-GB" sz="1600">
                <a:solidFill>
                  <a:schemeClr val="tx1"/>
                </a:solidFill>
              </a:rPr>
            </a:br>
            <a:r>
              <a:rPr lang="en-GB" sz="1600" b="1">
                <a:solidFill>
                  <a:schemeClr val="accent2"/>
                </a:solidFill>
              </a:rPr>
              <a:t>Addison’s disease</a:t>
            </a:r>
          </a:p>
        </p:txBody>
      </p:sp>
      <p:sp>
        <p:nvSpPr>
          <p:cNvPr id="14" name="Rectangle: Rounded Corners 6">
            <a:extLst>
              <a:ext uri="{FF2B5EF4-FFF2-40B4-BE49-F238E27FC236}">
                <a16:creationId xmlns:a16="http://schemas.microsoft.com/office/drawing/2014/main" id="{D483E0B1-C28B-487A-8AA9-8CF043268CBF}"/>
              </a:ext>
            </a:extLst>
          </p:cNvPr>
          <p:cNvSpPr/>
          <p:nvPr/>
        </p:nvSpPr>
        <p:spPr>
          <a:xfrm>
            <a:off x="7704253" y="2789489"/>
            <a:ext cx="2916000" cy="3208110"/>
          </a:xfrm>
          <a:prstGeom prst="roundRect">
            <a:avLst>
              <a:gd name="adj" fmla="val 4842"/>
            </a:avLst>
          </a:prstGeom>
          <a:gradFill flip="none" rotWithShape="1">
            <a:gsLst>
              <a:gs pos="0">
                <a:schemeClr val="accent4">
                  <a:lumMod val="20000"/>
                  <a:lumOff val="8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0" rIns="90000" bIns="46800" rtlCol="0" anchor="t" anchorCtr="0"/>
          <a:lstStyle/>
          <a:p>
            <a:pPr algn="ctr">
              <a:spcBef>
                <a:spcPts val="0"/>
              </a:spcBef>
              <a:spcAft>
                <a:spcPts val="600"/>
              </a:spcAft>
            </a:pPr>
            <a:r>
              <a:rPr lang="en-GB" sz="1600">
                <a:solidFill>
                  <a:schemeClr val="tx1"/>
                </a:solidFill>
              </a:rPr>
              <a:t>with </a:t>
            </a:r>
            <a:br>
              <a:rPr lang="en-GB" sz="1600">
                <a:solidFill>
                  <a:schemeClr val="tx1"/>
                </a:solidFill>
              </a:rPr>
            </a:br>
            <a:r>
              <a:rPr lang="en-GB" sz="1600" b="1">
                <a:solidFill>
                  <a:schemeClr val="accent4"/>
                </a:solidFill>
              </a:rPr>
              <a:t>hypersensitivity </a:t>
            </a:r>
            <a:r>
              <a:rPr lang="en-GB" sz="1600">
                <a:solidFill>
                  <a:schemeClr val="tx1"/>
                </a:solidFill>
              </a:rPr>
              <a:t>to</a:t>
            </a:r>
            <a:br>
              <a:rPr lang="en-GB" sz="1600">
                <a:solidFill>
                  <a:schemeClr val="tx1"/>
                </a:solidFill>
              </a:rPr>
            </a:br>
            <a:r>
              <a:rPr lang="en-GB" sz="1600">
                <a:solidFill>
                  <a:schemeClr val="tx1"/>
                </a:solidFill>
              </a:rPr>
              <a:t>the active substance or</a:t>
            </a:r>
            <a:br>
              <a:rPr lang="en-GB" sz="1600">
                <a:solidFill>
                  <a:schemeClr val="tx1"/>
                </a:solidFill>
              </a:rPr>
            </a:br>
            <a:r>
              <a:rPr lang="en-GB" sz="1600">
                <a:solidFill>
                  <a:schemeClr val="tx1"/>
                </a:solidFill>
              </a:rPr>
              <a:t>to any of the excipients </a:t>
            </a:r>
          </a:p>
        </p:txBody>
      </p:sp>
      <p:grpSp>
        <p:nvGrpSpPr>
          <p:cNvPr id="42" name="Group 41"/>
          <p:cNvGrpSpPr/>
          <p:nvPr/>
        </p:nvGrpSpPr>
        <p:grpSpPr>
          <a:xfrm>
            <a:off x="8442253" y="2340933"/>
            <a:ext cx="1440000" cy="1440000"/>
            <a:chOff x="8084304" y="1437420"/>
            <a:chExt cx="2160000" cy="2171849"/>
          </a:xfrm>
        </p:grpSpPr>
        <p:pic>
          <p:nvPicPr>
            <p:cNvPr id="11" name="Picture 10"/>
            <p:cNvPicPr>
              <a:picLocks noChangeAspect="1"/>
            </p:cNvPicPr>
            <p:nvPr/>
          </p:nvPicPr>
          <p:blipFill rotWithShape="1">
            <a:blip r:embed="rId4" cstate="email">
              <a:extLst>
                <a:ext uri="{28A0092B-C50C-407E-A947-70E740481C1C}">
                  <a14:useLocalDpi xmlns:a14="http://schemas.microsoft.com/office/drawing/2010/main" val="0"/>
                </a:ext>
              </a:extLst>
            </a:blip>
            <a:srcRect l="-14874" t="-13261" r="-14159" b="-15772"/>
            <a:stretch/>
          </p:blipFill>
          <p:spPr>
            <a:xfrm>
              <a:off x="8084304" y="1437420"/>
              <a:ext cx="2160000" cy="2160000"/>
            </a:xfrm>
            <a:prstGeom prst="ellipse">
              <a:avLst/>
            </a:prstGeom>
            <a:solidFill>
              <a:schemeClr val="accent4"/>
            </a:solidFill>
          </p:spPr>
        </p:pic>
        <p:pic>
          <p:nvPicPr>
            <p:cNvPr id="17" name="Picture 16"/>
            <p:cNvPicPr>
              <a:picLocks noChangeAspect="1"/>
            </p:cNvPicPr>
            <p:nvPr/>
          </p:nvPicPr>
          <p:blipFill rotWithShape="1">
            <a:blip r:embed="rId4" cstate="email">
              <a:extLst>
                <a:ext uri="{28A0092B-C50C-407E-A947-70E740481C1C}">
                  <a14:useLocalDpi xmlns:a14="http://schemas.microsoft.com/office/drawing/2010/main" val="0"/>
                </a:ext>
              </a:extLst>
            </a:blip>
            <a:srcRect l="-14874" t="-13261" r="-14159" b="-15772"/>
            <a:stretch/>
          </p:blipFill>
          <p:spPr>
            <a:xfrm>
              <a:off x="8084304" y="1449269"/>
              <a:ext cx="2160000" cy="2160000"/>
            </a:xfrm>
            <a:prstGeom prst="ellipse">
              <a:avLst/>
            </a:prstGeom>
            <a:noFill/>
            <a:effectLst>
              <a:glow rad="114300">
                <a:schemeClr val="bg1">
                  <a:alpha val="40000"/>
                </a:schemeClr>
              </a:glow>
            </a:effectLst>
          </p:spPr>
        </p:pic>
      </p:grpSp>
      <p:grpSp>
        <p:nvGrpSpPr>
          <p:cNvPr id="43" name="Group 42"/>
          <p:cNvGrpSpPr/>
          <p:nvPr/>
        </p:nvGrpSpPr>
        <p:grpSpPr>
          <a:xfrm>
            <a:off x="5377011" y="2323973"/>
            <a:ext cx="1440000" cy="1440000"/>
            <a:chOff x="5064746" y="1420460"/>
            <a:chExt cx="2160000" cy="2160000"/>
          </a:xfrm>
        </p:grpSpPr>
        <p:pic>
          <p:nvPicPr>
            <p:cNvPr id="16" name="Picture 15"/>
            <p:cNvPicPr>
              <a:picLocks noChangeAspect="1"/>
            </p:cNvPicPr>
            <p:nvPr/>
          </p:nvPicPr>
          <p:blipFill rotWithShape="1">
            <a:blip r:embed="rId5" cstate="email">
              <a:extLst>
                <a:ext uri="{28A0092B-C50C-407E-A947-70E740481C1C}">
                  <a14:useLocalDpi xmlns:a14="http://schemas.microsoft.com/office/drawing/2010/main" val="0"/>
                </a:ext>
              </a:extLst>
            </a:blip>
            <a:srcRect l="-11715" t="-18581" r="-13824" b="-6959"/>
            <a:stretch/>
          </p:blipFill>
          <p:spPr>
            <a:xfrm>
              <a:off x="5064746" y="1420460"/>
              <a:ext cx="2160000" cy="2160000"/>
            </a:xfrm>
            <a:prstGeom prst="ellipse">
              <a:avLst/>
            </a:prstGeom>
            <a:solidFill>
              <a:schemeClr val="accent2"/>
            </a:solidFill>
          </p:spPr>
        </p:pic>
        <p:sp>
          <p:nvSpPr>
            <p:cNvPr id="21" name="Freeform 6">
              <a:extLst>
                <a:ext uri="{FF2B5EF4-FFF2-40B4-BE49-F238E27FC236}">
                  <a16:creationId xmlns:a16="http://schemas.microsoft.com/office/drawing/2014/main" id="{BD09B7EB-E48F-46E8-B4CF-281F2D520E99}"/>
                </a:ext>
              </a:extLst>
            </p:cNvPr>
            <p:cNvSpPr>
              <a:spLocks/>
            </p:cNvSpPr>
            <p:nvPr/>
          </p:nvSpPr>
          <p:spPr bwMode="auto">
            <a:xfrm>
              <a:off x="5512168" y="1995040"/>
              <a:ext cx="108000" cy="108000"/>
            </a:xfrm>
            <a:custGeom>
              <a:avLst/>
              <a:gdLst>
                <a:gd name="T0" fmla="*/ 38 w 80"/>
                <a:gd name="T1" fmla="*/ 80 h 80"/>
                <a:gd name="T2" fmla="*/ 0 w 80"/>
                <a:gd name="T3" fmla="*/ 40 h 80"/>
                <a:gd name="T4" fmla="*/ 40 w 80"/>
                <a:gd name="T5" fmla="*/ 1 h 80"/>
                <a:gd name="T6" fmla="*/ 80 w 80"/>
                <a:gd name="T7" fmla="*/ 39 h 80"/>
                <a:gd name="T8" fmla="*/ 38 w 80"/>
                <a:gd name="T9" fmla="*/ 80 h 80"/>
              </a:gdLst>
              <a:ahLst/>
              <a:cxnLst>
                <a:cxn ang="0">
                  <a:pos x="T0" y="T1"/>
                </a:cxn>
                <a:cxn ang="0">
                  <a:pos x="T2" y="T3"/>
                </a:cxn>
                <a:cxn ang="0">
                  <a:pos x="T4" y="T5"/>
                </a:cxn>
                <a:cxn ang="0">
                  <a:pos x="T6" y="T7"/>
                </a:cxn>
                <a:cxn ang="0">
                  <a:pos x="T8" y="T9"/>
                </a:cxn>
              </a:cxnLst>
              <a:rect l="0" t="0" r="r" b="b"/>
              <a:pathLst>
                <a:path w="80" h="80">
                  <a:moveTo>
                    <a:pt x="38" y="80"/>
                  </a:moveTo>
                  <a:cubicBezTo>
                    <a:pt x="18" y="80"/>
                    <a:pt x="0" y="61"/>
                    <a:pt x="0" y="40"/>
                  </a:cubicBezTo>
                  <a:cubicBezTo>
                    <a:pt x="0" y="19"/>
                    <a:pt x="19" y="0"/>
                    <a:pt x="40" y="1"/>
                  </a:cubicBezTo>
                  <a:cubicBezTo>
                    <a:pt x="61" y="1"/>
                    <a:pt x="80" y="19"/>
                    <a:pt x="80" y="39"/>
                  </a:cubicBezTo>
                  <a:cubicBezTo>
                    <a:pt x="80" y="61"/>
                    <a:pt x="60" y="80"/>
                    <a:pt x="38" y="8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6">
              <a:extLst>
                <a:ext uri="{FF2B5EF4-FFF2-40B4-BE49-F238E27FC236}">
                  <a16:creationId xmlns:a16="http://schemas.microsoft.com/office/drawing/2014/main" id="{BD09B7EB-E48F-46E8-B4CF-281F2D520E99}"/>
                </a:ext>
              </a:extLst>
            </p:cNvPr>
            <p:cNvSpPr>
              <a:spLocks/>
            </p:cNvSpPr>
            <p:nvPr/>
          </p:nvSpPr>
          <p:spPr bwMode="auto">
            <a:xfrm>
              <a:off x="5566168" y="2049040"/>
              <a:ext cx="108000" cy="108000"/>
            </a:xfrm>
            <a:custGeom>
              <a:avLst/>
              <a:gdLst>
                <a:gd name="T0" fmla="*/ 38 w 80"/>
                <a:gd name="T1" fmla="*/ 80 h 80"/>
                <a:gd name="T2" fmla="*/ 0 w 80"/>
                <a:gd name="T3" fmla="*/ 40 h 80"/>
                <a:gd name="T4" fmla="*/ 40 w 80"/>
                <a:gd name="T5" fmla="*/ 1 h 80"/>
                <a:gd name="T6" fmla="*/ 80 w 80"/>
                <a:gd name="T7" fmla="*/ 39 h 80"/>
                <a:gd name="T8" fmla="*/ 38 w 80"/>
                <a:gd name="T9" fmla="*/ 80 h 80"/>
              </a:gdLst>
              <a:ahLst/>
              <a:cxnLst>
                <a:cxn ang="0">
                  <a:pos x="T0" y="T1"/>
                </a:cxn>
                <a:cxn ang="0">
                  <a:pos x="T2" y="T3"/>
                </a:cxn>
                <a:cxn ang="0">
                  <a:pos x="T4" y="T5"/>
                </a:cxn>
                <a:cxn ang="0">
                  <a:pos x="T6" y="T7"/>
                </a:cxn>
                <a:cxn ang="0">
                  <a:pos x="T8" y="T9"/>
                </a:cxn>
              </a:cxnLst>
              <a:rect l="0" t="0" r="r" b="b"/>
              <a:pathLst>
                <a:path w="80" h="80">
                  <a:moveTo>
                    <a:pt x="38" y="80"/>
                  </a:moveTo>
                  <a:cubicBezTo>
                    <a:pt x="18" y="80"/>
                    <a:pt x="0" y="61"/>
                    <a:pt x="0" y="40"/>
                  </a:cubicBezTo>
                  <a:cubicBezTo>
                    <a:pt x="0" y="19"/>
                    <a:pt x="19" y="0"/>
                    <a:pt x="40" y="1"/>
                  </a:cubicBezTo>
                  <a:cubicBezTo>
                    <a:pt x="61" y="1"/>
                    <a:pt x="80" y="19"/>
                    <a:pt x="80" y="39"/>
                  </a:cubicBezTo>
                  <a:cubicBezTo>
                    <a:pt x="80" y="61"/>
                    <a:pt x="60" y="80"/>
                    <a:pt x="38" y="8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BD09B7EB-E48F-46E8-B4CF-281F2D520E99}"/>
                </a:ext>
              </a:extLst>
            </p:cNvPr>
            <p:cNvSpPr>
              <a:spLocks/>
            </p:cNvSpPr>
            <p:nvPr/>
          </p:nvSpPr>
          <p:spPr bwMode="auto">
            <a:xfrm>
              <a:off x="5593168" y="1989138"/>
              <a:ext cx="108000" cy="108000"/>
            </a:xfrm>
            <a:custGeom>
              <a:avLst/>
              <a:gdLst>
                <a:gd name="T0" fmla="*/ 38 w 80"/>
                <a:gd name="T1" fmla="*/ 80 h 80"/>
                <a:gd name="T2" fmla="*/ 0 w 80"/>
                <a:gd name="T3" fmla="*/ 40 h 80"/>
                <a:gd name="T4" fmla="*/ 40 w 80"/>
                <a:gd name="T5" fmla="*/ 1 h 80"/>
                <a:gd name="T6" fmla="*/ 80 w 80"/>
                <a:gd name="T7" fmla="*/ 39 h 80"/>
                <a:gd name="T8" fmla="*/ 38 w 80"/>
                <a:gd name="T9" fmla="*/ 80 h 80"/>
              </a:gdLst>
              <a:ahLst/>
              <a:cxnLst>
                <a:cxn ang="0">
                  <a:pos x="T0" y="T1"/>
                </a:cxn>
                <a:cxn ang="0">
                  <a:pos x="T2" y="T3"/>
                </a:cxn>
                <a:cxn ang="0">
                  <a:pos x="T4" y="T5"/>
                </a:cxn>
                <a:cxn ang="0">
                  <a:pos x="T6" y="T7"/>
                </a:cxn>
                <a:cxn ang="0">
                  <a:pos x="T8" y="T9"/>
                </a:cxn>
              </a:cxnLst>
              <a:rect l="0" t="0" r="r" b="b"/>
              <a:pathLst>
                <a:path w="80" h="80">
                  <a:moveTo>
                    <a:pt x="38" y="80"/>
                  </a:moveTo>
                  <a:cubicBezTo>
                    <a:pt x="18" y="80"/>
                    <a:pt x="0" y="61"/>
                    <a:pt x="0" y="40"/>
                  </a:cubicBezTo>
                  <a:cubicBezTo>
                    <a:pt x="0" y="19"/>
                    <a:pt x="19" y="0"/>
                    <a:pt x="40" y="1"/>
                  </a:cubicBezTo>
                  <a:cubicBezTo>
                    <a:pt x="61" y="1"/>
                    <a:pt x="80" y="19"/>
                    <a:pt x="80" y="39"/>
                  </a:cubicBezTo>
                  <a:cubicBezTo>
                    <a:pt x="80" y="61"/>
                    <a:pt x="60" y="80"/>
                    <a:pt x="38" y="8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a16="http://schemas.microsoft.com/office/drawing/2014/main" id="{BD09B7EB-E48F-46E8-B4CF-281F2D520E99}"/>
                </a:ext>
              </a:extLst>
            </p:cNvPr>
            <p:cNvSpPr>
              <a:spLocks/>
            </p:cNvSpPr>
            <p:nvPr/>
          </p:nvSpPr>
          <p:spPr bwMode="auto">
            <a:xfrm>
              <a:off x="5645223" y="2043138"/>
              <a:ext cx="108000" cy="108000"/>
            </a:xfrm>
            <a:custGeom>
              <a:avLst/>
              <a:gdLst>
                <a:gd name="T0" fmla="*/ 38 w 80"/>
                <a:gd name="T1" fmla="*/ 80 h 80"/>
                <a:gd name="T2" fmla="*/ 0 w 80"/>
                <a:gd name="T3" fmla="*/ 40 h 80"/>
                <a:gd name="T4" fmla="*/ 40 w 80"/>
                <a:gd name="T5" fmla="*/ 1 h 80"/>
                <a:gd name="T6" fmla="*/ 80 w 80"/>
                <a:gd name="T7" fmla="*/ 39 h 80"/>
                <a:gd name="T8" fmla="*/ 38 w 80"/>
                <a:gd name="T9" fmla="*/ 80 h 80"/>
              </a:gdLst>
              <a:ahLst/>
              <a:cxnLst>
                <a:cxn ang="0">
                  <a:pos x="T0" y="T1"/>
                </a:cxn>
                <a:cxn ang="0">
                  <a:pos x="T2" y="T3"/>
                </a:cxn>
                <a:cxn ang="0">
                  <a:pos x="T4" y="T5"/>
                </a:cxn>
                <a:cxn ang="0">
                  <a:pos x="T6" y="T7"/>
                </a:cxn>
                <a:cxn ang="0">
                  <a:pos x="T8" y="T9"/>
                </a:cxn>
              </a:cxnLst>
              <a:rect l="0" t="0" r="r" b="b"/>
              <a:pathLst>
                <a:path w="80" h="80">
                  <a:moveTo>
                    <a:pt x="38" y="80"/>
                  </a:moveTo>
                  <a:cubicBezTo>
                    <a:pt x="18" y="80"/>
                    <a:pt x="0" y="61"/>
                    <a:pt x="0" y="40"/>
                  </a:cubicBezTo>
                  <a:cubicBezTo>
                    <a:pt x="0" y="19"/>
                    <a:pt x="19" y="0"/>
                    <a:pt x="40" y="1"/>
                  </a:cubicBezTo>
                  <a:cubicBezTo>
                    <a:pt x="61" y="1"/>
                    <a:pt x="80" y="19"/>
                    <a:pt x="80" y="39"/>
                  </a:cubicBezTo>
                  <a:cubicBezTo>
                    <a:pt x="80" y="61"/>
                    <a:pt x="60" y="80"/>
                    <a:pt x="38" y="8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6">
              <a:extLst>
                <a:ext uri="{FF2B5EF4-FFF2-40B4-BE49-F238E27FC236}">
                  <a16:creationId xmlns:a16="http://schemas.microsoft.com/office/drawing/2014/main" id="{BD09B7EB-E48F-46E8-B4CF-281F2D520E99}"/>
                </a:ext>
              </a:extLst>
            </p:cNvPr>
            <p:cNvSpPr>
              <a:spLocks/>
            </p:cNvSpPr>
            <p:nvPr/>
          </p:nvSpPr>
          <p:spPr bwMode="auto">
            <a:xfrm>
              <a:off x="5699223" y="1990776"/>
              <a:ext cx="108000" cy="108000"/>
            </a:xfrm>
            <a:custGeom>
              <a:avLst/>
              <a:gdLst>
                <a:gd name="T0" fmla="*/ 38 w 80"/>
                <a:gd name="T1" fmla="*/ 80 h 80"/>
                <a:gd name="T2" fmla="*/ 0 w 80"/>
                <a:gd name="T3" fmla="*/ 40 h 80"/>
                <a:gd name="T4" fmla="*/ 40 w 80"/>
                <a:gd name="T5" fmla="*/ 1 h 80"/>
                <a:gd name="T6" fmla="*/ 80 w 80"/>
                <a:gd name="T7" fmla="*/ 39 h 80"/>
                <a:gd name="T8" fmla="*/ 38 w 80"/>
                <a:gd name="T9" fmla="*/ 80 h 80"/>
              </a:gdLst>
              <a:ahLst/>
              <a:cxnLst>
                <a:cxn ang="0">
                  <a:pos x="T0" y="T1"/>
                </a:cxn>
                <a:cxn ang="0">
                  <a:pos x="T2" y="T3"/>
                </a:cxn>
                <a:cxn ang="0">
                  <a:pos x="T4" y="T5"/>
                </a:cxn>
                <a:cxn ang="0">
                  <a:pos x="T6" y="T7"/>
                </a:cxn>
                <a:cxn ang="0">
                  <a:pos x="T8" y="T9"/>
                </a:cxn>
              </a:cxnLst>
              <a:rect l="0" t="0" r="r" b="b"/>
              <a:pathLst>
                <a:path w="80" h="80">
                  <a:moveTo>
                    <a:pt x="38" y="80"/>
                  </a:moveTo>
                  <a:cubicBezTo>
                    <a:pt x="18" y="80"/>
                    <a:pt x="0" y="61"/>
                    <a:pt x="0" y="40"/>
                  </a:cubicBezTo>
                  <a:cubicBezTo>
                    <a:pt x="0" y="19"/>
                    <a:pt x="19" y="0"/>
                    <a:pt x="40" y="1"/>
                  </a:cubicBezTo>
                  <a:cubicBezTo>
                    <a:pt x="61" y="1"/>
                    <a:pt x="80" y="19"/>
                    <a:pt x="80" y="39"/>
                  </a:cubicBezTo>
                  <a:cubicBezTo>
                    <a:pt x="80" y="61"/>
                    <a:pt x="60" y="80"/>
                    <a:pt x="38" y="8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6">
              <a:extLst>
                <a:ext uri="{FF2B5EF4-FFF2-40B4-BE49-F238E27FC236}">
                  <a16:creationId xmlns:a16="http://schemas.microsoft.com/office/drawing/2014/main" id="{BD09B7EB-E48F-46E8-B4CF-281F2D520E99}"/>
                </a:ext>
              </a:extLst>
            </p:cNvPr>
            <p:cNvSpPr>
              <a:spLocks/>
            </p:cNvSpPr>
            <p:nvPr/>
          </p:nvSpPr>
          <p:spPr bwMode="auto">
            <a:xfrm>
              <a:off x="5724278" y="2043163"/>
              <a:ext cx="108000" cy="108000"/>
            </a:xfrm>
            <a:custGeom>
              <a:avLst/>
              <a:gdLst>
                <a:gd name="T0" fmla="*/ 38 w 80"/>
                <a:gd name="T1" fmla="*/ 80 h 80"/>
                <a:gd name="T2" fmla="*/ 0 w 80"/>
                <a:gd name="T3" fmla="*/ 40 h 80"/>
                <a:gd name="T4" fmla="*/ 40 w 80"/>
                <a:gd name="T5" fmla="*/ 1 h 80"/>
                <a:gd name="T6" fmla="*/ 80 w 80"/>
                <a:gd name="T7" fmla="*/ 39 h 80"/>
                <a:gd name="T8" fmla="*/ 38 w 80"/>
                <a:gd name="T9" fmla="*/ 80 h 80"/>
              </a:gdLst>
              <a:ahLst/>
              <a:cxnLst>
                <a:cxn ang="0">
                  <a:pos x="T0" y="T1"/>
                </a:cxn>
                <a:cxn ang="0">
                  <a:pos x="T2" y="T3"/>
                </a:cxn>
                <a:cxn ang="0">
                  <a:pos x="T4" y="T5"/>
                </a:cxn>
                <a:cxn ang="0">
                  <a:pos x="T6" y="T7"/>
                </a:cxn>
                <a:cxn ang="0">
                  <a:pos x="T8" y="T9"/>
                </a:cxn>
              </a:cxnLst>
              <a:rect l="0" t="0" r="r" b="b"/>
              <a:pathLst>
                <a:path w="80" h="80">
                  <a:moveTo>
                    <a:pt x="38" y="80"/>
                  </a:moveTo>
                  <a:cubicBezTo>
                    <a:pt x="18" y="80"/>
                    <a:pt x="0" y="61"/>
                    <a:pt x="0" y="40"/>
                  </a:cubicBezTo>
                  <a:cubicBezTo>
                    <a:pt x="0" y="19"/>
                    <a:pt x="19" y="0"/>
                    <a:pt x="40" y="1"/>
                  </a:cubicBezTo>
                  <a:cubicBezTo>
                    <a:pt x="61" y="1"/>
                    <a:pt x="80" y="19"/>
                    <a:pt x="80" y="39"/>
                  </a:cubicBezTo>
                  <a:cubicBezTo>
                    <a:pt x="80" y="61"/>
                    <a:pt x="60" y="80"/>
                    <a:pt x="38" y="8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6">
              <a:extLst>
                <a:ext uri="{FF2B5EF4-FFF2-40B4-BE49-F238E27FC236}">
                  <a16:creationId xmlns:a16="http://schemas.microsoft.com/office/drawing/2014/main" id="{BD09B7EB-E48F-46E8-B4CF-281F2D520E99}"/>
                </a:ext>
              </a:extLst>
            </p:cNvPr>
            <p:cNvSpPr>
              <a:spLocks/>
            </p:cNvSpPr>
            <p:nvPr/>
          </p:nvSpPr>
          <p:spPr bwMode="auto">
            <a:xfrm>
              <a:off x="5657751" y="1929236"/>
              <a:ext cx="108000" cy="108000"/>
            </a:xfrm>
            <a:custGeom>
              <a:avLst/>
              <a:gdLst>
                <a:gd name="T0" fmla="*/ 38 w 80"/>
                <a:gd name="T1" fmla="*/ 80 h 80"/>
                <a:gd name="T2" fmla="*/ 0 w 80"/>
                <a:gd name="T3" fmla="*/ 40 h 80"/>
                <a:gd name="T4" fmla="*/ 40 w 80"/>
                <a:gd name="T5" fmla="*/ 1 h 80"/>
                <a:gd name="T6" fmla="*/ 80 w 80"/>
                <a:gd name="T7" fmla="*/ 39 h 80"/>
                <a:gd name="T8" fmla="*/ 38 w 80"/>
                <a:gd name="T9" fmla="*/ 80 h 80"/>
              </a:gdLst>
              <a:ahLst/>
              <a:cxnLst>
                <a:cxn ang="0">
                  <a:pos x="T0" y="T1"/>
                </a:cxn>
                <a:cxn ang="0">
                  <a:pos x="T2" y="T3"/>
                </a:cxn>
                <a:cxn ang="0">
                  <a:pos x="T4" y="T5"/>
                </a:cxn>
                <a:cxn ang="0">
                  <a:pos x="T6" y="T7"/>
                </a:cxn>
                <a:cxn ang="0">
                  <a:pos x="T8" y="T9"/>
                </a:cxn>
              </a:cxnLst>
              <a:rect l="0" t="0" r="r" b="b"/>
              <a:pathLst>
                <a:path w="80" h="80">
                  <a:moveTo>
                    <a:pt x="38" y="80"/>
                  </a:moveTo>
                  <a:cubicBezTo>
                    <a:pt x="18" y="80"/>
                    <a:pt x="0" y="61"/>
                    <a:pt x="0" y="40"/>
                  </a:cubicBezTo>
                  <a:cubicBezTo>
                    <a:pt x="0" y="19"/>
                    <a:pt x="19" y="0"/>
                    <a:pt x="40" y="1"/>
                  </a:cubicBezTo>
                  <a:cubicBezTo>
                    <a:pt x="61" y="1"/>
                    <a:pt x="80" y="19"/>
                    <a:pt x="80" y="39"/>
                  </a:cubicBezTo>
                  <a:cubicBezTo>
                    <a:pt x="80" y="61"/>
                    <a:pt x="60" y="80"/>
                    <a:pt x="38" y="8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6">
              <a:extLst>
                <a:ext uri="{FF2B5EF4-FFF2-40B4-BE49-F238E27FC236}">
                  <a16:creationId xmlns:a16="http://schemas.microsoft.com/office/drawing/2014/main" id="{BD09B7EB-E48F-46E8-B4CF-281F2D520E99}"/>
                </a:ext>
              </a:extLst>
            </p:cNvPr>
            <p:cNvSpPr>
              <a:spLocks/>
            </p:cNvSpPr>
            <p:nvPr/>
          </p:nvSpPr>
          <p:spPr bwMode="auto">
            <a:xfrm>
              <a:off x="5549504" y="1925345"/>
              <a:ext cx="108000" cy="108000"/>
            </a:xfrm>
            <a:custGeom>
              <a:avLst/>
              <a:gdLst>
                <a:gd name="T0" fmla="*/ 38 w 80"/>
                <a:gd name="T1" fmla="*/ 80 h 80"/>
                <a:gd name="T2" fmla="*/ 0 w 80"/>
                <a:gd name="T3" fmla="*/ 40 h 80"/>
                <a:gd name="T4" fmla="*/ 40 w 80"/>
                <a:gd name="T5" fmla="*/ 1 h 80"/>
                <a:gd name="T6" fmla="*/ 80 w 80"/>
                <a:gd name="T7" fmla="*/ 39 h 80"/>
                <a:gd name="T8" fmla="*/ 38 w 80"/>
                <a:gd name="T9" fmla="*/ 80 h 80"/>
              </a:gdLst>
              <a:ahLst/>
              <a:cxnLst>
                <a:cxn ang="0">
                  <a:pos x="T0" y="T1"/>
                </a:cxn>
                <a:cxn ang="0">
                  <a:pos x="T2" y="T3"/>
                </a:cxn>
                <a:cxn ang="0">
                  <a:pos x="T4" y="T5"/>
                </a:cxn>
                <a:cxn ang="0">
                  <a:pos x="T6" y="T7"/>
                </a:cxn>
                <a:cxn ang="0">
                  <a:pos x="T8" y="T9"/>
                </a:cxn>
              </a:cxnLst>
              <a:rect l="0" t="0" r="r" b="b"/>
              <a:pathLst>
                <a:path w="80" h="80">
                  <a:moveTo>
                    <a:pt x="38" y="80"/>
                  </a:moveTo>
                  <a:cubicBezTo>
                    <a:pt x="18" y="80"/>
                    <a:pt x="0" y="61"/>
                    <a:pt x="0" y="40"/>
                  </a:cubicBezTo>
                  <a:cubicBezTo>
                    <a:pt x="0" y="19"/>
                    <a:pt x="19" y="0"/>
                    <a:pt x="40" y="1"/>
                  </a:cubicBezTo>
                  <a:cubicBezTo>
                    <a:pt x="61" y="1"/>
                    <a:pt x="80" y="19"/>
                    <a:pt x="80" y="39"/>
                  </a:cubicBezTo>
                  <a:cubicBezTo>
                    <a:pt x="80" y="61"/>
                    <a:pt x="60" y="80"/>
                    <a:pt x="38" y="8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6">
              <a:extLst>
                <a:ext uri="{FF2B5EF4-FFF2-40B4-BE49-F238E27FC236}">
                  <a16:creationId xmlns:a16="http://schemas.microsoft.com/office/drawing/2014/main" id="{BD09B7EB-E48F-46E8-B4CF-281F2D520E99}"/>
                </a:ext>
              </a:extLst>
            </p:cNvPr>
            <p:cNvSpPr>
              <a:spLocks/>
            </p:cNvSpPr>
            <p:nvPr/>
          </p:nvSpPr>
          <p:spPr bwMode="auto">
            <a:xfrm>
              <a:off x="5628559" y="1882776"/>
              <a:ext cx="108000" cy="108000"/>
            </a:xfrm>
            <a:custGeom>
              <a:avLst/>
              <a:gdLst>
                <a:gd name="T0" fmla="*/ 38 w 80"/>
                <a:gd name="T1" fmla="*/ 80 h 80"/>
                <a:gd name="T2" fmla="*/ 0 w 80"/>
                <a:gd name="T3" fmla="*/ 40 h 80"/>
                <a:gd name="T4" fmla="*/ 40 w 80"/>
                <a:gd name="T5" fmla="*/ 1 h 80"/>
                <a:gd name="T6" fmla="*/ 80 w 80"/>
                <a:gd name="T7" fmla="*/ 39 h 80"/>
                <a:gd name="T8" fmla="*/ 38 w 80"/>
                <a:gd name="T9" fmla="*/ 80 h 80"/>
              </a:gdLst>
              <a:ahLst/>
              <a:cxnLst>
                <a:cxn ang="0">
                  <a:pos x="T0" y="T1"/>
                </a:cxn>
                <a:cxn ang="0">
                  <a:pos x="T2" y="T3"/>
                </a:cxn>
                <a:cxn ang="0">
                  <a:pos x="T4" y="T5"/>
                </a:cxn>
                <a:cxn ang="0">
                  <a:pos x="T6" y="T7"/>
                </a:cxn>
                <a:cxn ang="0">
                  <a:pos x="T8" y="T9"/>
                </a:cxn>
              </a:cxnLst>
              <a:rect l="0" t="0" r="r" b="b"/>
              <a:pathLst>
                <a:path w="80" h="80">
                  <a:moveTo>
                    <a:pt x="38" y="80"/>
                  </a:moveTo>
                  <a:cubicBezTo>
                    <a:pt x="18" y="80"/>
                    <a:pt x="0" y="61"/>
                    <a:pt x="0" y="40"/>
                  </a:cubicBezTo>
                  <a:cubicBezTo>
                    <a:pt x="0" y="19"/>
                    <a:pt x="19" y="0"/>
                    <a:pt x="40" y="1"/>
                  </a:cubicBezTo>
                  <a:cubicBezTo>
                    <a:pt x="61" y="1"/>
                    <a:pt x="80" y="19"/>
                    <a:pt x="80" y="39"/>
                  </a:cubicBezTo>
                  <a:cubicBezTo>
                    <a:pt x="80" y="61"/>
                    <a:pt x="60" y="80"/>
                    <a:pt x="38" y="8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6">
              <a:extLst>
                <a:ext uri="{FF2B5EF4-FFF2-40B4-BE49-F238E27FC236}">
                  <a16:creationId xmlns:a16="http://schemas.microsoft.com/office/drawing/2014/main" id="{BD09B7EB-E48F-46E8-B4CF-281F2D520E99}"/>
                </a:ext>
              </a:extLst>
            </p:cNvPr>
            <p:cNvSpPr>
              <a:spLocks/>
            </p:cNvSpPr>
            <p:nvPr/>
          </p:nvSpPr>
          <p:spPr bwMode="auto">
            <a:xfrm>
              <a:off x="5514087" y="2049040"/>
              <a:ext cx="108000" cy="108000"/>
            </a:xfrm>
            <a:custGeom>
              <a:avLst/>
              <a:gdLst>
                <a:gd name="T0" fmla="*/ 38 w 80"/>
                <a:gd name="T1" fmla="*/ 80 h 80"/>
                <a:gd name="T2" fmla="*/ 0 w 80"/>
                <a:gd name="T3" fmla="*/ 40 h 80"/>
                <a:gd name="T4" fmla="*/ 40 w 80"/>
                <a:gd name="T5" fmla="*/ 1 h 80"/>
                <a:gd name="T6" fmla="*/ 80 w 80"/>
                <a:gd name="T7" fmla="*/ 39 h 80"/>
                <a:gd name="T8" fmla="*/ 38 w 80"/>
                <a:gd name="T9" fmla="*/ 80 h 80"/>
              </a:gdLst>
              <a:ahLst/>
              <a:cxnLst>
                <a:cxn ang="0">
                  <a:pos x="T0" y="T1"/>
                </a:cxn>
                <a:cxn ang="0">
                  <a:pos x="T2" y="T3"/>
                </a:cxn>
                <a:cxn ang="0">
                  <a:pos x="T4" y="T5"/>
                </a:cxn>
                <a:cxn ang="0">
                  <a:pos x="T6" y="T7"/>
                </a:cxn>
                <a:cxn ang="0">
                  <a:pos x="T8" y="T9"/>
                </a:cxn>
              </a:cxnLst>
              <a:rect l="0" t="0" r="r" b="b"/>
              <a:pathLst>
                <a:path w="80" h="80">
                  <a:moveTo>
                    <a:pt x="38" y="80"/>
                  </a:moveTo>
                  <a:cubicBezTo>
                    <a:pt x="18" y="80"/>
                    <a:pt x="0" y="61"/>
                    <a:pt x="0" y="40"/>
                  </a:cubicBezTo>
                  <a:cubicBezTo>
                    <a:pt x="0" y="19"/>
                    <a:pt x="19" y="0"/>
                    <a:pt x="40" y="1"/>
                  </a:cubicBezTo>
                  <a:cubicBezTo>
                    <a:pt x="61" y="1"/>
                    <a:pt x="80" y="19"/>
                    <a:pt x="80" y="39"/>
                  </a:cubicBezTo>
                  <a:cubicBezTo>
                    <a:pt x="80" y="61"/>
                    <a:pt x="60" y="80"/>
                    <a:pt x="38" y="8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41" name="Group 40"/>
            <p:cNvGrpSpPr/>
            <p:nvPr/>
          </p:nvGrpSpPr>
          <p:grpSpPr>
            <a:xfrm flipH="1">
              <a:off x="6390453" y="1882776"/>
              <a:ext cx="354543" cy="274264"/>
              <a:chOff x="6413199" y="1876849"/>
              <a:chExt cx="320110" cy="274264"/>
            </a:xfrm>
          </p:grpSpPr>
          <p:sp>
            <p:nvSpPr>
              <p:cNvPr id="31" name="Freeform 6">
                <a:extLst>
                  <a:ext uri="{FF2B5EF4-FFF2-40B4-BE49-F238E27FC236}">
                    <a16:creationId xmlns:a16="http://schemas.microsoft.com/office/drawing/2014/main" id="{BD09B7EB-E48F-46E8-B4CF-281F2D520E99}"/>
                  </a:ext>
                </a:extLst>
              </p:cNvPr>
              <p:cNvSpPr>
                <a:spLocks/>
              </p:cNvSpPr>
              <p:nvPr/>
            </p:nvSpPr>
            <p:spPr bwMode="auto">
              <a:xfrm>
                <a:off x="6413199" y="1989113"/>
                <a:ext cx="108000" cy="108000"/>
              </a:xfrm>
              <a:custGeom>
                <a:avLst/>
                <a:gdLst>
                  <a:gd name="T0" fmla="*/ 38 w 80"/>
                  <a:gd name="T1" fmla="*/ 80 h 80"/>
                  <a:gd name="T2" fmla="*/ 0 w 80"/>
                  <a:gd name="T3" fmla="*/ 40 h 80"/>
                  <a:gd name="T4" fmla="*/ 40 w 80"/>
                  <a:gd name="T5" fmla="*/ 1 h 80"/>
                  <a:gd name="T6" fmla="*/ 80 w 80"/>
                  <a:gd name="T7" fmla="*/ 39 h 80"/>
                  <a:gd name="T8" fmla="*/ 38 w 80"/>
                  <a:gd name="T9" fmla="*/ 80 h 80"/>
                </a:gdLst>
                <a:ahLst/>
                <a:cxnLst>
                  <a:cxn ang="0">
                    <a:pos x="T0" y="T1"/>
                  </a:cxn>
                  <a:cxn ang="0">
                    <a:pos x="T2" y="T3"/>
                  </a:cxn>
                  <a:cxn ang="0">
                    <a:pos x="T4" y="T5"/>
                  </a:cxn>
                  <a:cxn ang="0">
                    <a:pos x="T6" y="T7"/>
                  </a:cxn>
                  <a:cxn ang="0">
                    <a:pos x="T8" y="T9"/>
                  </a:cxn>
                </a:cxnLst>
                <a:rect l="0" t="0" r="r" b="b"/>
                <a:pathLst>
                  <a:path w="80" h="80">
                    <a:moveTo>
                      <a:pt x="38" y="80"/>
                    </a:moveTo>
                    <a:cubicBezTo>
                      <a:pt x="18" y="80"/>
                      <a:pt x="0" y="61"/>
                      <a:pt x="0" y="40"/>
                    </a:cubicBezTo>
                    <a:cubicBezTo>
                      <a:pt x="0" y="19"/>
                      <a:pt x="19" y="0"/>
                      <a:pt x="40" y="1"/>
                    </a:cubicBezTo>
                    <a:cubicBezTo>
                      <a:pt x="61" y="1"/>
                      <a:pt x="80" y="19"/>
                      <a:pt x="80" y="39"/>
                    </a:cubicBezTo>
                    <a:cubicBezTo>
                      <a:pt x="80" y="61"/>
                      <a:pt x="60" y="80"/>
                      <a:pt x="38" y="8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32" name="Freeform 6">
                <a:extLst>
                  <a:ext uri="{FF2B5EF4-FFF2-40B4-BE49-F238E27FC236}">
                    <a16:creationId xmlns:a16="http://schemas.microsoft.com/office/drawing/2014/main" id="{BD09B7EB-E48F-46E8-B4CF-281F2D520E99}"/>
                  </a:ext>
                </a:extLst>
              </p:cNvPr>
              <p:cNvSpPr>
                <a:spLocks/>
              </p:cNvSpPr>
              <p:nvPr/>
            </p:nvSpPr>
            <p:spPr bwMode="auto">
              <a:xfrm>
                <a:off x="6467199" y="2043113"/>
                <a:ext cx="108000" cy="108000"/>
              </a:xfrm>
              <a:custGeom>
                <a:avLst/>
                <a:gdLst>
                  <a:gd name="T0" fmla="*/ 38 w 80"/>
                  <a:gd name="T1" fmla="*/ 80 h 80"/>
                  <a:gd name="T2" fmla="*/ 0 w 80"/>
                  <a:gd name="T3" fmla="*/ 40 h 80"/>
                  <a:gd name="T4" fmla="*/ 40 w 80"/>
                  <a:gd name="T5" fmla="*/ 1 h 80"/>
                  <a:gd name="T6" fmla="*/ 80 w 80"/>
                  <a:gd name="T7" fmla="*/ 39 h 80"/>
                  <a:gd name="T8" fmla="*/ 38 w 80"/>
                  <a:gd name="T9" fmla="*/ 80 h 80"/>
                </a:gdLst>
                <a:ahLst/>
                <a:cxnLst>
                  <a:cxn ang="0">
                    <a:pos x="T0" y="T1"/>
                  </a:cxn>
                  <a:cxn ang="0">
                    <a:pos x="T2" y="T3"/>
                  </a:cxn>
                  <a:cxn ang="0">
                    <a:pos x="T4" y="T5"/>
                  </a:cxn>
                  <a:cxn ang="0">
                    <a:pos x="T6" y="T7"/>
                  </a:cxn>
                  <a:cxn ang="0">
                    <a:pos x="T8" y="T9"/>
                  </a:cxn>
                </a:cxnLst>
                <a:rect l="0" t="0" r="r" b="b"/>
                <a:pathLst>
                  <a:path w="80" h="80">
                    <a:moveTo>
                      <a:pt x="38" y="80"/>
                    </a:moveTo>
                    <a:cubicBezTo>
                      <a:pt x="18" y="80"/>
                      <a:pt x="0" y="61"/>
                      <a:pt x="0" y="40"/>
                    </a:cubicBezTo>
                    <a:cubicBezTo>
                      <a:pt x="0" y="19"/>
                      <a:pt x="19" y="0"/>
                      <a:pt x="40" y="1"/>
                    </a:cubicBezTo>
                    <a:cubicBezTo>
                      <a:pt x="61" y="1"/>
                      <a:pt x="80" y="19"/>
                      <a:pt x="80" y="39"/>
                    </a:cubicBezTo>
                    <a:cubicBezTo>
                      <a:pt x="80" y="61"/>
                      <a:pt x="60" y="80"/>
                      <a:pt x="38" y="8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33" name="Freeform 6">
                <a:extLst>
                  <a:ext uri="{FF2B5EF4-FFF2-40B4-BE49-F238E27FC236}">
                    <a16:creationId xmlns:a16="http://schemas.microsoft.com/office/drawing/2014/main" id="{BD09B7EB-E48F-46E8-B4CF-281F2D520E99}"/>
                  </a:ext>
                </a:extLst>
              </p:cNvPr>
              <p:cNvSpPr>
                <a:spLocks/>
              </p:cNvSpPr>
              <p:nvPr/>
            </p:nvSpPr>
            <p:spPr bwMode="auto">
              <a:xfrm>
                <a:off x="6494199" y="1983211"/>
                <a:ext cx="108000" cy="108000"/>
              </a:xfrm>
              <a:custGeom>
                <a:avLst/>
                <a:gdLst>
                  <a:gd name="T0" fmla="*/ 38 w 80"/>
                  <a:gd name="T1" fmla="*/ 80 h 80"/>
                  <a:gd name="T2" fmla="*/ 0 w 80"/>
                  <a:gd name="T3" fmla="*/ 40 h 80"/>
                  <a:gd name="T4" fmla="*/ 40 w 80"/>
                  <a:gd name="T5" fmla="*/ 1 h 80"/>
                  <a:gd name="T6" fmla="*/ 80 w 80"/>
                  <a:gd name="T7" fmla="*/ 39 h 80"/>
                  <a:gd name="T8" fmla="*/ 38 w 80"/>
                  <a:gd name="T9" fmla="*/ 80 h 80"/>
                </a:gdLst>
                <a:ahLst/>
                <a:cxnLst>
                  <a:cxn ang="0">
                    <a:pos x="T0" y="T1"/>
                  </a:cxn>
                  <a:cxn ang="0">
                    <a:pos x="T2" y="T3"/>
                  </a:cxn>
                  <a:cxn ang="0">
                    <a:pos x="T4" y="T5"/>
                  </a:cxn>
                  <a:cxn ang="0">
                    <a:pos x="T6" y="T7"/>
                  </a:cxn>
                  <a:cxn ang="0">
                    <a:pos x="T8" y="T9"/>
                  </a:cxn>
                </a:cxnLst>
                <a:rect l="0" t="0" r="r" b="b"/>
                <a:pathLst>
                  <a:path w="80" h="80">
                    <a:moveTo>
                      <a:pt x="38" y="80"/>
                    </a:moveTo>
                    <a:cubicBezTo>
                      <a:pt x="18" y="80"/>
                      <a:pt x="0" y="61"/>
                      <a:pt x="0" y="40"/>
                    </a:cubicBezTo>
                    <a:cubicBezTo>
                      <a:pt x="0" y="19"/>
                      <a:pt x="19" y="0"/>
                      <a:pt x="40" y="1"/>
                    </a:cubicBezTo>
                    <a:cubicBezTo>
                      <a:pt x="61" y="1"/>
                      <a:pt x="80" y="19"/>
                      <a:pt x="80" y="39"/>
                    </a:cubicBezTo>
                    <a:cubicBezTo>
                      <a:pt x="80" y="61"/>
                      <a:pt x="60" y="80"/>
                      <a:pt x="38" y="8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34" name="Freeform 6">
                <a:extLst>
                  <a:ext uri="{FF2B5EF4-FFF2-40B4-BE49-F238E27FC236}">
                    <a16:creationId xmlns:a16="http://schemas.microsoft.com/office/drawing/2014/main" id="{BD09B7EB-E48F-46E8-B4CF-281F2D520E99}"/>
                  </a:ext>
                </a:extLst>
              </p:cNvPr>
              <p:cNvSpPr>
                <a:spLocks/>
              </p:cNvSpPr>
              <p:nvPr/>
            </p:nvSpPr>
            <p:spPr bwMode="auto">
              <a:xfrm>
                <a:off x="6546254" y="2037211"/>
                <a:ext cx="108000" cy="108000"/>
              </a:xfrm>
              <a:custGeom>
                <a:avLst/>
                <a:gdLst>
                  <a:gd name="T0" fmla="*/ 38 w 80"/>
                  <a:gd name="T1" fmla="*/ 80 h 80"/>
                  <a:gd name="T2" fmla="*/ 0 w 80"/>
                  <a:gd name="T3" fmla="*/ 40 h 80"/>
                  <a:gd name="T4" fmla="*/ 40 w 80"/>
                  <a:gd name="T5" fmla="*/ 1 h 80"/>
                  <a:gd name="T6" fmla="*/ 80 w 80"/>
                  <a:gd name="T7" fmla="*/ 39 h 80"/>
                  <a:gd name="T8" fmla="*/ 38 w 80"/>
                  <a:gd name="T9" fmla="*/ 80 h 80"/>
                </a:gdLst>
                <a:ahLst/>
                <a:cxnLst>
                  <a:cxn ang="0">
                    <a:pos x="T0" y="T1"/>
                  </a:cxn>
                  <a:cxn ang="0">
                    <a:pos x="T2" y="T3"/>
                  </a:cxn>
                  <a:cxn ang="0">
                    <a:pos x="T4" y="T5"/>
                  </a:cxn>
                  <a:cxn ang="0">
                    <a:pos x="T6" y="T7"/>
                  </a:cxn>
                  <a:cxn ang="0">
                    <a:pos x="T8" y="T9"/>
                  </a:cxn>
                </a:cxnLst>
                <a:rect l="0" t="0" r="r" b="b"/>
                <a:pathLst>
                  <a:path w="80" h="80">
                    <a:moveTo>
                      <a:pt x="38" y="80"/>
                    </a:moveTo>
                    <a:cubicBezTo>
                      <a:pt x="18" y="80"/>
                      <a:pt x="0" y="61"/>
                      <a:pt x="0" y="40"/>
                    </a:cubicBezTo>
                    <a:cubicBezTo>
                      <a:pt x="0" y="19"/>
                      <a:pt x="19" y="0"/>
                      <a:pt x="40" y="1"/>
                    </a:cubicBezTo>
                    <a:cubicBezTo>
                      <a:pt x="61" y="1"/>
                      <a:pt x="80" y="19"/>
                      <a:pt x="80" y="39"/>
                    </a:cubicBezTo>
                    <a:cubicBezTo>
                      <a:pt x="80" y="61"/>
                      <a:pt x="60" y="80"/>
                      <a:pt x="38" y="8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35" name="Freeform 6">
                <a:extLst>
                  <a:ext uri="{FF2B5EF4-FFF2-40B4-BE49-F238E27FC236}">
                    <a16:creationId xmlns:a16="http://schemas.microsoft.com/office/drawing/2014/main" id="{BD09B7EB-E48F-46E8-B4CF-281F2D520E99}"/>
                  </a:ext>
                </a:extLst>
              </p:cNvPr>
              <p:cNvSpPr>
                <a:spLocks/>
              </p:cNvSpPr>
              <p:nvPr/>
            </p:nvSpPr>
            <p:spPr bwMode="auto">
              <a:xfrm>
                <a:off x="6600254" y="1984849"/>
                <a:ext cx="108000" cy="108000"/>
              </a:xfrm>
              <a:custGeom>
                <a:avLst/>
                <a:gdLst>
                  <a:gd name="T0" fmla="*/ 38 w 80"/>
                  <a:gd name="T1" fmla="*/ 80 h 80"/>
                  <a:gd name="T2" fmla="*/ 0 w 80"/>
                  <a:gd name="T3" fmla="*/ 40 h 80"/>
                  <a:gd name="T4" fmla="*/ 40 w 80"/>
                  <a:gd name="T5" fmla="*/ 1 h 80"/>
                  <a:gd name="T6" fmla="*/ 80 w 80"/>
                  <a:gd name="T7" fmla="*/ 39 h 80"/>
                  <a:gd name="T8" fmla="*/ 38 w 80"/>
                  <a:gd name="T9" fmla="*/ 80 h 80"/>
                </a:gdLst>
                <a:ahLst/>
                <a:cxnLst>
                  <a:cxn ang="0">
                    <a:pos x="T0" y="T1"/>
                  </a:cxn>
                  <a:cxn ang="0">
                    <a:pos x="T2" y="T3"/>
                  </a:cxn>
                  <a:cxn ang="0">
                    <a:pos x="T4" y="T5"/>
                  </a:cxn>
                  <a:cxn ang="0">
                    <a:pos x="T6" y="T7"/>
                  </a:cxn>
                  <a:cxn ang="0">
                    <a:pos x="T8" y="T9"/>
                  </a:cxn>
                </a:cxnLst>
                <a:rect l="0" t="0" r="r" b="b"/>
                <a:pathLst>
                  <a:path w="80" h="80">
                    <a:moveTo>
                      <a:pt x="38" y="80"/>
                    </a:moveTo>
                    <a:cubicBezTo>
                      <a:pt x="18" y="80"/>
                      <a:pt x="0" y="61"/>
                      <a:pt x="0" y="40"/>
                    </a:cubicBezTo>
                    <a:cubicBezTo>
                      <a:pt x="0" y="19"/>
                      <a:pt x="19" y="0"/>
                      <a:pt x="40" y="1"/>
                    </a:cubicBezTo>
                    <a:cubicBezTo>
                      <a:pt x="61" y="1"/>
                      <a:pt x="80" y="19"/>
                      <a:pt x="80" y="39"/>
                    </a:cubicBezTo>
                    <a:cubicBezTo>
                      <a:pt x="80" y="61"/>
                      <a:pt x="60" y="80"/>
                      <a:pt x="38" y="8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Freeform 6">
                <a:extLst>
                  <a:ext uri="{FF2B5EF4-FFF2-40B4-BE49-F238E27FC236}">
                    <a16:creationId xmlns:a16="http://schemas.microsoft.com/office/drawing/2014/main" id="{BD09B7EB-E48F-46E8-B4CF-281F2D520E99}"/>
                  </a:ext>
                </a:extLst>
              </p:cNvPr>
              <p:cNvSpPr>
                <a:spLocks/>
              </p:cNvSpPr>
              <p:nvPr/>
            </p:nvSpPr>
            <p:spPr bwMode="auto">
              <a:xfrm>
                <a:off x="6625309" y="2037236"/>
                <a:ext cx="108000" cy="108000"/>
              </a:xfrm>
              <a:custGeom>
                <a:avLst/>
                <a:gdLst>
                  <a:gd name="T0" fmla="*/ 38 w 80"/>
                  <a:gd name="T1" fmla="*/ 80 h 80"/>
                  <a:gd name="T2" fmla="*/ 0 w 80"/>
                  <a:gd name="T3" fmla="*/ 40 h 80"/>
                  <a:gd name="T4" fmla="*/ 40 w 80"/>
                  <a:gd name="T5" fmla="*/ 1 h 80"/>
                  <a:gd name="T6" fmla="*/ 80 w 80"/>
                  <a:gd name="T7" fmla="*/ 39 h 80"/>
                  <a:gd name="T8" fmla="*/ 38 w 80"/>
                  <a:gd name="T9" fmla="*/ 80 h 80"/>
                </a:gdLst>
                <a:ahLst/>
                <a:cxnLst>
                  <a:cxn ang="0">
                    <a:pos x="T0" y="T1"/>
                  </a:cxn>
                  <a:cxn ang="0">
                    <a:pos x="T2" y="T3"/>
                  </a:cxn>
                  <a:cxn ang="0">
                    <a:pos x="T4" y="T5"/>
                  </a:cxn>
                  <a:cxn ang="0">
                    <a:pos x="T6" y="T7"/>
                  </a:cxn>
                  <a:cxn ang="0">
                    <a:pos x="T8" y="T9"/>
                  </a:cxn>
                </a:cxnLst>
                <a:rect l="0" t="0" r="r" b="b"/>
                <a:pathLst>
                  <a:path w="80" h="80">
                    <a:moveTo>
                      <a:pt x="38" y="80"/>
                    </a:moveTo>
                    <a:cubicBezTo>
                      <a:pt x="18" y="80"/>
                      <a:pt x="0" y="61"/>
                      <a:pt x="0" y="40"/>
                    </a:cubicBezTo>
                    <a:cubicBezTo>
                      <a:pt x="0" y="19"/>
                      <a:pt x="19" y="0"/>
                      <a:pt x="40" y="1"/>
                    </a:cubicBezTo>
                    <a:cubicBezTo>
                      <a:pt x="61" y="1"/>
                      <a:pt x="80" y="19"/>
                      <a:pt x="80" y="39"/>
                    </a:cubicBezTo>
                    <a:cubicBezTo>
                      <a:pt x="80" y="61"/>
                      <a:pt x="60" y="80"/>
                      <a:pt x="38" y="8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37" name="Freeform 6">
                <a:extLst>
                  <a:ext uri="{FF2B5EF4-FFF2-40B4-BE49-F238E27FC236}">
                    <a16:creationId xmlns:a16="http://schemas.microsoft.com/office/drawing/2014/main" id="{BD09B7EB-E48F-46E8-B4CF-281F2D520E99}"/>
                  </a:ext>
                </a:extLst>
              </p:cNvPr>
              <p:cNvSpPr>
                <a:spLocks/>
              </p:cNvSpPr>
              <p:nvPr/>
            </p:nvSpPr>
            <p:spPr bwMode="auto">
              <a:xfrm>
                <a:off x="6558782" y="1923309"/>
                <a:ext cx="108000" cy="108000"/>
              </a:xfrm>
              <a:custGeom>
                <a:avLst/>
                <a:gdLst>
                  <a:gd name="T0" fmla="*/ 38 w 80"/>
                  <a:gd name="T1" fmla="*/ 80 h 80"/>
                  <a:gd name="T2" fmla="*/ 0 w 80"/>
                  <a:gd name="T3" fmla="*/ 40 h 80"/>
                  <a:gd name="T4" fmla="*/ 40 w 80"/>
                  <a:gd name="T5" fmla="*/ 1 h 80"/>
                  <a:gd name="T6" fmla="*/ 80 w 80"/>
                  <a:gd name="T7" fmla="*/ 39 h 80"/>
                  <a:gd name="T8" fmla="*/ 38 w 80"/>
                  <a:gd name="T9" fmla="*/ 80 h 80"/>
                </a:gdLst>
                <a:ahLst/>
                <a:cxnLst>
                  <a:cxn ang="0">
                    <a:pos x="T0" y="T1"/>
                  </a:cxn>
                  <a:cxn ang="0">
                    <a:pos x="T2" y="T3"/>
                  </a:cxn>
                  <a:cxn ang="0">
                    <a:pos x="T4" y="T5"/>
                  </a:cxn>
                  <a:cxn ang="0">
                    <a:pos x="T6" y="T7"/>
                  </a:cxn>
                  <a:cxn ang="0">
                    <a:pos x="T8" y="T9"/>
                  </a:cxn>
                </a:cxnLst>
                <a:rect l="0" t="0" r="r" b="b"/>
                <a:pathLst>
                  <a:path w="80" h="80">
                    <a:moveTo>
                      <a:pt x="38" y="80"/>
                    </a:moveTo>
                    <a:cubicBezTo>
                      <a:pt x="18" y="80"/>
                      <a:pt x="0" y="61"/>
                      <a:pt x="0" y="40"/>
                    </a:cubicBezTo>
                    <a:cubicBezTo>
                      <a:pt x="0" y="19"/>
                      <a:pt x="19" y="0"/>
                      <a:pt x="40" y="1"/>
                    </a:cubicBezTo>
                    <a:cubicBezTo>
                      <a:pt x="61" y="1"/>
                      <a:pt x="80" y="19"/>
                      <a:pt x="80" y="39"/>
                    </a:cubicBezTo>
                    <a:cubicBezTo>
                      <a:pt x="80" y="61"/>
                      <a:pt x="60" y="80"/>
                      <a:pt x="38" y="8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38" name="Freeform 6">
                <a:extLst>
                  <a:ext uri="{FF2B5EF4-FFF2-40B4-BE49-F238E27FC236}">
                    <a16:creationId xmlns:a16="http://schemas.microsoft.com/office/drawing/2014/main" id="{BD09B7EB-E48F-46E8-B4CF-281F2D520E99}"/>
                  </a:ext>
                </a:extLst>
              </p:cNvPr>
              <p:cNvSpPr>
                <a:spLocks/>
              </p:cNvSpPr>
              <p:nvPr/>
            </p:nvSpPr>
            <p:spPr bwMode="auto">
              <a:xfrm>
                <a:off x="6450535" y="1919418"/>
                <a:ext cx="108000" cy="108000"/>
              </a:xfrm>
              <a:custGeom>
                <a:avLst/>
                <a:gdLst>
                  <a:gd name="T0" fmla="*/ 38 w 80"/>
                  <a:gd name="T1" fmla="*/ 80 h 80"/>
                  <a:gd name="T2" fmla="*/ 0 w 80"/>
                  <a:gd name="T3" fmla="*/ 40 h 80"/>
                  <a:gd name="T4" fmla="*/ 40 w 80"/>
                  <a:gd name="T5" fmla="*/ 1 h 80"/>
                  <a:gd name="T6" fmla="*/ 80 w 80"/>
                  <a:gd name="T7" fmla="*/ 39 h 80"/>
                  <a:gd name="T8" fmla="*/ 38 w 80"/>
                  <a:gd name="T9" fmla="*/ 80 h 80"/>
                </a:gdLst>
                <a:ahLst/>
                <a:cxnLst>
                  <a:cxn ang="0">
                    <a:pos x="T0" y="T1"/>
                  </a:cxn>
                  <a:cxn ang="0">
                    <a:pos x="T2" y="T3"/>
                  </a:cxn>
                  <a:cxn ang="0">
                    <a:pos x="T4" y="T5"/>
                  </a:cxn>
                  <a:cxn ang="0">
                    <a:pos x="T6" y="T7"/>
                  </a:cxn>
                  <a:cxn ang="0">
                    <a:pos x="T8" y="T9"/>
                  </a:cxn>
                </a:cxnLst>
                <a:rect l="0" t="0" r="r" b="b"/>
                <a:pathLst>
                  <a:path w="80" h="80">
                    <a:moveTo>
                      <a:pt x="38" y="80"/>
                    </a:moveTo>
                    <a:cubicBezTo>
                      <a:pt x="18" y="80"/>
                      <a:pt x="0" y="61"/>
                      <a:pt x="0" y="40"/>
                    </a:cubicBezTo>
                    <a:cubicBezTo>
                      <a:pt x="0" y="19"/>
                      <a:pt x="19" y="0"/>
                      <a:pt x="40" y="1"/>
                    </a:cubicBezTo>
                    <a:cubicBezTo>
                      <a:pt x="61" y="1"/>
                      <a:pt x="80" y="19"/>
                      <a:pt x="80" y="39"/>
                    </a:cubicBezTo>
                    <a:cubicBezTo>
                      <a:pt x="80" y="61"/>
                      <a:pt x="60" y="80"/>
                      <a:pt x="38" y="8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39" name="Freeform 6">
                <a:extLst>
                  <a:ext uri="{FF2B5EF4-FFF2-40B4-BE49-F238E27FC236}">
                    <a16:creationId xmlns:a16="http://schemas.microsoft.com/office/drawing/2014/main" id="{BD09B7EB-E48F-46E8-B4CF-281F2D520E99}"/>
                  </a:ext>
                </a:extLst>
              </p:cNvPr>
              <p:cNvSpPr>
                <a:spLocks/>
              </p:cNvSpPr>
              <p:nvPr/>
            </p:nvSpPr>
            <p:spPr bwMode="auto">
              <a:xfrm>
                <a:off x="6529590" y="1876849"/>
                <a:ext cx="108000" cy="108000"/>
              </a:xfrm>
              <a:custGeom>
                <a:avLst/>
                <a:gdLst>
                  <a:gd name="T0" fmla="*/ 38 w 80"/>
                  <a:gd name="T1" fmla="*/ 80 h 80"/>
                  <a:gd name="T2" fmla="*/ 0 w 80"/>
                  <a:gd name="T3" fmla="*/ 40 h 80"/>
                  <a:gd name="T4" fmla="*/ 40 w 80"/>
                  <a:gd name="T5" fmla="*/ 1 h 80"/>
                  <a:gd name="T6" fmla="*/ 80 w 80"/>
                  <a:gd name="T7" fmla="*/ 39 h 80"/>
                  <a:gd name="T8" fmla="*/ 38 w 80"/>
                  <a:gd name="T9" fmla="*/ 80 h 80"/>
                </a:gdLst>
                <a:ahLst/>
                <a:cxnLst>
                  <a:cxn ang="0">
                    <a:pos x="T0" y="T1"/>
                  </a:cxn>
                  <a:cxn ang="0">
                    <a:pos x="T2" y="T3"/>
                  </a:cxn>
                  <a:cxn ang="0">
                    <a:pos x="T4" y="T5"/>
                  </a:cxn>
                  <a:cxn ang="0">
                    <a:pos x="T6" y="T7"/>
                  </a:cxn>
                  <a:cxn ang="0">
                    <a:pos x="T8" y="T9"/>
                  </a:cxn>
                </a:cxnLst>
                <a:rect l="0" t="0" r="r" b="b"/>
                <a:pathLst>
                  <a:path w="80" h="80">
                    <a:moveTo>
                      <a:pt x="38" y="80"/>
                    </a:moveTo>
                    <a:cubicBezTo>
                      <a:pt x="18" y="80"/>
                      <a:pt x="0" y="61"/>
                      <a:pt x="0" y="40"/>
                    </a:cubicBezTo>
                    <a:cubicBezTo>
                      <a:pt x="0" y="19"/>
                      <a:pt x="19" y="0"/>
                      <a:pt x="40" y="1"/>
                    </a:cubicBezTo>
                    <a:cubicBezTo>
                      <a:pt x="61" y="1"/>
                      <a:pt x="80" y="19"/>
                      <a:pt x="80" y="39"/>
                    </a:cubicBezTo>
                    <a:cubicBezTo>
                      <a:pt x="80" y="61"/>
                      <a:pt x="60" y="80"/>
                      <a:pt x="38" y="8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40" name="Freeform 6">
                <a:extLst>
                  <a:ext uri="{FF2B5EF4-FFF2-40B4-BE49-F238E27FC236}">
                    <a16:creationId xmlns:a16="http://schemas.microsoft.com/office/drawing/2014/main" id="{BD09B7EB-E48F-46E8-B4CF-281F2D520E99}"/>
                  </a:ext>
                </a:extLst>
              </p:cNvPr>
              <p:cNvSpPr>
                <a:spLocks/>
              </p:cNvSpPr>
              <p:nvPr/>
            </p:nvSpPr>
            <p:spPr bwMode="auto">
              <a:xfrm>
                <a:off x="6415118" y="2043113"/>
                <a:ext cx="108000" cy="108000"/>
              </a:xfrm>
              <a:custGeom>
                <a:avLst/>
                <a:gdLst>
                  <a:gd name="T0" fmla="*/ 38 w 80"/>
                  <a:gd name="T1" fmla="*/ 80 h 80"/>
                  <a:gd name="T2" fmla="*/ 0 w 80"/>
                  <a:gd name="T3" fmla="*/ 40 h 80"/>
                  <a:gd name="T4" fmla="*/ 40 w 80"/>
                  <a:gd name="T5" fmla="*/ 1 h 80"/>
                  <a:gd name="T6" fmla="*/ 80 w 80"/>
                  <a:gd name="T7" fmla="*/ 39 h 80"/>
                  <a:gd name="T8" fmla="*/ 38 w 80"/>
                  <a:gd name="T9" fmla="*/ 80 h 80"/>
                </a:gdLst>
                <a:ahLst/>
                <a:cxnLst>
                  <a:cxn ang="0">
                    <a:pos x="T0" y="T1"/>
                  </a:cxn>
                  <a:cxn ang="0">
                    <a:pos x="T2" y="T3"/>
                  </a:cxn>
                  <a:cxn ang="0">
                    <a:pos x="T4" y="T5"/>
                  </a:cxn>
                  <a:cxn ang="0">
                    <a:pos x="T6" y="T7"/>
                  </a:cxn>
                  <a:cxn ang="0">
                    <a:pos x="T8" y="T9"/>
                  </a:cxn>
                </a:cxnLst>
                <a:rect l="0" t="0" r="r" b="b"/>
                <a:pathLst>
                  <a:path w="80" h="80">
                    <a:moveTo>
                      <a:pt x="38" y="80"/>
                    </a:moveTo>
                    <a:cubicBezTo>
                      <a:pt x="18" y="80"/>
                      <a:pt x="0" y="61"/>
                      <a:pt x="0" y="40"/>
                    </a:cubicBezTo>
                    <a:cubicBezTo>
                      <a:pt x="0" y="19"/>
                      <a:pt x="19" y="0"/>
                      <a:pt x="40" y="1"/>
                    </a:cubicBezTo>
                    <a:cubicBezTo>
                      <a:pt x="61" y="1"/>
                      <a:pt x="80" y="19"/>
                      <a:pt x="80" y="39"/>
                    </a:cubicBezTo>
                    <a:cubicBezTo>
                      <a:pt x="80" y="61"/>
                      <a:pt x="60" y="80"/>
                      <a:pt x="38" y="8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grpSp>
      </p:grpSp>
      <p:sp>
        <p:nvSpPr>
          <p:cNvPr id="3" name="Textplatzhalter 1">
            <a:extLst>
              <a:ext uri="{FF2B5EF4-FFF2-40B4-BE49-F238E27FC236}">
                <a16:creationId xmlns:a16="http://schemas.microsoft.com/office/drawing/2014/main" id="{8E0B854E-3671-C589-2CDA-36C7CA31A416}"/>
              </a:ext>
            </a:extLst>
          </p:cNvPr>
          <p:cNvSpPr txBox="1">
            <a:spLocks/>
          </p:cNvSpPr>
          <p:nvPr/>
        </p:nvSpPr>
        <p:spPr>
          <a:xfrm>
            <a:off x="625188" y="1541600"/>
            <a:ext cx="10908000" cy="432000"/>
          </a:xfrm>
          <a:prstGeom prst="rect">
            <a:avLst/>
          </a:prstGeom>
        </p:spPr>
        <p:txBody>
          <a:bodyPr/>
          <a:lstStyle>
            <a:lvl1pPr marL="266700" indent="-266700" algn="l" defTabSz="914400" rtl="0" eaLnBrk="1" latinLnBrk="0" hangingPunct="1">
              <a:lnSpc>
                <a:spcPct val="100000"/>
              </a:lnSpc>
              <a:spcBef>
                <a:spcPts val="1000"/>
              </a:spcBef>
              <a:buClr>
                <a:schemeClr val="accent3"/>
              </a:buClr>
              <a:buFont typeface="Arial" panose="020B0604020202020204" pitchFamily="34" charset="0"/>
              <a:buChar char="•"/>
              <a:tabLst/>
              <a:defRPr lang="en-US" sz="1600" kern="1200" dirty="0">
                <a:solidFill>
                  <a:schemeClr val="tx1"/>
                </a:solidFill>
                <a:latin typeface="+mn-lt"/>
                <a:ea typeface="+mn-ea"/>
                <a:cs typeface="+mn-cs"/>
              </a:defRPr>
            </a:lvl1pPr>
            <a:lvl2pPr marL="533400" indent="-249238" algn="l" defTabSz="914400" rtl="0" eaLnBrk="1" latinLnBrk="0" hangingPunct="1">
              <a:lnSpc>
                <a:spcPct val="100000"/>
              </a:lnSpc>
              <a:spcBef>
                <a:spcPts val="600"/>
              </a:spcBef>
              <a:buClr>
                <a:schemeClr val="accent1"/>
              </a:buClr>
              <a:buFont typeface="System Font"/>
              <a:buChar char="–"/>
              <a:tabLst/>
              <a:defRPr lang="en-US" sz="1600" kern="1200" dirty="0">
                <a:solidFill>
                  <a:schemeClr val="tx1"/>
                </a:solidFill>
                <a:latin typeface="+mn-lt"/>
                <a:ea typeface="+mn-ea"/>
                <a:cs typeface="+mn-cs"/>
              </a:defRPr>
            </a:lvl2pPr>
            <a:lvl3pPr marL="800100" indent="-266700" algn="l" defTabSz="914400" rtl="0" eaLnBrk="1" latinLnBrk="0" hangingPunct="1">
              <a:lnSpc>
                <a:spcPct val="100000"/>
              </a:lnSpc>
              <a:spcBef>
                <a:spcPts val="600"/>
              </a:spcBef>
              <a:buClr>
                <a:schemeClr val="accent2"/>
              </a:buClr>
              <a:buFont typeface="Arial" panose="020B0604020202020204" pitchFamily="34" charset="0"/>
              <a:buChar char="•"/>
              <a:tabLst/>
              <a:defRPr lang="en-US" sz="1400" kern="1200" dirty="0">
                <a:solidFill>
                  <a:schemeClr val="tx1"/>
                </a:solidFill>
                <a:latin typeface="+mn-lt"/>
                <a:ea typeface="+mn-ea"/>
                <a:cs typeface="+mn-cs"/>
              </a:defRPr>
            </a:lvl3pPr>
            <a:lvl4pPr marL="1016000" indent="-215900" algn="l" defTabSz="914400" rtl="0" eaLnBrk="1" latinLnBrk="0" hangingPunct="1">
              <a:lnSpc>
                <a:spcPct val="100000"/>
              </a:lnSpc>
              <a:spcBef>
                <a:spcPts val="600"/>
              </a:spcBef>
              <a:buClr>
                <a:schemeClr val="accent6"/>
              </a:buClr>
              <a:buFont typeface="System Font"/>
              <a:buChar char="–"/>
              <a:tabLst/>
              <a:defRPr lang="en-US" sz="1200" kern="1200" dirty="0">
                <a:solidFill>
                  <a:schemeClr val="tx1"/>
                </a:solidFill>
                <a:latin typeface="+mn-lt"/>
                <a:ea typeface="+mn-ea"/>
                <a:cs typeface="+mn-cs"/>
              </a:defRPr>
            </a:lvl4pPr>
            <a:lvl5pPr marL="1244600" indent="-228600" algn="l" defTabSz="914400" rtl="0" eaLnBrk="1" latinLnBrk="0" hangingPunct="1">
              <a:lnSpc>
                <a:spcPct val="100000"/>
              </a:lnSpc>
              <a:spcBef>
                <a:spcPts val="600"/>
              </a:spcBef>
              <a:buClr>
                <a:schemeClr val="accent6"/>
              </a:buClr>
              <a:buFont typeface="Arial" panose="020B0604020202020204" pitchFamily="34" charset="0"/>
              <a:buChar char="•"/>
              <a:tabLst/>
              <a:defRPr lang="en-US"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sz="2000" b="1" err="1">
                <a:solidFill>
                  <a:schemeClr val="accent1"/>
                </a:solidFill>
              </a:rPr>
              <a:t>Kerendia</a:t>
            </a:r>
            <a:r>
              <a:rPr lang="de-CH" sz="2000" b="1">
                <a:solidFill>
                  <a:schemeClr val="accent1"/>
                </a:solidFill>
              </a:rPr>
              <a:t>® </a:t>
            </a:r>
            <a:r>
              <a:rPr lang="de-CH" sz="2000" b="1" err="1">
                <a:solidFill>
                  <a:schemeClr val="accent1"/>
                </a:solidFill>
              </a:rPr>
              <a:t>is</a:t>
            </a:r>
            <a:r>
              <a:rPr lang="de-CH" sz="2000" b="1">
                <a:solidFill>
                  <a:schemeClr val="accent1"/>
                </a:solidFill>
              </a:rPr>
              <a:t> </a:t>
            </a:r>
            <a:r>
              <a:rPr lang="de-CH" sz="2000" b="1" err="1">
                <a:solidFill>
                  <a:schemeClr val="accent1"/>
                </a:solidFill>
              </a:rPr>
              <a:t>contraindicated</a:t>
            </a:r>
            <a:r>
              <a:rPr lang="de-CH" sz="2000" b="1">
                <a:solidFill>
                  <a:schemeClr val="accent1"/>
                </a:solidFill>
              </a:rPr>
              <a:t> in </a:t>
            </a:r>
            <a:r>
              <a:rPr lang="de-CH" sz="2000" b="1" err="1">
                <a:solidFill>
                  <a:schemeClr val="accent1"/>
                </a:solidFill>
              </a:rPr>
              <a:t>patients</a:t>
            </a:r>
            <a:r>
              <a:rPr lang="de-CH" sz="2000" b="1">
                <a:solidFill>
                  <a:schemeClr val="accent1"/>
                </a:solidFill>
              </a:rPr>
              <a:t>:</a:t>
            </a:r>
            <a:r>
              <a:rPr lang="de-CH"/>
              <a:t>:</a:t>
            </a:r>
          </a:p>
        </p:txBody>
      </p:sp>
    </p:spTree>
    <p:extLst>
      <p:ext uri="{BB962C8B-B14F-4D97-AF65-F5344CB8AC3E}">
        <p14:creationId xmlns:p14="http://schemas.microsoft.com/office/powerpoint/2010/main" val="112703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8A5776-67F7-4C0E-A25F-B0B50E021D23}"/>
              </a:ext>
            </a:extLst>
          </p:cNvPr>
          <p:cNvSpPr>
            <a:spLocks noGrp="1"/>
          </p:cNvSpPr>
          <p:nvPr>
            <p:ph type="title"/>
          </p:nvPr>
        </p:nvSpPr>
        <p:spPr/>
        <p:txBody>
          <a:bodyPr/>
          <a:lstStyle/>
          <a:p>
            <a:r>
              <a:rPr lang="en-GB"/>
              <a:t>Drug interactions influencing exposure to finerenone</a:t>
            </a:r>
          </a:p>
        </p:txBody>
      </p:sp>
      <p:sp>
        <p:nvSpPr>
          <p:cNvPr id="2" name="Footer Placeholder 1">
            <a:extLst>
              <a:ext uri="{FF2B5EF4-FFF2-40B4-BE49-F238E27FC236}">
                <a16:creationId xmlns:a16="http://schemas.microsoft.com/office/drawing/2014/main" id="{297CC8E1-1F6D-40D7-B31A-0DE3A0E1C2D5}"/>
              </a:ext>
            </a:extLst>
          </p:cNvPr>
          <p:cNvSpPr>
            <a:spLocks noGrp="1"/>
          </p:cNvSpPr>
          <p:nvPr>
            <p:ph type="ftr" sz="quarter" idx="10"/>
          </p:nvPr>
        </p:nvSpPr>
        <p:spPr/>
        <p:txBody>
          <a:bodyPr/>
          <a:lstStyle/>
          <a:p>
            <a:endParaRPr lang="en-GB" dirty="0"/>
          </a:p>
          <a:p>
            <a:endParaRPr lang="en-GB" dirty="0"/>
          </a:p>
          <a:p>
            <a:r>
              <a:rPr lang="de-CH" dirty="0"/>
              <a:t>Fachinformation </a:t>
            </a:r>
            <a:r>
              <a:rPr lang="de-CH" dirty="0" err="1"/>
              <a:t>Kerendia</a:t>
            </a:r>
            <a:r>
              <a:rPr lang="de-CH" baseline="30000" dirty="0"/>
              <a:t>®</a:t>
            </a:r>
            <a:r>
              <a:rPr lang="de-CH" dirty="0"/>
              <a:t>,</a:t>
            </a:r>
            <a:r>
              <a:rPr lang="de-CH" baseline="30000" dirty="0"/>
              <a:t> </a:t>
            </a:r>
            <a:r>
              <a:rPr lang="de-CH" dirty="0"/>
              <a:t>www.swissmedicinfo.ch</a:t>
            </a:r>
            <a:endParaRPr lang="en-US" baseline="30000" dirty="0"/>
          </a:p>
        </p:txBody>
      </p:sp>
      <p:sp>
        <p:nvSpPr>
          <p:cNvPr id="11" name="Slide Number Placeholder 10">
            <a:extLst>
              <a:ext uri="{FF2B5EF4-FFF2-40B4-BE49-F238E27FC236}">
                <a16:creationId xmlns:a16="http://schemas.microsoft.com/office/drawing/2014/main" id="{0ED91FB7-4393-49DC-870A-FAF655D469DB}"/>
              </a:ext>
            </a:extLst>
          </p:cNvPr>
          <p:cNvSpPr>
            <a:spLocks noGrp="1"/>
          </p:cNvSpPr>
          <p:nvPr>
            <p:ph type="sldNum" sz="quarter" idx="11"/>
          </p:nvPr>
        </p:nvSpPr>
        <p:spPr/>
        <p:txBody>
          <a:bodyPr/>
          <a:lstStyle/>
          <a:p>
            <a:fld id="{7AF8E309-D608-654D-B811-6A2C46C88181}" type="slidenum">
              <a:rPr lang="en-GB" smtClean="0"/>
              <a:pPr/>
              <a:t>57</a:t>
            </a:fld>
            <a:endParaRPr lang="en-GB"/>
          </a:p>
        </p:txBody>
      </p:sp>
      <p:sp>
        <p:nvSpPr>
          <p:cNvPr id="27" name="Rounded Rectangle 26"/>
          <p:cNvSpPr/>
          <p:nvPr/>
        </p:nvSpPr>
        <p:spPr>
          <a:xfrm>
            <a:off x="6626645" y="1996992"/>
            <a:ext cx="5021496" cy="1019415"/>
          </a:xfrm>
          <a:prstGeom prst="roundRect">
            <a:avLst/>
          </a:prstGeom>
          <a:gradFill flip="none" rotWithShape="1">
            <a:gsLst>
              <a:gs pos="0">
                <a:schemeClr val="accent2">
                  <a:lumMod val="20000"/>
                  <a:lumOff val="8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4000" rtlCol="0" anchor="ctr"/>
          <a:lstStyle/>
          <a:p>
            <a:pPr defTabSz="914126" eaLnBrk="1" fontAlgn="auto" hangingPunct="1">
              <a:spcBef>
                <a:spcPts val="0"/>
              </a:spcBef>
              <a:spcAft>
                <a:spcPts val="600"/>
              </a:spcAft>
              <a:buClr>
                <a:srgbClr val="003455"/>
              </a:buClr>
              <a:buSzPct val="110000"/>
              <a:defRPr/>
            </a:pPr>
            <a:r>
              <a:rPr lang="en-GB" sz="1400" b="1" i="1" dirty="0">
                <a:solidFill>
                  <a:schemeClr val="accent3"/>
                </a:solidFill>
              </a:rPr>
              <a:t>Strong CYP3A4 inducers</a:t>
            </a:r>
            <a:r>
              <a:rPr lang="en-GB" sz="1600" b="1" i="1" dirty="0">
                <a:solidFill>
                  <a:schemeClr val="accent3"/>
                </a:solidFill>
              </a:rPr>
              <a:t> </a:t>
            </a:r>
          </a:p>
          <a:p>
            <a:pPr defTabSz="914126" eaLnBrk="1" fontAlgn="auto" hangingPunct="1">
              <a:spcBef>
                <a:spcPts val="0"/>
              </a:spcBef>
              <a:spcAft>
                <a:spcPts val="600"/>
              </a:spcAft>
              <a:buClr>
                <a:srgbClr val="003455"/>
              </a:buClr>
              <a:buSzPct val="110000"/>
              <a:defRPr/>
            </a:pPr>
            <a:r>
              <a:rPr lang="en-GB" sz="1200" b="1" dirty="0">
                <a:solidFill>
                  <a:schemeClr val="accent2"/>
                </a:solidFill>
              </a:rPr>
              <a:t>Concomitant use is not recommended. </a:t>
            </a:r>
            <a:br>
              <a:rPr lang="en-GB" sz="1200" b="1" dirty="0">
                <a:solidFill>
                  <a:schemeClr val="accent2"/>
                </a:solidFill>
              </a:rPr>
            </a:br>
            <a:r>
              <a:rPr lang="en-GB" sz="1200" dirty="0">
                <a:solidFill>
                  <a:schemeClr val="tx1"/>
                </a:solidFill>
              </a:rPr>
              <a:t>e.g. rifampicin, carbamazepine, phenytoin, phenobarbital, St. John‘s wort</a:t>
            </a:r>
          </a:p>
        </p:txBody>
      </p:sp>
      <p:sp>
        <p:nvSpPr>
          <p:cNvPr id="28" name="Rounded Rectangle 27"/>
          <p:cNvSpPr/>
          <p:nvPr/>
        </p:nvSpPr>
        <p:spPr>
          <a:xfrm>
            <a:off x="309920" y="3313561"/>
            <a:ext cx="5169142" cy="1481466"/>
          </a:xfrm>
          <a:prstGeom prst="roundRect">
            <a:avLst/>
          </a:prstGeom>
          <a:gradFill flip="none" rotWithShape="1">
            <a:gsLst>
              <a:gs pos="0">
                <a:schemeClr val="accent2">
                  <a:lumMod val="20000"/>
                  <a:lumOff val="8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0000" rIns="720000" rtlCol="0" anchor="ctr"/>
          <a:lstStyle/>
          <a:p>
            <a:pPr algn="r" defTabSz="914126" eaLnBrk="1" fontAlgn="auto" hangingPunct="1">
              <a:spcBef>
                <a:spcPts val="0"/>
              </a:spcBef>
              <a:spcAft>
                <a:spcPts val="600"/>
              </a:spcAft>
              <a:buClr>
                <a:srgbClr val="003455"/>
              </a:buClr>
              <a:buSzPct val="110000"/>
              <a:defRPr/>
            </a:pPr>
            <a:r>
              <a:rPr lang="en-US" sz="1400" b="1" i="1" dirty="0">
                <a:solidFill>
                  <a:schemeClr val="accent3"/>
                </a:solidFill>
              </a:rPr>
              <a:t>Medications that can increase the serum potassium level, sparing diuretics, other MRAs</a:t>
            </a:r>
          </a:p>
          <a:p>
            <a:pPr algn="r" defTabSz="914126" eaLnBrk="1" fontAlgn="auto" hangingPunct="1">
              <a:spcBef>
                <a:spcPts val="0"/>
              </a:spcBef>
              <a:spcAft>
                <a:spcPts val="600"/>
              </a:spcAft>
              <a:buClr>
                <a:srgbClr val="003455"/>
              </a:buClr>
              <a:buSzPct val="110000"/>
              <a:defRPr/>
            </a:pPr>
            <a:r>
              <a:rPr lang="en-GB" sz="1200" b="1" dirty="0">
                <a:solidFill>
                  <a:schemeClr val="accent2"/>
                </a:solidFill>
              </a:rPr>
              <a:t>Concomitant use is not recommended.</a:t>
            </a:r>
            <a:endParaRPr lang="en-GB" sz="1200" b="1" dirty="0">
              <a:solidFill>
                <a:schemeClr val="tx1"/>
              </a:solidFill>
            </a:endParaRPr>
          </a:p>
          <a:p>
            <a:pPr algn="r" defTabSz="914126" eaLnBrk="1" fontAlgn="auto" hangingPunct="1">
              <a:spcBef>
                <a:spcPts val="0"/>
              </a:spcBef>
              <a:spcAft>
                <a:spcPts val="600"/>
              </a:spcAft>
              <a:buClr>
                <a:srgbClr val="003455"/>
              </a:buClr>
              <a:buSzPct val="110000"/>
              <a:defRPr/>
            </a:pPr>
            <a:r>
              <a:rPr lang="en-GB" sz="1200" dirty="0">
                <a:solidFill>
                  <a:schemeClr val="tx1"/>
                </a:solidFill>
              </a:rPr>
              <a:t>e.g. potassium-sparing diuretics (e.g. amiloride)</a:t>
            </a:r>
          </a:p>
          <a:p>
            <a:pPr algn="r" defTabSz="914126" eaLnBrk="1" fontAlgn="auto" hangingPunct="1">
              <a:spcBef>
                <a:spcPts val="0"/>
              </a:spcBef>
              <a:spcAft>
                <a:spcPts val="600"/>
              </a:spcAft>
              <a:buClr>
                <a:srgbClr val="003455"/>
              </a:buClr>
              <a:buSzPct val="110000"/>
              <a:defRPr/>
            </a:pPr>
            <a:r>
              <a:rPr lang="en-GB" sz="1200" dirty="0">
                <a:solidFill>
                  <a:schemeClr val="tx1"/>
                </a:solidFill>
              </a:rPr>
              <a:t>other mineralocorticoid receptor antagonists (e.g. eplerenone, spironolactone)  </a:t>
            </a:r>
          </a:p>
        </p:txBody>
      </p:sp>
      <p:sp>
        <p:nvSpPr>
          <p:cNvPr id="15" name="Rounded Rectangle 14"/>
          <p:cNvSpPr/>
          <p:nvPr/>
        </p:nvSpPr>
        <p:spPr>
          <a:xfrm>
            <a:off x="1718571" y="1112672"/>
            <a:ext cx="8754859" cy="374571"/>
          </a:xfrm>
          <a:prstGeom prst="roundRect">
            <a:avLst/>
          </a:prstGeom>
          <a:noFill/>
          <a:ln>
            <a:solidFill>
              <a:schemeClr val="accent3"/>
            </a:solidFill>
          </a:ln>
        </p:spPr>
        <p:txBody>
          <a:bodyPr wrap="square">
            <a:spAutoFit/>
          </a:bodyPr>
          <a:lstStyle/>
          <a:p>
            <a:pPr algn="ctr"/>
            <a:r>
              <a:rPr lang="en-GB" sz="1600" b="1" dirty="0">
                <a:solidFill>
                  <a:schemeClr val="accent3"/>
                </a:solidFill>
                <a:latin typeface="+mj-lt"/>
              </a:rPr>
              <a:t>Finerenone is cleared by CYP3A4 (90%) and CYP2C8 (10%)</a:t>
            </a:r>
          </a:p>
        </p:txBody>
      </p:sp>
      <p:pic>
        <p:nvPicPr>
          <p:cNvPr id="38" name="Picture 37"/>
          <p:cNvPicPr>
            <a:picLocks noChangeAspect="1"/>
          </p:cNvPicPr>
          <p:nvPr/>
        </p:nvPicPr>
        <p:blipFill rotWithShape="1">
          <a:blip r:embed="rId3" cstate="email">
            <a:extLst>
              <a:ext uri="{28A0092B-C50C-407E-A947-70E740481C1C}">
                <a14:useLocalDpi xmlns:a14="http://schemas.microsoft.com/office/drawing/2010/main" val="0"/>
              </a:ext>
            </a:extLst>
          </a:blip>
          <a:srcRect l="-14248" t="-10686" r="-9040" b="-12602"/>
          <a:stretch/>
        </p:blipFill>
        <p:spPr>
          <a:xfrm>
            <a:off x="4769034" y="3300901"/>
            <a:ext cx="1080000" cy="1080000"/>
          </a:xfrm>
          <a:prstGeom prst="ellipse">
            <a:avLst/>
          </a:prstGeom>
          <a:solidFill>
            <a:schemeClr val="accent2"/>
          </a:solidFill>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val="0"/>
              </a:ext>
            </a:extLst>
          </a:blip>
          <a:srcRect l="-21051" t="-20545" r="-20336" b="-20842"/>
          <a:stretch/>
        </p:blipFill>
        <p:spPr>
          <a:xfrm>
            <a:off x="6130163" y="1999993"/>
            <a:ext cx="1080000" cy="1080000"/>
          </a:xfrm>
          <a:prstGeom prst="ellipse">
            <a:avLst/>
          </a:prstGeom>
          <a:solidFill>
            <a:schemeClr val="accent2"/>
          </a:solidFill>
        </p:spPr>
      </p:pic>
      <p:sp>
        <p:nvSpPr>
          <p:cNvPr id="29" name="Rounded Rectangle 28"/>
          <p:cNvSpPr/>
          <p:nvPr/>
        </p:nvSpPr>
        <p:spPr>
          <a:xfrm>
            <a:off x="401266" y="1942311"/>
            <a:ext cx="5029153" cy="1043636"/>
          </a:xfrm>
          <a:prstGeom prst="roundRect">
            <a:avLst/>
          </a:prstGeom>
          <a:gradFill flip="none" rotWithShape="1">
            <a:gsLst>
              <a:gs pos="0">
                <a:srgbClr val="ADDCF5"/>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720000" rtlCol="0" anchor="ctr"/>
          <a:lstStyle/>
          <a:p>
            <a:pPr algn="r" defTabSz="914126" eaLnBrk="1" fontAlgn="auto" hangingPunct="1">
              <a:spcBef>
                <a:spcPts val="0"/>
              </a:spcBef>
              <a:spcAft>
                <a:spcPts val="600"/>
              </a:spcAft>
              <a:buClr>
                <a:srgbClr val="003455"/>
              </a:buClr>
              <a:defRPr/>
            </a:pPr>
            <a:r>
              <a:rPr lang="en-GB" sz="1400" b="1" i="1" dirty="0">
                <a:solidFill>
                  <a:schemeClr val="accent3"/>
                </a:solidFill>
              </a:rPr>
              <a:t>Strong CYP3A4 inhibitors</a:t>
            </a:r>
          </a:p>
          <a:p>
            <a:pPr algn="r" defTabSz="914126" eaLnBrk="1" fontAlgn="auto" hangingPunct="1">
              <a:spcBef>
                <a:spcPts val="0"/>
              </a:spcBef>
              <a:spcAft>
                <a:spcPts val="600"/>
              </a:spcAft>
              <a:buClr>
                <a:srgbClr val="003455"/>
              </a:buClr>
              <a:defRPr/>
            </a:pPr>
            <a:r>
              <a:rPr lang="en-GB" sz="1200" b="1" dirty="0">
                <a:solidFill>
                  <a:schemeClr val="bg2"/>
                </a:solidFill>
              </a:rPr>
              <a:t>Finerenone is contraindicated.</a:t>
            </a:r>
            <a:r>
              <a:rPr lang="en-GB" sz="1200" dirty="0">
                <a:solidFill>
                  <a:schemeClr val="bg2"/>
                </a:solidFill>
              </a:rPr>
              <a:t> </a:t>
            </a:r>
            <a:br>
              <a:rPr lang="en-GB" sz="1200" dirty="0">
                <a:solidFill>
                  <a:schemeClr val="bg2"/>
                </a:solidFill>
              </a:rPr>
            </a:br>
            <a:r>
              <a:rPr lang="en-GB" sz="1200" dirty="0">
                <a:solidFill>
                  <a:schemeClr val="tx1"/>
                </a:solidFill>
              </a:rPr>
              <a:t>e.g. itraconazole, ketoconazole, ritonavir, nelfinavir, cobicistat, clarithromycin, telithromycin, nefazodone</a:t>
            </a:r>
          </a:p>
        </p:txBody>
      </p:sp>
      <p:pic>
        <p:nvPicPr>
          <p:cNvPr id="6" name="Picture 5"/>
          <p:cNvPicPr>
            <a:picLocks noChangeAspect="1"/>
          </p:cNvPicPr>
          <p:nvPr/>
        </p:nvPicPr>
        <p:blipFill rotWithShape="1">
          <a:blip r:embed="rId5" cstate="email">
            <a:extLst>
              <a:ext uri="{28A0092B-C50C-407E-A947-70E740481C1C}">
                <a14:useLocalDpi xmlns:a14="http://schemas.microsoft.com/office/drawing/2010/main" val="0"/>
              </a:ext>
            </a:extLst>
          </a:blip>
          <a:srcRect l="-15508" t="-14888" r="-16368" b="-16988"/>
          <a:stretch/>
        </p:blipFill>
        <p:spPr>
          <a:xfrm>
            <a:off x="4816033" y="1924866"/>
            <a:ext cx="1080000" cy="1080000"/>
          </a:xfrm>
          <a:prstGeom prst="ellipse">
            <a:avLst/>
          </a:prstGeom>
          <a:solidFill>
            <a:schemeClr val="bg2"/>
          </a:solidFill>
        </p:spPr>
      </p:pic>
      <p:pic>
        <p:nvPicPr>
          <p:cNvPr id="39" name="Picture 38"/>
          <p:cNvPicPr>
            <a:picLocks noChangeAspect="1"/>
          </p:cNvPicPr>
          <p:nvPr/>
        </p:nvPicPr>
        <p:blipFill rotWithShape="1">
          <a:blip r:embed="rId6" cstate="email">
            <a:extLst>
              <a:ext uri="{28A0092B-C50C-407E-A947-70E740481C1C}">
                <a14:useLocalDpi xmlns:a14="http://schemas.microsoft.com/office/drawing/2010/main" val="0"/>
              </a:ext>
            </a:extLst>
          </a:blip>
          <a:srcRect l="-23006" t="-23628" r="-23947" b="-23325"/>
          <a:stretch/>
        </p:blipFill>
        <p:spPr>
          <a:xfrm>
            <a:off x="4770801" y="2675700"/>
            <a:ext cx="360000" cy="360000"/>
          </a:xfrm>
          <a:prstGeom prst="ellipse">
            <a:avLst/>
          </a:prstGeom>
          <a:solidFill>
            <a:schemeClr val="bg2"/>
          </a:solidFill>
          <a:ln w="28575">
            <a:solidFill>
              <a:schemeClr val="bg1"/>
            </a:solidFill>
          </a:ln>
        </p:spPr>
      </p:pic>
      <p:sp>
        <p:nvSpPr>
          <p:cNvPr id="3" name="Rounded Rectangle 26">
            <a:extLst>
              <a:ext uri="{FF2B5EF4-FFF2-40B4-BE49-F238E27FC236}">
                <a16:creationId xmlns:a16="http://schemas.microsoft.com/office/drawing/2014/main" id="{8EC2D200-CE30-21B8-91B0-CA7D79FBFCB7}"/>
              </a:ext>
            </a:extLst>
          </p:cNvPr>
          <p:cNvSpPr/>
          <p:nvPr/>
        </p:nvSpPr>
        <p:spPr>
          <a:xfrm>
            <a:off x="6651726" y="3387726"/>
            <a:ext cx="5021496" cy="825249"/>
          </a:xfrm>
          <a:prstGeom prst="roundRect">
            <a:avLst/>
          </a:prstGeom>
          <a:gradFill flip="none" rotWithShape="1">
            <a:gsLst>
              <a:gs pos="0">
                <a:schemeClr val="accent2">
                  <a:lumMod val="20000"/>
                  <a:lumOff val="8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4000" rtlCol="0" anchor="ctr"/>
          <a:lstStyle/>
          <a:p>
            <a:pPr defTabSz="914126" eaLnBrk="1" fontAlgn="auto" hangingPunct="1">
              <a:spcBef>
                <a:spcPts val="0"/>
              </a:spcBef>
              <a:spcAft>
                <a:spcPts val="600"/>
              </a:spcAft>
              <a:buClr>
                <a:srgbClr val="003455"/>
              </a:buClr>
              <a:buSzPct val="110000"/>
              <a:defRPr/>
            </a:pPr>
            <a:r>
              <a:rPr lang="en-GB" sz="1400" b="1" i="1" dirty="0">
                <a:solidFill>
                  <a:schemeClr val="accent3"/>
                </a:solidFill>
              </a:rPr>
              <a:t>Moderate CYP3A4 inducers</a:t>
            </a:r>
            <a:r>
              <a:rPr lang="en-GB" sz="1600" b="1" i="1" dirty="0">
                <a:solidFill>
                  <a:schemeClr val="accent3"/>
                </a:solidFill>
              </a:rPr>
              <a:t> </a:t>
            </a:r>
          </a:p>
          <a:p>
            <a:pPr defTabSz="914126" eaLnBrk="1" fontAlgn="auto" hangingPunct="1">
              <a:spcBef>
                <a:spcPts val="0"/>
              </a:spcBef>
              <a:spcAft>
                <a:spcPts val="600"/>
              </a:spcAft>
              <a:buClr>
                <a:srgbClr val="003455"/>
              </a:buClr>
              <a:buSzPct val="110000"/>
              <a:defRPr/>
            </a:pPr>
            <a:r>
              <a:rPr lang="en-GB" sz="1200" b="1" dirty="0">
                <a:solidFill>
                  <a:schemeClr val="accent2"/>
                </a:solidFill>
              </a:rPr>
              <a:t>Concomitant use is not recommended. </a:t>
            </a:r>
            <a:br>
              <a:rPr lang="en-GB" sz="1200" b="1" dirty="0">
                <a:solidFill>
                  <a:schemeClr val="accent2"/>
                </a:solidFill>
              </a:rPr>
            </a:br>
            <a:r>
              <a:rPr lang="en-GB" sz="1200" dirty="0">
                <a:solidFill>
                  <a:schemeClr val="tx1"/>
                </a:solidFill>
              </a:rPr>
              <a:t>e.g. efavirenz</a:t>
            </a:r>
          </a:p>
        </p:txBody>
      </p:sp>
      <p:pic>
        <p:nvPicPr>
          <p:cNvPr id="9" name="Picture 6">
            <a:extLst>
              <a:ext uri="{FF2B5EF4-FFF2-40B4-BE49-F238E27FC236}">
                <a16:creationId xmlns:a16="http://schemas.microsoft.com/office/drawing/2014/main" id="{5EBEDA00-0D25-F8BC-C6F1-0BDC9D23B272}"/>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21051" t="-20545" r="-20336" b="-20842"/>
          <a:stretch/>
        </p:blipFill>
        <p:spPr>
          <a:xfrm>
            <a:off x="6134107" y="3369682"/>
            <a:ext cx="1080000" cy="1080000"/>
          </a:xfrm>
          <a:prstGeom prst="ellipse">
            <a:avLst/>
          </a:prstGeom>
          <a:solidFill>
            <a:schemeClr val="accent2"/>
          </a:solidFill>
        </p:spPr>
      </p:pic>
      <p:sp>
        <p:nvSpPr>
          <p:cNvPr id="13" name="Rounded Rectangle 26">
            <a:extLst>
              <a:ext uri="{FF2B5EF4-FFF2-40B4-BE49-F238E27FC236}">
                <a16:creationId xmlns:a16="http://schemas.microsoft.com/office/drawing/2014/main" id="{AC4A1ADB-15CC-6F78-B38E-807ED588FEAC}"/>
              </a:ext>
            </a:extLst>
          </p:cNvPr>
          <p:cNvSpPr/>
          <p:nvPr/>
        </p:nvSpPr>
        <p:spPr>
          <a:xfrm>
            <a:off x="6712940" y="4625053"/>
            <a:ext cx="5021496" cy="1276281"/>
          </a:xfrm>
          <a:prstGeom prst="roundRect">
            <a:avLst/>
          </a:prstGeom>
          <a:gradFill flip="none" rotWithShape="1">
            <a:gsLst>
              <a:gs pos="0">
                <a:schemeClr val="accent2">
                  <a:lumMod val="20000"/>
                  <a:lumOff val="8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4000" rtlCol="0" anchor="ctr"/>
          <a:lstStyle/>
          <a:p>
            <a:pPr marL="0" marR="0" lvl="0" indent="0" defTabSz="914126" rtl="0" eaLnBrk="1" fontAlgn="auto" latinLnBrk="0" hangingPunct="1">
              <a:lnSpc>
                <a:spcPct val="100000"/>
              </a:lnSpc>
              <a:spcBef>
                <a:spcPts val="0"/>
              </a:spcBef>
              <a:spcAft>
                <a:spcPts val="600"/>
              </a:spcAft>
              <a:buClr>
                <a:srgbClr val="003455"/>
              </a:buClr>
              <a:buSzPct val="110000"/>
              <a:buFontTx/>
              <a:buNone/>
              <a:tabLst/>
              <a:defRPr/>
            </a:pPr>
            <a:r>
              <a:rPr kumimoji="0" lang="en-US" sz="1400" b="1" i="1" u="none" strike="noStrike" kern="1200" cap="none" spc="0" normalizeH="0" baseline="0" noProof="0" dirty="0">
                <a:ln>
                  <a:noFill/>
                </a:ln>
                <a:solidFill>
                  <a:srgbClr val="003455"/>
                </a:solidFill>
                <a:effectLst/>
                <a:uLnTx/>
                <a:uFillTx/>
                <a:latin typeface="Arial" panose="020B0604020202020204"/>
                <a:ea typeface="+mn-ea"/>
                <a:cs typeface="+mn-cs"/>
              </a:rPr>
              <a:t>Moderate/weak CYP3A4 inhibitors, potassium supplements </a:t>
            </a:r>
          </a:p>
          <a:p>
            <a:pPr marL="0" marR="0" lvl="0" indent="0" defTabSz="914126" rtl="0" eaLnBrk="1" fontAlgn="auto" latinLnBrk="0" hangingPunct="1">
              <a:lnSpc>
                <a:spcPct val="100000"/>
              </a:lnSpc>
              <a:spcBef>
                <a:spcPts val="0"/>
              </a:spcBef>
              <a:spcAft>
                <a:spcPts val="600"/>
              </a:spcAft>
              <a:buClr>
                <a:srgbClr val="003455"/>
              </a:buClr>
              <a:buSzPct val="110000"/>
              <a:buFontTx/>
              <a:buNone/>
              <a:tabLst/>
              <a:defRPr/>
            </a:pPr>
            <a:r>
              <a:rPr kumimoji="0" lang="en-GB" sz="1200" b="1" i="0" u="none" strike="noStrike" kern="1200" cap="none" spc="0" normalizeH="0" baseline="0" noProof="0" dirty="0">
                <a:ln>
                  <a:noFill/>
                </a:ln>
                <a:solidFill>
                  <a:srgbClr val="66B512"/>
                </a:solidFill>
                <a:effectLst/>
                <a:uLnTx/>
                <a:uFillTx/>
                <a:latin typeface="Arial" panose="020B0604020202020204"/>
                <a:ea typeface="+mn-ea"/>
                <a:cs typeface="+mn-cs"/>
              </a:rPr>
              <a:t>Concomitant use with precaution.</a:t>
            </a:r>
            <a:endParaRPr kumimoji="0" lang="en-GB" sz="1200" b="1" i="0" u="none" strike="noStrike" kern="1200" cap="none" spc="0" normalizeH="0" baseline="0" noProof="0" dirty="0">
              <a:ln>
                <a:noFill/>
              </a:ln>
              <a:solidFill>
                <a:srgbClr val="53585A"/>
              </a:solidFill>
              <a:effectLst/>
              <a:uLnTx/>
              <a:uFillTx/>
              <a:latin typeface="Arial" panose="020B0604020202020204"/>
              <a:ea typeface="+mn-ea"/>
              <a:cs typeface="+mn-cs"/>
            </a:endParaRPr>
          </a:p>
          <a:p>
            <a:pPr marL="0" marR="0" lvl="0" indent="0" defTabSz="914126" rtl="0" eaLnBrk="1" fontAlgn="auto" latinLnBrk="0" hangingPunct="1">
              <a:lnSpc>
                <a:spcPct val="100000"/>
              </a:lnSpc>
              <a:spcBef>
                <a:spcPts val="0"/>
              </a:spcBef>
              <a:spcAft>
                <a:spcPts val="600"/>
              </a:spcAft>
              <a:buClr>
                <a:srgbClr val="003455"/>
              </a:buClr>
              <a:buSzPct val="110000"/>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Moderate CYP3A4 inhibitors (e.g. erythromycin)</a:t>
            </a:r>
          </a:p>
          <a:p>
            <a:pPr marL="0" marR="0" lvl="0" indent="0" defTabSz="914126" rtl="0" eaLnBrk="1" fontAlgn="auto" latinLnBrk="0" hangingPunct="1">
              <a:lnSpc>
                <a:spcPct val="100000"/>
              </a:lnSpc>
              <a:spcBef>
                <a:spcPts val="0"/>
              </a:spcBef>
              <a:spcAft>
                <a:spcPts val="600"/>
              </a:spcAft>
              <a:buClr>
                <a:srgbClr val="003455"/>
              </a:buClr>
              <a:buSzPct val="110000"/>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Weak CYP3A4 inhibitors (e.g. fluvoxamine)</a:t>
            </a:r>
            <a:endParaRPr lang="en-GB" sz="1200" dirty="0">
              <a:solidFill>
                <a:schemeClr val="tx1"/>
              </a:solidFill>
            </a:endParaRPr>
          </a:p>
        </p:txBody>
      </p:sp>
      <p:sp>
        <p:nvSpPr>
          <p:cNvPr id="14" name="Rounded Rectangle 28">
            <a:extLst>
              <a:ext uri="{FF2B5EF4-FFF2-40B4-BE49-F238E27FC236}">
                <a16:creationId xmlns:a16="http://schemas.microsoft.com/office/drawing/2014/main" id="{44D9D996-FDCD-EA0C-E44B-7E58DE28481B}"/>
              </a:ext>
            </a:extLst>
          </p:cNvPr>
          <p:cNvSpPr/>
          <p:nvPr/>
        </p:nvSpPr>
        <p:spPr>
          <a:xfrm>
            <a:off x="483015" y="5004186"/>
            <a:ext cx="5029153" cy="1043636"/>
          </a:xfrm>
          <a:prstGeom prst="roundRect">
            <a:avLst/>
          </a:prstGeom>
          <a:gradFill flip="none" rotWithShape="1">
            <a:gsLst>
              <a:gs pos="0">
                <a:srgbClr val="ADDCF5"/>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720000" rtlCol="0" anchor="ctr"/>
          <a:lstStyle/>
          <a:p>
            <a:pPr marL="0" marR="0" lvl="0" indent="0" algn="r" defTabSz="914400" rtl="0" eaLnBrk="1" fontAlgn="auto" latinLnBrk="0" hangingPunct="1">
              <a:lnSpc>
                <a:spcPct val="100000"/>
              </a:lnSpc>
              <a:spcBef>
                <a:spcPts val="0"/>
              </a:spcBef>
              <a:spcAft>
                <a:spcPts val="600"/>
              </a:spcAft>
              <a:buClr>
                <a:srgbClr val="003455"/>
              </a:buClr>
              <a:buSzTx/>
              <a:buFontTx/>
              <a:buNone/>
              <a:tabLst/>
              <a:defRPr/>
            </a:pPr>
            <a:r>
              <a:rPr kumimoji="0" lang="en-GB" sz="1400" b="1" i="1" u="none" strike="noStrike" kern="1200" cap="none" spc="0" normalizeH="0" baseline="0" noProof="0" dirty="0">
                <a:ln>
                  <a:noFill/>
                </a:ln>
                <a:solidFill>
                  <a:srgbClr val="003455"/>
                </a:solidFill>
                <a:effectLst/>
                <a:uLnTx/>
                <a:uFillTx/>
                <a:latin typeface="Arial" panose="020B0604020202020204"/>
                <a:ea typeface="+mn-ea"/>
                <a:cs typeface="+mn-cs"/>
              </a:rPr>
              <a:t>Grapefruit</a:t>
            </a:r>
          </a:p>
          <a:p>
            <a:pPr marL="0" marR="0" lvl="0" indent="0" algn="r" defTabSz="914400" rtl="0" eaLnBrk="1" fontAlgn="auto" latinLnBrk="0" hangingPunct="1">
              <a:lnSpc>
                <a:spcPct val="100000"/>
              </a:lnSpc>
              <a:spcBef>
                <a:spcPts val="0"/>
              </a:spcBef>
              <a:spcAft>
                <a:spcPts val="0"/>
              </a:spcAft>
              <a:buClr>
                <a:srgbClr val="003455"/>
              </a:buClr>
              <a:buSzTx/>
              <a:buFontTx/>
              <a:buNone/>
              <a:tabLst/>
              <a:defRPr/>
            </a:pPr>
            <a:r>
              <a:rPr kumimoji="0" lang="en-GB" sz="1200" b="1" i="0" u="none" strike="noStrike" kern="1200" cap="none" spc="0" normalizeH="0" baseline="0" noProof="0" dirty="0">
                <a:ln>
                  <a:noFill/>
                </a:ln>
                <a:solidFill>
                  <a:srgbClr val="0091DF"/>
                </a:solidFill>
                <a:effectLst/>
                <a:uLnTx/>
                <a:uFillTx/>
                <a:latin typeface="Arial" panose="020B0604020202020204"/>
                <a:ea typeface="+mn-ea"/>
                <a:cs typeface="+mn-cs"/>
              </a:rPr>
              <a:t>Concomitant intake of grapefruit or grapefruit juice is not recommended.</a:t>
            </a:r>
            <a:endPar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endParaRPr>
          </a:p>
        </p:txBody>
      </p:sp>
      <p:pic>
        <p:nvPicPr>
          <p:cNvPr id="31" name="Picture 30"/>
          <p:cNvPicPr>
            <a:picLocks noChangeAspect="1"/>
          </p:cNvPicPr>
          <p:nvPr/>
        </p:nvPicPr>
        <p:blipFill rotWithShape="1">
          <a:blip r:embed="rId7" cstate="email">
            <a:extLst>
              <a:ext uri="{28A0092B-C50C-407E-A947-70E740481C1C}">
                <a14:useLocalDpi xmlns:a14="http://schemas.microsoft.com/office/drawing/2010/main" val="0"/>
              </a:ext>
            </a:extLst>
          </a:blip>
          <a:srcRect l="-8891" t="-9731" r="-10167" b="-9326"/>
          <a:stretch/>
        </p:blipFill>
        <p:spPr>
          <a:xfrm>
            <a:off x="4876208" y="4992243"/>
            <a:ext cx="1080000" cy="1080000"/>
          </a:xfrm>
          <a:prstGeom prst="ellipse">
            <a:avLst/>
          </a:prstGeom>
          <a:solidFill>
            <a:schemeClr val="bg2"/>
          </a:solidFill>
        </p:spPr>
      </p:pic>
      <p:pic>
        <p:nvPicPr>
          <p:cNvPr id="12" name="Picture 37">
            <a:extLst>
              <a:ext uri="{FF2B5EF4-FFF2-40B4-BE49-F238E27FC236}">
                <a16:creationId xmlns:a16="http://schemas.microsoft.com/office/drawing/2014/main" id="{722B03AA-4449-3E57-3B36-B5D1207A7118}"/>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4248" t="-10686" r="-9040" b="-12602"/>
          <a:stretch/>
        </p:blipFill>
        <p:spPr>
          <a:xfrm>
            <a:off x="6172940" y="4625053"/>
            <a:ext cx="1080000" cy="1080000"/>
          </a:xfrm>
          <a:prstGeom prst="ellipse">
            <a:avLst/>
          </a:prstGeom>
          <a:solidFill>
            <a:schemeClr val="accent2"/>
          </a:solidFill>
        </p:spPr>
      </p:pic>
    </p:spTree>
    <p:extLst>
      <p:ext uri="{BB962C8B-B14F-4D97-AF65-F5344CB8AC3E}">
        <p14:creationId xmlns:p14="http://schemas.microsoft.com/office/powerpoint/2010/main" val="325309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33713F33-6041-4469-B6D3-93212A043712}"/>
              </a:ext>
            </a:extLst>
          </p:cNvPr>
          <p:cNvSpPr>
            <a:spLocks noGrp="1"/>
          </p:cNvSpPr>
          <p:nvPr>
            <p:ph type="ftr" sz="quarter" idx="15"/>
          </p:nvPr>
        </p:nvSpPr>
        <p:spPr>
          <a:xfrm>
            <a:off x="932597" y="6320241"/>
            <a:ext cx="9159142" cy="278708"/>
          </a:xfrm>
        </p:spPr>
        <p:txBody>
          <a:bodyPr/>
          <a:lstStyle/>
          <a:p>
            <a:r>
              <a:rPr lang="de-CH"/>
              <a:t>Fachinformation Kerendia</a:t>
            </a:r>
            <a:r>
              <a:rPr lang="de-CH" baseline="30000"/>
              <a:t>®</a:t>
            </a:r>
            <a:r>
              <a:rPr lang="de-CH"/>
              <a:t>,</a:t>
            </a:r>
            <a:r>
              <a:rPr lang="de-CH" baseline="30000"/>
              <a:t> </a:t>
            </a:r>
            <a:r>
              <a:rPr lang="de-CH"/>
              <a:t>www.swissmedicinfo.ch</a:t>
            </a:r>
            <a:endParaRPr lang="en-US" baseline="30000"/>
          </a:p>
        </p:txBody>
      </p:sp>
      <p:sp>
        <p:nvSpPr>
          <p:cNvPr id="5" name="Foliennummernplatzhalter 4">
            <a:extLst>
              <a:ext uri="{FF2B5EF4-FFF2-40B4-BE49-F238E27FC236}">
                <a16:creationId xmlns:a16="http://schemas.microsoft.com/office/drawing/2014/main" id="{D81A829E-C3BF-42FD-9DCB-356FADB7B5E7}"/>
              </a:ext>
            </a:extLst>
          </p:cNvPr>
          <p:cNvSpPr>
            <a:spLocks noGrp="1"/>
          </p:cNvSpPr>
          <p:nvPr>
            <p:ph type="sldNum" sz="quarter" idx="16"/>
          </p:nvPr>
        </p:nvSpPr>
        <p:spPr/>
        <p:txBody>
          <a:bodyPr/>
          <a:lstStyle/>
          <a:p>
            <a:fld id="{7AF8E309-D608-654D-B811-6A2C46C88181}" type="slidenum">
              <a:rPr lang="en-US" smtClean="0"/>
              <a:pPr/>
              <a:t>58</a:t>
            </a:fld>
            <a:endParaRPr lang="en-US"/>
          </a:p>
        </p:txBody>
      </p:sp>
      <p:pic>
        <p:nvPicPr>
          <p:cNvPr id="6" name="Picture 9">
            <a:extLst>
              <a:ext uri="{FF2B5EF4-FFF2-40B4-BE49-F238E27FC236}">
                <a16:creationId xmlns:a16="http://schemas.microsoft.com/office/drawing/2014/main" id="{69A3EBB2-D2D0-4F09-B008-B8AE134B848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9945" y="3965647"/>
            <a:ext cx="2305750" cy="1633722"/>
          </a:xfrm>
          <a:prstGeom prst="rect">
            <a:avLst/>
          </a:prstGeom>
        </p:spPr>
      </p:pic>
      <p:pic>
        <p:nvPicPr>
          <p:cNvPr id="7" name="Picture 10">
            <a:extLst>
              <a:ext uri="{FF2B5EF4-FFF2-40B4-BE49-F238E27FC236}">
                <a16:creationId xmlns:a16="http://schemas.microsoft.com/office/drawing/2014/main" id="{2F49C23A-0240-4FAD-AD80-C73EF6736C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9945" y="1813839"/>
            <a:ext cx="2305748" cy="1633721"/>
          </a:xfrm>
          <a:prstGeom prst="rect">
            <a:avLst/>
          </a:prstGeom>
        </p:spPr>
      </p:pic>
      <p:graphicFrame>
        <p:nvGraphicFramePr>
          <p:cNvPr id="8" name="Table 7">
            <a:extLst>
              <a:ext uri="{FF2B5EF4-FFF2-40B4-BE49-F238E27FC236}">
                <a16:creationId xmlns:a16="http://schemas.microsoft.com/office/drawing/2014/main" id="{E5DC554D-2455-4AAA-A38C-541DDD348E90}"/>
              </a:ext>
            </a:extLst>
          </p:cNvPr>
          <p:cNvGraphicFramePr>
            <a:graphicFrameLocks/>
          </p:cNvGraphicFramePr>
          <p:nvPr>
            <p:extLst>
              <p:ext uri="{D42A27DB-BD31-4B8C-83A1-F6EECF244321}">
                <p14:modId xmlns:p14="http://schemas.microsoft.com/office/powerpoint/2010/main" val="2287548889"/>
              </p:ext>
            </p:extLst>
          </p:nvPr>
        </p:nvGraphicFramePr>
        <p:xfrm>
          <a:off x="2450681" y="1509115"/>
          <a:ext cx="8238500" cy="3966399"/>
        </p:xfrm>
        <a:graphic>
          <a:graphicData uri="http://schemas.openxmlformats.org/drawingml/2006/table">
            <a:tbl>
              <a:tblPr firstRow="1" bandRow="1">
                <a:tableStyleId>{5C22544A-7EE6-4342-B048-85BDC9FD1C3A}</a:tableStyleId>
              </a:tblPr>
              <a:tblGrid>
                <a:gridCol w="859045">
                  <a:extLst>
                    <a:ext uri="{9D8B030D-6E8A-4147-A177-3AD203B41FA5}">
                      <a16:colId xmlns:a16="http://schemas.microsoft.com/office/drawing/2014/main" val="1656343778"/>
                    </a:ext>
                  </a:extLst>
                </a:gridCol>
                <a:gridCol w="1531008">
                  <a:extLst>
                    <a:ext uri="{9D8B030D-6E8A-4147-A177-3AD203B41FA5}">
                      <a16:colId xmlns:a16="http://schemas.microsoft.com/office/drawing/2014/main" val="299209111"/>
                    </a:ext>
                  </a:extLst>
                </a:gridCol>
                <a:gridCol w="1410187">
                  <a:extLst>
                    <a:ext uri="{9D8B030D-6E8A-4147-A177-3AD203B41FA5}">
                      <a16:colId xmlns:a16="http://schemas.microsoft.com/office/drawing/2014/main" val="1607350648"/>
                    </a:ext>
                  </a:extLst>
                </a:gridCol>
                <a:gridCol w="1494596">
                  <a:extLst>
                    <a:ext uri="{9D8B030D-6E8A-4147-A177-3AD203B41FA5}">
                      <a16:colId xmlns:a16="http://schemas.microsoft.com/office/drawing/2014/main" val="920837516"/>
                    </a:ext>
                  </a:extLst>
                </a:gridCol>
                <a:gridCol w="2943664">
                  <a:extLst>
                    <a:ext uri="{9D8B030D-6E8A-4147-A177-3AD203B41FA5}">
                      <a16:colId xmlns:a16="http://schemas.microsoft.com/office/drawing/2014/main" val="2202427137"/>
                    </a:ext>
                  </a:extLst>
                </a:gridCol>
              </a:tblGrid>
              <a:tr h="544952">
                <a:tc>
                  <a:txBody>
                    <a:bodyPr/>
                    <a:lstStyle/>
                    <a:p>
                      <a:r>
                        <a:rPr lang="en-US" sz="1400" noProof="0" dirty="0"/>
                        <a:t>Dose</a:t>
                      </a:r>
                    </a:p>
                  </a:txBody>
                  <a:tcPr marL="100834" marR="100834" marT="50417" marB="50417"/>
                </a:tc>
                <a:tc>
                  <a:txBody>
                    <a:bodyPr/>
                    <a:lstStyle/>
                    <a:p>
                      <a:pPr lvl="0">
                        <a:buNone/>
                      </a:pPr>
                      <a:r>
                        <a:rPr lang="en-US" sz="1400" noProof="0" dirty="0"/>
                        <a:t>Pack size</a:t>
                      </a:r>
                    </a:p>
                  </a:txBody>
                  <a:tcPr marL="100834" marR="100834" marT="50417" marB="50417"/>
                </a:tc>
                <a:tc>
                  <a:txBody>
                    <a:bodyPr/>
                    <a:lstStyle/>
                    <a:p>
                      <a:pPr lvl="0">
                        <a:buNone/>
                      </a:pPr>
                      <a:r>
                        <a:rPr lang="en-US" sz="1400" noProof="0" dirty="0"/>
                        <a:t>Ex-Factory-Price</a:t>
                      </a:r>
                    </a:p>
                  </a:txBody>
                  <a:tcPr marL="100834" marR="100834" marT="50417" marB="50417"/>
                </a:tc>
                <a:tc>
                  <a:txBody>
                    <a:bodyPr/>
                    <a:lstStyle/>
                    <a:p>
                      <a:pPr lvl="0">
                        <a:buNone/>
                      </a:pPr>
                      <a:r>
                        <a:rPr lang="en-US" sz="1400" noProof="0" dirty="0"/>
                        <a:t>Public-Price</a:t>
                      </a:r>
                    </a:p>
                  </a:txBody>
                  <a:tcPr marL="100834" marR="100834" marT="50417" marB="50417"/>
                </a:tc>
                <a:tc>
                  <a:txBody>
                    <a:bodyPr/>
                    <a:lstStyle/>
                    <a:p>
                      <a:pPr lvl="0">
                        <a:buNone/>
                      </a:pPr>
                      <a:r>
                        <a:rPr lang="en-US" sz="1400" noProof="0" dirty="0"/>
                        <a:t>Tablet</a:t>
                      </a:r>
                    </a:p>
                  </a:txBody>
                  <a:tcPr marL="100834" marR="100834" marT="50417" marB="50417"/>
                </a:tc>
                <a:extLst>
                  <a:ext uri="{0D108BD9-81ED-4DB2-BD59-A6C34878D82A}">
                    <a16:rowId xmlns:a16="http://schemas.microsoft.com/office/drawing/2014/main" val="3483542335"/>
                  </a:ext>
                </a:extLst>
              </a:tr>
              <a:tr h="607922">
                <a:tc>
                  <a:txBody>
                    <a:bodyPr/>
                    <a:lstStyle/>
                    <a:p>
                      <a:r>
                        <a:rPr lang="en-US" sz="1600" noProof="0" dirty="0"/>
                        <a:t>20 mg</a:t>
                      </a:r>
                    </a:p>
                  </a:txBody>
                  <a:tcPr marL="100834" marR="100834" marT="50417" marB="50417">
                    <a:solidFill>
                      <a:srgbClr val="E7EEF9"/>
                    </a:solidFill>
                  </a:tcPr>
                </a:tc>
                <a:tc>
                  <a:txBody>
                    <a:bodyPr/>
                    <a:lstStyle/>
                    <a:p>
                      <a:r>
                        <a:rPr lang="en-US" sz="1600" noProof="0" dirty="0"/>
                        <a:t>2 x 14 tablets</a:t>
                      </a:r>
                    </a:p>
                    <a:p>
                      <a:r>
                        <a:rPr lang="en-US" sz="1600" noProof="0" dirty="0"/>
                        <a:t>(1 month)</a:t>
                      </a:r>
                    </a:p>
                  </a:txBody>
                  <a:tcPr marL="100834" marR="100834" marT="50417" marB="50417">
                    <a:solidFill>
                      <a:srgbClr val="E7EEF9"/>
                    </a:solidFill>
                  </a:tcPr>
                </a:tc>
                <a:tc>
                  <a:txBody>
                    <a:bodyPr/>
                    <a:lstStyle/>
                    <a:p>
                      <a:r>
                        <a:rPr lang="en-US" sz="1600" noProof="0" dirty="0"/>
                        <a:t>CHF 41.72</a:t>
                      </a:r>
                    </a:p>
                  </a:txBody>
                  <a:tcPr marL="100834" marR="100834" marT="50417" marB="50417">
                    <a:solidFill>
                      <a:srgbClr val="E7EEF9"/>
                    </a:solidFill>
                  </a:tcPr>
                </a:tc>
                <a:tc>
                  <a:txBody>
                    <a:bodyPr/>
                    <a:lstStyle/>
                    <a:p>
                      <a:r>
                        <a:rPr lang="en-US" sz="1600" noProof="0" dirty="0"/>
                        <a:t>CHF 64.30</a:t>
                      </a:r>
                    </a:p>
                  </a:txBody>
                  <a:tcPr marL="100834" marR="100834" marT="50417" marB="50417">
                    <a:solidFill>
                      <a:srgbClr val="E7EEF9"/>
                    </a:solidFill>
                  </a:tcPr>
                </a:tc>
                <a:tc rowSpan="2">
                  <a:txBody>
                    <a:bodyPr/>
                    <a:lstStyle/>
                    <a:p>
                      <a:pPr lvl="0" algn="l">
                        <a:lnSpc>
                          <a:spcPct val="100000"/>
                        </a:lnSpc>
                        <a:spcBef>
                          <a:spcPts val="0"/>
                        </a:spcBef>
                        <a:spcAft>
                          <a:spcPts val="0"/>
                        </a:spcAft>
                        <a:buNone/>
                      </a:pPr>
                      <a:r>
                        <a:rPr lang="en-US" sz="1600" b="1" i="0" u="none" strike="noStrike" noProof="0" dirty="0">
                          <a:latin typeface="Arial"/>
                        </a:rPr>
                        <a:t>Color:</a:t>
                      </a:r>
                      <a:r>
                        <a:rPr lang="en-US" sz="1600" b="0" i="0" u="none" strike="noStrike" noProof="0" dirty="0">
                          <a:latin typeface="Arial"/>
                        </a:rPr>
                        <a:t> </a:t>
                      </a:r>
                      <a:r>
                        <a:rPr lang="en-US" sz="1600" b="1" i="0" u="none" strike="noStrike" noProof="0" dirty="0">
                          <a:solidFill>
                            <a:srgbClr val="EDB46F"/>
                          </a:solidFill>
                          <a:latin typeface="Arial"/>
                        </a:rPr>
                        <a:t>yellow</a:t>
                      </a:r>
                      <a:endParaRPr lang="en-US" sz="1600" b="1" i="0" u="none" strike="noStrike" noProof="0" dirty="0">
                        <a:solidFill>
                          <a:srgbClr val="EDB46F"/>
                        </a:solidFill>
                      </a:endParaRPr>
                    </a:p>
                    <a:p>
                      <a:pPr lvl="0" algn="l">
                        <a:lnSpc>
                          <a:spcPct val="100000"/>
                        </a:lnSpc>
                        <a:spcBef>
                          <a:spcPts val="0"/>
                        </a:spcBef>
                        <a:spcAft>
                          <a:spcPts val="0"/>
                        </a:spcAft>
                        <a:buNone/>
                      </a:pPr>
                      <a:r>
                        <a:rPr lang="en-US" sz="1600" b="1" i="0" u="none" strike="noStrike" noProof="0" dirty="0">
                          <a:latin typeface="Arial"/>
                        </a:rPr>
                        <a:t>Shape:</a:t>
                      </a:r>
                      <a:r>
                        <a:rPr lang="en-US" sz="1600" b="0" i="0" u="none" strike="noStrike" noProof="0" dirty="0">
                          <a:latin typeface="Arial"/>
                        </a:rPr>
                        <a:t> </a:t>
                      </a:r>
                      <a:r>
                        <a:rPr lang="en-US" sz="1600" b="0" i="0" u="none" strike="noStrike" noProof="0" dirty="0">
                          <a:latin typeface="+mn-lt"/>
                        </a:rPr>
                        <a:t>oval film-coated tablet</a:t>
                      </a:r>
                      <a:endParaRPr lang="en-US" sz="1600" b="0" i="0" u="none" strike="noStrike" noProof="0" dirty="0">
                        <a:latin typeface="Arial"/>
                      </a:endParaRPr>
                    </a:p>
                    <a:p>
                      <a:pPr lvl="0" algn="l">
                        <a:lnSpc>
                          <a:spcPct val="100000"/>
                        </a:lnSpc>
                        <a:spcBef>
                          <a:spcPts val="0"/>
                        </a:spcBef>
                        <a:spcAft>
                          <a:spcPts val="0"/>
                        </a:spcAft>
                        <a:buNone/>
                      </a:pPr>
                      <a:r>
                        <a:rPr lang="en-US" sz="1600" b="1" i="0" u="none" strike="noStrike" noProof="0" dirty="0">
                          <a:latin typeface="Arial"/>
                        </a:rPr>
                        <a:t>Size:</a:t>
                      </a:r>
                      <a:r>
                        <a:rPr lang="en-US" sz="1600" b="0" i="0" u="none" strike="noStrike" noProof="0" dirty="0">
                          <a:latin typeface="Arial"/>
                        </a:rPr>
                        <a:t> 5x10 mm</a:t>
                      </a:r>
                      <a:endParaRPr lang="en-US" sz="1600" b="0" i="0" u="none" strike="noStrike" noProof="0" dirty="0"/>
                    </a:p>
                    <a:p>
                      <a:pPr lvl="0" algn="l">
                        <a:lnSpc>
                          <a:spcPct val="100000"/>
                        </a:lnSpc>
                        <a:spcBef>
                          <a:spcPts val="0"/>
                        </a:spcBef>
                        <a:spcAft>
                          <a:spcPts val="0"/>
                        </a:spcAft>
                        <a:buNone/>
                      </a:pPr>
                      <a:r>
                        <a:rPr lang="en-US" sz="1600" b="1" i="0" u="none" strike="noStrike" noProof="0" dirty="0">
                          <a:latin typeface="Arial"/>
                        </a:rPr>
                        <a:t>Marking:</a:t>
                      </a:r>
                      <a:r>
                        <a:rPr lang="en-US" sz="1600" b="0" i="0" u="none" strike="noStrike" noProof="0" dirty="0">
                          <a:latin typeface="Arial"/>
                        </a:rPr>
                        <a:t> «20» and «FI» </a:t>
                      </a:r>
                    </a:p>
                  </a:txBody>
                  <a:tcPr marL="100834" marR="100834" marT="50417" marB="50417">
                    <a:solidFill>
                      <a:srgbClr val="E7EEF9"/>
                    </a:solidFill>
                  </a:tcPr>
                </a:tc>
                <a:extLst>
                  <a:ext uri="{0D108BD9-81ED-4DB2-BD59-A6C34878D82A}">
                    <a16:rowId xmlns:a16="http://schemas.microsoft.com/office/drawing/2014/main" val="3536800833"/>
                  </a:ext>
                </a:extLst>
              </a:tr>
              <a:tr h="607922">
                <a:tc>
                  <a:txBody>
                    <a:bodyPr/>
                    <a:lstStyle/>
                    <a:p>
                      <a:pPr lvl="0">
                        <a:buNone/>
                      </a:pPr>
                      <a:r>
                        <a:rPr lang="en-US" sz="1600" noProof="0" dirty="0"/>
                        <a:t>20 mg</a:t>
                      </a:r>
                    </a:p>
                  </a:txBody>
                  <a:tcPr marL="100834" marR="100834" marT="50417" marB="50417">
                    <a:solidFill>
                      <a:srgbClr val="CAD9F2"/>
                    </a:solidFill>
                  </a:tcPr>
                </a:tc>
                <a:tc>
                  <a:txBody>
                    <a:bodyPr/>
                    <a:lstStyle/>
                    <a:p>
                      <a:pPr lvl="0">
                        <a:buNone/>
                      </a:pPr>
                      <a:r>
                        <a:rPr lang="en-US" sz="1600" noProof="0" dirty="0"/>
                        <a:t>7 x 14 tablets</a:t>
                      </a:r>
                    </a:p>
                    <a:p>
                      <a:pPr lvl="0">
                        <a:buNone/>
                      </a:pPr>
                      <a:r>
                        <a:rPr lang="en-US" sz="1600" noProof="0" dirty="0"/>
                        <a:t>(3 months)</a:t>
                      </a:r>
                    </a:p>
                  </a:txBody>
                  <a:tcPr marL="100834" marR="100834" marT="50417" marB="50417">
                    <a:solidFill>
                      <a:srgbClr val="CAD9F2"/>
                    </a:solidFill>
                  </a:tcPr>
                </a:tc>
                <a:tc>
                  <a:txBody>
                    <a:bodyPr/>
                    <a:lstStyle/>
                    <a:p>
                      <a:pPr lvl="0">
                        <a:buNone/>
                      </a:pPr>
                      <a:r>
                        <a:rPr lang="en-US" sz="1600" noProof="0" dirty="0"/>
                        <a:t>CHF 146.02</a:t>
                      </a:r>
                    </a:p>
                  </a:txBody>
                  <a:tcPr marL="100834" marR="100834" marT="50417" marB="50417">
                    <a:solidFill>
                      <a:srgbClr val="CAD9F2"/>
                    </a:solidFill>
                  </a:tcPr>
                </a:tc>
                <a:tc>
                  <a:txBody>
                    <a:bodyPr/>
                    <a:lstStyle/>
                    <a:p>
                      <a:pPr lvl="0">
                        <a:buNone/>
                      </a:pPr>
                      <a:r>
                        <a:rPr lang="en-US" sz="1600" noProof="0" dirty="0"/>
                        <a:t>CHF 184.05</a:t>
                      </a:r>
                    </a:p>
                  </a:txBody>
                  <a:tcPr marL="100834" marR="100834" marT="50417" marB="50417">
                    <a:solidFill>
                      <a:srgbClr val="CAD9F2"/>
                    </a:solidFill>
                  </a:tcPr>
                </a:tc>
                <a:tc vMerge="1">
                  <a:txBody>
                    <a:bodyPr/>
                    <a:lstStyle/>
                    <a:p>
                      <a:endParaRPr lang="en-US"/>
                    </a:p>
                  </a:txBody>
                  <a:tcPr/>
                </a:tc>
                <a:extLst>
                  <a:ext uri="{0D108BD9-81ED-4DB2-BD59-A6C34878D82A}">
                    <a16:rowId xmlns:a16="http://schemas.microsoft.com/office/drawing/2014/main" val="1032932930"/>
                  </a:ext>
                </a:extLst>
              </a:tr>
              <a:tr h="959307">
                <a:tc>
                  <a:txBody>
                    <a:bodyPr/>
                    <a:lstStyle/>
                    <a:p>
                      <a:pPr lvl="0">
                        <a:buNone/>
                      </a:pPr>
                      <a:endParaRPr lang="en-US" sz="1600" noProof="0" dirty="0"/>
                    </a:p>
                  </a:txBody>
                  <a:tcPr marL="100834" marR="100834" marT="50417" marB="50417">
                    <a:solidFill>
                      <a:schemeClr val="bg1"/>
                    </a:solidFill>
                  </a:tcPr>
                </a:tc>
                <a:tc>
                  <a:txBody>
                    <a:bodyPr/>
                    <a:lstStyle/>
                    <a:p>
                      <a:pPr lvl="0">
                        <a:buNone/>
                      </a:pPr>
                      <a:endParaRPr lang="en-US" sz="1600" noProof="0" dirty="0"/>
                    </a:p>
                  </a:txBody>
                  <a:tcPr marL="100834" marR="100834" marT="50417" marB="50417">
                    <a:solidFill>
                      <a:schemeClr val="bg1"/>
                    </a:solidFill>
                  </a:tcPr>
                </a:tc>
                <a:tc>
                  <a:txBody>
                    <a:bodyPr/>
                    <a:lstStyle/>
                    <a:p>
                      <a:pPr lvl="0">
                        <a:buNone/>
                      </a:pPr>
                      <a:endParaRPr lang="en-US" sz="1600" noProof="0" dirty="0"/>
                    </a:p>
                  </a:txBody>
                  <a:tcPr marL="100834" marR="100834" marT="50417" marB="50417">
                    <a:solidFill>
                      <a:schemeClr val="bg1"/>
                    </a:solidFill>
                  </a:tcPr>
                </a:tc>
                <a:tc>
                  <a:txBody>
                    <a:bodyPr/>
                    <a:lstStyle/>
                    <a:p>
                      <a:pPr lvl="0">
                        <a:buNone/>
                      </a:pPr>
                      <a:endParaRPr lang="en-US" sz="1600" noProof="0" dirty="0"/>
                    </a:p>
                  </a:txBody>
                  <a:tcPr marL="100834" marR="100834" marT="50417" marB="50417">
                    <a:solidFill>
                      <a:schemeClr val="bg1"/>
                    </a:solidFill>
                  </a:tcPr>
                </a:tc>
                <a:tc>
                  <a:txBody>
                    <a:bodyPr/>
                    <a:lstStyle/>
                    <a:p>
                      <a:pPr lvl="0">
                        <a:buNone/>
                      </a:pPr>
                      <a:endParaRPr lang="en-US" sz="1600" b="0" i="0" u="none" strike="noStrike" noProof="0" dirty="0">
                        <a:latin typeface="Arial"/>
                      </a:endParaRPr>
                    </a:p>
                  </a:txBody>
                  <a:tcPr marL="100834" marR="100834" marT="50417" marB="50417">
                    <a:solidFill>
                      <a:schemeClr val="bg1"/>
                    </a:solidFill>
                  </a:tcPr>
                </a:tc>
                <a:extLst>
                  <a:ext uri="{0D108BD9-81ED-4DB2-BD59-A6C34878D82A}">
                    <a16:rowId xmlns:a16="http://schemas.microsoft.com/office/drawing/2014/main" val="1715942993"/>
                  </a:ext>
                </a:extLst>
              </a:tr>
              <a:tr h="638374">
                <a:tc>
                  <a:txBody>
                    <a:bodyPr/>
                    <a:lstStyle/>
                    <a:p>
                      <a:pPr lvl="0">
                        <a:buNone/>
                      </a:pPr>
                      <a:r>
                        <a:rPr lang="en-US" sz="1600" noProof="0" dirty="0"/>
                        <a:t>10 mg</a:t>
                      </a:r>
                    </a:p>
                  </a:txBody>
                  <a:tcPr marL="100834" marR="100834" marT="50417" marB="50417">
                    <a:solidFill>
                      <a:srgbClr val="E7EEF9"/>
                    </a:solidFill>
                  </a:tcPr>
                </a:tc>
                <a:tc>
                  <a:txBody>
                    <a:bodyPr/>
                    <a:lstStyle/>
                    <a:p>
                      <a:pPr lvl="0">
                        <a:buNone/>
                      </a:pPr>
                      <a:r>
                        <a:rPr lang="en-US" sz="1600" noProof="0" dirty="0"/>
                        <a:t>2 x 14 tablets</a:t>
                      </a:r>
                    </a:p>
                    <a:p>
                      <a:pPr lvl="0">
                        <a:buNone/>
                      </a:pPr>
                      <a:r>
                        <a:rPr lang="en-US" sz="1600" noProof="0" dirty="0"/>
                        <a:t>(1 month)</a:t>
                      </a:r>
                    </a:p>
                  </a:txBody>
                  <a:tcPr marL="100834" marR="100834" marT="50417" marB="50417">
                    <a:solidFill>
                      <a:srgbClr val="E7EEF9"/>
                    </a:solidFill>
                  </a:tcPr>
                </a:tc>
                <a:tc>
                  <a:txBody>
                    <a:bodyPr/>
                    <a:lstStyle/>
                    <a:p>
                      <a:pPr lvl="0">
                        <a:buNone/>
                      </a:pPr>
                      <a:r>
                        <a:rPr lang="en-US" sz="1600" noProof="0" dirty="0"/>
                        <a:t>CHF 41.72</a:t>
                      </a:r>
                    </a:p>
                  </a:txBody>
                  <a:tcPr marL="100834" marR="100834" marT="50417" marB="50417">
                    <a:solidFill>
                      <a:srgbClr val="E7EEF9"/>
                    </a:solidFill>
                  </a:tcPr>
                </a:tc>
                <a:tc>
                  <a:txBody>
                    <a:bodyPr/>
                    <a:lstStyle/>
                    <a:p>
                      <a:r>
                        <a:rPr lang="en-US" sz="1600" noProof="0" dirty="0"/>
                        <a:t>CHF 64.30</a:t>
                      </a:r>
                    </a:p>
                  </a:txBody>
                  <a:tcPr marL="100834" marR="100834" marT="50417" marB="50417">
                    <a:solidFill>
                      <a:srgbClr val="E7EEF9"/>
                    </a:solidFill>
                  </a:tcPr>
                </a:tc>
                <a:tc rowSpan="2">
                  <a:txBody>
                    <a:bodyPr/>
                    <a:lstStyle/>
                    <a:p>
                      <a:pPr lvl="0" algn="l">
                        <a:lnSpc>
                          <a:spcPct val="100000"/>
                        </a:lnSpc>
                        <a:spcBef>
                          <a:spcPts val="0"/>
                        </a:spcBef>
                        <a:spcAft>
                          <a:spcPts val="0"/>
                        </a:spcAft>
                        <a:buNone/>
                      </a:pPr>
                      <a:r>
                        <a:rPr lang="en-US" sz="1600" b="1" i="0" u="none" strike="noStrike" noProof="0" dirty="0">
                          <a:latin typeface="Arial"/>
                        </a:rPr>
                        <a:t>Color:</a:t>
                      </a:r>
                      <a:r>
                        <a:rPr lang="en-US" sz="1600" b="0" i="0" u="none" strike="noStrike" noProof="0" dirty="0">
                          <a:latin typeface="Arial"/>
                        </a:rPr>
                        <a:t> </a:t>
                      </a:r>
                      <a:r>
                        <a:rPr lang="en-US" sz="1600" b="1" i="0" u="none" strike="noStrike" noProof="0" dirty="0">
                          <a:solidFill>
                            <a:srgbClr val="F09CD1"/>
                          </a:solidFill>
                          <a:latin typeface="Arial"/>
                        </a:rPr>
                        <a:t>pink</a:t>
                      </a:r>
                      <a:endParaRPr lang="en-US" sz="1600" b="1" i="0" u="none" strike="noStrike" noProof="0" dirty="0">
                        <a:solidFill>
                          <a:srgbClr val="F09CD1"/>
                        </a:solidFill>
                      </a:endParaRPr>
                    </a:p>
                    <a:p>
                      <a:pPr lvl="0" algn="l">
                        <a:lnSpc>
                          <a:spcPct val="100000"/>
                        </a:lnSpc>
                        <a:spcBef>
                          <a:spcPts val="0"/>
                        </a:spcBef>
                        <a:spcAft>
                          <a:spcPts val="0"/>
                        </a:spcAft>
                        <a:buNone/>
                      </a:pPr>
                      <a:r>
                        <a:rPr lang="en-US" sz="1600" b="1" i="0" u="none" strike="noStrike" noProof="0" dirty="0">
                          <a:latin typeface="+mn-lt"/>
                        </a:rPr>
                        <a:t>Shape:</a:t>
                      </a:r>
                      <a:r>
                        <a:rPr lang="en-US" sz="1600" b="0" i="0" u="none" strike="noStrike" noProof="0" dirty="0">
                          <a:latin typeface="+mn-lt"/>
                        </a:rPr>
                        <a:t> oval film-coated tablet</a:t>
                      </a:r>
                    </a:p>
                    <a:p>
                      <a:pPr lvl="0" algn="l">
                        <a:lnSpc>
                          <a:spcPct val="100000"/>
                        </a:lnSpc>
                        <a:spcBef>
                          <a:spcPts val="0"/>
                        </a:spcBef>
                        <a:spcAft>
                          <a:spcPts val="0"/>
                        </a:spcAft>
                        <a:buNone/>
                      </a:pPr>
                      <a:r>
                        <a:rPr lang="en-US" sz="1600" b="1" i="0" u="none" strike="noStrike" noProof="0" dirty="0">
                          <a:latin typeface="+mn-lt"/>
                        </a:rPr>
                        <a:t>Size:</a:t>
                      </a:r>
                      <a:r>
                        <a:rPr lang="en-US" sz="1600" b="0" i="0" u="none" strike="noStrike" noProof="0" dirty="0">
                          <a:latin typeface="+mn-lt"/>
                        </a:rPr>
                        <a:t> 5x10 mm</a:t>
                      </a:r>
                      <a:endParaRPr lang="en-US" sz="1600" b="0" i="0" u="none" strike="noStrike" noProof="0" dirty="0"/>
                    </a:p>
                    <a:p>
                      <a:pPr lvl="0" algn="l">
                        <a:lnSpc>
                          <a:spcPct val="100000"/>
                        </a:lnSpc>
                        <a:spcBef>
                          <a:spcPts val="0"/>
                        </a:spcBef>
                        <a:spcAft>
                          <a:spcPts val="0"/>
                        </a:spcAft>
                        <a:buNone/>
                      </a:pPr>
                      <a:r>
                        <a:rPr lang="en-US" sz="1600" b="1" i="0" u="none" strike="noStrike" noProof="0" dirty="0">
                          <a:latin typeface="+mn-lt"/>
                        </a:rPr>
                        <a:t>Marking:</a:t>
                      </a:r>
                      <a:r>
                        <a:rPr lang="en-US" sz="1600" b="0" i="0" u="none" strike="noStrike" noProof="0" dirty="0">
                          <a:latin typeface="+mn-lt"/>
                        </a:rPr>
                        <a:t> «10» and «FI» </a:t>
                      </a:r>
                    </a:p>
                  </a:txBody>
                  <a:tcPr marL="100834" marR="100834" marT="50417" marB="50417">
                    <a:solidFill>
                      <a:srgbClr val="E7EEF9"/>
                    </a:solidFill>
                  </a:tcPr>
                </a:tc>
                <a:extLst>
                  <a:ext uri="{0D108BD9-81ED-4DB2-BD59-A6C34878D82A}">
                    <a16:rowId xmlns:a16="http://schemas.microsoft.com/office/drawing/2014/main" val="3552136790"/>
                  </a:ext>
                </a:extLst>
              </a:tr>
              <a:tr h="607922">
                <a:tc>
                  <a:txBody>
                    <a:bodyPr/>
                    <a:lstStyle/>
                    <a:p>
                      <a:pPr lvl="0">
                        <a:buNone/>
                      </a:pPr>
                      <a:r>
                        <a:rPr lang="en-US" sz="1600" noProof="0" dirty="0"/>
                        <a:t>10 mg</a:t>
                      </a:r>
                    </a:p>
                  </a:txBody>
                  <a:tcPr marL="100834" marR="100834" marT="50417" marB="50417">
                    <a:solidFill>
                      <a:srgbClr val="CAD9F2"/>
                    </a:solidFill>
                  </a:tcPr>
                </a:tc>
                <a:tc>
                  <a:txBody>
                    <a:bodyPr/>
                    <a:lstStyle/>
                    <a:p>
                      <a:pPr lvl="0">
                        <a:buNone/>
                      </a:pPr>
                      <a:r>
                        <a:rPr lang="en-US" sz="1600" noProof="0" dirty="0"/>
                        <a:t>7 x 14 tablets</a:t>
                      </a:r>
                    </a:p>
                    <a:p>
                      <a:pPr lvl="0">
                        <a:buNone/>
                      </a:pPr>
                      <a:r>
                        <a:rPr lang="en-US" sz="1600" noProof="0" dirty="0"/>
                        <a:t>(3 months)</a:t>
                      </a:r>
                    </a:p>
                  </a:txBody>
                  <a:tcPr marL="100834" marR="100834" marT="50417" marB="50417">
                    <a:solidFill>
                      <a:srgbClr val="CAD9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t>CHF 146.02</a:t>
                      </a:r>
                    </a:p>
                  </a:txBody>
                  <a:tcPr marL="100834" marR="100834" marT="50417" marB="50417">
                    <a:solidFill>
                      <a:srgbClr val="CAD9F2"/>
                    </a:solidFill>
                  </a:tcPr>
                </a:tc>
                <a:tc>
                  <a:txBody>
                    <a:bodyPr/>
                    <a:lstStyle/>
                    <a:p>
                      <a:pPr lvl="0">
                        <a:buNone/>
                      </a:pPr>
                      <a:r>
                        <a:rPr lang="en-US" sz="1600" noProof="0" dirty="0"/>
                        <a:t>CHF 184.05</a:t>
                      </a:r>
                    </a:p>
                  </a:txBody>
                  <a:tcPr marL="100834" marR="100834" marT="50417" marB="50417">
                    <a:solidFill>
                      <a:srgbClr val="CAD9F2"/>
                    </a:solidFill>
                  </a:tcPr>
                </a:tc>
                <a:tc vMerge="1">
                  <a:txBody>
                    <a:bodyPr/>
                    <a:lstStyle/>
                    <a:p>
                      <a:endParaRPr lang="en-US"/>
                    </a:p>
                  </a:txBody>
                  <a:tcPr/>
                </a:tc>
                <a:extLst>
                  <a:ext uri="{0D108BD9-81ED-4DB2-BD59-A6C34878D82A}">
                    <a16:rowId xmlns:a16="http://schemas.microsoft.com/office/drawing/2014/main" val="3158011486"/>
                  </a:ext>
                </a:extLst>
              </a:tr>
            </a:tbl>
          </a:graphicData>
        </a:graphic>
      </p:graphicFrame>
      <p:pic>
        <p:nvPicPr>
          <p:cNvPr id="11" name="Grafik 10">
            <a:extLst>
              <a:ext uri="{FF2B5EF4-FFF2-40B4-BE49-F238E27FC236}">
                <a16:creationId xmlns:a16="http://schemas.microsoft.com/office/drawing/2014/main" id="{7AE62C53-071C-447D-B8D0-71A1C5B1977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723051" y="2231621"/>
            <a:ext cx="1204530" cy="720000"/>
          </a:xfrm>
          <a:prstGeom prst="rect">
            <a:avLst/>
          </a:prstGeom>
        </p:spPr>
      </p:pic>
      <p:pic>
        <p:nvPicPr>
          <p:cNvPr id="13" name="Grafik 12">
            <a:extLst>
              <a:ext uri="{FF2B5EF4-FFF2-40B4-BE49-F238E27FC236}">
                <a16:creationId xmlns:a16="http://schemas.microsoft.com/office/drawing/2014/main" id="{DC80B604-99E4-4B9B-B0FD-C27BAF5951B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689181" y="4394127"/>
            <a:ext cx="1238400" cy="720000"/>
          </a:xfrm>
          <a:prstGeom prst="rect">
            <a:avLst/>
          </a:prstGeom>
        </p:spPr>
      </p:pic>
      <p:sp>
        <p:nvSpPr>
          <p:cNvPr id="14" name="Titel 4">
            <a:extLst>
              <a:ext uri="{FF2B5EF4-FFF2-40B4-BE49-F238E27FC236}">
                <a16:creationId xmlns:a16="http://schemas.microsoft.com/office/drawing/2014/main" id="{B97A5F12-D88A-4DEB-B4C9-AF885BF74896}"/>
              </a:ext>
            </a:extLst>
          </p:cNvPr>
          <p:cNvSpPr txBox="1">
            <a:spLocks/>
          </p:cNvSpPr>
          <p:nvPr/>
        </p:nvSpPr>
        <p:spPr>
          <a:xfrm>
            <a:off x="623889" y="333375"/>
            <a:ext cx="9467850" cy="96237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chemeClr val="accent3"/>
                </a:solidFill>
                <a:latin typeface="+mj-lt"/>
                <a:ea typeface="+mj-ea"/>
                <a:cs typeface="+mj-cs"/>
              </a:defRPr>
            </a:lvl1pPr>
          </a:lstStyle>
          <a:p>
            <a:r>
              <a:rPr lang="en-US" sz="2400"/>
              <a:t>What packs are available?</a:t>
            </a:r>
            <a:endParaRPr lang="de-CH" sz="2400"/>
          </a:p>
        </p:txBody>
      </p:sp>
    </p:spTree>
    <p:extLst>
      <p:ext uri="{BB962C8B-B14F-4D97-AF65-F5344CB8AC3E}">
        <p14:creationId xmlns:p14="http://schemas.microsoft.com/office/powerpoint/2010/main" val="5048914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Grafik 80">
            <a:extLst>
              <a:ext uri="{FF2B5EF4-FFF2-40B4-BE49-F238E27FC236}">
                <a16:creationId xmlns:a16="http://schemas.microsoft.com/office/drawing/2014/main" id="{245F8D0B-0FB7-12E0-2ABC-3E2F31777BB7}"/>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674319" y="4950888"/>
            <a:ext cx="4968000" cy="165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Grafik 7">
            <a:extLst>
              <a:ext uri="{FF2B5EF4-FFF2-40B4-BE49-F238E27FC236}">
                <a16:creationId xmlns:a16="http://schemas.microsoft.com/office/drawing/2014/main" id="{0A2B96E3-B074-FD4D-041C-C023082059C0}"/>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674319" y="2103587"/>
            <a:ext cx="4968000" cy="2513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7" name="Gruppieren 26">
            <a:extLst>
              <a:ext uri="{FF2B5EF4-FFF2-40B4-BE49-F238E27FC236}">
                <a16:creationId xmlns:a16="http://schemas.microsoft.com/office/drawing/2014/main" id="{EA30D89A-1529-7B6D-8C63-5537A9A8DAFC}"/>
              </a:ext>
            </a:extLst>
          </p:cNvPr>
          <p:cNvGrpSpPr/>
          <p:nvPr/>
        </p:nvGrpSpPr>
        <p:grpSpPr>
          <a:xfrm>
            <a:off x="6548554" y="1576568"/>
            <a:ext cx="5400000" cy="1235400"/>
            <a:chOff x="6928558" y="1398451"/>
            <a:chExt cx="5040000" cy="1235400"/>
          </a:xfrm>
        </p:grpSpPr>
        <p:sp>
          <p:nvSpPr>
            <p:cNvPr id="44" name="Rechteck 43">
              <a:extLst>
                <a:ext uri="{FF2B5EF4-FFF2-40B4-BE49-F238E27FC236}">
                  <a16:creationId xmlns:a16="http://schemas.microsoft.com/office/drawing/2014/main" id="{D5769B8D-0D3C-BF64-8034-C46749AFD677}"/>
                </a:ext>
              </a:extLst>
            </p:cNvPr>
            <p:cNvSpPr/>
            <p:nvPr/>
          </p:nvSpPr>
          <p:spPr>
            <a:xfrm>
              <a:off x="6928558" y="1398451"/>
              <a:ext cx="4724663" cy="1223194"/>
            </a:xfrm>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45" name="Grafik 44">
              <a:extLst>
                <a:ext uri="{FF2B5EF4-FFF2-40B4-BE49-F238E27FC236}">
                  <a16:creationId xmlns:a16="http://schemas.microsoft.com/office/drawing/2014/main" id="{C6A9B9EB-D3E0-20EB-30F3-7AF49BDBE68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950737" y="1823724"/>
              <a:ext cx="1008000" cy="305836"/>
            </a:xfrm>
            <a:prstGeom prst="rect">
              <a:avLst/>
            </a:prstGeom>
          </p:spPr>
        </p:pic>
        <p:pic>
          <p:nvPicPr>
            <p:cNvPr id="46" name="Grafik 45">
              <a:extLst>
                <a:ext uri="{FF2B5EF4-FFF2-40B4-BE49-F238E27FC236}">
                  <a16:creationId xmlns:a16="http://schemas.microsoft.com/office/drawing/2014/main" id="{09783729-7914-BFAE-6E98-1895B5E0CE7F}"/>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p:blipFill>
          <p:spPr>
            <a:xfrm>
              <a:off x="8063074" y="1857705"/>
              <a:ext cx="1008000" cy="228594"/>
            </a:xfrm>
            <a:prstGeom prst="rect">
              <a:avLst/>
            </a:prstGeom>
          </p:spPr>
        </p:pic>
        <p:pic>
          <p:nvPicPr>
            <p:cNvPr id="47" name="Grafik 46">
              <a:extLst>
                <a:ext uri="{FF2B5EF4-FFF2-40B4-BE49-F238E27FC236}">
                  <a16:creationId xmlns:a16="http://schemas.microsoft.com/office/drawing/2014/main" id="{69F7104E-6CFE-0E80-1115-5527075EFD87}"/>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80156" y="2333705"/>
              <a:ext cx="1152000" cy="196380"/>
            </a:xfrm>
            <a:prstGeom prst="rect">
              <a:avLst/>
            </a:prstGeom>
          </p:spPr>
        </p:pic>
        <p:pic>
          <p:nvPicPr>
            <p:cNvPr id="48" name="Grafik 47">
              <a:extLst>
                <a:ext uri="{FF2B5EF4-FFF2-40B4-BE49-F238E27FC236}">
                  <a16:creationId xmlns:a16="http://schemas.microsoft.com/office/drawing/2014/main" id="{037C3E0C-07D7-B508-5801-34DFD2EDBD05}"/>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9246229" y="1815755"/>
              <a:ext cx="1080000" cy="298320"/>
            </a:xfrm>
            <a:prstGeom prst="rect">
              <a:avLst/>
            </a:prstGeom>
          </p:spPr>
        </p:pic>
        <p:pic>
          <p:nvPicPr>
            <p:cNvPr id="49" name="Grafik 48">
              <a:extLst>
                <a:ext uri="{FF2B5EF4-FFF2-40B4-BE49-F238E27FC236}">
                  <a16:creationId xmlns:a16="http://schemas.microsoft.com/office/drawing/2014/main" id="{2C7691A3-2C43-6CC8-33D9-3AEBE4D96764}"/>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1075446" y="1792659"/>
              <a:ext cx="504000" cy="375513"/>
            </a:xfrm>
            <a:prstGeom prst="rect">
              <a:avLst/>
            </a:prstGeom>
          </p:spPr>
        </p:pic>
        <p:pic>
          <p:nvPicPr>
            <p:cNvPr id="50" name="Grafik 49">
              <a:extLst>
                <a:ext uri="{FF2B5EF4-FFF2-40B4-BE49-F238E27FC236}">
                  <a16:creationId xmlns:a16="http://schemas.microsoft.com/office/drawing/2014/main" id="{1079880B-515C-890C-7C78-2C79B0C1E5C5}"/>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8149696" y="2241969"/>
              <a:ext cx="383816" cy="391882"/>
            </a:xfrm>
            <a:prstGeom prst="rect">
              <a:avLst/>
            </a:prstGeom>
          </p:spPr>
        </p:pic>
        <p:pic>
          <p:nvPicPr>
            <p:cNvPr id="51" name="Grafik 50">
              <a:extLst>
                <a:ext uri="{FF2B5EF4-FFF2-40B4-BE49-F238E27FC236}">
                  <a16:creationId xmlns:a16="http://schemas.microsoft.com/office/drawing/2014/main" id="{5478B45D-3736-D6D8-F91B-094EA5A465E6}"/>
                </a:ext>
              </a:extLst>
            </p:cNvPr>
            <p:cNvPicPr>
              <a:picLocks noChangeAspect="1"/>
            </p:cNvPicPr>
            <p:nvPr/>
          </p:nvPicPr>
          <p:blipFill rotWithShape="1">
            <a:blip r:embed="rId12" cstate="email">
              <a:extLst>
                <a:ext uri="{28A0092B-C50C-407E-A947-70E740481C1C}">
                  <a14:useLocalDpi xmlns:a14="http://schemas.microsoft.com/office/drawing/2010/main" val="0"/>
                </a:ext>
              </a:extLst>
            </a:blip>
            <a:srcRect/>
            <a:stretch/>
          </p:blipFill>
          <p:spPr>
            <a:xfrm>
              <a:off x="10556591" y="2249322"/>
              <a:ext cx="1096630" cy="332726"/>
            </a:xfrm>
            <a:prstGeom prst="rect">
              <a:avLst/>
            </a:prstGeom>
          </p:spPr>
        </p:pic>
        <p:pic>
          <p:nvPicPr>
            <p:cNvPr id="52" name="Grafik 51">
              <a:extLst>
                <a:ext uri="{FF2B5EF4-FFF2-40B4-BE49-F238E27FC236}">
                  <a16:creationId xmlns:a16="http://schemas.microsoft.com/office/drawing/2014/main" id="{5039A82F-A45D-6AC2-8BFB-305E79989EE4}"/>
                </a:ext>
              </a:extLst>
            </p:cNvPr>
            <p:cNvPicPr>
              <a:picLocks noChangeAspect="1"/>
            </p:cNvPicPr>
            <p:nvPr/>
          </p:nvPicPr>
          <p:blipFill>
            <a:blip r:embed="rId13" cstate="email">
              <a:extLst>
                <a:ext uri="{28A0092B-C50C-407E-A947-70E740481C1C}">
                  <a14:useLocalDpi xmlns:a14="http://schemas.microsoft.com/office/drawing/2010/main" val="0"/>
                </a:ext>
              </a:extLst>
            </a:blip>
            <a:srcRect/>
            <a:stretch/>
          </p:blipFill>
          <p:spPr>
            <a:xfrm>
              <a:off x="8851053" y="2313255"/>
              <a:ext cx="1581056" cy="249309"/>
            </a:xfrm>
            <a:prstGeom prst="rect">
              <a:avLst/>
            </a:prstGeom>
          </p:spPr>
        </p:pic>
        <p:pic>
          <p:nvPicPr>
            <p:cNvPr id="53" name="Picture 2">
              <a:extLst>
                <a:ext uri="{FF2B5EF4-FFF2-40B4-BE49-F238E27FC236}">
                  <a16:creationId xmlns:a16="http://schemas.microsoft.com/office/drawing/2014/main" id="{BD964E6A-B37F-3C55-89E7-9DCF0E52EB1C}"/>
                </a:ext>
              </a:extLst>
            </p:cNvPr>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10545018" y="1818220"/>
              <a:ext cx="360000" cy="339750"/>
            </a:xfrm>
            <a:prstGeom prst="rect">
              <a:avLst/>
            </a:prstGeom>
            <a:noFill/>
            <a:extLst>
              <a:ext uri="{909E8E84-426E-40DD-AFC4-6F175D3DCCD1}">
                <a14:hiddenFill xmlns:a14="http://schemas.microsoft.com/office/drawing/2010/main">
                  <a:solidFill>
                    <a:srgbClr val="FFFFFF"/>
                  </a:solidFill>
                </a14:hiddenFill>
              </a:ext>
            </a:extLst>
          </p:spPr>
        </p:pic>
        <p:sp>
          <p:nvSpPr>
            <p:cNvPr id="54" name="Textfeld 53">
              <a:extLst>
                <a:ext uri="{FF2B5EF4-FFF2-40B4-BE49-F238E27FC236}">
                  <a16:creationId xmlns:a16="http://schemas.microsoft.com/office/drawing/2014/main" id="{9DA412C9-B928-8780-801C-AB1D4F101D65}"/>
                </a:ext>
              </a:extLst>
            </p:cNvPr>
            <p:cNvSpPr txBox="1"/>
            <p:nvPr/>
          </p:nvSpPr>
          <p:spPr>
            <a:xfrm>
              <a:off x="6928558" y="1403544"/>
              <a:ext cx="5040000" cy="360546"/>
            </a:xfrm>
            <a:prstGeom prst="rect">
              <a:avLst/>
            </a:prstGeom>
            <a:noFill/>
          </p:spPr>
          <p:txBody>
            <a:bodyPr wrap="square" rtlCol="0">
              <a:spAutoFit/>
            </a:bodyPr>
            <a:lstStyle/>
            <a:p>
              <a:r>
                <a:rPr lang="de-CH" sz="1600" b="1" dirty="0">
                  <a:latin typeface="Fira Sans" panose="020B0503050000020004" pitchFamily="34" charset="0"/>
                </a:rPr>
                <a:t>Kooperationspartner</a:t>
              </a:r>
            </a:p>
          </p:txBody>
        </p:sp>
      </p:grpSp>
      <p:grpSp>
        <p:nvGrpSpPr>
          <p:cNvPr id="2" name="Gruppieren 1">
            <a:extLst>
              <a:ext uri="{FF2B5EF4-FFF2-40B4-BE49-F238E27FC236}">
                <a16:creationId xmlns:a16="http://schemas.microsoft.com/office/drawing/2014/main" id="{FFB66D20-89DE-EAA1-63AD-B938FF4A26EA}"/>
              </a:ext>
            </a:extLst>
          </p:cNvPr>
          <p:cNvGrpSpPr/>
          <p:nvPr/>
        </p:nvGrpSpPr>
        <p:grpSpPr>
          <a:xfrm>
            <a:off x="6548554" y="3131595"/>
            <a:ext cx="6264000" cy="2884861"/>
            <a:chOff x="6096000" y="2569912"/>
            <a:chExt cx="5845401" cy="2884861"/>
          </a:xfrm>
        </p:grpSpPr>
        <p:grpSp>
          <p:nvGrpSpPr>
            <p:cNvPr id="59" name="Gruppieren 58">
              <a:extLst>
                <a:ext uri="{FF2B5EF4-FFF2-40B4-BE49-F238E27FC236}">
                  <a16:creationId xmlns:a16="http://schemas.microsoft.com/office/drawing/2014/main" id="{59AC30B9-EA55-FCFE-03A8-A70009F0FF8F}"/>
                </a:ext>
              </a:extLst>
            </p:cNvPr>
            <p:cNvGrpSpPr/>
            <p:nvPr/>
          </p:nvGrpSpPr>
          <p:grpSpPr>
            <a:xfrm>
              <a:off x="6096000" y="2569912"/>
              <a:ext cx="4990761" cy="2884861"/>
              <a:chOff x="6362734" y="3018921"/>
              <a:chExt cx="5949060" cy="3353784"/>
            </a:xfrm>
          </p:grpSpPr>
          <p:sp>
            <p:nvSpPr>
              <p:cNvPr id="84" name="Rechteck 83">
                <a:extLst>
                  <a:ext uri="{FF2B5EF4-FFF2-40B4-BE49-F238E27FC236}">
                    <a16:creationId xmlns:a16="http://schemas.microsoft.com/office/drawing/2014/main" id="{F92ED9C4-F1CE-54A3-BB40-CA29CF82A407}"/>
                  </a:ext>
                </a:extLst>
              </p:cNvPr>
              <p:cNvSpPr/>
              <p:nvPr/>
            </p:nvSpPr>
            <p:spPr>
              <a:xfrm>
                <a:off x="6362734" y="3018921"/>
                <a:ext cx="5641312" cy="3353784"/>
              </a:xfrm>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Textfeld 10">
                <a:extLst>
                  <a:ext uri="{FF2B5EF4-FFF2-40B4-BE49-F238E27FC236}">
                    <a16:creationId xmlns:a16="http://schemas.microsoft.com/office/drawing/2014/main" id="{A5345A22-71E4-14C9-A6F4-B9C7BEDB4F35}"/>
                  </a:ext>
                </a:extLst>
              </p:cNvPr>
              <p:cNvSpPr txBox="1"/>
              <p:nvPr/>
            </p:nvSpPr>
            <p:spPr>
              <a:xfrm>
                <a:off x="6362734" y="3018921"/>
                <a:ext cx="5949060" cy="393585"/>
              </a:xfrm>
              <a:prstGeom prst="rect">
                <a:avLst/>
              </a:prstGeom>
              <a:noFill/>
            </p:spPr>
            <p:txBody>
              <a:bodyPr wrap="square" rtlCol="0">
                <a:spAutoFit/>
              </a:bodyPr>
              <a:lstStyle/>
              <a:p>
                <a:r>
                  <a:rPr lang="de-CH" sz="1600" b="1" dirty="0">
                    <a:latin typeface="Fira Sans" panose="020B0503050000020004" pitchFamily="34" charset="0"/>
                  </a:rPr>
                  <a:t>Experten</a:t>
                </a:r>
              </a:p>
            </p:txBody>
          </p:sp>
          <p:sp>
            <p:nvSpPr>
              <p:cNvPr id="13" name="Google Shape;119;p3">
                <a:extLst>
                  <a:ext uri="{FF2B5EF4-FFF2-40B4-BE49-F238E27FC236}">
                    <a16:creationId xmlns:a16="http://schemas.microsoft.com/office/drawing/2014/main" id="{0E4C5112-2C3A-B9A9-6045-1FF3862C0285}"/>
                  </a:ext>
                </a:extLst>
              </p:cNvPr>
              <p:cNvSpPr>
                <a:spLocks noChangeAspect="1"/>
              </p:cNvSpPr>
              <p:nvPr/>
            </p:nvSpPr>
            <p:spPr>
              <a:xfrm>
                <a:off x="6397617" y="3429057"/>
                <a:ext cx="574850" cy="576000"/>
              </a:xfrm>
              <a:prstGeom prst="ellipse">
                <a:avLst/>
              </a:prstGeom>
              <a:blipFill>
                <a:blip r:embed="rId15" cstate="email">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119;p3">
                <a:extLst>
                  <a:ext uri="{FF2B5EF4-FFF2-40B4-BE49-F238E27FC236}">
                    <a16:creationId xmlns:a16="http://schemas.microsoft.com/office/drawing/2014/main" id="{EB2AC1B2-9617-F559-B1D4-1705FA9EB938}"/>
                  </a:ext>
                </a:extLst>
              </p:cNvPr>
              <p:cNvSpPr>
                <a:spLocks noChangeAspect="1"/>
              </p:cNvSpPr>
              <p:nvPr/>
            </p:nvSpPr>
            <p:spPr>
              <a:xfrm>
                <a:off x="7078972" y="3669927"/>
                <a:ext cx="574850" cy="576000"/>
              </a:xfrm>
              <a:prstGeom prst="ellipse">
                <a:avLst/>
              </a:prstGeom>
              <a:blipFill>
                <a:blip r:embed="rId16" cstate="email">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119;p3">
                <a:extLst>
                  <a:ext uri="{FF2B5EF4-FFF2-40B4-BE49-F238E27FC236}">
                    <a16:creationId xmlns:a16="http://schemas.microsoft.com/office/drawing/2014/main" id="{3FA3D3C8-A87B-ADB1-F855-F67F29C86D31}"/>
                  </a:ext>
                </a:extLst>
              </p:cNvPr>
              <p:cNvSpPr>
                <a:spLocks noChangeAspect="1"/>
              </p:cNvSpPr>
              <p:nvPr/>
            </p:nvSpPr>
            <p:spPr>
              <a:xfrm>
                <a:off x="7080546" y="5013700"/>
                <a:ext cx="574850" cy="576000"/>
              </a:xfrm>
              <a:prstGeom prst="ellipse">
                <a:avLst/>
              </a:prstGeom>
              <a:blipFill rotWithShape="1">
                <a:blip r:embed="rId17" cstate="email">
                  <a:alphaModFix/>
                  <a:extLst>
                    <a:ext uri="{28A0092B-C50C-407E-A947-70E740481C1C}">
                      <a14:useLocalDpi xmlns:a14="http://schemas.microsoft.com/office/drawing/2010/main" val="0"/>
                    </a:ext>
                  </a:extLst>
                </a:blip>
                <a:stretch>
                  <a:fillRect l="70" r="214"/>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7" name="Google Shape;119;p3">
                <a:extLst>
                  <a:ext uri="{FF2B5EF4-FFF2-40B4-BE49-F238E27FC236}">
                    <a16:creationId xmlns:a16="http://schemas.microsoft.com/office/drawing/2014/main" id="{17952A4A-A51E-F27A-CF60-3EBEBB8B5ADF}"/>
                  </a:ext>
                </a:extLst>
              </p:cNvPr>
              <p:cNvSpPr>
                <a:spLocks noChangeAspect="1"/>
              </p:cNvSpPr>
              <p:nvPr/>
            </p:nvSpPr>
            <p:spPr>
              <a:xfrm>
                <a:off x="6399880" y="5376367"/>
                <a:ext cx="574850" cy="576000"/>
              </a:xfrm>
              <a:prstGeom prst="ellipse">
                <a:avLst/>
              </a:prstGeom>
              <a:blipFill>
                <a:blip r:embed="rId18" cstate="email">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8" name="Google Shape;119;p3">
                <a:extLst>
                  <a:ext uri="{FF2B5EF4-FFF2-40B4-BE49-F238E27FC236}">
                    <a16:creationId xmlns:a16="http://schemas.microsoft.com/office/drawing/2014/main" id="{69131D6A-4C8E-D821-C2A2-8E7F8CB9E900}"/>
                  </a:ext>
                </a:extLst>
              </p:cNvPr>
              <p:cNvSpPr>
                <a:spLocks noChangeAspect="1"/>
              </p:cNvSpPr>
              <p:nvPr/>
            </p:nvSpPr>
            <p:spPr>
              <a:xfrm>
                <a:off x="6397617" y="4725700"/>
                <a:ext cx="574850" cy="576000"/>
              </a:xfrm>
              <a:prstGeom prst="ellipse">
                <a:avLst/>
              </a:prstGeom>
              <a:blipFill>
                <a:blip r:embed="rId19" cstate="email">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9" name="Google Shape;119;p3">
                <a:extLst>
                  <a:ext uri="{FF2B5EF4-FFF2-40B4-BE49-F238E27FC236}">
                    <a16:creationId xmlns:a16="http://schemas.microsoft.com/office/drawing/2014/main" id="{6E1DBD86-0904-5DA2-850F-D6D4A3175BA4}"/>
                  </a:ext>
                </a:extLst>
              </p:cNvPr>
              <p:cNvSpPr>
                <a:spLocks noChangeAspect="1"/>
              </p:cNvSpPr>
              <p:nvPr/>
            </p:nvSpPr>
            <p:spPr>
              <a:xfrm>
                <a:off x="6397617" y="4075033"/>
                <a:ext cx="574850" cy="576000"/>
              </a:xfrm>
              <a:prstGeom prst="ellipse">
                <a:avLst/>
              </a:prstGeom>
              <a:blipFill>
                <a:blip r:embed="rId20" cstate="email">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 name="Google Shape;119;p3">
                <a:extLst>
                  <a:ext uri="{FF2B5EF4-FFF2-40B4-BE49-F238E27FC236}">
                    <a16:creationId xmlns:a16="http://schemas.microsoft.com/office/drawing/2014/main" id="{50B635D3-94D9-C592-D42B-756450388BA0}"/>
                  </a:ext>
                </a:extLst>
              </p:cNvPr>
              <p:cNvSpPr>
                <a:spLocks noChangeAspect="1"/>
              </p:cNvSpPr>
              <p:nvPr/>
            </p:nvSpPr>
            <p:spPr>
              <a:xfrm>
                <a:off x="7078972" y="4342672"/>
                <a:ext cx="574850" cy="576000"/>
              </a:xfrm>
              <a:prstGeom prst="ellipse">
                <a:avLst/>
              </a:prstGeom>
              <a:blipFill>
                <a:blip r:embed="rId21" cstate="email">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2" name="Google Shape;119;p3">
                <a:extLst>
                  <a:ext uri="{FF2B5EF4-FFF2-40B4-BE49-F238E27FC236}">
                    <a16:creationId xmlns:a16="http://schemas.microsoft.com/office/drawing/2014/main" id="{C754F2B2-D490-2E62-ED1E-8B9EABE821DC}"/>
                  </a:ext>
                </a:extLst>
              </p:cNvPr>
              <p:cNvSpPr>
                <a:spLocks noChangeAspect="1"/>
              </p:cNvSpPr>
              <p:nvPr/>
            </p:nvSpPr>
            <p:spPr>
              <a:xfrm>
                <a:off x="7760327" y="3429057"/>
                <a:ext cx="574850" cy="576000"/>
              </a:xfrm>
              <a:prstGeom prst="ellipse">
                <a:avLst/>
              </a:prstGeom>
              <a:blipFill>
                <a:blip r:embed="rId22" cstate="email">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3" name="Google Shape;119;p3">
                <a:extLst>
                  <a:ext uri="{FF2B5EF4-FFF2-40B4-BE49-F238E27FC236}">
                    <a16:creationId xmlns:a16="http://schemas.microsoft.com/office/drawing/2014/main" id="{E396A7C9-40B0-E925-36C8-651BA2BD2EB6}"/>
                  </a:ext>
                </a:extLst>
              </p:cNvPr>
              <p:cNvSpPr>
                <a:spLocks noChangeAspect="1"/>
              </p:cNvSpPr>
              <p:nvPr/>
            </p:nvSpPr>
            <p:spPr>
              <a:xfrm>
                <a:off x="7759638" y="5376367"/>
                <a:ext cx="574850" cy="576000"/>
              </a:xfrm>
              <a:prstGeom prst="ellipse">
                <a:avLst/>
              </a:prstGeom>
              <a:blipFill>
                <a:blip r:embed="rId23" cstate="email">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119;p3">
                <a:extLst>
                  <a:ext uri="{FF2B5EF4-FFF2-40B4-BE49-F238E27FC236}">
                    <a16:creationId xmlns:a16="http://schemas.microsoft.com/office/drawing/2014/main" id="{1A3CBAAC-2BA5-2B83-2575-5D62F4489474}"/>
                  </a:ext>
                </a:extLst>
              </p:cNvPr>
              <p:cNvSpPr>
                <a:spLocks noChangeAspect="1"/>
              </p:cNvSpPr>
              <p:nvPr/>
            </p:nvSpPr>
            <p:spPr>
              <a:xfrm>
                <a:off x="7759638" y="4725700"/>
                <a:ext cx="574850" cy="576000"/>
              </a:xfrm>
              <a:prstGeom prst="ellipse">
                <a:avLst/>
              </a:prstGeom>
              <a:blipFill>
                <a:blip r:embed="rId24" cstate="email">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119;p3">
                <a:extLst>
                  <a:ext uri="{FF2B5EF4-FFF2-40B4-BE49-F238E27FC236}">
                    <a16:creationId xmlns:a16="http://schemas.microsoft.com/office/drawing/2014/main" id="{263F8BD0-7B92-CD11-3AB6-C14FAC318C4E}"/>
                  </a:ext>
                </a:extLst>
              </p:cNvPr>
              <p:cNvSpPr>
                <a:spLocks noChangeAspect="1"/>
              </p:cNvSpPr>
              <p:nvPr/>
            </p:nvSpPr>
            <p:spPr>
              <a:xfrm>
                <a:off x="7759638" y="4073594"/>
                <a:ext cx="574850" cy="576000"/>
              </a:xfrm>
              <a:prstGeom prst="ellipse">
                <a:avLst/>
              </a:prstGeom>
              <a:blipFill>
                <a:blip r:embed="rId25" cstate="email">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89" name="Google Shape;119;p3">
                <a:extLst>
                  <a:ext uri="{FF2B5EF4-FFF2-40B4-BE49-F238E27FC236}">
                    <a16:creationId xmlns:a16="http://schemas.microsoft.com/office/drawing/2014/main" id="{B309C54E-CB37-7176-EB86-CC6C53D314D7}"/>
                  </a:ext>
                </a:extLst>
              </p:cNvPr>
              <p:cNvSpPr>
                <a:spLocks noChangeAspect="1"/>
              </p:cNvSpPr>
              <p:nvPr/>
            </p:nvSpPr>
            <p:spPr>
              <a:xfrm>
                <a:off x="7081209" y="5681709"/>
                <a:ext cx="574850" cy="576000"/>
              </a:xfrm>
              <a:prstGeom prst="ellipse">
                <a:avLst/>
              </a:prstGeom>
              <a:blipFill>
                <a:blip r:embed="rId26" cstate="email">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119;p3">
                <a:extLst>
                  <a:ext uri="{FF2B5EF4-FFF2-40B4-BE49-F238E27FC236}">
                    <a16:creationId xmlns:a16="http://schemas.microsoft.com/office/drawing/2014/main" id="{E2BCD1C4-D75D-99DC-E1B3-A064CA531677}"/>
                  </a:ext>
                </a:extLst>
              </p:cNvPr>
              <p:cNvSpPr>
                <a:spLocks noChangeAspect="1"/>
              </p:cNvSpPr>
              <p:nvPr/>
            </p:nvSpPr>
            <p:spPr>
              <a:xfrm>
                <a:off x="8439302" y="3669927"/>
                <a:ext cx="574850" cy="576000"/>
              </a:xfrm>
              <a:prstGeom prst="ellipse">
                <a:avLst/>
              </a:prstGeom>
              <a:blipFill>
                <a:blip r:embed="rId27" cstate="email">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119;p3">
                <a:extLst>
                  <a:ext uri="{FF2B5EF4-FFF2-40B4-BE49-F238E27FC236}">
                    <a16:creationId xmlns:a16="http://schemas.microsoft.com/office/drawing/2014/main" id="{F7FE66AF-E5EB-B058-AFD9-FE93CBBCB826}"/>
                  </a:ext>
                </a:extLst>
              </p:cNvPr>
              <p:cNvSpPr>
                <a:spLocks noChangeAspect="1"/>
              </p:cNvSpPr>
              <p:nvPr/>
            </p:nvSpPr>
            <p:spPr>
              <a:xfrm>
                <a:off x="8440876" y="5013700"/>
                <a:ext cx="574850" cy="576000"/>
              </a:xfrm>
              <a:prstGeom prst="ellipse">
                <a:avLst/>
              </a:prstGeom>
              <a:blipFill>
                <a:blip r:embed="rId28" cstate="email">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7" name="Google Shape;119;p3">
                <a:extLst>
                  <a:ext uri="{FF2B5EF4-FFF2-40B4-BE49-F238E27FC236}">
                    <a16:creationId xmlns:a16="http://schemas.microsoft.com/office/drawing/2014/main" id="{BB933D16-886D-9D36-0ADC-A0DB43580448}"/>
                  </a:ext>
                </a:extLst>
              </p:cNvPr>
              <p:cNvSpPr>
                <a:spLocks noChangeAspect="1"/>
              </p:cNvSpPr>
              <p:nvPr/>
            </p:nvSpPr>
            <p:spPr>
              <a:xfrm>
                <a:off x="8439302" y="4342672"/>
                <a:ext cx="574850" cy="576000"/>
              </a:xfrm>
              <a:prstGeom prst="ellipse">
                <a:avLst/>
              </a:prstGeom>
              <a:blipFill>
                <a:blip r:embed="rId29" cstate="email">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8" name="Google Shape;119;p3">
                <a:extLst>
                  <a:ext uri="{FF2B5EF4-FFF2-40B4-BE49-F238E27FC236}">
                    <a16:creationId xmlns:a16="http://schemas.microsoft.com/office/drawing/2014/main" id="{55EA938C-CD0E-C126-F05C-B3C4B78B42D7}"/>
                  </a:ext>
                </a:extLst>
              </p:cNvPr>
              <p:cNvSpPr>
                <a:spLocks noChangeAspect="1"/>
              </p:cNvSpPr>
              <p:nvPr/>
            </p:nvSpPr>
            <p:spPr>
              <a:xfrm>
                <a:off x="8441539" y="5681709"/>
                <a:ext cx="574850" cy="576000"/>
              </a:xfrm>
              <a:prstGeom prst="ellipse">
                <a:avLst/>
              </a:prstGeom>
              <a:blipFill>
                <a:blip r:embed="rId30" cstate="email">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6" name="Textfeld 25">
              <a:extLst>
                <a:ext uri="{FF2B5EF4-FFF2-40B4-BE49-F238E27FC236}">
                  <a16:creationId xmlns:a16="http://schemas.microsoft.com/office/drawing/2014/main" id="{BF7B9BE3-F48F-44FF-0CC6-8B716FC70316}"/>
                </a:ext>
              </a:extLst>
            </p:cNvPr>
            <p:cNvSpPr txBox="1"/>
            <p:nvPr/>
          </p:nvSpPr>
          <p:spPr>
            <a:xfrm>
              <a:off x="8447505" y="2665572"/>
              <a:ext cx="3493896" cy="2749855"/>
            </a:xfrm>
            <a:prstGeom prst="rect">
              <a:avLst/>
            </a:prstGeom>
            <a:noFill/>
          </p:spPr>
          <p:txBody>
            <a:bodyPr wrap="square" rtlCol="0">
              <a:spAutoFit/>
            </a:bodyPr>
            <a:lstStyle/>
            <a:p>
              <a:pPr>
                <a:lnSpc>
                  <a:spcPct val="120000"/>
                </a:lnSpc>
                <a:spcBef>
                  <a:spcPts val="0"/>
                </a:spcBef>
                <a:buClr>
                  <a:srgbClr val="000000"/>
                </a:buClr>
              </a:pPr>
              <a:r>
                <a:rPr lang="de-CH" sz="760" dirty="0">
                  <a:latin typeface="Fira Sans" panose="020B0503050000020004" pitchFamily="34" charset="0"/>
                </a:rPr>
                <a:t>Dr. Isabelle Binet (Kantonsspital St. Gallen)</a:t>
              </a:r>
            </a:p>
            <a:p>
              <a:pPr>
                <a:lnSpc>
                  <a:spcPct val="120000"/>
                </a:lnSpc>
                <a:spcBef>
                  <a:spcPts val="0"/>
                </a:spcBef>
                <a:buClr>
                  <a:srgbClr val="000000"/>
                </a:buClr>
              </a:pPr>
              <a:r>
                <a:rPr lang="de-CH" sz="760" dirty="0">
                  <a:latin typeface="Fira Sans" panose="020B0503050000020004" pitchFamily="34" charset="0"/>
                </a:rPr>
                <a:t>Prof. Dr. Olivier Bonny (</a:t>
              </a:r>
              <a:r>
                <a:rPr lang="de-CH" sz="760" dirty="0" err="1">
                  <a:latin typeface="Fira Sans" panose="020B0503050000020004" pitchFamily="34" charset="0"/>
                </a:rPr>
                <a:t>Hôpital</a:t>
              </a:r>
              <a:r>
                <a:rPr lang="de-CH" sz="760" dirty="0">
                  <a:latin typeface="Fira Sans" panose="020B0503050000020004" pitchFamily="34" charset="0"/>
                </a:rPr>
                <a:t> </a:t>
              </a:r>
              <a:r>
                <a:rPr lang="de-CH" sz="760" dirty="0" err="1">
                  <a:latin typeface="Fira Sans" panose="020B0503050000020004" pitchFamily="34" charset="0"/>
                </a:rPr>
                <a:t>Fribourgeois</a:t>
              </a:r>
              <a:r>
                <a:rPr lang="de-CH" sz="760" dirty="0">
                  <a:latin typeface="Fira Sans" panose="020B0503050000020004" pitchFamily="34" charset="0"/>
                </a:rPr>
                <a:t>)</a:t>
              </a:r>
            </a:p>
            <a:p>
              <a:pPr>
                <a:lnSpc>
                  <a:spcPct val="120000"/>
                </a:lnSpc>
                <a:spcBef>
                  <a:spcPts val="0"/>
                </a:spcBef>
                <a:buClr>
                  <a:srgbClr val="000000"/>
                </a:buClr>
              </a:pPr>
              <a:r>
                <a:rPr lang="de-CH" sz="760" dirty="0">
                  <a:latin typeface="Fira Sans" panose="020B0503050000020004" pitchFamily="34" charset="0"/>
                </a:rPr>
                <a:t>Dr. Dr. Roman Brenner (Kantonsspital St. Gallen)</a:t>
              </a:r>
            </a:p>
            <a:p>
              <a:pPr>
                <a:lnSpc>
                  <a:spcPct val="120000"/>
                </a:lnSpc>
                <a:spcBef>
                  <a:spcPts val="0"/>
                </a:spcBef>
                <a:buClr>
                  <a:srgbClr val="000000"/>
                </a:buClr>
              </a:pPr>
              <a:r>
                <a:rPr lang="de-CH" sz="760" dirty="0">
                  <a:latin typeface="Fira Sans" panose="020B0503050000020004" pitchFamily="34" charset="0"/>
                </a:rPr>
                <a:t>Dr. Jan Brügger (Horgen)</a:t>
              </a:r>
            </a:p>
            <a:p>
              <a:pPr lvl="0" algn="l" rtl="0">
                <a:lnSpc>
                  <a:spcPct val="120000"/>
                </a:lnSpc>
                <a:spcBef>
                  <a:spcPts val="0"/>
                </a:spcBef>
                <a:spcAft>
                  <a:spcPts val="0"/>
                </a:spcAft>
                <a:buClr>
                  <a:srgbClr val="000000"/>
                </a:buClr>
                <a:buSzPts val="2000"/>
              </a:pPr>
              <a:r>
                <a:rPr lang="de-CH" sz="760" dirty="0">
                  <a:latin typeface="Fira Sans" panose="020B0503050000020004" pitchFamily="34" charset="0"/>
                </a:rPr>
                <a:t>Prof. </a:t>
              </a:r>
              <a:r>
                <a:rPr lang="de-CH" sz="760" dirty="0" err="1">
                  <a:latin typeface="Fira Sans" panose="020B0503050000020004" pitchFamily="34" charset="0"/>
                </a:rPr>
                <a:t>em</a:t>
              </a:r>
              <a:r>
                <a:rPr lang="de-CH" sz="760" dirty="0">
                  <a:latin typeface="Fira Sans" panose="020B0503050000020004" pitchFamily="34" charset="0"/>
                </a:rPr>
                <a:t>. Dr. Michel </a:t>
              </a:r>
              <a:r>
                <a:rPr lang="de-CH" sz="760" dirty="0" err="1">
                  <a:latin typeface="Fira Sans" panose="020B0503050000020004" pitchFamily="34" charset="0"/>
                </a:rPr>
                <a:t>Burnier</a:t>
              </a:r>
              <a:r>
                <a:rPr lang="de-CH" sz="760" dirty="0">
                  <a:latin typeface="Fira Sans" panose="020B0503050000020004" pitchFamily="34" charset="0"/>
                </a:rPr>
                <a:t> (ehem. CHUV Lausanne)</a:t>
              </a:r>
            </a:p>
            <a:p>
              <a:pPr>
                <a:lnSpc>
                  <a:spcPct val="120000"/>
                </a:lnSpc>
                <a:spcBef>
                  <a:spcPts val="0"/>
                </a:spcBef>
                <a:buClr>
                  <a:srgbClr val="000000"/>
                </a:buClr>
              </a:pPr>
              <a:r>
                <a:rPr lang="de-CH" sz="760" dirty="0">
                  <a:latin typeface="Fira Sans" panose="020B0503050000020004" pitchFamily="34" charset="0"/>
                </a:rPr>
                <a:t>PD Dr. Dr. Pietro </a:t>
              </a:r>
              <a:r>
                <a:rPr lang="de-CH" sz="760" dirty="0" err="1">
                  <a:latin typeface="Fira Sans" panose="020B0503050000020004" pitchFamily="34" charset="0"/>
                </a:rPr>
                <a:t>Cippà</a:t>
              </a:r>
              <a:r>
                <a:rPr lang="de-CH" sz="760" dirty="0">
                  <a:latin typeface="Fira Sans" panose="020B0503050000020004" pitchFamily="34" charset="0"/>
                </a:rPr>
                <a:t> (</a:t>
              </a:r>
              <a:r>
                <a:rPr lang="de-CH" sz="760" dirty="0" err="1">
                  <a:latin typeface="Fira Sans" panose="020B0503050000020004" pitchFamily="34" charset="0"/>
                </a:rPr>
                <a:t>Ospedale</a:t>
              </a:r>
              <a:r>
                <a:rPr lang="de-CH" sz="760" dirty="0">
                  <a:latin typeface="Fira Sans" panose="020B0503050000020004" pitchFamily="34" charset="0"/>
                </a:rPr>
                <a:t> Regionale di Lugano)</a:t>
              </a:r>
            </a:p>
            <a:p>
              <a:pPr>
                <a:lnSpc>
                  <a:spcPct val="120000"/>
                </a:lnSpc>
                <a:spcBef>
                  <a:spcPts val="0"/>
                </a:spcBef>
                <a:buClr>
                  <a:srgbClr val="000000"/>
                </a:buClr>
              </a:pPr>
              <a:r>
                <a:rPr lang="de-CH" sz="760" dirty="0">
                  <a:latin typeface="Fira Sans" panose="020B0503050000020004" pitchFamily="34" charset="0"/>
                </a:rPr>
                <a:t>Dr. Cecilia </a:t>
              </a:r>
              <a:r>
                <a:rPr lang="de-CH" sz="760" dirty="0" err="1">
                  <a:latin typeface="Fira Sans" panose="020B0503050000020004" pitchFamily="34" charset="0"/>
                </a:rPr>
                <a:t>Czerlau</a:t>
              </a:r>
              <a:r>
                <a:rPr lang="de-CH" sz="760" dirty="0">
                  <a:latin typeface="Fira Sans" panose="020B0503050000020004" pitchFamily="34" charset="0"/>
                </a:rPr>
                <a:t> (Inselspital Bern)</a:t>
              </a:r>
            </a:p>
            <a:p>
              <a:pPr>
                <a:lnSpc>
                  <a:spcPct val="120000"/>
                </a:lnSpc>
                <a:spcBef>
                  <a:spcPts val="0"/>
                </a:spcBef>
                <a:buClr>
                  <a:srgbClr val="000000"/>
                </a:buClr>
              </a:pPr>
              <a:r>
                <a:rPr lang="de-CH" sz="760" dirty="0">
                  <a:latin typeface="Fira Sans" panose="020B0503050000020004" pitchFamily="34" charset="0"/>
                </a:rPr>
                <a:t>Prof. Dr. Michael Dickenmann (Universitätsspital Basel)</a:t>
              </a:r>
            </a:p>
            <a:p>
              <a:pPr>
                <a:lnSpc>
                  <a:spcPct val="120000"/>
                </a:lnSpc>
                <a:spcBef>
                  <a:spcPts val="0"/>
                </a:spcBef>
                <a:buClr>
                  <a:srgbClr val="000000"/>
                </a:buClr>
              </a:pPr>
              <a:r>
                <a:rPr lang="de-CH" sz="760" dirty="0">
                  <a:latin typeface="Fira Sans" panose="020B0503050000020004" pitchFamily="34" charset="0"/>
                </a:rPr>
                <a:t>Prof. Dr. David Fäh (Berner Fachhochschule)</a:t>
              </a:r>
            </a:p>
            <a:p>
              <a:pPr>
                <a:lnSpc>
                  <a:spcPct val="120000"/>
                </a:lnSpc>
                <a:spcBef>
                  <a:spcPts val="0"/>
                </a:spcBef>
                <a:buClr>
                  <a:srgbClr val="000000"/>
                </a:buClr>
              </a:pPr>
              <a:r>
                <a:rPr lang="de-CH" sz="760" dirty="0">
                  <a:latin typeface="Fira Sans" panose="020B0503050000020004" pitchFamily="34" charset="0"/>
                </a:rPr>
                <a:t>Dr. Philipp Grosse (Kantonsspital Graubünden)</a:t>
              </a:r>
            </a:p>
            <a:p>
              <a:pPr>
                <a:lnSpc>
                  <a:spcPct val="120000"/>
                </a:lnSpc>
                <a:spcBef>
                  <a:spcPts val="0"/>
                </a:spcBef>
                <a:buClr>
                  <a:srgbClr val="000000"/>
                </a:buClr>
              </a:pPr>
              <a:r>
                <a:rPr lang="de-CH" sz="760" dirty="0">
                  <a:latin typeface="Fira Sans" panose="020B0503050000020004" pitchFamily="34" charset="0"/>
                </a:rPr>
                <a:t>Prof. Dr. Roger Lehmann (Universitätsspital Zürich)</a:t>
              </a:r>
            </a:p>
            <a:p>
              <a:pPr>
                <a:lnSpc>
                  <a:spcPct val="120000"/>
                </a:lnSpc>
                <a:spcBef>
                  <a:spcPts val="0"/>
                </a:spcBef>
                <a:buClr>
                  <a:srgbClr val="000000"/>
                </a:buClr>
              </a:pPr>
              <a:r>
                <a:rPr lang="de-CH" sz="760" dirty="0">
                  <a:latin typeface="Fira Sans" panose="020B0503050000020004" pitchFamily="34" charset="0"/>
                </a:rPr>
                <a:t>Prof. </a:t>
              </a:r>
              <a:r>
                <a:rPr lang="de-CH" sz="760" dirty="0" err="1">
                  <a:latin typeface="Fira Sans" panose="020B0503050000020004" pitchFamily="34" charset="0"/>
                </a:rPr>
                <a:t>em</a:t>
              </a:r>
              <a:r>
                <a:rPr lang="de-CH" sz="760" dirty="0">
                  <a:latin typeface="Fira Sans" panose="020B0503050000020004" pitchFamily="34" charset="0"/>
                </a:rPr>
                <a:t>. Dr. Gerd Nagel (ehem. Universität Freiburg)</a:t>
              </a:r>
            </a:p>
            <a:p>
              <a:pPr>
                <a:lnSpc>
                  <a:spcPct val="120000"/>
                </a:lnSpc>
                <a:spcBef>
                  <a:spcPts val="0"/>
                </a:spcBef>
                <a:buClr>
                  <a:srgbClr val="000000"/>
                </a:buClr>
              </a:pPr>
              <a:r>
                <a:rPr lang="de-CH" sz="760" dirty="0">
                  <a:latin typeface="Fira Sans" panose="020B0503050000020004" pitchFamily="34" charset="0"/>
                </a:rPr>
                <a:t>PD Dr. Harald Seeger (Kantonsspital Baden)</a:t>
              </a:r>
            </a:p>
            <a:p>
              <a:pPr lvl="0">
                <a:lnSpc>
                  <a:spcPct val="120000"/>
                </a:lnSpc>
                <a:spcBef>
                  <a:spcPts val="0"/>
                </a:spcBef>
                <a:buClr>
                  <a:srgbClr val="000000"/>
                </a:buClr>
              </a:pPr>
              <a:r>
                <a:rPr lang="de-CH" sz="760" dirty="0">
                  <a:latin typeface="Fira Sans" panose="020B0503050000020004" pitchFamily="34" charset="0"/>
                </a:rPr>
                <a:t>Prof. Dr. Sophie de </a:t>
              </a:r>
              <a:r>
                <a:rPr lang="de-CH" sz="760" dirty="0" err="1">
                  <a:latin typeface="Fira Sans" panose="020B0503050000020004" pitchFamily="34" charset="0"/>
                </a:rPr>
                <a:t>Seigneux</a:t>
              </a:r>
              <a:r>
                <a:rPr lang="de-CH" sz="760" dirty="0">
                  <a:latin typeface="Fira Sans" panose="020B0503050000020004" pitchFamily="34" charset="0"/>
                </a:rPr>
                <a:t> (Universitätsspital Genf)</a:t>
              </a:r>
            </a:p>
            <a:p>
              <a:pPr lvl="0">
                <a:lnSpc>
                  <a:spcPct val="120000"/>
                </a:lnSpc>
                <a:spcBef>
                  <a:spcPts val="0"/>
                </a:spcBef>
                <a:buClr>
                  <a:srgbClr val="000000"/>
                </a:buClr>
              </a:pPr>
              <a:r>
                <a:rPr lang="de-CH" sz="760" dirty="0">
                  <a:latin typeface="Fira Sans" panose="020B0503050000020004" pitchFamily="34" charset="0"/>
                </a:rPr>
                <a:t>PD Dr. Giuseppina </a:t>
              </a:r>
              <a:r>
                <a:rPr lang="de-CH" sz="760" dirty="0" err="1">
                  <a:latin typeface="Fira Sans" panose="020B0503050000020004" pitchFamily="34" charset="0"/>
                </a:rPr>
                <a:t>Spartà</a:t>
              </a:r>
              <a:r>
                <a:rPr lang="de-CH" sz="760" dirty="0">
                  <a:latin typeface="Fira Sans" panose="020B0503050000020004" pitchFamily="34" charset="0"/>
                </a:rPr>
                <a:t> (Kinderspital Zürich)</a:t>
              </a:r>
            </a:p>
            <a:p>
              <a:pPr lvl="0">
                <a:lnSpc>
                  <a:spcPct val="120000"/>
                </a:lnSpc>
                <a:spcBef>
                  <a:spcPts val="0"/>
                </a:spcBef>
                <a:buClr>
                  <a:srgbClr val="000000"/>
                </a:buClr>
              </a:pPr>
              <a:r>
                <a:rPr lang="de-CH" sz="760" dirty="0">
                  <a:latin typeface="Fira Sans" panose="020B0503050000020004" pitchFamily="34" charset="0"/>
                </a:rPr>
                <a:t>Prof. Dr. Isabella </a:t>
              </a:r>
              <a:r>
                <a:rPr lang="de-CH" sz="760" dirty="0" err="1">
                  <a:latin typeface="Fira Sans" panose="020B0503050000020004" pitchFamily="34" charset="0"/>
                </a:rPr>
                <a:t>Sudano</a:t>
              </a:r>
              <a:r>
                <a:rPr lang="de-CH" sz="760" dirty="0">
                  <a:latin typeface="Fira Sans" panose="020B0503050000020004" pitchFamily="34" charset="0"/>
                </a:rPr>
                <a:t> (Universitätsspital Zürich)</a:t>
              </a:r>
            </a:p>
            <a:p>
              <a:pPr>
                <a:lnSpc>
                  <a:spcPct val="120000"/>
                </a:lnSpc>
                <a:spcBef>
                  <a:spcPts val="0"/>
                </a:spcBef>
                <a:buClr>
                  <a:srgbClr val="000000"/>
                </a:buClr>
              </a:pPr>
              <a:r>
                <a:rPr lang="de-CH" sz="760" dirty="0">
                  <a:latin typeface="Fira Sans" panose="020B0503050000020004" pitchFamily="34" charset="0"/>
                </a:rPr>
                <a:t>Prof. </a:t>
              </a:r>
              <a:r>
                <a:rPr lang="de-CH" sz="760" dirty="0" err="1">
                  <a:latin typeface="Fira Sans" panose="020B0503050000020004" pitchFamily="34" charset="0"/>
                </a:rPr>
                <a:t>em</a:t>
              </a:r>
              <a:r>
                <a:rPr lang="de-CH" sz="760" dirty="0">
                  <a:latin typeface="Fira Sans" panose="020B0503050000020004" pitchFamily="34" charset="0"/>
                </a:rPr>
                <a:t>. Dr. François </a:t>
              </a:r>
              <a:r>
                <a:rPr lang="de-CH" sz="760" dirty="0" err="1">
                  <a:latin typeface="Fira Sans" panose="020B0503050000020004" pitchFamily="34" charset="0"/>
                </a:rPr>
                <a:t>Verrey</a:t>
              </a:r>
              <a:r>
                <a:rPr lang="de-CH" sz="760" dirty="0">
                  <a:latin typeface="Fira Sans" panose="020B0503050000020004" pitchFamily="34" charset="0"/>
                </a:rPr>
                <a:t> (ehem. Universität Zürich)</a:t>
              </a:r>
            </a:p>
            <a:p>
              <a:pPr>
                <a:lnSpc>
                  <a:spcPct val="120000"/>
                </a:lnSpc>
                <a:spcBef>
                  <a:spcPts val="0"/>
                </a:spcBef>
                <a:buClr>
                  <a:srgbClr val="000000"/>
                </a:buClr>
              </a:pPr>
              <a:r>
                <a:rPr lang="de-CH" sz="760" dirty="0">
                  <a:latin typeface="Fira Sans" panose="020B0503050000020004" pitchFamily="34" charset="0"/>
                </a:rPr>
                <a:t>PD Dr. Grégoire </a:t>
              </a:r>
              <a:r>
                <a:rPr lang="de-CH" sz="760" dirty="0" err="1">
                  <a:latin typeface="Fira Sans" panose="020B0503050000020004" pitchFamily="34" charset="0"/>
                </a:rPr>
                <a:t>Wuerzner</a:t>
              </a:r>
              <a:r>
                <a:rPr lang="de-CH" sz="760" dirty="0">
                  <a:latin typeface="Fira Sans" panose="020B0503050000020004" pitchFamily="34" charset="0"/>
                </a:rPr>
                <a:t> (CHUV Lausanne)</a:t>
              </a:r>
            </a:p>
            <a:p>
              <a:pPr>
                <a:lnSpc>
                  <a:spcPct val="120000"/>
                </a:lnSpc>
                <a:spcBef>
                  <a:spcPts val="0"/>
                </a:spcBef>
                <a:buClr>
                  <a:srgbClr val="000000"/>
                </a:buClr>
              </a:pPr>
              <a:r>
                <a:rPr lang="de-CH" sz="760" dirty="0">
                  <a:latin typeface="Fira Sans" panose="020B0503050000020004" pitchFamily="34" charset="0"/>
                </a:rPr>
                <a:t>PD Dr. Anne </a:t>
              </a:r>
              <a:r>
                <a:rPr lang="de-CH" sz="760" dirty="0" err="1">
                  <a:latin typeface="Fira Sans" panose="020B0503050000020004" pitchFamily="34" charset="0"/>
                </a:rPr>
                <a:t>Zanchi</a:t>
              </a:r>
              <a:r>
                <a:rPr lang="de-CH" sz="760" dirty="0">
                  <a:latin typeface="Fira Sans" panose="020B0503050000020004" pitchFamily="34" charset="0"/>
                </a:rPr>
                <a:t> </a:t>
              </a:r>
              <a:r>
                <a:rPr lang="de-CH" sz="760" dirty="0" err="1">
                  <a:latin typeface="Fira Sans" panose="020B0503050000020004" pitchFamily="34" charset="0"/>
                </a:rPr>
                <a:t>Delacrétaz</a:t>
              </a:r>
              <a:r>
                <a:rPr lang="de-CH" sz="760" dirty="0">
                  <a:latin typeface="Fira Sans" panose="020B0503050000020004" pitchFamily="34" charset="0"/>
                </a:rPr>
                <a:t> (CHUV Lausanne)</a:t>
              </a:r>
            </a:p>
          </p:txBody>
        </p:sp>
      </p:grpSp>
      <p:grpSp>
        <p:nvGrpSpPr>
          <p:cNvPr id="123" name="Gruppieren 122">
            <a:extLst>
              <a:ext uri="{FF2B5EF4-FFF2-40B4-BE49-F238E27FC236}">
                <a16:creationId xmlns:a16="http://schemas.microsoft.com/office/drawing/2014/main" id="{39B0AF06-54D6-7135-2333-B74D3DAAEE59}"/>
              </a:ext>
            </a:extLst>
          </p:cNvPr>
          <p:cNvGrpSpPr>
            <a:grpSpLocks noChangeAspect="1"/>
          </p:cNvGrpSpPr>
          <p:nvPr/>
        </p:nvGrpSpPr>
        <p:grpSpPr>
          <a:xfrm>
            <a:off x="6483924" y="6288238"/>
            <a:ext cx="5148000" cy="364184"/>
            <a:chOff x="4431830" y="4819653"/>
            <a:chExt cx="7153550" cy="506039"/>
          </a:xfrm>
        </p:grpSpPr>
        <p:sp>
          <p:nvSpPr>
            <p:cNvPr id="124" name="Rechteck 123">
              <a:extLst>
                <a:ext uri="{FF2B5EF4-FFF2-40B4-BE49-F238E27FC236}">
                  <a16:creationId xmlns:a16="http://schemas.microsoft.com/office/drawing/2014/main" id="{A726F3B9-634C-E360-E7FE-7E08A6F093B4}"/>
                </a:ext>
              </a:extLst>
            </p:cNvPr>
            <p:cNvSpPr/>
            <p:nvPr/>
          </p:nvSpPr>
          <p:spPr>
            <a:xfrm>
              <a:off x="4512482" y="4886638"/>
              <a:ext cx="7072898" cy="361173"/>
            </a:xfrm>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25" name="Grafik 124">
              <a:extLst>
                <a:ext uri="{FF2B5EF4-FFF2-40B4-BE49-F238E27FC236}">
                  <a16:creationId xmlns:a16="http://schemas.microsoft.com/office/drawing/2014/main" id="{AD1A508B-FBF1-3C9E-C48D-31B7FFFB64C5}"/>
                </a:ext>
              </a:extLst>
            </p:cNvPr>
            <p:cNvPicPr>
              <a:picLocks noChangeAspect="1"/>
            </p:cNvPicPr>
            <p:nvPr/>
          </p:nvPicPr>
          <p:blipFill>
            <a:blip r:embed="rId31" cstate="email">
              <a:extLst>
                <a:ext uri="{28A0092B-C50C-407E-A947-70E740481C1C}">
                  <a14:useLocalDpi xmlns:a14="http://schemas.microsoft.com/office/drawing/2010/main" val="0"/>
                </a:ext>
              </a:extLst>
            </a:blip>
            <a:stretch>
              <a:fillRect/>
            </a:stretch>
          </p:blipFill>
          <p:spPr>
            <a:xfrm>
              <a:off x="6268102" y="4915550"/>
              <a:ext cx="303452" cy="303452"/>
            </a:xfrm>
            <a:prstGeom prst="rect">
              <a:avLst/>
            </a:prstGeom>
          </p:spPr>
        </p:pic>
        <p:pic>
          <p:nvPicPr>
            <p:cNvPr id="126" name="Grafik 125">
              <a:extLst>
                <a:ext uri="{FF2B5EF4-FFF2-40B4-BE49-F238E27FC236}">
                  <a16:creationId xmlns:a16="http://schemas.microsoft.com/office/drawing/2014/main" id="{35EA10AE-E22D-3040-F2A9-D8623B4B4B5F}"/>
                </a:ext>
              </a:extLst>
            </p:cNvPr>
            <p:cNvPicPr>
              <a:picLocks noChangeAspect="1"/>
            </p:cNvPicPr>
            <p:nvPr/>
          </p:nvPicPr>
          <p:blipFill>
            <a:blip r:embed="rId32" cstate="email">
              <a:extLst>
                <a:ext uri="{28A0092B-C50C-407E-A947-70E740481C1C}">
                  <a14:useLocalDpi xmlns:a14="http://schemas.microsoft.com/office/drawing/2010/main" val="0"/>
                </a:ext>
              </a:extLst>
            </a:blip>
            <a:stretch>
              <a:fillRect/>
            </a:stretch>
          </p:blipFill>
          <p:spPr>
            <a:xfrm>
              <a:off x="6881553" y="4975265"/>
              <a:ext cx="757740" cy="182071"/>
            </a:xfrm>
            <a:prstGeom prst="rect">
              <a:avLst/>
            </a:prstGeom>
          </p:spPr>
        </p:pic>
        <p:pic>
          <p:nvPicPr>
            <p:cNvPr id="127" name="Grafik 126">
              <a:extLst>
                <a:ext uri="{FF2B5EF4-FFF2-40B4-BE49-F238E27FC236}">
                  <a16:creationId xmlns:a16="http://schemas.microsoft.com/office/drawing/2014/main" id="{AC4FC711-F1E9-FD23-F3CA-439166D14B91}"/>
                </a:ext>
              </a:extLst>
            </p:cNvPr>
            <p:cNvPicPr>
              <a:picLocks noChangeAspect="1"/>
            </p:cNvPicPr>
            <p:nvPr/>
          </p:nvPicPr>
          <p:blipFill>
            <a:blip r:embed="rId33" cstate="email">
              <a:extLst>
                <a:ext uri="{28A0092B-C50C-407E-A947-70E740481C1C}">
                  <a14:useLocalDpi xmlns:a14="http://schemas.microsoft.com/office/drawing/2010/main" val="0"/>
                </a:ext>
              </a:extLst>
            </a:blip>
            <a:stretch>
              <a:fillRect/>
            </a:stretch>
          </p:blipFill>
          <p:spPr>
            <a:xfrm>
              <a:off x="9863327" y="5030213"/>
              <a:ext cx="699153" cy="97103"/>
            </a:xfrm>
            <a:prstGeom prst="rect">
              <a:avLst/>
            </a:prstGeom>
          </p:spPr>
        </p:pic>
        <p:pic>
          <p:nvPicPr>
            <p:cNvPr id="128" name="Grafik 127" descr="Ein Bild, das Text, Teller, Geschirr enthält.&#10;&#10;Automatisch generierte Beschreibung">
              <a:extLst>
                <a:ext uri="{FF2B5EF4-FFF2-40B4-BE49-F238E27FC236}">
                  <a16:creationId xmlns:a16="http://schemas.microsoft.com/office/drawing/2014/main" id="{173ABFF4-2A25-396E-79A9-CA46468E6DA2}"/>
                </a:ext>
              </a:extLst>
            </p:cNvPr>
            <p:cNvPicPr>
              <a:picLocks noChangeAspect="1"/>
            </p:cNvPicPr>
            <p:nvPr/>
          </p:nvPicPr>
          <p:blipFill>
            <a:blip r:embed="rId34" cstate="email">
              <a:extLst>
                <a:ext uri="{28A0092B-C50C-407E-A947-70E740481C1C}">
                  <a14:useLocalDpi xmlns:a14="http://schemas.microsoft.com/office/drawing/2010/main" val="0"/>
                </a:ext>
              </a:extLst>
            </a:blip>
            <a:stretch>
              <a:fillRect/>
            </a:stretch>
          </p:blipFill>
          <p:spPr>
            <a:xfrm>
              <a:off x="8889846" y="4981583"/>
              <a:ext cx="727952" cy="171283"/>
            </a:xfrm>
            <a:prstGeom prst="rect">
              <a:avLst/>
            </a:prstGeom>
          </p:spPr>
        </p:pic>
        <p:pic>
          <p:nvPicPr>
            <p:cNvPr id="129" name="Grafik 128" descr="Ein Bild, das Text enthält.&#10;&#10;Automatisch generierte Beschreibung">
              <a:extLst>
                <a:ext uri="{FF2B5EF4-FFF2-40B4-BE49-F238E27FC236}">
                  <a16:creationId xmlns:a16="http://schemas.microsoft.com/office/drawing/2014/main" id="{62556364-F75A-9E3C-447C-A79681EE46F1}"/>
                </a:ext>
              </a:extLst>
            </p:cNvPr>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a:off x="10857523" y="4960172"/>
              <a:ext cx="488517" cy="254435"/>
            </a:xfrm>
            <a:prstGeom prst="rect">
              <a:avLst/>
            </a:prstGeom>
          </p:spPr>
        </p:pic>
        <p:pic>
          <p:nvPicPr>
            <p:cNvPr id="130" name="Grafik 129">
              <a:extLst>
                <a:ext uri="{FF2B5EF4-FFF2-40B4-BE49-F238E27FC236}">
                  <a16:creationId xmlns:a16="http://schemas.microsoft.com/office/drawing/2014/main" id="{896E4552-F64E-FB71-EE31-D41DF8EAE196}"/>
                </a:ext>
              </a:extLst>
            </p:cNvPr>
            <p:cNvPicPr>
              <a:picLocks noChangeAspect="1"/>
            </p:cNvPicPr>
            <p:nvPr/>
          </p:nvPicPr>
          <p:blipFill>
            <a:blip r:embed="rId36" cstate="email">
              <a:extLst>
                <a:ext uri="{28A0092B-C50C-407E-A947-70E740481C1C}">
                  <a14:useLocalDpi xmlns:a14="http://schemas.microsoft.com/office/drawing/2010/main" val="0"/>
                </a:ext>
              </a:extLst>
            </a:blip>
            <a:srcRect/>
            <a:stretch/>
          </p:blipFill>
          <p:spPr>
            <a:xfrm>
              <a:off x="7910245" y="4964898"/>
              <a:ext cx="701067" cy="210147"/>
            </a:xfrm>
            <a:prstGeom prst="rect">
              <a:avLst/>
            </a:prstGeom>
          </p:spPr>
        </p:pic>
        <p:sp>
          <p:nvSpPr>
            <p:cNvPr id="131" name="Textfeld 130">
              <a:extLst>
                <a:ext uri="{FF2B5EF4-FFF2-40B4-BE49-F238E27FC236}">
                  <a16:creationId xmlns:a16="http://schemas.microsoft.com/office/drawing/2014/main" id="{847D479C-2672-0295-0A5D-C07997E12CC0}"/>
                </a:ext>
              </a:extLst>
            </p:cNvPr>
            <p:cNvSpPr txBox="1"/>
            <p:nvPr/>
          </p:nvSpPr>
          <p:spPr>
            <a:xfrm>
              <a:off x="4431830" y="4819653"/>
              <a:ext cx="2351161" cy="506039"/>
            </a:xfrm>
            <a:prstGeom prst="rect">
              <a:avLst/>
            </a:prstGeom>
            <a:noFill/>
          </p:spPr>
          <p:txBody>
            <a:bodyPr wrap="square" rtlCol="0">
              <a:spAutoFit/>
            </a:bodyPr>
            <a:lstStyle/>
            <a:p>
              <a:r>
                <a:rPr lang="de-CH" sz="850" b="1" dirty="0">
                  <a:latin typeface="Fira Sans" panose="020B0503050000020004" pitchFamily="34" charset="0"/>
                </a:rPr>
                <a:t>Mit </a:t>
              </a:r>
              <a:r>
                <a:rPr lang="de-CH" sz="900" b="1" dirty="0">
                  <a:latin typeface="Fira Sans" panose="020B0503050000020004" pitchFamily="34" charset="0"/>
                </a:rPr>
                <a:t>freundlicher</a:t>
              </a:r>
              <a:r>
                <a:rPr lang="de-CH" sz="850" b="1" dirty="0">
                  <a:latin typeface="Fira Sans" panose="020B0503050000020004" pitchFamily="34" charset="0"/>
                </a:rPr>
                <a:t> Unterstützung von</a:t>
              </a:r>
            </a:p>
          </p:txBody>
        </p:sp>
      </p:grpSp>
      <p:pic>
        <p:nvPicPr>
          <p:cNvPr id="139" name="Grafik 138" descr="Ein Bild, das Schwarz, Dunkelheit enthält.&#10;&#10;Automatisch generierte Beschreibung">
            <a:extLst>
              <a:ext uri="{FF2B5EF4-FFF2-40B4-BE49-F238E27FC236}">
                <a16:creationId xmlns:a16="http://schemas.microsoft.com/office/drawing/2014/main" id="{9F987E0E-2FBE-FFCC-4428-D2B26A5E386D}"/>
              </a:ext>
            </a:extLst>
          </p:cNvPr>
          <p:cNvPicPr>
            <a:picLocks noChangeAspect="1"/>
          </p:cNvPicPr>
          <p:nvPr/>
        </p:nvPicPr>
        <p:blipFill>
          <a:blip r:embed="rId37" cstate="email">
            <a:extLst>
              <a:ext uri="{28A0092B-C50C-407E-A947-70E740481C1C}">
                <a14:useLocalDpi xmlns:a14="http://schemas.microsoft.com/office/drawing/2010/main" val="0"/>
              </a:ext>
            </a:extLst>
          </a:blip>
          <a:stretch>
            <a:fillRect/>
          </a:stretch>
        </p:blipFill>
        <p:spPr>
          <a:xfrm>
            <a:off x="5159616" y="175032"/>
            <a:ext cx="856341" cy="856341"/>
          </a:xfrm>
          <a:prstGeom prst="rect">
            <a:avLst/>
          </a:prstGeom>
        </p:spPr>
      </p:pic>
      <p:sp>
        <p:nvSpPr>
          <p:cNvPr id="3" name="Rechteck 2">
            <a:extLst>
              <a:ext uri="{FF2B5EF4-FFF2-40B4-BE49-F238E27FC236}">
                <a16:creationId xmlns:a16="http://schemas.microsoft.com/office/drawing/2014/main" id="{90E45C7E-71BF-3541-4889-29FF1C86E4DD}"/>
              </a:ext>
            </a:extLst>
          </p:cNvPr>
          <p:cNvSpPr/>
          <p:nvPr/>
        </p:nvSpPr>
        <p:spPr>
          <a:xfrm>
            <a:off x="581792" y="734533"/>
            <a:ext cx="4392000" cy="96939"/>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5" name="Grafik 4">
            <a:extLst>
              <a:ext uri="{FF2B5EF4-FFF2-40B4-BE49-F238E27FC236}">
                <a16:creationId xmlns:a16="http://schemas.microsoft.com/office/drawing/2014/main" id="{C8B2B62C-85B8-7593-A21B-37EE00354038}"/>
              </a:ext>
            </a:extLst>
          </p:cNvPr>
          <p:cNvPicPr>
            <a:picLocks noChangeAspect="1"/>
          </p:cNvPicPr>
          <p:nvPr/>
        </p:nvPicPr>
        <p:blipFill>
          <a:blip r:embed="rId38" cstate="email">
            <a:extLst>
              <a:ext uri="{28A0092B-C50C-407E-A947-70E740481C1C}">
                <a14:useLocalDpi xmlns:a14="http://schemas.microsoft.com/office/drawing/2010/main" val="0"/>
              </a:ext>
              <a:ext uri="{96DAC541-7B7A-43D3-8B79-37D633B846F1}">
                <asvg:svgBlip xmlns:asvg="http://schemas.microsoft.com/office/drawing/2016/SVG/main" r:embed="rId39"/>
              </a:ext>
            </a:extLst>
          </a:blip>
          <a:srcRect/>
          <a:stretch/>
        </p:blipFill>
        <p:spPr>
          <a:xfrm>
            <a:off x="7192446" y="271767"/>
            <a:ext cx="689449" cy="654476"/>
          </a:xfrm>
          <a:prstGeom prst="rect">
            <a:avLst/>
          </a:prstGeom>
        </p:spPr>
      </p:pic>
      <p:pic>
        <p:nvPicPr>
          <p:cNvPr id="6" name="Grafik 5">
            <a:extLst>
              <a:ext uri="{FF2B5EF4-FFF2-40B4-BE49-F238E27FC236}">
                <a16:creationId xmlns:a16="http://schemas.microsoft.com/office/drawing/2014/main" id="{40EB1743-AC14-BA07-012F-F0196A9EFBB1}"/>
              </a:ext>
            </a:extLst>
          </p:cNvPr>
          <p:cNvPicPr>
            <a:picLocks noChangeAspect="1"/>
          </p:cNvPicPr>
          <p:nvPr/>
        </p:nvPicPr>
        <p:blipFill>
          <a:blip r:embed="rId40" cstate="email">
            <a:extLst>
              <a:ext uri="{28A0092B-C50C-407E-A947-70E740481C1C}">
                <a14:useLocalDpi xmlns:a14="http://schemas.microsoft.com/office/drawing/2010/main" val="0"/>
              </a:ext>
              <a:ext uri="{96DAC541-7B7A-43D3-8B79-37D633B846F1}">
                <asvg:svgBlip xmlns:asvg="http://schemas.microsoft.com/office/drawing/2016/SVG/main" r:embed="rId41"/>
              </a:ext>
            </a:extLst>
          </a:blip>
          <a:srcRect/>
          <a:stretch/>
        </p:blipFill>
        <p:spPr>
          <a:xfrm>
            <a:off x="8030925" y="275657"/>
            <a:ext cx="1016768" cy="652924"/>
          </a:xfrm>
          <a:prstGeom prst="rect">
            <a:avLst/>
          </a:prstGeom>
        </p:spPr>
      </p:pic>
      <p:pic>
        <p:nvPicPr>
          <p:cNvPr id="7" name="Grafik 6">
            <a:extLst>
              <a:ext uri="{FF2B5EF4-FFF2-40B4-BE49-F238E27FC236}">
                <a16:creationId xmlns:a16="http://schemas.microsoft.com/office/drawing/2014/main" id="{5E8FF10C-69A9-DC40-B77E-92A1A7B519A9}"/>
              </a:ext>
            </a:extLst>
          </p:cNvPr>
          <p:cNvPicPr>
            <a:picLocks noChangeAspect="1"/>
          </p:cNvPicPr>
          <p:nvPr/>
        </p:nvPicPr>
        <p:blipFill>
          <a:blip r:embed="rId42" cstate="email">
            <a:extLst>
              <a:ext uri="{28A0092B-C50C-407E-A947-70E740481C1C}">
                <a14:useLocalDpi xmlns:a14="http://schemas.microsoft.com/office/drawing/2010/main" val="0"/>
              </a:ext>
              <a:ext uri="{96DAC541-7B7A-43D3-8B79-37D633B846F1}">
                <asvg:svgBlip xmlns:asvg="http://schemas.microsoft.com/office/drawing/2016/SVG/main" r:embed="rId43"/>
              </a:ext>
            </a:extLst>
          </a:blip>
          <a:srcRect/>
          <a:stretch/>
        </p:blipFill>
        <p:spPr>
          <a:xfrm>
            <a:off x="9196723" y="280164"/>
            <a:ext cx="1011041" cy="646079"/>
          </a:xfrm>
          <a:prstGeom prst="rect">
            <a:avLst/>
          </a:prstGeom>
        </p:spPr>
      </p:pic>
      <p:pic>
        <p:nvPicPr>
          <p:cNvPr id="29" name="Grafik 28" descr="Ein Bild, das Schrift, Logo, Grafiken, Symbol enthält.&#10;&#10;Automatisch generierte Beschreibung">
            <a:extLst>
              <a:ext uri="{FF2B5EF4-FFF2-40B4-BE49-F238E27FC236}">
                <a16:creationId xmlns:a16="http://schemas.microsoft.com/office/drawing/2014/main" id="{AA3326D7-1819-86A0-4A4E-AB5FD919D60A}"/>
              </a:ext>
            </a:extLst>
          </p:cNvPr>
          <p:cNvPicPr>
            <a:picLocks noChangeAspect="1"/>
          </p:cNvPicPr>
          <p:nvPr/>
        </p:nvPicPr>
        <p:blipFill>
          <a:blip r:embed="rId44" cstate="email">
            <a:extLst>
              <a:ext uri="{28A0092B-C50C-407E-A947-70E740481C1C}">
                <a14:useLocalDpi xmlns:a14="http://schemas.microsoft.com/office/drawing/2010/main" val="0"/>
              </a:ext>
            </a:extLst>
          </a:blip>
          <a:stretch>
            <a:fillRect/>
          </a:stretch>
        </p:blipFill>
        <p:spPr>
          <a:xfrm>
            <a:off x="10425927" y="390657"/>
            <a:ext cx="1194122" cy="411488"/>
          </a:xfrm>
          <a:prstGeom prst="rect">
            <a:avLst/>
          </a:prstGeom>
        </p:spPr>
      </p:pic>
      <p:sp>
        <p:nvSpPr>
          <p:cNvPr id="30" name="Textfeld 29">
            <a:extLst>
              <a:ext uri="{FF2B5EF4-FFF2-40B4-BE49-F238E27FC236}">
                <a16:creationId xmlns:a16="http://schemas.microsoft.com/office/drawing/2014/main" id="{DA694004-10D0-16BE-BD3F-1CDC8F17AFA3}"/>
              </a:ext>
            </a:extLst>
          </p:cNvPr>
          <p:cNvSpPr txBox="1"/>
          <p:nvPr/>
        </p:nvSpPr>
        <p:spPr>
          <a:xfrm>
            <a:off x="518319" y="272899"/>
            <a:ext cx="5400000" cy="1615827"/>
          </a:xfrm>
          <a:prstGeom prst="rect">
            <a:avLst/>
          </a:prstGeom>
          <a:noFill/>
        </p:spPr>
        <p:txBody>
          <a:bodyPr wrap="square" rtlCol="0">
            <a:spAutoFit/>
          </a:bodyPr>
          <a:lstStyle/>
          <a:p>
            <a:r>
              <a:rPr lang="de-CH" sz="4000" b="1" dirty="0">
                <a:latin typeface="Fira Sans" panose="020B0503050000020004" pitchFamily="34" charset="0"/>
              </a:rPr>
              <a:t>Nieren leiden leise</a:t>
            </a:r>
          </a:p>
          <a:p>
            <a:r>
              <a:rPr lang="de-CH" sz="1400" b="1" dirty="0">
                <a:latin typeface="Fira Sans" panose="020B0503050000020004" pitchFamily="34" charset="0"/>
              </a:rPr>
              <a:t>https://</a:t>
            </a:r>
            <a:r>
              <a:rPr lang="de-CH" sz="1400" b="1" dirty="0" err="1">
                <a:latin typeface="Fira Sans" panose="020B0503050000020004" pitchFamily="34" charset="0"/>
              </a:rPr>
              <a:t>www.nieren</a:t>
            </a:r>
            <a:r>
              <a:rPr lang="de-CH" sz="1400" b="1" dirty="0">
                <a:latin typeface="Fira Sans" panose="020B0503050000020004" pitchFamily="34" charset="0"/>
              </a:rPr>
              <a:t>-leiden-</a:t>
            </a:r>
            <a:r>
              <a:rPr lang="de-CH" sz="1400" b="1" dirty="0" err="1">
                <a:latin typeface="Fira Sans" panose="020B0503050000020004" pitchFamily="34" charset="0"/>
              </a:rPr>
              <a:t>leise.ch</a:t>
            </a:r>
            <a:r>
              <a:rPr lang="de-CH" sz="1400" b="1" dirty="0">
                <a:latin typeface="Fira Sans" panose="020B0503050000020004" pitchFamily="34" charset="0"/>
              </a:rPr>
              <a:t>/</a:t>
            </a:r>
          </a:p>
          <a:p>
            <a:endParaRPr lang="de-CH" sz="900" b="1" dirty="0">
              <a:latin typeface="Fira Sans" panose="020B0503050000020004" pitchFamily="34" charset="0"/>
            </a:endParaRPr>
          </a:p>
          <a:p>
            <a:r>
              <a:rPr lang="de-CH" b="1" dirty="0">
                <a:latin typeface="Fira Sans" panose="020B0503050000020004" pitchFamily="34" charset="0"/>
              </a:rPr>
              <a:t>Jede zehnte erwachsene Person in der Schweiz ist von einer chronischen Nierenkrankheit betroffen!</a:t>
            </a:r>
          </a:p>
        </p:txBody>
      </p:sp>
      <p:sp>
        <p:nvSpPr>
          <p:cNvPr id="4" name="TextBox 3">
            <a:extLst>
              <a:ext uri="{FF2B5EF4-FFF2-40B4-BE49-F238E27FC236}">
                <a16:creationId xmlns:a16="http://schemas.microsoft.com/office/drawing/2014/main" id="{219B2A2D-9289-0A31-C0CF-4DF070DE487E}"/>
              </a:ext>
            </a:extLst>
          </p:cNvPr>
          <p:cNvSpPr txBox="1"/>
          <p:nvPr/>
        </p:nvSpPr>
        <p:spPr>
          <a:xfrm rot="16200000">
            <a:off x="-967656" y="5463112"/>
            <a:ext cx="2257287" cy="215444"/>
          </a:xfrm>
          <a:prstGeom prst="rect">
            <a:avLst/>
          </a:prstGeom>
          <a:noFill/>
        </p:spPr>
        <p:txBody>
          <a:bodyPr wrap="square" rtlCol="0">
            <a:spAutoFit/>
          </a:bodyPr>
          <a:lstStyle/>
          <a:p>
            <a:r>
              <a:rPr lang="de-DE" sz="800"/>
              <a:t>PP-KER-CH-0108-1_12.2023</a:t>
            </a:r>
          </a:p>
        </p:txBody>
      </p:sp>
    </p:spTree>
    <p:extLst>
      <p:ext uri="{BB962C8B-B14F-4D97-AF65-F5344CB8AC3E}">
        <p14:creationId xmlns:p14="http://schemas.microsoft.com/office/powerpoint/2010/main" val="1779890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87868A41-7494-4064-84D0-B76029800220}"/>
              </a:ext>
            </a:extLst>
          </p:cNvPr>
          <p:cNvSpPr>
            <a:spLocks noGrp="1"/>
          </p:cNvSpPr>
          <p:nvPr>
            <p:ph type="ftr" sz="quarter" idx="14"/>
          </p:nvPr>
        </p:nvSpPr>
        <p:spPr>
          <a:xfrm>
            <a:off x="932597" y="6183297"/>
            <a:ext cx="9159142" cy="415652"/>
          </a:xfrm>
        </p:spPr>
        <p:txBody>
          <a:bodyPr/>
          <a:lstStyle/>
          <a:p>
            <a:r>
              <a:rPr lang="en-US"/>
              <a:t>1. </a:t>
            </a:r>
            <a:r>
              <a:rPr lang="en-US" err="1"/>
              <a:t>Afkarian</a:t>
            </a:r>
            <a:r>
              <a:rPr lang="en-US"/>
              <a:t> M</a:t>
            </a:r>
            <a:r>
              <a:rPr lang="en-US" i="1"/>
              <a:t>, et al. </a:t>
            </a:r>
            <a:r>
              <a:rPr lang="en-US" i="1" err="1"/>
              <a:t>Pediatr</a:t>
            </a:r>
            <a:r>
              <a:rPr lang="en-US" i="1"/>
              <a:t> Nephrol</a:t>
            </a:r>
            <a:r>
              <a:rPr lang="en-US"/>
              <a:t> 2015;30:65-74; 2. </a:t>
            </a:r>
            <a:r>
              <a:rPr lang="en-US" err="1"/>
              <a:t>Alicic</a:t>
            </a:r>
            <a:r>
              <a:rPr lang="en-US"/>
              <a:t> RZ, </a:t>
            </a:r>
            <a:r>
              <a:rPr lang="en-US" i="1"/>
              <a:t>et al. Clin J Am Soc Nephrol</a:t>
            </a:r>
            <a:r>
              <a:rPr lang="en-US"/>
              <a:t> 2017;12:2032—2045</a:t>
            </a:r>
            <a:endParaRPr lang="de-DE"/>
          </a:p>
        </p:txBody>
      </p:sp>
      <p:sp>
        <p:nvSpPr>
          <p:cNvPr id="3" name="Foliennummernplatzhalter 2">
            <a:extLst>
              <a:ext uri="{FF2B5EF4-FFF2-40B4-BE49-F238E27FC236}">
                <a16:creationId xmlns:a16="http://schemas.microsoft.com/office/drawing/2014/main" id="{A184AB9A-C578-4E45-B5CC-34883E2DE445}"/>
              </a:ext>
            </a:extLst>
          </p:cNvPr>
          <p:cNvSpPr>
            <a:spLocks noGrp="1"/>
          </p:cNvSpPr>
          <p:nvPr>
            <p:ph type="sldNum" sz="quarter" idx="15"/>
          </p:nvPr>
        </p:nvSpPr>
        <p:spPr/>
        <p:txBody>
          <a:bodyPr/>
          <a:lstStyle/>
          <a:p>
            <a:fld id="{7AF8E309-D608-654D-B811-6A2C46C88181}" type="slidenum">
              <a:rPr lang="en-US" smtClean="0"/>
              <a:pPr/>
              <a:t>6</a:t>
            </a:fld>
            <a:endParaRPr lang="en-US"/>
          </a:p>
        </p:txBody>
      </p:sp>
      <p:sp>
        <p:nvSpPr>
          <p:cNvPr id="5" name="Titel 4">
            <a:extLst>
              <a:ext uri="{FF2B5EF4-FFF2-40B4-BE49-F238E27FC236}">
                <a16:creationId xmlns:a16="http://schemas.microsoft.com/office/drawing/2014/main" id="{3B8A6A9C-F61C-434F-AFE3-B63BFCE44665}"/>
              </a:ext>
            </a:extLst>
          </p:cNvPr>
          <p:cNvSpPr>
            <a:spLocks noGrp="1"/>
          </p:cNvSpPr>
          <p:nvPr>
            <p:ph type="title"/>
          </p:nvPr>
        </p:nvSpPr>
        <p:spPr/>
        <p:txBody>
          <a:bodyPr>
            <a:normAutofit/>
          </a:bodyPr>
          <a:lstStyle/>
          <a:p>
            <a:r>
              <a:rPr lang="de-CH" sz="2400"/>
              <a:t>The CKD </a:t>
            </a:r>
            <a:r>
              <a:rPr lang="de-CH" sz="2400" err="1"/>
              <a:t>progresses</a:t>
            </a:r>
            <a:r>
              <a:rPr lang="de-CH" sz="2400"/>
              <a:t> </a:t>
            </a:r>
            <a:r>
              <a:rPr lang="de-CH" sz="2400" err="1"/>
              <a:t>silently</a:t>
            </a:r>
            <a:r>
              <a:rPr lang="de-CH" sz="2400"/>
              <a:t> </a:t>
            </a:r>
            <a:r>
              <a:rPr lang="de-CH" sz="2400" err="1"/>
              <a:t>despite</a:t>
            </a:r>
            <a:r>
              <a:rPr lang="de-CH" sz="2400"/>
              <a:t> </a:t>
            </a:r>
            <a:r>
              <a:rPr lang="de-CH" sz="2400" err="1"/>
              <a:t>good</a:t>
            </a:r>
            <a:r>
              <a:rPr lang="de-CH" sz="2400"/>
              <a:t> </a:t>
            </a:r>
            <a:r>
              <a:rPr lang="de-CH" sz="2400" err="1"/>
              <a:t>blood</a:t>
            </a:r>
            <a:r>
              <a:rPr lang="de-CH" sz="2400"/>
              <a:t> </a:t>
            </a:r>
            <a:r>
              <a:rPr lang="de-CH" sz="2400" err="1"/>
              <a:t>glucose</a:t>
            </a:r>
            <a:r>
              <a:rPr lang="de-CH" sz="2400"/>
              <a:t> and </a:t>
            </a:r>
            <a:r>
              <a:rPr lang="de-CH" sz="2400" err="1"/>
              <a:t>blood</a:t>
            </a:r>
            <a:r>
              <a:rPr lang="de-CH" sz="2400"/>
              <a:t> </a:t>
            </a:r>
            <a:r>
              <a:rPr lang="de-CH" sz="2400" err="1"/>
              <a:t>pressure</a:t>
            </a:r>
            <a:r>
              <a:rPr lang="de-CH" sz="2400"/>
              <a:t> control</a:t>
            </a:r>
            <a:r>
              <a:rPr lang="de-CH" sz="2400" baseline="30000"/>
              <a:t>1,2</a:t>
            </a:r>
            <a:endParaRPr lang="en-US" sz="2400" baseline="30000"/>
          </a:p>
        </p:txBody>
      </p:sp>
      <p:grpSp>
        <p:nvGrpSpPr>
          <p:cNvPr id="21" name="Gruppieren 20">
            <a:extLst>
              <a:ext uri="{FF2B5EF4-FFF2-40B4-BE49-F238E27FC236}">
                <a16:creationId xmlns:a16="http://schemas.microsoft.com/office/drawing/2014/main" id="{C38D869B-5CF7-46A8-8719-A410D5623EB8}"/>
              </a:ext>
            </a:extLst>
          </p:cNvPr>
          <p:cNvGrpSpPr/>
          <p:nvPr/>
        </p:nvGrpSpPr>
        <p:grpSpPr>
          <a:xfrm>
            <a:off x="727364" y="1855457"/>
            <a:ext cx="9364375" cy="1971674"/>
            <a:chOff x="727364" y="1855457"/>
            <a:chExt cx="9364375" cy="1971674"/>
          </a:xfrm>
        </p:grpSpPr>
        <p:grpSp>
          <p:nvGrpSpPr>
            <p:cNvPr id="19" name="Gruppieren 18">
              <a:extLst>
                <a:ext uri="{FF2B5EF4-FFF2-40B4-BE49-F238E27FC236}">
                  <a16:creationId xmlns:a16="http://schemas.microsoft.com/office/drawing/2014/main" id="{D99CDA02-8FE2-44BE-9A91-65DA2F9B5A1C}"/>
                </a:ext>
              </a:extLst>
            </p:cNvPr>
            <p:cNvGrpSpPr/>
            <p:nvPr/>
          </p:nvGrpSpPr>
          <p:grpSpPr>
            <a:xfrm>
              <a:off x="727364" y="1855457"/>
              <a:ext cx="9364375" cy="1971674"/>
              <a:chOff x="727364" y="1855457"/>
              <a:chExt cx="9364375" cy="1971674"/>
            </a:xfrm>
          </p:grpSpPr>
          <p:pic>
            <p:nvPicPr>
              <p:cNvPr id="7" name="Grafik 6">
                <a:extLst>
                  <a:ext uri="{FF2B5EF4-FFF2-40B4-BE49-F238E27FC236}">
                    <a16:creationId xmlns:a16="http://schemas.microsoft.com/office/drawing/2014/main" id="{BD3266D2-8C39-464E-8E3A-212F8AD8DE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53214" y="1855457"/>
                <a:ext cx="3438525" cy="1971674"/>
              </a:xfrm>
              <a:prstGeom prst="rect">
                <a:avLst/>
              </a:prstGeom>
            </p:spPr>
          </p:pic>
          <p:sp>
            <p:nvSpPr>
              <p:cNvPr id="8" name="Textfeld 7">
                <a:extLst>
                  <a:ext uri="{FF2B5EF4-FFF2-40B4-BE49-F238E27FC236}">
                    <a16:creationId xmlns:a16="http://schemas.microsoft.com/office/drawing/2014/main" id="{35DB5C86-473D-4232-8DF8-5E2AD5D3E433}"/>
                  </a:ext>
                </a:extLst>
              </p:cNvPr>
              <p:cNvSpPr txBox="1"/>
              <p:nvPr/>
            </p:nvSpPr>
            <p:spPr>
              <a:xfrm>
                <a:off x="727364" y="1860666"/>
                <a:ext cx="5928617" cy="1952798"/>
              </a:xfrm>
              <a:prstGeom prst="rect">
                <a:avLst/>
              </a:prstGeom>
              <a:solidFill>
                <a:srgbClr val="EEEEEE"/>
              </a:solidFill>
            </p:spPr>
            <p:txBody>
              <a:bodyPr vert="horz" wrap="square" lIns="91440" tIns="45720" rIns="91440" bIns="45720" rtlCol="0">
                <a:noAutofit/>
              </a:bodyPr>
              <a:lstStyle/>
              <a:p>
                <a:pPr algn="l">
                  <a:spcBef>
                    <a:spcPts val="600"/>
                  </a:spcBef>
                </a:pPr>
                <a:endParaRPr lang="de-CH" sz="1350">
                  <a:latin typeface="+mn-lt"/>
                </a:endParaRPr>
              </a:p>
              <a:p>
                <a:pPr algn="l">
                  <a:spcBef>
                    <a:spcPts val="600"/>
                  </a:spcBef>
                </a:pPr>
                <a:endParaRPr lang="en-US" sz="1350" err="1">
                  <a:latin typeface="+mn-lt"/>
                </a:endParaRPr>
              </a:p>
            </p:txBody>
          </p:sp>
        </p:grpSp>
        <p:grpSp>
          <p:nvGrpSpPr>
            <p:cNvPr id="20" name="Gruppieren 19">
              <a:extLst>
                <a:ext uri="{FF2B5EF4-FFF2-40B4-BE49-F238E27FC236}">
                  <a16:creationId xmlns:a16="http://schemas.microsoft.com/office/drawing/2014/main" id="{D2EA3D31-F023-49E9-88F6-AEFBC099A529}"/>
                </a:ext>
              </a:extLst>
            </p:cNvPr>
            <p:cNvGrpSpPr/>
            <p:nvPr/>
          </p:nvGrpSpPr>
          <p:grpSpPr>
            <a:xfrm>
              <a:off x="924789" y="2050287"/>
              <a:ext cx="5465619" cy="1418907"/>
              <a:chOff x="924789" y="2050287"/>
              <a:chExt cx="5465619" cy="1418907"/>
            </a:xfrm>
          </p:grpSpPr>
          <p:sp>
            <p:nvSpPr>
              <p:cNvPr id="9" name="Textfeld 8">
                <a:extLst>
                  <a:ext uri="{FF2B5EF4-FFF2-40B4-BE49-F238E27FC236}">
                    <a16:creationId xmlns:a16="http://schemas.microsoft.com/office/drawing/2014/main" id="{6E3E0590-3E18-496F-B636-F5D40DCB1E7C}"/>
                  </a:ext>
                </a:extLst>
              </p:cNvPr>
              <p:cNvSpPr txBox="1"/>
              <p:nvPr/>
            </p:nvSpPr>
            <p:spPr>
              <a:xfrm>
                <a:off x="924789" y="2050287"/>
                <a:ext cx="2327564" cy="1184564"/>
              </a:xfrm>
              <a:prstGeom prst="rect">
                <a:avLst/>
              </a:prstGeom>
            </p:spPr>
            <p:txBody>
              <a:bodyPr vert="horz" wrap="square" lIns="91440" tIns="45720" rIns="91440" bIns="45720" rtlCol="0">
                <a:noAutofit/>
              </a:bodyPr>
              <a:lstStyle/>
              <a:p>
                <a:pPr algn="l"/>
                <a:r>
                  <a:rPr lang="de-CH" sz="1350" b="1">
                    <a:solidFill>
                      <a:srgbClr val="0091DF"/>
                    </a:solidFill>
                    <a:latin typeface="+mn-lt"/>
                  </a:rPr>
                  <a:t>Patient</a:t>
                </a:r>
              </a:p>
              <a:p>
                <a:pPr algn="l"/>
                <a:endParaRPr lang="de-CH" sz="700">
                  <a:latin typeface="+mn-lt"/>
                </a:endParaRPr>
              </a:p>
              <a:p>
                <a:pPr marL="108000" indent="-144000" algn="l">
                  <a:lnSpc>
                    <a:spcPct val="110000"/>
                  </a:lnSpc>
                  <a:buFont typeface="Arial" panose="020B0604020202020204" pitchFamily="34" charset="0"/>
                  <a:buChar char="•"/>
                </a:pPr>
                <a:r>
                  <a:rPr lang="de-CH" sz="1350"/>
                  <a:t>62 </a:t>
                </a:r>
                <a:r>
                  <a:rPr lang="de-CH" sz="1350" err="1"/>
                  <a:t>years</a:t>
                </a:r>
                <a:endParaRPr lang="de-CH" sz="1350"/>
              </a:p>
              <a:p>
                <a:pPr marL="108000" indent="-144000" algn="l">
                  <a:lnSpc>
                    <a:spcPct val="110000"/>
                  </a:lnSpc>
                  <a:buFont typeface="Arial" panose="020B0604020202020204" pitchFamily="34" charset="0"/>
                  <a:buChar char="•"/>
                </a:pPr>
                <a:r>
                  <a:rPr lang="de-CH" sz="1350">
                    <a:latin typeface="+mn-lt"/>
                  </a:rPr>
                  <a:t>T2D </a:t>
                </a:r>
                <a:r>
                  <a:rPr lang="de-CH" sz="1350" err="1">
                    <a:latin typeface="+mn-lt"/>
                  </a:rPr>
                  <a:t>for</a:t>
                </a:r>
                <a:r>
                  <a:rPr lang="de-CH" sz="1350">
                    <a:latin typeface="+mn-lt"/>
                  </a:rPr>
                  <a:t> 15 </a:t>
                </a:r>
                <a:r>
                  <a:rPr lang="de-CH" sz="1350" err="1">
                    <a:latin typeface="+mn-lt"/>
                  </a:rPr>
                  <a:t>years</a:t>
                </a:r>
                <a:endParaRPr lang="de-CH" sz="1350">
                  <a:latin typeface="+mn-lt"/>
                </a:endParaRPr>
              </a:p>
              <a:p>
                <a:pPr marL="108000" indent="-144000" algn="l">
                  <a:lnSpc>
                    <a:spcPct val="110000"/>
                  </a:lnSpc>
                  <a:buFont typeface="Arial" panose="020B0604020202020204" pitchFamily="34" charset="0"/>
                  <a:buChar char="•"/>
                </a:pPr>
                <a:r>
                  <a:rPr lang="de-CH" sz="1350">
                    <a:latin typeface="+mn-lt"/>
                  </a:rPr>
                  <a:t>BMI: 28 kg/m</a:t>
                </a:r>
                <a:r>
                  <a:rPr lang="de-CH" sz="1350" baseline="30000">
                    <a:latin typeface="+mn-lt"/>
                  </a:rPr>
                  <a:t>2</a:t>
                </a:r>
                <a:endParaRPr lang="en-US" sz="1350" baseline="30000" err="1">
                  <a:latin typeface="+mn-lt"/>
                </a:endParaRPr>
              </a:p>
            </p:txBody>
          </p:sp>
          <p:sp>
            <p:nvSpPr>
              <p:cNvPr id="10" name="Textfeld 9">
                <a:extLst>
                  <a:ext uri="{FF2B5EF4-FFF2-40B4-BE49-F238E27FC236}">
                    <a16:creationId xmlns:a16="http://schemas.microsoft.com/office/drawing/2014/main" id="{ED98C662-0433-4D40-9C76-89EA414D3EC1}"/>
                  </a:ext>
                </a:extLst>
              </p:cNvPr>
              <p:cNvSpPr txBox="1"/>
              <p:nvPr/>
            </p:nvSpPr>
            <p:spPr>
              <a:xfrm>
                <a:off x="3210791" y="2050287"/>
                <a:ext cx="3179617" cy="1418907"/>
              </a:xfrm>
              <a:prstGeom prst="rect">
                <a:avLst/>
              </a:prstGeom>
            </p:spPr>
            <p:txBody>
              <a:bodyPr vert="horz" wrap="square" lIns="91440" tIns="45720" rIns="91440" bIns="45720" rtlCol="0">
                <a:noAutofit/>
              </a:bodyPr>
              <a:lstStyle/>
              <a:p>
                <a:pPr algn="l"/>
                <a:r>
                  <a:rPr lang="de-CH" sz="1350" b="1">
                    <a:solidFill>
                      <a:srgbClr val="0091DF"/>
                    </a:solidFill>
                  </a:rPr>
                  <a:t>Laboratory</a:t>
                </a:r>
                <a:endParaRPr lang="de-CH" sz="1350" b="1">
                  <a:solidFill>
                    <a:srgbClr val="0091DF"/>
                  </a:solidFill>
                  <a:latin typeface="+mn-lt"/>
                </a:endParaRPr>
              </a:p>
              <a:p>
                <a:pPr algn="l"/>
                <a:endParaRPr lang="de-CH" sz="700">
                  <a:latin typeface="+mn-lt"/>
                </a:endParaRPr>
              </a:p>
              <a:p>
                <a:pPr marL="108000" indent="-144000" algn="l">
                  <a:lnSpc>
                    <a:spcPct val="110000"/>
                  </a:lnSpc>
                  <a:buFont typeface="Arial" panose="020B0604020202020204" pitchFamily="34" charset="0"/>
                  <a:buChar char="•"/>
                </a:pPr>
                <a:r>
                  <a:rPr lang="de-CH" sz="1350"/>
                  <a:t>eGFR: 42 ml/min/1.73 m</a:t>
                </a:r>
                <a:r>
                  <a:rPr lang="de-CH" sz="1350" baseline="30000"/>
                  <a:t>2</a:t>
                </a:r>
              </a:p>
              <a:p>
                <a:pPr marL="108000" indent="-144000" algn="l">
                  <a:lnSpc>
                    <a:spcPct val="110000"/>
                  </a:lnSpc>
                  <a:buFont typeface="Arial" panose="020B0604020202020204" pitchFamily="34" charset="0"/>
                  <a:buChar char="•"/>
                </a:pPr>
                <a:r>
                  <a:rPr lang="de-CH" sz="1350">
                    <a:latin typeface="+mn-lt"/>
                  </a:rPr>
                  <a:t>eGFR </a:t>
                </a:r>
                <a:r>
                  <a:rPr lang="de-CH" sz="1350" err="1">
                    <a:latin typeface="+mn-lt"/>
                  </a:rPr>
                  <a:t>value</a:t>
                </a:r>
                <a:r>
                  <a:rPr lang="de-CH" sz="1350">
                    <a:latin typeface="+mn-lt"/>
                  </a:rPr>
                  <a:t> -5 </a:t>
                </a:r>
                <a:r>
                  <a:rPr lang="de-CH" sz="1350" err="1">
                    <a:latin typeface="+mn-lt"/>
                  </a:rPr>
                  <a:t>vs</a:t>
                </a:r>
                <a:r>
                  <a:rPr lang="de-CH" sz="1350">
                    <a:latin typeface="+mn-lt"/>
                  </a:rPr>
                  <a:t> last </a:t>
                </a:r>
                <a:r>
                  <a:rPr lang="de-CH" sz="1350" err="1">
                    <a:latin typeface="+mn-lt"/>
                  </a:rPr>
                  <a:t>year’s</a:t>
                </a:r>
                <a:r>
                  <a:rPr lang="de-CH" sz="1350">
                    <a:latin typeface="+mn-lt"/>
                  </a:rPr>
                  <a:t> </a:t>
                </a:r>
                <a:r>
                  <a:rPr lang="de-CH" sz="1350" err="1">
                    <a:latin typeface="+mn-lt"/>
                  </a:rPr>
                  <a:t>control</a:t>
                </a:r>
                <a:endParaRPr lang="de-CH" sz="1350"/>
              </a:p>
              <a:p>
                <a:pPr marL="108000" indent="-144000" algn="l">
                  <a:lnSpc>
                    <a:spcPct val="110000"/>
                  </a:lnSpc>
                  <a:buFont typeface="Arial" panose="020B0604020202020204" pitchFamily="34" charset="0"/>
                  <a:buChar char="•"/>
                </a:pPr>
                <a:r>
                  <a:rPr lang="de-CH" sz="1350" err="1">
                    <a:latin typeface="+mn-lt"/>
                  </a:rPr>
                  <a:t>Serumpotassium</a:t>
                </a:r>
                <a:r>
                  <a:rPr lang="de-CH" sz="1350">
                    <a:latin typeface="+mn-lt"/>
                  </a:rPr>
                  <a:t>: 4.4 mmol/l</a:t>
                </a:r>
              </a:p>
              <a:p>
                <a:pPr marL="108000" indent="-144000" algn="l">
                  <a:lnSpc>
                    <a:spcPct val="110000"/>
                  </a:lnSpc>
                  <a:buFont typeface="Arial" panose="020B0604020202020204" pitchFamily="34" charset="0"/>
                  <a:buChar char="•"/>
                </a:pPr>
                <a:r>
                  <a:rPr lang="de-CH" sz="1350" b="1">
                    <a:solidFill>
                      <a:srgbClr val="0091DF"/>
                    </a:solidFill>
                  </a:rPr>
                  <a:t>UACR: 780 mg/g (78 mg/mmol)</a:t>
                </a:r>
                <a:endParaRPr lang="de-CH" sz="1350" b="1">
                  <a:solidFill>
                    <a:srgbClr val="0091DF"/>
                  </a:solidFill>
                  <a:latin typeface="+mn-lt"/>
                </a:endParaRPr>
              </a:p>
            </p:txBody>
          </p:sp>
        </p:grpSp>
      </p:grpSp>
      <p:grpSp>
        <p:nvGrpSpPr>
          <p:cNvPr id="22" name="Gruppieren 21">
            <a:extLst>
              <a:ext uri="{FF2B5EF4-FFF2-40B4-BE49-F238E27FC236}">
                <a16:creationId xmlns:a16="http://schemas.microsoft.com/office/drawing/2014/main" id="{96EA4BD9-DCE1-4A51-B183-2CF4C2F06F75}"/>
              </a:ext>
            </a:extLst>
          </p:cNvPr>
          <p:cNvGrpSpPr/>
          <p:nvPr/>
        </p:nvGrpSpPr>
        <p:grpSpPr>
          <a:xfrm>
            <a:off x="862442" y="4044648"/>
            <a:ext cx="9066517" cy="1396834"/>
            <a:chOff x="862442" y="4044648"/>
            <a:chExt cx="9066517" cy="1396834"/>
          </a:xfrm>
        </p:grpSpPr>
        <p:pic>
          <p:nvPicPr>
            <p:cNvPr id="13" name="Grafik 12">
              <a:extLst>
                <a:ext uri="{FF2B5EF4-FFF2-40B4-BE49-F238E27FC236}">
                  <a16:creationId xmlns:a16="http://schemas.microsoft.com/office/drawing/2014/main" id="{0B4EE645-0828-4E59-9968-B9CEFE3FD7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5244" y="4044649"/>
              <a:ext cx="904875" cy="942975"/>
            </a:xfrm>
            <a:prstGeom prst="rect">
              <a:avLst/>
            </a:prstGeom>
          </p:spPr>
        </p:pic>
        <p:pic>
          <p:nvPicPr>
            <p:cNvPr id="14" name="Grafik 13">
              <a:extLst>
                <a:ext uri="{FF2B5EF4-FFF2-40B4-BE49-F238E27FC236}">
                  <a16:creationId xmlns:a16="http://schemas.microsoft.com/office/drawing/2014/main" id="{39C0F790-A9CE-4AD6-AB9F-A9BEF5B9D9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7656" y="4044648"/>
              <a:ext cx="904875" cy="942975"/>
            </a:xfrm>
            <a:prstGeom prst="rect">
              <a:avLst/>
            </a:prstGeom>
          </p:spPr>
        </p:pic>
        <p:sp>
          <p:nvSpPr>
            <p:cNvPr id="15" name="Ellipse 14">
              <a:extLst>
                <a:ext uri="{FF2B5EF4-FFF2-40B4-BE49-F238E27FC236}">
                  <a16:creationId xmlns:a16="http://schemas.microsoft.com/office/drawing/2014/main" id="{0F61E3ED-381C-4953-A347-BA94989D5FF6}"/>
                </a:ext>
              </a:extLst>
            </p:cNvPr>
            <p:cNvSpPr/>
            <p:nvPr/>
          </p:nvSpPr>
          <p:spPr>
            <a:xfrm>
              <a:off x="8333514" y="4218711"/>
              <a:ext cx="613065" cy="623454"/>
            </a:xfrm>
            <a:prstGeom prst="ellipse">
              <a:avLst/>
            </a:prstGeom>
            <a:noFill/>
            <a:ln w="28575">
              <a:solidFill>
                <a:srgbClr val="009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feld 15">
              <a:extLst>
                <a:ext uri="{FF2B5EF4-FFF2-40B4-BE49-F238E27FC236}">
                  <a16:creationId xmlns:a16="http://schemas.microsoft.com/office/drawing/2014/main" id="{578829FC-68BE-45B7-A8A8-216DB8F91CE7}"/>
                </a:ext>
              </a:extLst>
            </p:cNvPr>
            <p:cNvSpPr txBox="1"/>
            <p:nvPr/>
          </p:nvSpPr>
          <p:spPr>
            <a:xfrm>
              <a:off x="862442" y="4925277"/>
              <a:ext cx="2036617" cy="415651"/>
            </a:xfrm>
            <a:prstGeom prst="rect">
              <a:avLst/>
            </a:prstGeom>
          </p:spPr>
          <p:txBody>
            <a:bodyPr vert="horz" wrap="square" lIns="91440" tIns="45720" rIns="91440" bIns="45720" rtlCol="0" anchor="ctr">
              <a:noAutofit/>
            </a:bodyPr>
            <a:lstStyle/>
            <a:p>
              <a:pPr algn="l">
                <a:spcBef>
                  <a:spcPts val="600"/>
                </a:spcBef>
              </a:pPr>
              <a:r>
                <a:rPr lang="de-CH" sz="1350">
                  <a:latin typeface="+mn-lt"/>
                </a:rPr>
                <a:t>Diabetes </a:t>
              </a:r>
              <a:r>
                <a:rPr lang="de-CH" sz="1350" err="1">
                  <a:latin typeface="+mn-lt"/>
                </a:rPr>
                <a:t>controlled</a:t>
              </a:r>
              <a:endParaRPr lang="en-US" sz="1350" err="1">
                <a:latin typeface="+mn-lt"/>
              </a:endParaRPr>
            </a:p>
          </p:txBody>
        </p:sp>
        <p:sp>
          <p:nvSpPr>
            <p:cNvPr id="17" name="Textfeld 16">
              <a:extLst>
                <a:ext uri="{FF2B5EF4-FFF2-40B4-BE49-F238E27FC236}">
                  <a16:creationId xmlns:a16="http://schemas.microsoft.com/office/drawing/2014/main" id="{4E47001F-C7D6-4540-9E4F-0F3AD3DE2CA4}"/>
                </a:ext>
              </a:extLst>
            </p:cNvPr>
            <p:cNvSpPr txBox="1"/>
            <p:nvPr/>
          </p:nvSpPr>
          <p:spPr>
            <a:xfrm>
              <a:off x="4180610" y="4930103"/>
              <a:ext cx="2168236" cy="415651"/>
            </a:xfrm>
            <a:prstGeom prst="rect">
              <a:avLst/>
            </a:prstGeom>
          </p:spPr>
          <p:txBody>
            <a:bodyPr vert="horz" wrap="square" lIns="91440" tIns="45720" rIns="91440" bIns="45720" rtlCol="0" anchor="ctr">
              <a:noAutofit/>
            </a:bodyPr>
            <a:lstStyle/>
            <a:p>
              <a:pPr algn="l">
                <a:spcBef>
                  <a:spcPts val="600"/>
                </a:spcBef>
              </a:pPr>
              <a:r>
                <a:rPr lang="de-CH" sz="1350"/>
                <a:t>Blood </a:t>
              </a:r>
              <a:r>
                <a:rPr lang="de-CH" sz="1350" err="1"/>
                <a:t>pressure</a:t>
              </a:r>
              <a:r>
                <a:rPr lang="de-CH" sz="1350"/>
                <a:t> </a:t>
              </a:r>
              <a:r>
                <a:rPr lang="de-CH" sz="1350" err="1"/>
                <a:t>controlled</a:t>
              </a:r>
              <a:endParaRPr lang="en-US" sz="1350" err="1">
                <a:latin typeface="+mn-lt"/>
              </a:endParaRPr>
            </a:p>
          </p:txBody>
        </p:sp>
        <p:sp>
          <p:nvSpPr>
            <p:cNvPr id="18" name="Textfeld 17">
              <a:extLst>
                <a:ext uri="{FF2B5EF4-FFF2-40B4-BE49-F238E27FC236}">
                  <a16:creationId xmlns:a16="http://schemas.microsoft.com/office/drawing/2014/main" id="{85FF851B-42F8-4A11-BD8E-60D82F087835}"/>
                </a:ext>
              </a:extLst>
            </p:cNvPr>
            <p:cNvSpPr txBox="1"/>
            <p:nvPr/>
          </p:nvSpPr>
          <p:spPr>
            <a:xfrm>
              <a:off x="7365873" y="5025831"/>
              <a:ext cx="2563086" cy="415651"/>
            </a:xfrm>
            <a:prstGeom prst="rect">
              <a:avLst/>
            </a:prstGeom>
          </p:spPr>
          <p:txBody>
            <a:bodyPr vert="horz" wrap="square" lIns="91440" tIns="45720" rIns="91440" bIns="45720" rtlCol="0" anchor="ctr">
              <a:noAutofit/>
            </a:bodyPr>
            <a:lstStyle/>
            <a:p>
              <a:pPr algn="ctr">
                <a:spcBef>
                  <a:spcPts val="600"/>
                </a:spcBef>
              </a:pPr>
              <a:r>
                <a:rPr lang="de-CH" sz="1350" b="1">
                  <a:solidFill>
                    <a:srgbClr val="0091DF"/>
                  </a:solidFill>
                </a:rPr>
                <a:t>But </a:t>
              </a:r>
              <a:r>
                <a:rPr lang="de-CH" sz="1350" b="1" err="1">
                  <a:solidFill>
                    <a:srgbClr val="0091DF"/>
                  </a:solidFill>
                </a:rPr>
                <a:t>the</a:t>
              </a:r>
              <a:r>
                <a:rPr lang="de-CH" sz="1350" b="1">
                  <a:solidFill>
                    <a:srgbClr val="0091DF"/>
                  </a:solidFill>
                </a:rPr>
                <a:t> CKD </a:t>
              </a:r>
              <a:r>
                <a:rPr lang="de-CH" sz="1350" b="1" err="1">
                  <a:solidFill>
                    <a:srgbClr val="0091DF"/>
                  </a:solidFill>
                </a:rPr>
                <a:t>progresses</a:t>
              </a:r>
              <a:r>
                <a:rPr lang="de-CH" sz="1350" b="1">
                  <a:solidFill>
                    <a:srgbClr val="0091DF"/>
                  </a:solidFill>
                </a:rPr>
                <a:t> </a:t>
              </a:r>
              <a:r>
                <a:rPr lang="de-CH" sz="1350" b="1" err="1">
                  <a:solidFill>
                    <a:srgbClr val="0091DF"/>
                  </a:solidFill>
                </a:rPr>
                <a:t>silently</a:t>
              </a:r>
              <a:endParaRPr lang="en-US" sz="1350" b="1" err="1">
                <a:solidFill>
                  <a:srgbClr val="0091DF"/>
                </a:solidFill>
                <a:latin typeface="+mn-lt"/>
              </a:endParaRPr>
            </a:p>
          </p:txBody>
        </p:sp>
      </p:grpSp>
    </p:spTree>
    <p:extLst>
      <p:ext uri="{BB962C8B-B14F-4D97-AF65-F5344CB8AC3E}">
        <p14:creationId xmlns:p14="http://schemas.microsoft.com/office/powerpoint/2010/main" val="24874530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792D31F-E7AF-45C9-9123-3D555CE33E5A}"/>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F8E309-D608-654D-B811-6A2C46C88181}" type="slidenum">
              <a:rPr kumimoji="0" lang="en-US" sz="900" b="0" i="0" u="none" strike="noStrike" kern="1200" cap="none" spc="0" normalizeH="0" baseline="0" noProof="0" smtClean="0">
                <a:ln>
                  <a:noFill/>
                </a:ln>
                <a:solidFill>
                  <a:srgbClr val="66B512"/>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US" sz="900" b="0" i="0" u="none" strike="noStrike" kern="1200" cap="none" spc="0" normalizeH="0" baseline="0" noProof="0">
              <a:ln>
                <a:noFill/>
              </a:ln>
              <a:solidFill>
                <a:srgbClr val="66B512"/>
              </a:solidFill>
              <a:effectLst/>
              <a:uLnTx/>
              <a:uFillTx/>
              <a:latin typeface="Arial" panose="020B0604020202020204"/>
              <a:ea typeface="+mn-ea"/>
              <a:cs typeface="+mn-cs"/>
            </a:endParaRPr>
          </a:p>
        </p:txBody>
      </p:sp>
      <p:sp>
        <p:nvSpPr>
          <p:cNvPr id="5" name="Titel 4">
            <a:extLst>
              <a:ext uri="{FF2B5EF4-FFF2-40B4-BE49-F238E27FC236}">
                <a16:creationId xmlns:a16="http://schemas.microsoft.com/office/drawing/2014/main" id="{653E67E1-4DAB-445E-81DB-DB120F4F58BD}"/>
              </a:ext>
            </a:extLst>
          </p:cNvPr>
          <p:cNvSpPr>
            <a:spLocks noGrp="1"/>
          </p:cNvSpPr>
          <p:nvPr>
            <p:ph type="title"/>
          </p:nvPr>
        </p:nvSpPr>
        <p:spPr/>
        <p:txBody>
          <a:bodyPr>
            <a:normAutofit/>
          </a:bodyPr>
          <a:lstStyle/>
          <a:p>
            <a:r>
              <a:rPr lang="de-CH" err="1"/>
              <a:t>Kerendia</a:t>
            </a:r>
            <a:r>
              <a:rPr lang="de-CH" baseline="30000"/>
              <a:t> ®</a:t>
            </a:r>
            <a:br>
              <a:rPr lang="de-CH"/>
            </a:br>
            <a:r>
              <a:rPr lang="en-US" spc="-20"/>
              <a:t>Abbreviated Summary of Product Characteristics</a:t>
            </a:r>
            <a:endParaRPr lang="de-CH"/>
          </a:p>
        </p:txBody>
      </p:sp>
      <p:sp>
        <p:nvSpPr>
          <p:cNvPr id="6" name="Inhaltsplatzhalter 5">
            <a:extLst>
              <a:ext uri="{FF2B5EF4-FFF2-40B4-BE49-F238E27FC236}">
                <a16:creationId xmlns:a16="http://schemas.microsoft.com/office/drawing/2014/main" id="{5BEFB836-EB21-4A04-8061-6E9C24BE8152}"/>
              </a:ext>
            </a:extLst>
          </p:cNvPr>
          <p:cNvSpPr>
            <a:spLocks noGrp="1"/>
          </p:cNvSpPr>
          <p:nvPr>
            <p:ph sz="quarter" idx="16"/>
          </p:nvPr>
        </p:nvSpPr>
        <p:spPr/>
        <p:txBody>
          <a:bodyPr>
            <a:noAutofit/>
          </a:bodyPr>
          <a:lstStyle/>
          <a:p>
            <a:pPr marL="0" indent="0" algn="just" fontAlgn="t">
              <a:lnSpc>
                <a:spcPct val="150000"/>
              </a:lnSpc>
              <a:buNone/>
            </a:pPr>
            <a:r>
              <a:rPr lang="fr-CH" sz="1000">
                <a:effectLst/>
                <a:latin typeface="Times New Roman" panose="02020603050405020304" pitchFamily="18" charset="0"/>
                <a:ea typeface="MS Mincho" panose="02020609040205080304" pitchFamily="49" charset="-128"/>
              </a:rPr>
              <a:t> </a:t>
            </a:r>
            <a:endParaRPr lang="de-CH" sz="1000">
              <a:effectLst/>
              <a:latin typeface="Times New Roman" panose="02020603050405020304" pitchFamily="18" charset="0"/>
              <a:ea typeface="MS Mincho" panose="02020609040205080304" pitchFamily="49" charset="-128"/>
            </a:endParaRPr>
          </a:p>
          <a:p>
            <a:pPr marL="0" indent="0">
              <a:lnSpc>
                <a:spcPct val="120000"/>
              </a:lnSpc>
              <a:buNone/>
            </a:pPr>
            <a:endParaRPr lang="de-CH" sz="1000"/>
          </a:p>
        </p:txBody>
      </p:sp>
      <p:sp>
        <p:nvSpPr>
          <p:cNvPr id="7" name="Inhaltsplatzhalter 5">
            <a:extLst>
              <a:ext uri="{FF2B5EF4-FFF2-40B4-BE49-F238E27FC236}">
                <a16:creationId xmlns:a16="http://schemas.microsoft.com/office/drawing/2014/main" id="{AEA8973C-3E2D-4F25-9096-6F76D2113D29}"/>
              </a:ext>
            </a:extLst>
          </p:cNvPr>
          <p:cNvSpPr txBox="1">
            <a:spLocks/>
          </p:cNvSpPr>
          <p:nvPr/>
        </p:nvSpPr>
        <p:spPr>
          <a:xfrm>
            <a:off x="622800" y="1592400"/>
            <a:ext cx="11060400" cy="4643437"/>
          </a:xfrm>
          <a:prstGeom prst="rect">
            <a:avLst/>
          </a:prstGeom>
        </p:spPr>
        <p:txBody>
          <a:bodyPr vert="horz" lIns="90000" tIns="45720" rIns="91440" bIns="45720" rtlCol="0">
            <a:normAutofit fontScale="62500" lnSpcReduction="20000"/>
          </a:bodyPr>
          <a:lstStyle>
            <a:lvl1pPr marL="266700" indent="-266700" algn="l" defTabSz="914400" rtl="0" eaLnBrk="1" latinLnBrk="0" hangingPunct="1">
              <a:lnSpc>
                <a:spcPct val="100000"/>
              </a:lnSpc>
              <a:spcBef>
                <a:spcPts val="1200"/>
              </a:spcBef>
              <a:buClr>
                <a:schemeClr val="accent3"/>
              </a:buClr>
              <a:buFont typeface="Arial" panose="020B0604020202020204" pitchFamily="34" charset="0"/>
              <a:buChar char="•"/>
              <a:tabLst/>
              <a:defRPr lang="en-US" sz="1600" kern="1200">
                <a:solidFill>
                  <a:schemeClr val="tx1"/>
                </a:solidFill>
                <a:latin typeface="+mn-lt"/>
                <a:ea typeface="+mn-ea"/>
                <a:cs typeface="+mn-cs"/>
              </a:defRPr>
            </a:lvl1pPr>
            <a:lvl2pPr marL="533400" indent="-249238" algn="l" defTabSz="914400" rtl="0" eaLnBrk="1" latinLnBrk="0" hangingPunct="1">
              <a:lnSpc>
                <a:spcPct val="100000"/>
              </a:lnSpc>
              <a:spcBef>
                <a:spcPts val="600"/>
              </a:spcBef>
              <a:buClr>
                <a:schemeClr val="accent1"/>
              </a:buClr>
              <a:buFont typeface="System Font"/>
              <a:buChar char="–"/>
              <a:tabLst/>
              <a:defRPr lang="en-US" sz="1600" kern="1200" dirty="0">
                <a:solidFill>
                  <a:schemeClr val="tx1"/>
                </a:solidFill>
                <a:latin typeface="+mn-lt"/>
                <a:ea typeface="+mn-ea"/>
                <a:cs typeface="+mn-cs"/>
              </a:defRPr>
            </a:lvl2pPr>
            <a:lvl3pPr marL="800100" indent="-266700" algn="l" defTabSz="914400" rtl="0" eaLnBrk="1" latinLnBrk="0" hangingPunct="1">
              <a:lnSpc>
                <a:spcPct val="100000"/>
              </a:lnSpc>
              <a:spcBef>
                <a:spcPts val="600"/>
              </a:spcBef>
              <a:buClr>
                <a:schemeClr val="accent2"/>
              </a:buClr>
              <a:buFont typeface="Arial" panose="020B0604020202020204" pitchFamily="34" charset="0"/>
              <a:buChar char="•"/>
              <a:tabLst/>
              <a:defRPr lang="en-US" sz="1400" kern="1200" dirty="0">
                <a:solidFill>
                  <a:schemeClr val="tx1"/>
                </a:solidFill>
                <a:latin typeface="+mn-lt"/>
                <a:ea typeface="+mn-ea"/>
                <a:cs typeface="+mn-cs"/>
              </a:defRPr>
            </a:lvl3pPr>
            <a:lvl4pPr marL="1016000" indent="-215900" algn="l" defTabSz="914400" rtl="0" eaLnBrk="1" latinLnBrk="0" hangingPunct="1">
              <a:lnSpc>
                <a:spcPct val="100000"/>
              </a:lnSpc>
              <a:spcBef>
                <a:spcPts val="600"/>
              </a:spcBef>
              <a:buClr>
                <a:schemeClr val="accent6"/>
              </a:buClr>
              <a:buFont typeface="System Font"/>
              <a:buChar char="–"/>
              <a:tabLst/>
              <a:defRPr lang="en-US" sz="1200" kern="1200" dirty="0">
                <a:solidFill>
                  <a:schemeClr val="tx1"/>
                </a:solidFill>
                <a:latin typeface="+mn-lt"/>
                <a:ea typeface="+mn-ea"/>
                <a:cs typeface="+mn-cs"/>
              </a:defRPr>
            </a:lvl4pPr>
            <a:lvl5pPr marL="1244600" indent="-228600" algn="l" defTabSz="914400" rtl="0" eaLnBrk="1" latinLnBrk="0" hangingPunct="1">
              <a:lnSpc>
                <a:spcPct val="100000"/>
              </a:lnSpc>
              <a:spcBef>
                <a:spcPts val="600"/>
              </a:spcBef>
              <a:buClr>
                <a:schemeClr val="accent6"/>
              </a:buClr>
              <a:buFont typeface="Arial" panose="020B0604020202020204" pitchFamily="34" charset="0"/>
              <a:buChar char="•"/>
              <a:tabLst/>
              <a:defRPr lang="en-US"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t">
              <a:lnSpc>
                <a:spcPct val="150000"/>
              </a:lnSpc>
              <a:buNone/>
            </a:pPr>
            <a:r>
              <a:rPr lang="en-US" sz="1800">
                <a:effectLst/>
                <a:latin typeface="Arial" panose="020B0604020202020204" pitchFamily="34" charset="0"/>
                <a:ea typeface="MS Mincho" panose="02020609040205080304" pitchFamily="49" charset="-128"/>
              </a:rPr>
              <a:t>▼This medicinal product is subject to additional monitoring. For further information see product information/patient information Kerendia</a:t>
            </a:r>
            <a:r>
              <a:rPr lang="en-US" sz="1800" baseline="30000">
                <a:effectLst/>
                <a:latin typeface="Arial" panose="020B0604020202020204" pitchFamily="34" charset="0"/>
                <a:ea typeface="MS Mincho" panose="02020609040205080304" pitchFamily="49" charset="-128"/>
              </a:rPr>
              <a:t>®</a:t>
            </a:r>
            <a:r>
              <a:rPr lang="en-US" sz="1800">
                <a:effectLst/>
                <a:latin typeface="Arial" panose="020B0604020202020204" pitchFamily="34" charset="0"/>
                <a:ea typeface="MS Mincho" panose="02020609040205080304" pitchFamily="49" charset="-128"/>
              </a:rPr>
              <a:t> at www.swissmedicinfo.ch.</a:t>
            </a:r>
            <a:endParaRPr lang="de-CH" sz="1800">
              <a:effectLst/>
              <a:latin typeface="Times New Roman" panose="02020603050405020304" pitchFamily="18" charset="0"/>
              <a:ea typeface="MS Mincho" panose="02020609040205080304" pitchFamily="49" charset="-128"/>
            </a:endParaRPr>
          </a:p>
          <a:p>
            <a:pPr marL="0" indent="0" algn="just" fontAlgn="t">
              <a:lnSpc>
                <a:spcPct val="150000"/>
              </a:lnSpc>
              <a:buNone/>
            </a:pPr>
            <a:r>
              <a:rPr lang="en-US" sz="1800" b="1">
                <a:effectLst/>
                <a:latin typeface="Arial" panose="020B0604020202020204" pitchFamily="34" charset="0"/>
                <a:ea typeface="MS Mincho" panose="02020609040205080304" pitchFamily="49" charset="-128"/>
              </a:rPr>
              <a:t>Abbreviated Summary of Product Characteristics of Kerendia</a:t>
            </a:r>
            <a:r>
              <a:rPr lang="en-US" sz="1800" b="1" baseline="30000">
                <a:effectLst/>
                <a:latin typeface="Arial" panose="020B0604020202020204" pitchFamily="34" charset="0"/>
                <a:ea typeface="MS Mincho" panose="02020609040205080304" pitchFamily="49" charset="-128"/>
              </a:rPr>
              <a:t>®</a:t>
            </a:r>
            <a:r>
              <a:rPr lang="en-US" sz="1800" b="1">
                <a:effectLst/>
                <a:latin typeface="Arial" panose="020B0604020202020204" pitchFamily="34" charset="0"/>
                <a:ea typeface="MS Mincho" panose="02020609040205080304" pitchFamily="49" charset="-128"/>
              </a:rPr>
              <a:t> (Finerenone): </a:t>
            </a:r>
            <a:r>
              <a:rPr lang="en-US" sz="1800">
                <a:effectLst/>
                <a:latin typeface="Arial" panose="020B0604020202020204" pitchFamily="34" charset="0"/>
                <a:ea typeface="MS Mincho" panose="02020609040205080304" pitchFamily="49" charset="-128"/>
              </a:rPr>
              <a:t>Non-steroidal, selective mineralocorticoid receptor antagonist (MRA) </a:t>
            </a:r>
            <a:r>
              <a:rPr lang="en-US" sz="1800" b="1">
                <a:effectLst/>
                <a:latin typeface="Arial" panose="020B0604020202020204" pitchFamily="34" charset="0"/>
                <a:ea typeface="MS Mincho" panose="02020609040205080304" pitchFamily="49" charset="-128"/>
              </a:rPr>
              <a:t>C: </a:t>
            </a:r>
            <a:r>
              <a:rPr lang="en-US" sz="1800">
                <a:effectLst/>
                <a:latin typeface="Arial" panose="020B0604020202020204" pitchFamily="34" charset="0"/>
                <a:ea typeface="MS Mincho" panose="02020609040205080304" pitchFamily="49" charset="-128"/>
              </a:rPr>
              <a:t>Film-coated tablets with 10 mg and 20 mg finerenone </a:t>
            </a:r>
            <a:r>
              <a:rPr lang="en-US" sz="1800" b="1">
                <a:effectLst/>
                <a:latin typeface="Arial" panose="020B0604020202020204" pitchFamily="34" charset="0"/>
                <a:ea typeface="MS Mincho" panose="02020609040205080304" pitchFamily="49" charset="-128"/>
              </a:rPr>
              <a:t>I: </a:t>
            </a:r>
            <a:r>
              <a:rPr lang="en-US" sz="1800">
                <a:effectLst/>
                <a:latin typeface="Arial" panose="020B0604020202020204" pitchFamily="34" charset="0"/>
                <a:ea typeface="MS Mincho" panose="02020609040205080304" pitchFamily="49" charset="-128"/>
              </a:rPr>
              <a:t>Kerendia is indicated to delay the progression of chronic kidney disease in adults with type 2 diabetes. For study results on the effect on cardiovascular events, see section „clinical efficacy“ in the Kerendia product information. </a:t>
            </a:r>
            <a:r>
              <a:rPr lang="en-US" sz="1800" b="1">
                <a:effectLst/>
                <a:latin typeface="Arial" panose="020B0604020202020204" pitchFamily="34" charset="0"/>
                <a:ea typeface="MS Mincho" panose="02020609040205080304" pitchFamily="49" charset="-128"/>
              </a:rPr>
              <a:t>D</a:t>
            </a:r>
            <a:r>
              <a:rPr lang="en-US" sz="1800">
                <a:effectLst/>
                <a:latin typeface="Arial" panose="020B0604020202020204" pitchFamily="34" charset="0"/>
                <a:ea typeface="MS Mincho" panose="02020609040205080304" pitchFamily="49" charset="-128"/>
              </a:rPr>
              <a:t>: Initiation of therapy with Kerendia is recommended when serum potassium ≤ 4.8 mmol/l. If serum potassium &gt; 4.8-5.0 mmol/l, treatment with Kerendia may be considered with additional serum potassium monitoring within the first 4 weeks. If serum potassium &gt; 5.0 mmol/l, treatment with Kerendia is not recommended. Kerendia starting dose: 20 mg once daily if eGFR ≥ 60 ml/min/1.73 m</a:t>
            </a:r>
            <a:r>
              <a:rPr lang="en-US" sz="1800" baseline="30000">
                <a:effectLst/>
                <a:latin typeface="Arial" panose="020B0604020202020204" pitchFamily="34" charset="0"/>
                <a:ea typeface="MS Mincho" panose="02020609040205080304" pitchFamily="49" charset="-128"/>
              </a:rPr>
              <a:t>2</a:t>
            </a:r>
            <a:r>
              <a:rPr lang="en-US" sz="1800">
                <a:effectLst/>
                <a:latin typeface="Arial" panose="020B0604020202020204" pitchFamily="34" charset="0"/>
                <a:ea typeface="MS Mincho" panose="02020609040205080304" pitchFamily="49" charset="-128"/>
              </a:rPr>
              <a:t> and 10 mg once daily if eGFR 25-59 ml/min/1.73 m</a:t>
            </a:r>
            <a:r>
              <a:rPr lang="en-US" sz="1800" baseline="30000">
                <a:effectLst/>
                <a:latin typeface="Arial" panose="020B0604020202020204" pitchFamily="34" charset="0"/>
                <a:ea typeface="MS Mincho" panose="02020609040205080304" pitchFamily="49" charset="-128"/>
              </a:rPr>
              <a:t>2</a:t>
            </a:r>
            <a:r>
              <a:rPr lang="en-US" sz="1800">
                <a:effectLst/>
                <a:latin typeface="Arial" panose="020B0604020202020204" pitchFamily="34" charset="0"/>
                <a:ea typeface="MS Mincho" panose="02020609040205080304" pitchFamily="49" charset="-128"/>
              </a:rPr>
              <a:t>. Continuation 4 weeks after initiation, re-start or up-titration of Kerendia: 20 mg once daily if serum potassium ≤ 4.8 mmol/l and no decrease of eGFR &gt; 30% compared to previous measurement, or maintain dosage (10 mg or 20 mg) if serum potassium &gt; 4.8-5.0 mmol/l. If serum potassium &gt; 5.5 mmol/l, withhold dosing with Kerendia and resume dosing at 10 mg once daily if serum potassium ≤ 5 mmol/l. In case of concomitant treatment with a moderate CYP3A4 inhibitor: initiation of therapy with 10 mg once daily. </a:t>
            </a:r>
            <a:r>
              <a:rPr lang="en-US" sz="1800" b="1">
                <a:effectLst/>
                <a:latin typeface="Arial" panose="020B0604020202020204" pitchFamily="34" charset="0"/>
                <a:ea typeface="MS Mincho" panose="02020609040205080304" pitchFamily="49" charset="-128"/>
              </a:rPr>
              <a:t>CI: </a:t>
            </a:r>
            <a:r>
              <a:rPr lang="en-US" sz="1800">
                <a:effectLst/>
                <a:latin typeface="Arial" panose="020B0604020202020204" pitchFamily="34" charset="0"/>
                <a:ea typeface="MS Mincho" panose="02020609040205080304" pitchFamily="49" charset="-128"/>
              </a:rPr>
              <a:t>Concomitant treatment with a strong CYP3A4 inhibitor, Addison’s disease, hypersensitivity to the active substance or to excipients. </a:t>
            </a:r>
            <a:r>
              <a:rPr lang="en-US" sz="1800" b="1">
                <a:effectLst/>
                <a:latin typeface="Arial" panose="020B0604020202020204" pitchFamily="34" charset="0"/>
                <a:ea typeface="MS Mincho" panose="02020609040205080304" pitchFamily="49" charset="-128"/>
              </a:rPr>
              <a:t>W/P:</a:t>
            </a:r>
            <a:r>
              <a:rPr lang="en-US" sz="1800">
                <a:effectLst/>
                <a:latin typeface="Arial" panose="020B0604020202020204" pitchFamily="34" charset="0"/>
                <a:ea typeface="MS Mincho" panose="02020609040205080304" pitchFamily="49" charset="-128"/>
              </a:rPr>
              <a:t> There is an increased risk of hyperkalemia in patients treated with Kerendia. Therefore, a periodic measurement of serum potassium is recommended and treatment with Kerendia should be withheld if serum potassium &gt; 5.5 mmol/l and resumed with 10 mg once daily when serum potassium ≤ 5 mmol/l (see D). The risk of hyperkalemia may also increase with intake of concomitant medicines that may increase serum potassium. </a:t>
            </a:r>
            <a:r>
              <a:rPr lang="en-US" sz="1800" b="1">
                <a:effectLst/>
                <a:latin typeface="Arial" panose="020B0604020202020204" pitchFamily="34" charset="0"/>
                <a:ea typeface="MS Mincho" panose="02020609040205080304" pitchFamily="49" charset="-128"/>
              </a:rPr>
              <a:t>PL:</a:t>
            </a:r>
            <a:r>
              <a:rPr lang="en-US" sz="1800">
                <a:effectLst/>
                <a:latin typeface="Arial" panose="020B0604020202020204" pitchFamily="34" charset="0"/>
                <a:ea typeface="MS Mincho" panose="02020609040205080304" pitchFamily="49" charset="-128"/>
              </a:rPr>
              <a:t> Kerendia should not be used during pregnancy unless required by the clinical condition of the woman. During lactation, a decision must be made whether to discontinue breastfeeding or therapy with Kerendia. </a:t>
            </a:r>
            <a:r>
              <a:rPr lang="en-US" sz="1800" b="1">
                <a:effectLst/>
                <a:latin typeface="Arial" panose="020B0604020202020204" pitchFamily="34" charset="0"/>
                <a:ea typeface="MS Mincho" panose="02020609040205080304" pitchFamily="49" charset="-128"/>
              </a:rPr>
              <a:t>Very common and common ADR:</a:t>
            </a:r>
            <a:r>
              <a:rPr lang="en-US" sz="1800">
                <a:effectLst/>
                <a:latin typeface="Arial" panose="020B0604020202020204" pitchFamily="34" charset="0"/>
                <a:ea typeface="MS Mincho" panose="02020609040205080304" pitchFamily="49" charset="-128"/>
              </a:rPr>
              <a:t> Hyperkalemia, hyponatremia, hypotension, GFR decreased, hyperuricemia. </a:t>
            </a:r>
            <a:r>
              <a:rPr lang="en-US" sz="1800" b="1">
                <a:effectLst/>
                <a:latin typeface="Arial" panose="020B0604020202020204" pitchFamily="34" charset="0"/>
                <a:ea typeface="MS Mincho" panose="02020609040205080304" pitchFamily="49" charset="-128"/>
              </a:rPr>
              <a:t>IA: </a:t>
            </a:r>
            <a:r>
              <a:rPr lang="en-US" sz="1800">
                <a:effectLst/>
                <a:latin typeface="Arial" panose="020B0604020202020204" pitchFamily="34" charset="0"/>
                <a:ea typeface="MS Mincho" panose="02020609040205080304" pitchFamily="49" charset="-128"/>
              </a:rPr>
              <a:t>Concomitant use with moderate and weak CYP3A4 inhibitors increases Finerenone exposure. Since serum potassium may rise as a result, the risk of hyperkalemia increases. Therefore, serum potassium must be monitored. </a:t>
            </a:r>
            <a:r>
              <a:rPr lang="en-US" sz="1800" b="1">
                <a:effectLst/>
                <a:latin typeface="Arial" panose="020B0604020202020204" pitchFamily="34" charset="0"/>
                <a:ea typeface="MS Mincho" panose="02020609040205080304" pitchFamily="49" charset="-128"/>
              </a:rPr>
              <a:t>Packs</a:t>
            </a:r>
            <a:r>
              <a:rPr lang="en-US" sz="1800">
                <a:effectLst/>
                <a:latin typeface="Arial" panose="020B0604020202020204" pitchFamily="34" charset="0"/>
                <a:ea typeface="MS Mincho" panose="02020609040205080304" pitchFamily="49" charset="-128"/>
              </a:rPr>
              <a:t>: 10 mg and 20 mg: 28 or 98 film-coated tablets. (B), covered by health insurance companies (refer to </a:t>
            </a:r>
            <a:r>
              <a:rPr lang="en-US" sz="1800" err="1">
                <a:effectLst/>
                <a:latin typeface="Arial" panose="020B0604020202020204" pitchFamily="34" charset="0"/>
                <a:ea typeface="MS Mincho" panose="02020609040205080304" pitchFamily="49" charset="-128"/>
              </a:rPr>
              <a:t>Limitatio</a:t>
            </a:r>
            <a:r>
              <a:rPr lang="en-US" sz="1800">
                <a:effectLst/>
                <a:latin typeface="Arial" panose="020B0604020202020204" pitchFamily="34" charset="0"/>
                <a:ea typeface="MS Mincho" panose="02020609040205080304" pitchFamily="49" charset="-128"/>
              </a:rPr>
              <a:t>). Additional information available at www.swissmedicinfo.ch. Distribution: Bayer (Schweiz) AG, </a:t>
            </a:r>
            <a:r>
              <a:rPr lang="en-US" sz="1800" err="1">
                <a:effectLst/>
                <a:latin typeface="Arial" panose="020B0604020202020204" pitchFamily="34" charset="0"/>
                <a:ea typeface="MS Mincho" panose="02020609040205080304" pitchFamily="49" charset="-128"/>
              </a:rPr>
              <a:t>Uetlibergstr</a:t>
            </a:r>
            <a:r>
              <a:rPr lang="en-US" sz="1800">
                <a:effectLst/>
                <a:latin typeface="Arial" panose="020B0604020202020204" pitchFamily="34" charset="0"/>
                <a:ea typeface="MS Mincho" panose="02020609040205080304" pitchFamily="49" charset="-128"/>
              </a:rPr>
              <a:t>. 132, 8045 Zurich. </a:t>
            </a:r>
            <a:endParaRPr lang="de-CH" sz="1800">
              <a:effectLst/>
              <a:latin typeface="Times New Roman" panose="02020603050405020304" pitchFamily="18" charset="0"/>
              <a:ea typeface="MS Mincho" panose="02020609040205080304" pitchFamily="49" charset="-128"/>
            </a:endParaRPr>
          </a:p>
          <a:p>
            <a:pPr marL="0" indent="0" algn="just" fontAlgn="t">
              <a:lnSpc>
                <a:spcPct val="150000"/>
              </a:lnSpc>
              <a:buNone/>
            </a:pPr>
            <a:r>
              <a:rPr lang="fr-CH" sz="1800">
                <a:solidFill>
                  <a:srgbClr val="000000"/>
                </a:solidFill>
                <a:effectLst/>
                <a:latin typeface="Arial" panose="020B0604020202020204" pitchFamily="34" charset="0"/>
                <a:ea typeface="MS Mincho" panose="02020609040205080304" pitchFamily="49" charset="-128"/>
              </a:rPr>
              <a:t>MA-M_FIN-CH-0074-1_10.2022</a:t>
            </a:r>
            <a:endParaRPr lang="de-CH" sz="1800">
              <a:effectLst/>
              <a:latin typeface="Times New Roman" panose="02020603050405020304" pitchFamily="18" charset="0"/>
              <a:ea typeface="MS Mincho" panose="02020609040205080304" pitchFamily="49" charset="-128"/>
            </a:endParaRPr>
          </a:p>
          <a:p>
            <a:pPr marL="0" marR="0" lvl="0" indent="0" algn="l" defTabSz="914400" rtl="0" eaLnBrk="1" fontAlgn="auto" latinLnBrk="0" hangingPunct="1">
              <a:lnSpc>
                <a:spcPct val="120000"/>
              </a:lnSpc>
              <a:spcBef>
                <a:spcPts val="1200"/>
              </a:spcBef>
              <a:spcAft>
                <a:spcPts val="0"/>
              </a:spcAft>
              <a:buClr>
                <a:srgbClr val="003455"/>
              </a:buClr>
              <a:buSzTx/>
              <a:buFont typeface="Arial" panose="020B0604020202020204" pitchFamily="34" charset="0"/>
              <a:buNone/>
              <a:tabLst/>
              <a:defRPr/>
            </a:pPr>
            <a:endParaRPr kumimoji="0" lang="fr-FR" sz="1000" b="0" i="0" u="none" strike="noStrike" kern="1200" cap="none" spc="0" normalizeH="0" baseline="0" noProof="0">
              <a:ln>
                <a:noFill/>
              </a:ln>
              <a:solidFill>
                <a:srgbClr val="53585A"/>
              </a:solidFill>
              <a:effectLst/>
              <a:uLnTx/>
              <a:uFillTx/>
              <a:latin typeface="Arial" panose="020B0604020202020204"/>
              <a:ea typeface="+mn-ea"/>
              <a:cs typeface="+mn-cs"/>
            </a:endParaRPr>
          </a:p>
        </p:txBody>
      </p:sp>
    </p:spTree>
    <p:extLst>
      <p:ext uri="{BB962C8B-B14F-4D97-AF65-F5344CB8AC3E}">
        <p14:creationId xmlns:p14="http://schemas.microsoft.com/office/powerpoint/2010/main" val="53916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792D31F-E7AF-45C9-9123-3D555CE33E5A}"/>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F8E309-D608-654D-B811-6A2C46C88181}" type="slidenum">
              <a:rPr kumimoji="0" lang="en-US" sz="900" b="0" i="0" u="none" strike="noStrike" kern="1200" cap="none" spc="0" normalizeH="0" baseline="0" noProof="0" smtClean="0">
                <a:ln>
                  <a:noFill/>
                </a:ln>
                <a:solidFill>
                  <a:srgbClr val="66B512"/>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US" sz="900" b="0" i="0" u="none" strike="noStrike" kern="1200" cap="none" spc="0" normalizeH="0" baseline="0" noProof="0">
              <a:ln>
                <a:noFill/>
              </a:ln>
              <a:solidFill>
                <a:srgbClr val="66B512"/>
              </a:solidFill>
              <a:effectLst/>
              <a:uLnTx/>
              <a:uFillTx/>
              <a:latin typeface="Arial" panose="020B0604020202020204"/>
              <a:ea typeface="+mn-ea"/>
              <a:cs typeface="+mn-cs"/>
            </a:endParaRPr>
          </a:p>
        </p:txBody>
      </p:sp>
      <p:sp>
        <p:nvSpPr>
          <p:cNvPr id="5" name="Titel 4">
            <a:extLst>
              <a:ext uri="{FF2B5EF4-FFF2-40B4-BE49-F238E27FC236}">
                <a16:creationId xmlns:a16="http://schemas.microsoft.com/office/drawing/2014/main" id="{653E67E1-4DAB-445E-81DB-DB120F4F58BD}"/>
              </a:ext>
            </a:extLst>
          </p:cNvPr>
          <p:cNvSpPr>
            <a:spLocks noGrp="1"/>
          </p:cNvSpPr>
          <p:nvPr>
            <p:ph type="title"/>
          </p:nvPr>
        </p:nvSpPr>
        <p:spPr/>
        <p:txBody>
          <a:bodyPr>
            <a:normAutofit/>
          </a:bodyPr>
          <a:lstStyle/>
          <a:p>
            <a:r>
              <a:rPr lang="de-CH" sz="2400"/>
              <a:t>References (1)</a:t>
            </a:r>
          </a:p>
        </p:txBody>
      </p:sp>
      <p:sp>
        <p:nvSpPr>
          <p:cNvPr id="6" name="Inhaltsplatzhalter 5">
            <a:extLst>
              <a:ext uri="{FF2B5EF4-FFF2-40B4-BE49-F238E27FC236}">
                <a16:creationId xmlns:a16="http://schemas.microsoft.com/office/drawing/2014/main" id="{5BEFB836-EB21-4A04-8061-6E9C24BE8152}"/>
              </a:ext>
            </a:extLst>
          </p:cNvPr>
          <p:cNvSpPr>
            <a:spLocks noGrp="1"/>
          </p:cNvSpPr>
          <p:nvPr>
            <p:ph sz="quarter" idx="16"/>
          </p:nvPr>
        </p:nvSpPr>
        <p:spPr>
          <a:xfrm>
            <a:off x="622800" y="1440000"/>
            <a:ext cx="10908000" cy="4793822"/>
          </a:xfrm>
        </p:spPr>
        <p:txBody>
          <a:bodyPr vert="horz" lIns="90000" tIns="45720" rIns="91440" bIns="45720" rtlCol="0" anchor="t">
            <a:normAutofit/>
          </a:bodyPr>
          <a:lstStyle/>
          <a:p>
            <a:pPr marL="0" indent="0">
              <a:lnSpc>
                <a:spcPct val="120000"/>
              </a:lnSpc>
              <a:buNone/>
            </a:pPr>
            <a:r>
              <a:rPr lang="en-US" sz="1100" b="1" dirty="0" err="1"/>
              <a:t>Afkarian</a:t>
            </a:r>
            <a:r>
              <a:rPr lang="en-US" sz="1100" b="1" dirty="0"/>
              <a:t> M</a:t>
            </a:r>
            <a:r>
              <a:rPr lang="en-US" sz="1100" dirty="0"/>
              <a:t>, et al. Diabetic kidney disease in children and adolescents. </a:t>
            </a:r>
            <a:r>
              <a:rPr lang="en-US" sz="1100" dirty="0" err="1"/>
              <a:t>Pediatr</a:t>
            </a:r>
            <a:r>
              <a:rPr lang="en-US" sz="1100" dirty="0"/>
              <a:t> Nephrol 2015;30: 65-74</a:t>
            </a:r>
          </a:p>
          <a:p>
            <a:pPr marL="0" indent="0">
              <a:lnSpc>
                <a:spcPct val="120000"/>
              </a:lnSpc>
              <a:buNone/>
            </a:pPr>
            <a:r>
              <a:rPr lang="fr-FR" sz="1100" b="1" dirty="0" err="1"/>
              <a:t>Amazit</a:t>
            </a:r>
            <a:r>
              <a:rPr lang="fr-FR" sz="1100" b="1" dirty="0"/>
              <a:t> </a:t>
            </a:r>
            <a:r>
              <a:rPr lang="fr-FR" sz="1100" b="1" dirty="0" err="1"/>
              <a:t>L</a:t>
            </a:r>
            <a:r>
              <a:rPr lang="fr-FR" sz="1100" dirty="0" err="1"/>
              <a:t>,.et</a:t>
            </a:r>
            <a:r>
              <a:rPr lang="fr-FR" sz="1100" dirty="0"/>
              <a:t> al. Finerenone </a:t>
            </a:r>
            <a:r>
              <a:rPr lang="fr-FR" sz="1100" dirty="0" err="1"/>
              <a:t>Impedes</a:t>
            </a:r>
            <a:r>
              <a:rPr lang="fr-FR" sz="1100" dirty="0"/>
              <a:t> </a:t>
            </a:r>
            <a:r>
              <a:rPr lang="fr-FR" sz="1100" dirty="0" err="1"/>
              <a:t>Aldosterone-dependent</a:t>
            </a:r>
            <a:r>
              <a:rPr lang="fr-FR" sz="1100" dirty="0"/>
              <a:t> </a:t>
            </a:r>
            <a:r>
              <a:rPr lang="fr-FR" sz="1100" dirty="0" err="1"/>
              <a:t>Nuclear</a:t>
            </a:r>
            <a:r>
              <a:rPr lang="fr-FR" sz="1100" dirty="0"/>
              <a:t> Import of the Mineralocorticoid Receptor and </a:t>
            </a:r>
            <a:r>
              <a:rPr lang="fr-FR" sz="1100" dirty="0" err="1"/>
              <a:t>Prevents</a:t>
            </a:r>
            <a:r>
              <a:rPr lang="fr-FR" sz="1100" dirty="0"/>
              <a:t> </a:t>
            </a:r>
            <a:r>
              <a:rPr lang="fr-FR" sz="1100" dirty="0" err="1"/>
              <a:t>Genomic</a:t>
            </a:r>
            <a:r>
              <a:rPr lang="fr-FR" sz="1100" dirty="0"/>
              <a:t> Recruitment of </a:t>
            </a:r>
            <a:r>
              <a:rPr lang="fr-FR" sz="1100" dirty="0" err="1"/>
              <a:t>Steroid</a:t>
            </a:r>
            <a:r>
              <a:rPr lang="fr-FR" sz="1100" dirty="0"/>
              <a:t> Receptor Coactivator-1. J Biol </a:t>
            </a:r>
            <a:r>
              <a:rPr lang="fr-FR" sz="1100" dirty="0" err="1"/>
              <a:t>Chem</a:t>
            </a:r>
            <a:r>
              <a:rPr lang="fr-FR" sz="1100" dirty="0"/>
              <a:t> 2015;290:21876-21889</a:t>
            </a:r>
            <a:endParaRPr lang="en-US" sz="1100" dirty="0"/>
          </a:p>
          <a:p>
            <a:pPr marL="0" indent="0">
              <a:lnSpc>
                <a:spcPct val="120000"/>
              </a:lnSpc>
              <a:buNone/>
            </a:pPr>
            <a:r>
              <a:rPr lang="en-US" sz="1100" b="1" dirty="0"/>
              <a:t>American Diabetes Association</a:t>
            </a:r>
            <a:r>
              <a:rPr lang="en-US" sz="1100" dirty="0"/>
              <a:t>. 11. Chronic Kidney Disease and Risk Management: Standards of Medical Care in Diabetes—2022. Diabetes Care 2022; 45(Suppl. 1):S175–S184 </a:t>
            </a:r>
            <a:endParaRPr lang="de-DE" sz="1100" dirty="0"/>
          </a:p>
          <a:p>
            <a:pPr marL="0" indent="0">
              <a:lnSpc>
                <a:spcPct val="120000"/>
              </a:lnSpc>
              <a:buNone/>
            </a:pPr>
            <a:r>
              <a:rPr lang="en-US" sz="1100" b="1" dirty="0"/>
              <a:t>Agarwal R</a:t>
            </a:r>
            <a:r>
              <a:rPr lang="en-US" sz="1100" dirty="0"/>
              <a:t>, et al. Cardiovascular and kidney outcomes with finerenone in patients with type 2 diabetes and chronic kidney disease: the FIDELITY pooled analysis. EUR Heart J 2022; 43:474-484</a:t>
            </a:r>
          </a:p>
          <a:p>
            <a:pPr marL="0" indent="0">
              <a:lnSpc>
                <a:spcPct val="120000"/>
              </a:lnSpc>
              <a:buNone/>
            </a:pPr>
            <a:r>
              <a:rPr lang="de-CH" sz="1100" b="1" dirty="0" err="1"/>
              <a:t>Agarwal</a:t>
            </a:r>
            <a:r>
              <a:rPr lang="de-CH" sz="1100" b="1" dirty="0"/>
              <a:t> R</a:t>
            </a:r>
            <a:r>
              <a:rPr lang="de-CH" sz="1100" dirty="0"/>
              <a:t>, et al. Steroidal and non-steroidal </a:t>
            </a:r>
            <a:r>
              <a:rPr lang="de-CH" sz="1100" dirty="0" err="1"/>
              <a:t>mineralocorticoidreceptor</a:t>
            </a:r>
            <a:r>
              <a:rPr lang="de-CH" sz="1100" dirty="0"/>
              <a:t> </a:t>
            </a:r>
            <a:r>
              <a:rPr lang="de-CH" sz="1100" dirty="0" err="1"/>
              <a:t>antagonists</a:t>
            </a:r>
            <a:r>
              <a:rPr lang="de-CH" sz="1100" dirty="0"/>
              <a:t> in </a:t>
            </a:r>
            <a:r>
              <a:rPr lang="de-CH" sz="1100" dirty="0" err="1"/>
              <a:t>cardiorenal</a:t>
            </a:r>
            <a:r>
              <a:rPr lang="de-CH" sz="1100" dirty="0"/>
              <a:t> </a:t>
            </a:r>
            <a:r>
              <a:rPr lang="de-CH" sz="1100" dirty="0" err="1"/>
              <a:t>medicine</a:t>
            </a:r>
            <a:r>
              <a:rPr lang="de-CH" sz="1100" dirty="0"/>
              <a:t>. </a:t>
            </a:r>
            <a:r>
              <a:rPr lang="de-CH" sz="1100" dirty="0" err="1"/>
              <a:t>Eur</a:t>
            </a:r>
            <a:r>
              <a:rPr lang="de-CH" sz="1100" dirty="0"/>
              <a:t> Heart J 2021; 42: 152-161</a:t>
            </a:r>
          </a:p>
          <a:p>
            <a:pPr marL="0" indent="0">
              <a:lnSpc>
                <a:spcPct val="120000"/>
              </a:lnSpc>
              <a:buNone/>
            </a:pPr>
            <a:r>
              <a:rPr lang="de-CH" sz="1100" b="1" dirty="0" err="1"/>
              <a:t>Agarwal</a:t>
            </a:r>
            <a:r>
              <a:rPr lang="de-CH" sz="1100" b="1" dirty="0"/>
              <a:t> R</a:t>
            </a:r>
            <a:r>
              <a:rPr lang="de-CH" sz="1100" dirty="0"/>
              <a:t>, et al. </a:t>
            </a:r>
            <a:r>
              <a:rPr lang="de-CH" sz="1100" dirty="0" err="1"/>
              <a:t>Investigating</a:t>
            </a:r>
            <a:r>
              <a:rPr lang="de-CH" sz="1100" dirty="0"/>
              <a:t> </a:t>
            </a:r>
            <a:r>
              <a:rPr lang="de-CH" sz="1100" dirty="0" err="1"/>
              <a:t>new</a:t>
            </a:r>
            <a:r>
              <a:rPr lang="de-CH" sz="1100" dirty="0"/>
              <a:t> </a:t>
            </a:r>
            <a:r>
              <a:rPr lang="de-CH" sz="1100" dirty="0" err="1"/>
              <a:t>treatment</a:t>
            </a:r>
            <a:r>
              <a:rPr lang="de-CH" sz="1100" dirty="0"/>
              <a:t> </a:t>
            </a:r>
            <a:r>
              <a:rPr lang="de-CH" sz="1100" dirty="0" err="1"/>
              <a:t>opportunities</a:t>
            </a:r>
            <a:r>
              <a:rPr lang="de-CH" sz="1100" dirty="0"/>
              <a:t> </a:t>
            </a:r>
            <a:r>
              <a:rPr lang="de-CH" sz="1100" dirty="0" err="1"/>
              <a:t>for</a:t>
            </a:r>
            <a:r>
              <a:rPr lang="de-CH" sz="1100" dirty="0"/>
              <a:t> </a:t>
            </a:r>
            <a:r>
              <a:rPr lang="de-CH" sz="1100" dirty="0" err="1"/>
              <a:t>patients</a:t>
            </a:r>
            <a:r>
              <a:rPr lang="de-CH" sz="1100" dirty="0"/>
              <a:t> </a:t>
            </a:r>
            <a:r>
              <a:rPr lang="de-CH" sz="1100" dirty="0" err="1"/>
              <a:t>with</a:t>
            </a:r>
            <a:r>
              <a:rPr lang="de-CH" sz="1100" dirty="0"/>
              <a:t> </a:t>
            </a:r>
            <a:r>
              <a:rPr lang="de-CH" sz="1100" dirty="0" err="1"/>
              <a:t>chronic</a:t>
            </a:r>
            <a:r>
              <a:rPr lang="de-CH" sz="1100" dirty="0"/>
              <a:t> </a:t>
            </a:r>
            <a:r>
              <a:rPr lang="de-CH" sz="1100" dirty="0" err="1"/>
              <a:t>kidney</a:t>
            </a:r>
            <a:r>
              <a:rPr lang="de-CH" sz="1100" dirty="0"/>
              <a:t> </a:t>
            </a:r>
            <a:r>
              <a:rPr lang="de-CH" sz="1100" dirty="0" err="1"/>
              <a:t>disease</a:t>
            </a:r>
            <a:r>
              <a:rPr lang="de-CH" sz="1100" dirty="0"/>
              <a:t> in type 2 </a:t>
            </a:r>
            <a:r>
              <a:rPr lang="de-CH" sz="1100" dirty="0" err="1"/>
              <a:t>diabetes</a:t>
            </a:r>
            <a:r>
              <a:rPr lang="de-CH" sz="1100" dirty="0"/>
              <a:t>: </a:t>
            </a:r>
            <a:r>
              <a:rPr lang="de-CH" sz="1100" dirty="0" err="1"/>
              <a:t>the</a:t>
            </a:r>
            <a:r>
              <a:rPr lang="de-CH" sz="1100" dirty="0"/>
              <a:t> </a:t>
            </a:r>
            <a:r>
              <a:rPr lang="de-CH" sz="1100" dirty="0" err="1"/>
              <a:t>role</a:t>
            </a:r>
            <a:r>
              <a:rPr lang="de-CH" sz="1100" dirty="0"/>
              <a:t> </a:t>
            </a:r>
            <a:r>
              <a:rPr lang="de-CH" sz="1100" dirty="0" err="1"/>
              <a:t>of</a:t>
            </a:r>
            <a:r>
              <a:rPr lang="de-CH" sz="1100" dirty="0"/>
              <a:t> finerenone. </a:t>
            </a:r>
            <a:r>
              <a:rPr lang="de-CH" sz="1100" dirty="0" err="1"/>
              <a:t>Nephrol</a:t>
            </a:r>
            <a:r>
              <a:rPr lang="de-CH" sz="1100" dirty="0"/>
              <a:t> </a:t>
            </a:r>
            <a:r>
              <a:rPr lang="de-CH" sz="1100" dirty="0" err="1"/>
              <a:t>Dial</a:t>
            </a:r>
            <a:r>
              <a:rPr lang="de-CH" sz="1100" dirty="0"/>
              <a:t> Transplant 2020;</a:t>
            </a:r>
            <a:r>
              <a:rPr lang="en-CH" sz="1100" dirty="0"/>
              <a:t> 37(6):1014-1023</a:t>
            </a:r>
            <a:endParaRPr lang="de-CH" sz="1100" dirty="0"/>
          </a:p>
          <a:p>
            <a:pPr marL="0" indent="0" fontAlgn="auto">
              <a:lnSpc>
                <a:spcPct val="120000"/>
              </a:lnSpc>
              <a:buNone/>
            </a:pPr>
            <a:r>
              <a:rPr lang="de-CH" sz="1100" b="1" dirty="0" err="1"/>
              <a:t>Agarwal</a:t>
            </a:r>
            <a:r>
              <a:rPr lang="de-CH" sz="1100" b="1" dirty="0"/>
              <a:t> R</a:t>
            </a:r>
            <a:r>
              <a:rPr lang="de-CH" sz="1100" dirty="0"/>
              <a:t>, et al. Hyperkalemia Risk </a:t>
            </a:r>
            <a:r>
              <a:rPr lang="de-CH" sz="1100" dirty="0" err="1"/>
              <a:t>with</a:t>
            </a:r>
            <a:r>
              <a:rPr lang="de-CH" sz="1100" dirty="0"/>
              <a:t> Finerenone: </a:t>
            </a:r>
            <a:r>
              <a:rPr lang="de-CH" sz="1100" dirty="0" err="1"/>
              <a:t>Results</a:t>
            </a:r>
            <a:r>
              <a:rPr lang="de-CH" sz="1100" dirty="0"/>
              <a:t> </a:t>
            </a:r>
            <a:r>
              <a:rPr lang="de-CH" sz="1100" dirty="0" err="1"/>
              <a:t>from</a:t>
            </a:r>
            <a:r>
              <a:rPr lang="de-CH" sz="1100" dirty="0"/>
              <a:t> </a:t>
            </a:r>
            <a:r>
              <a:rPr lang="de-CH" sz="1100" dirty="0" err="1"/>
              <a:t>the</a:t>
            </a:r>
            <a:r>
              <a:rPr lang="de-CH" sz="1100" dirty="0"/>
              <a:t> FIDELIO-DKD Trial. J Am </a:t>
            </a:r>
            <a:r>
              <a:rPr lang="de-CH" sz="1100" dirty="0" err="1"/>
              <a:t>Soc</a:t>
            </a:r>
            <a:r>
              <a:rPr lang="de-CH" sz="1100" dirty="0"/>
              <a:t> </a:t>
            </a:r>
            <a:r>
              <a:rPr lang="de-CH" sz="1100" dirty="0" err="1"/>
              <a:t>Nephrol</a:t>
            </a:r>
            <a:r>
              <a:rPr lang="de-CH" sz="1100" dirty="0"/>
              <a:t> 2022; 33:225-237</a:t>
            </a:r>
          </a:p>
          <a:p>
            <a:pPr marL="0" indent="0" fontAlgn="auto">
              <a:lnSpc>
                <a:spcPct val="120000"/>
              </a:lnSpc>
              <a:buNone/>
            </a:pPr>
            <a:r>
              <a:rPr lang="de-CH" sz="1100" b="1" dirty="0" err="1"/>
              <a:t>Aldactone</a:t>
            </a:r>
            <a:r>
              <a:rPr lang="de-CH" sz="1100" dirty="0"/>
              <a:t> </a:t>
            </a:r>
            <a:r>
              <a:rPr lang="de-CH" sz="1100" dirty="0" err="1"/>
              <a:t>product</a:t>
            </a:r>
            <a:r>
              <a:rPr lang="de-CH" sz="1100" dirty="0"/>
              <a:t> </a:t>
            </a:r>
            <a:r>
              <a:rPr lang="de-CH" sz="1100" dirty="0" err="1"/>
              <a:t>information</a:t>
            </a:r>
            <a:r>
              <a:rPr lang="de-CH" sz="1100" dirty="0"/>
              <a:t> </a:t>
            </a:r>
            <a:r>
              <a:rPr lang="de-CH" sz="1100" dirty="0">
                <a:hlinkClick r:id="rId3">
                  <a:extLst>
                    <a:ext uri="{A12FA001-AC4F-418D-AE19-62706E023703}">
                      <ahyp:hlinkClr xmlns:ahyp="http://schemas.microsoft.com/office/drawing/2018/hyperlinkcolor" val="tx"/>
                    </a:ext>
                  </a:extLst>
                </a:hlinkClick>
              </a:rPr>
              <a:t>www.swissmedicinfo.ch</a:t>
            </a:r>
            <a:endParaRPr lang="de-CH" sz="1100" dirty="0"/>
          </a:p>
          <a:p>
            <a:pPr marL="0" indent="0">
              <a:lnSpc>
                <a:spcPct val="120000"/>
              </a:lnSpc>
              <a:buNone/>
            </a:pPr>
            <a:r>
              <a:rPr lang="de-CH" sz="1100" b="1" dirty="0" err="1"/>
              <a:t>Alicic</a:t>
            </a:r>
            <a:r>
              <a:rPr lang="de-CH" sz="1100" b="1" dirty="0"/>
              <a:t> </a:t>
            </a:r>
            <a:r>
              <a:rPr lang="en-US" sz="1100" b="1" dirty="0"/>
              <a:t>RZ</a:t>
            </a:r>
            <a:r>
              <a:rPr lang="en-US" sz="1100" dirty="0"/>
              <a:t>, et al. Diabetic Kidney Disease Challenges, Progress, and Possibilities. Clin J Am Soc Nephrol 2017;12:2032–2045</a:t>
            </a:r>
            <a:endParaRPr lang="de-CH" sz="1100" dirty="0"/>
          </a:p>
        </p:txBody>
      </p:sp>
    </p:spTree>
    <p:extLst>
      <p:ext uri="{BB962C8B-B14F-4D97-AF65-F5344CB8AC3E}">
        <p14:creationId xmlns:p14="http://schemas.microsoft.com/office/powerpoint/2010/main" val="39655224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792D31F-E7AF-45C9-9123-3D555CE33E5A}"/>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F8E309-D608-654D-B811-6A2C46C88181}" type="slidenum">
              <a:rPr kumimoji="0" lang="en-US" sz="900" b="0" i="0" u="none" strike="noStrike" kern="1200" cap="none" spc="0" normalizeH="0" baseline="0" noProof="0" smtClean="0">
                <a:ln>
                  <a:noFill/>
                </a:ln>
                <a:solidFill>
                  <a:srgbClr val="66B512"/>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US" sz="900" b="0" i="0" u="none" strike="noStrike" kern="1200" cap="none" spc="0" normalizeH="0" baseline="0" noProof="0">
              <a:ln>
                <a:noFill/>
              </a:ln>
              <a:solidFill>
                <a:srgbClr val="66B512"/>
              </a:solidFill>
              <a:effectLst/>
              <a:uLnTx/>
              <a:uFillTx/>
              <a:latin typeface="Arial" panose="020B0604020202020204"/>
              <a:ea typeface="+mn-ea"/>
              <a:cs typeface="+mn-cs"/>
            </a:endParaRPr>
          </a:p>
        </p:txBody>
      </p:sp>
      <p:sp>
        <p:nvSpPr>
          <p:cNvPr id="5" name="Titel 4">
            <a:extLst>
              <a:ext uri="{FF2B5EF4-FFF2-40B4-BE49-F238E27FC236}">
                <a16:creationId xmlns:a16="http://schemas.microsoft.com/office/drawing/2014/main" id="{653E67E1-4DAB-445E-81DB-DB120F4F58BD}"/>
              </a:ext>
            </a:extLst>
          </p:cNvPr>
          <p:cNvSpPr>
            <a:spLocks noGrp="1"/>
          </p:cNvSpPr>
          <p:nvPr>
            <p:ph type="title"/>
          </p:nvPr>
        </p:nvSpPr>
        <p:spPr/>
        <p:txBody>
          <a:bodyPr>
            <a:normAutofit/>
          </a:bodyPr>
          <a:lstStyle/>
          <a:p>
            <a:r>
              <a:rPr lang="de-CH" sz="2400"/>
              <a:t>References (2)</a:t>
            </a:r>
          </a:p>
        </p:txBody>
      </p:sp>
      <p:sp>
        <p:nvSpPr>
          <p:cNvPr id="6" name="Inhaltsplatzhalter 5">
            <a:extLst>
              <a:ext uri="{FF2B5EF4-FFF2-40B4-BE49-F238E27FC236}">
                <a16:creationId xmlns:a16="http://schemas.microsoft.com/office/drawing/2014/main" id="{5BEFB836-EB21-4A04-8061-6E9C24BE8152}"/>
              </a:ext>
            </a:extLst>
          </p:cNvPr>
          <p:cNvSpPr>
            <a:spLocks noGrp="1"/>
          </p:cNvSpPr>
          <p:nvPr>
            <p:ph sz="quarter" idx="16"/>
          </p:nvPr>
        </p:nvSpPr>
        <p:spPr/>
        <p:txBody>
          <a:bodyPr vert="horz" lIns="90000" tIns="45720" rIns="91440" bIns="45720" rtlCol="0" anchor="t">
            <a:noAutofit/>
          </a:bodyPr>
          <a:lstStyle/>
          <a:p>
            <a:pPr marL="0" indent="0">
              <a:lnSpc>
                <a:spcPct val="120000"/>
              </a:lnSpc>
              <a:buNone/>
            </a:pPr>
            <a:r>
              <a:rPr lang="de-CH" sz="1100" b="1" dirty="0"/>
              <a:t>Bakris GL</a:t>
            </a:r>
            <a:r>
              <a:rPr lang="de-CH" sz="1100" dirty="0"/>
              <a:t>, et al. </a:t>
            </a:r>
            <a:r>
              <a:rPr lang="de-CH" sz="1100" dirty="0" err="1"/>
              <a:t>Effect</a:t>
            </a:r>
            <a:r>
              <a:rPr lang="de-CH" sz="1100" dirty="0"/>
              <a:t> </a:t>
            </a:r>
            <a:r>
              <a:rPr lang="de-CH" sz="1100" dirty="0" err="1"/>
              <a:t>of</a:t>
            </a:r>
            <a:r>
              <a:rPr lang="de-CH" sz="1100" dirty="0"/>
              <a:t> Finerenone on </a:t>
            </a:r>
            <a:r>
              <a:rPr lang="de-CH" sz="1100" dirty="0" err="1"/>
              <a:t>Chronic</a:t>
            </a:r>
            <a:r>
              <a:rPr lang="de-CH" sz="1100" dirty="0"/>
              <a:t> </a:t>
            </a:r>
            <a:r>
              <a:rPr lang="de-CH" sz="1100" dirty="0" err="1"/>
              <a:t>Kidney</a:t>
            </a:r>
            <a:r>
              <a:rPr lang="de-CH" sz="1100" dirty="0"/>
              <a:t> Disease Outcomes in Type 2 Diabetes. N Engl J Med 2020;383:2219-29</a:t>
            </a:r>
          </a:p>
          <a:p>
            <a:pPr marL="0" indent="0">
              <a:lnSpc>
                <a:spcPct val="120000"/>
              </a:lnSpc>
              <a:buNone/>
            </a:pPr>
            <a:r>
              <a:rPr lang="en-US" sz="1100" b="1" dirty="0"/>
              <a:t>Bakris GL</a:t>
            </a:r>
            <a:r>
              <a:rPr lang="en-US" sz="1100" dirty="0"/>
              <a:t>, et al. A prespecified exploratory analysis from FIDELITY examined finerenone use and kidney outcomes in patients with chronic kidney disease and type 2 diabetes. Kidney international 2023;</a:t>
            </a:r>
            <a:r>
              <a:rPr lang="en-CH" sz="1100" dirty="0"/>
              <a:t>103:196–206</a:t>
            </a:r>
            <a:endParaRPr lang="de-CH" sz="1100" dirty="0"/>
          </a:p>
          <a:p>
            <a:pPr marL="0" indent="0">
              <a:lnSpc>
                <a:spcPct val="120000"/>
              </a:lnSpc>
              <a:buNone/>
            </a:pPr>
            <a:r>
              <a:rPr lang="en-US" sz="1100" b="1" dirty="0" err="1"/>
              <a:t>Bärfacker</a:t>
            </a:r>
            <a:r>
              <a:rPr lang="en-US" sz="1100" b="1" dirty="0"/>
              <a:t> L</a:t>
            </a:r>
            <a:r>
              <a:rPr lang="en-US" sz="1100" dirty="0"/>
              <a:t>, et al. Discovery of BAY 94-8862: A Nonsteroidal Antagonist of the Mineralocorticoid Receptor for the Treatment of Cardiorenal Diseases. Chem Med Chem 2012;7:1385–1403</a:t>
            </a:r>
          </a:p>
          <a:p>
            <a:pPr marL="0" indent="0">
              <a:lnSpc>
                <a:spcPct val="120000"/>
              </a:lnSpc>
              <a:buNone/>
            </a:pPr>
            <a:r>
              <a:rPr lang="fr-FR" sz="1100" b="1" dirty="0"/>
              <a:t>Barrera-</a:t>
            </a:r>
            <a:r>
              <a:rPr lang="fr-FR" sz="1100" b="1" dirty="0" err="1"/>
              <a:t>Chimal</a:t>
            </a:r>
            <a:r>
              <a:rPr lang="fr-FR" sz="1100" b="1" dirty="0"/>
              <a:t> J</a:t>
            </a:r>
            <a:r>
              <a:rPr lang="fr-FR" sz="1100" dirty="0"/>
              <a:t>, et al. The </a:t>
            </a:r>
            <a:r>
              <a:rPr lang="fr-FR" sz="1100" dirty="0" err="1"/>
              <a:t>myeloid</a:t>
            </a:r>
            <a:r>
              <a:rPr lang="fr-FR" sz="1100" dirty="0"/>
              <a:t> </a:t>
            </a:r>
            <a:r>
              <a:rPr lang="fr-FR" sz="1100" dirty="0" err="1"/>
              <a:t>mineralocorticoid</a:t>
            </a:r>
            <a:r>
              <a:rPr lang="fr-FR" sz="1100" dirty="0"/>
              <a:t> receptor </a:t>
            </a:r>
            <a:r>
              <a:rPr lang="fr-FR" sz="1100" dirty="0" err="1"/>
              <a:t>controls</a:t>
            </a:r>
            <a:r>
              <a:rPr lang="fr-FR" sz="1100" dirty="0"/>
              <a:t> </a:t>
            </a:r>
            <a:r>
              <a:rPr lang="fr-FR" sz="1100" dirty="0" err="1"/>
              <a:t>inflammatory</a:t>
            </a:r>
            <a:r>
              <a:rPr lang="fr-FR" sz="1100" dirty="0"/>
              <a:t> and </a:t>
            </a:r>
            <a:r>
              <a:rPr lang="fr-FR" sz="1100" dirty="0" err="1"/>
              <a:t>fibrotic</a:t>
            </a:r>
            <a:r>
              <a:rPr lang="fr-FR" sz="1100" dirty="0"/>
              <a:t> </a:t>
            </a:r>
            <a:r>
              <a:rPr lang="fr-FR" sz="1100" dirty="0" err="1"/>
              <a:t>responses</a:t>
            </a:r>
            <a:r>
              <a:rPr lang="fr-FR" sz="1100" dirty="0"/>
              <a:t> </a:t>
            </a:r>
            <a:r>
              <a:rPr lang="fr-FR" sz="1100" dirty="0" err="1"/>
              <a:t>after</a:t>
            </a:r>
            <a:r>
              <a:rPr lang="fr-FR" sz="1100" dirty="0"/>
              <a:t> </a:t>
            </a:r>
            <a:r>
              <a:rPr lang="fr-FR" sz="1100" dirty="0" err="1"/>
              <a:t>renal</a:t>
            </a:r>
            <a:r>
              <a:rPr lang="fr-FR" sz="1100" dirty="0"/>
              <a:t> </a:t>
            </a:r>
            <a:r>
              <a:rPr lang="fr-FR" sz="1100" dirty="0" err="1"/>
              <a:t>injury</a:t>
            </a:r>
            <a:r>
              <a:rPr lang="fr-FR" sz="1100" dirty="0"/>
              <a:t> via macrophage interleukin-4 receptor </a:t>
            </a:r>
            <a:r>
              <a:rPr lang="fr-FR" sz="1100" dirty="0" err="1"/>
              <a:t>signaling</a:t>
            </a:r>
            <a:r>
              <a:rPr lang="fr-FR" sz="1100" dirty="0"/>
              <a:t>. </a:t>
            </a:r>
            <a:r>
              <a:rPr lang="fr-FR" sz="1100" dirty="0" err="1"/>
              <a:t>Kidney</a:t>
            </a:r>
            <a:r>
              <a:rPr lang="fr-FR" sz="1100" dirty="0"/>
              <a:t> Int 2018;93:1344–1355</a:t>
            </a:r>
            <a:endParaRPr lang="en-US" sz="1100" dirty="0"/>
          </a:p>
          <a:p>
            <a:pPr marL="0" indent="0">
              <a:lnSpc>
                <a:spcPct val="120000"/>
              </a:lnSpc>
              <a:buNone/>
            </a:pPr>
            <a:r>
              <a:rPr lang="fr-FR" sz="1100" b="1" dirty="0" err="1"/>
              <a:t>Bauersachs</a:t>
            </a:r>
            <a:r>
              <a:rPr lang="fr-FR" sz="1100" b="1" dirty="0"/>
              <a:t> J</a:t>
            </a:r>
            <a:r>
              <a:rPr lang="fr-FR" sz="1100" dirty="0"/>
              <a:t>, et al. Mineralocorticoid Receptor Activation and Mineralocorticoid Receptor Antagonist </a:t>
            </a:r>
            <a:r>
              <a:rPr lang="fr-FR" sz="1100" dirty="0" err="1"/>
              <a:t>Treatment</a:t>
            </a:r>
            <a:r>
              <a:rPr lang="fr-FR" sz="1100" dirty="0"/>
              <a:t> in </a:t>
            </a:r>
            <a:r>
              <a:rPr lang="fr-FR" sz="1100" dirty="0" err="1"/>
              <a:t>Cardiac</a:t>
            </a:r>
            <a:r>
              <a:rPr lang="fr-FR" sz="1100" dirty="0"/>
              <a:t> and </a:t>
            </a:r>
            <a:r>
              <a:rPr lang="fr-FR" sz="1100" dirty="0" err="1"/>
              <a:t>Renal</a:t>
            </a:r>
            <a:r>
              <a:rPr lang="fr-FR" sz="1100" dirty="0"/>
              <a:t> </a:t>
            </a:r>
            <a:r>
              <a:rPr lang="fr-FR" sz="1100" dirty="0" err="1"/>
              <a:t>Diseases</a:t>
            </a:r>
            <a:r>
              <a:rPr lang="fr-FR" sz="1100" dirty="0"/>
              <a:t>. Hypertension 2015;65:257–263</a:t>
            </a:r>
          </a:p>
          <a:p>
            <a:pPr marL="0" indent="0" algn="l">
              <a:buNone/>
            </a:pPr>
            <a:r>
              <a:rPr lang="fr-FR" sz="1100" b="1" dirty="0" err="1"/>
              <a:t>Blazek</a:t>
            </a:r>
            <a:r>
              <a:rPr lang="fr-FR" sz="1100" b="1" dirty="0"/>
              <a:t> O. and Bakris GL</a:t>
            </a:r>
            <a:r>
              <a:rPr lang="fr-FR" sz="1100" dirty="0"/>
              <a:t>. </a:t>
            </a:r>
            <a:r>
              <a:rPr lang="en-US" sz="1100" dirty="0"/>
              <a:t>The evolution of “pillars of therapy” to reduce heart failure risk and slow diabetic kidney disease progression. Am Heart J 2022;</a:t>
            </a:r>
            <a:r>
              <a:rPr lang="de-CH" sz="1100" dirty="0"/>
              <a:t> https://doi.org/10.1016/j.ahjo.2022.100187</a:t>
            </a:r>
            <a:endParaRPr lang="en-US" sz="1100" dirty="0"/>
          </a:p>
          <a:p>
            <a:pPr marL="0" indent="0">
              <a:lnSpc>
                <a:spcPct val="120000"/>
              </a:lnSpc>
              <a:buNone/>
            </a:pPr>
            <a:r>
              <a:rPr lang="en-GB" sz="1100" b="1" dirty="0"/>
              <a:t>Blonde L</a:t>
            </a:r>
            <a:r>
              <a:rPr lang="en-GB" sz="1100" dirty="0"/>
              <a:t>, et al. American Association of Clinical Endocrinology Clinical Practice Guideline: Developing a Diabetes Mellitus Comprehensive Care Plan-2022 Update. </a:t>
            </a:r>
            <a:r>
              <a:rPr lang="en-GB" sz="1100" dirty="0" err="1"/>
              <a:t>Endocr</a:t>
            </a:r>
            <a:r>
              <a:rPr lang="en-GB" sz="1100" dirty="0"/>
              <a:t> </a:t>
            </a:r>
            <a:r>
              <a:rPr lang="en-GB" sz="1100" dirty="0" err="1"/>
              <a:t>Pract</a:t>
            </a:r>
            <a:r>
              <a:rPr lang="en-GB" sz="1100" dirty="0"/>
              <a:t>. 2022;28(10):923-1049</a:t>
            </a:r>
          </a:p>
          <a:p>
            <a:pPr marL="0" indent="0">
              <a:lnSpc>
                <a:spcPct val="120000"/>
              </a:lnSpc>
              <a:buNone/>
            </a:pPr>
            <a:r>
              <a:rPr lang="en-GB" sz="1100" b="1" dirty="0"/>
              <a:t>Coresh J</a:t>
            </a:r>
            <a:r>
              <a:rPr lang="en-GB" sz="1100" dirty="0"/>
              <a:t>, et al. </a:t>
            </a:r>
            <a:r>
              <a:rPr lang="en-US" sz="1100" dirty="0"/>
              <a:t>Change in albuminuria and subsequent risk of end-stage kidney disease: an individual participant-level consortium meta-analysis of observational studies. Lancet Diabetes Endocrinol. 2019;7(2):115-127. </a:t>
            </a:r>
            <a:endParaRPr lang="en-GB" sz="1100" dirty="0"/>
          </a:p>
        </p:txBody>
      </p:sp>
    </p:spTree>
    <p:extLst>
      <p:ext uri="{BB962C8B-B14F-4D97-AF65-F5344CB8AC3E}">
        <p14:creationId xmlns:p14="http://schemas.microsoft.com/office/powerpoint/2010/main" val="1466917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792D31F-E7AF-45C9-9123-3D555CE33E5A}"/>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F8E309-D608-654D-B811-6A2C46C88181}" type="slidenum">
              <a:rPr kumimoji="0" lang="en-US" sz="900" b="0" i="0" u="none" strike="noStrike" kern="1200" cap="none" spc="0" normalizeH="0" baseline="0" noProof="0" smtClean="0">
                <a:ln>
                  <a:noFill/>
                </a:ln>
                <a:solidFill>
                  <a:srgbClr val="66B512"/>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US" sz="900" b="0" i="0" u="none" strike="noStrike" kern="1200" cap="none" spc="0" normalizeH="0" baseline="0" noProof="0">
              <a:ln>
                <a:noFill/>
              </a:ln>
              <a:solidFill>
                <a:srgbClr val="66B512"/>
              </a:solidFill>
              <a:effectLst/>
              <a:uLnTx/>
              <a:uFillTx/>
              <a:latin typeface="Arial" panose="020B0604020202020204"/>
              <a:ea typeface="+mn-ea"/>
              <a:cs typeface="+mn-cs"/>
            </a:endParaRPr>
          </a:p>
        </p:txBody>
      </p:sp>
      <p:sp>
        <p:nvSpPr>
          <p:cNvPr id="5" name="Titel 4">
            <a:extLst>
              <a:ext uri="{FF2B5EF4-FFF2-40B4-BE49-F238E27FC236}">
                <a16:creationId xmlns:a16="http://schemas.microsoft.com/office/drawing/2014/main" id="{653E67E1-4DAB-445E-81DB-DB120F4F58BD}"/>
              </a:ext>
            </a:extLst>
          </p:cNvPr>
          <p:cNvSpPr>
            <a:spLocks noGrp="1"/>
          </p:cNvSpPr>
          <p:nvPr>
            <p:ph type="title"/>
          </p:nvPr>
        </p:nvSpPr>
        <p:spPr/>
        <p:txBody>
          <a:bodyPr>
            <a:normAutofit/>
          </a:bodyPr>
          <a:lstStyle/>
          <a:p>
            <a:r>
              <a:rPr lang="de-CH" sz="2400"/>
              <a:t>References (3)</a:t>
            </a:r>
          </a:p>
        </p:txBody>
      </p:sp>
      <p:sp>
        <p:nvSpPr>
          <p:cNvPr id="6" name="Inhaltsplatzhalter 5">
            <a:extLst>
              <a:ext uri="{FF2B5EF4-FFF2-40B4-BE49-F238E27FC236}">
                <a16:creationId xmlns:a16="http://schemas.microsoft.com/office/drawing/2014/main" id="{5BEFB836-EB21-4A04-8061-6E9C24BE8152}"/>
              </a:ext>
            </a:extLst>
          </p:cNvPr>
          <p:cNvSpPr>
            <a:spLocks noGrp="1"/>
          </p:cNvSpPr>
          <p:nvPr>
            <p:ph sz="quarter" idx="16"/>
          </p:nvPr>
        </p:nvSpPr>
        <p:spPr/>
        <p:txBody>
          <a:bodyPr vert="horz" lIns="90000" tIns="45720" rIns="91440" bIns="45720" rtlCol="0" anchor="t">
            <a:noAutofit/>
          </a:bodyPr>
          <a:lstStyle/>
          <a:p>
            <a:pPr marL="0" indent="0">
              <a:buNone/>
            </a:pPr>
            <a:r>
              <a:rPr lang="en-GB" sz="1100" b="1" dirty="0"/>
              <a:t>de Boer IH</a:t>
            </a:r>
            <a:r>
              <a:rPr lang="en-GB" sz="1100" dirty="0"/>
              <a:t>, et al. Diabetes Management in Chronic Kidney Disease: A Consensus Report by the American Diabetes Association (ADA) and Kidney Disease: Improving Global Outcomes (KDIGO). Diabetes care, 2022;45(12):3075-3090</a:t>
            </a:r>
          </a:p>
          <a:p>
            <a:pPr marL="0" indent="0">
              <a:lnSpc>
                <a:spcPct val="120000"/>
              </a:lnSpc>
              <a:buNone/>
            </a:pPr>
            <a:r>
              <a:rPr lang="de-CH" sz="1100" b="1" dirty="0" err="1"/>
              <a:t>Eplerenone</a:t>
            </a:r>
            <a:r>
              <a:rPr lang="de-CH" sz="1100" dirty="0"/>
              <a:t> </a:t>
            </a:r>
            <a:r>
              <a:rPr lang="de-CH" sz="1100" dirty="0" err="1"/>
              <a:t>product</a:t>
            </a:r>
            <a:r>
              <a:rPr lang="de-CH" sz="1100" dirty="0"/>
              <a:t> </a:t>
            </a:r>
            <a:r>
              <a:rPr lang="de-CH" sz="1100" dirty="0" err="1"/>
              <a:t>information</a:t>
            </a:r>
            <a:r>
              <a:rPr lang="de-CH" sz="1100" dirty="0"/>
              <a:t> </a:t>
            </a:r>
            <a:r>
              <a:rPr lang="de-CH" sz="1100" dirty="0">
                <a:hlinkClick r:id="rId3">
                  <a:extLst>
                    <a:ext uri="{A12FA001-AC4F-418D-AE19-62706E023703}">
                      <ahyp:hlinkClr xmlns:ahyp="http://schemas.microsoft.com/office/drawing/2018/hyperlinkcolor" val="tx"/>
                    </a:ext>
                  </a:extLst>
                </a:hlinkClick>
              </a:rPr>
              <a:t>www.swissmedicinfo.ch</a:t>
            </a:r>
            <a:endParaRPr lang="fr-FR" sz="1100" b="1" dirty="0"/>
          </a:p>
          <a:p>
            <a:pPr marL="0" indent="0">
              <a:lnSpc>
                <a:spcPct val="120000"/>
              </a:lnSpc>
              <a:buNone/>
            </a:pPr>
            <a:r>
              <a:rPr lang="fr-FR" sz="1100" b="1" dirty="0" err="1"/>
              <a:t>Fagart</a:t>
            </a:r>
            <a:r>
              <a:rPr lang="fr-FR" sz="1100" b="1" dirty="0"/>
              <a:t> J</a:t>
            </a:r>
            <a:r>
              <a:rPr lang="fr-FR" sz="1100" dirty="0"/>
              <a:t>, et al. A New Mode of Mineralocorticoid Receptor </a:t>
            </a:r>
            <a:r>
              <a:rPr lang="fr-FR" sz="1100" dirty="0" err="1"/>
              <a:t>Antagonism</a:t>
            </a:r>
            <a:r>
              <a:rPr lang="fr-FR" sz="1100" dirty="0"/>
              <a:t> by </a:t>
            </a:r>
            <a:r>
              <a:rPr lang="fr-FR" sz="1100" dirty="0" err="1"/>
              <a:t>aPotent</a:t>
            </a:r>
            <a:r>
              <a:rPr lang="fr-FR" sz="1100" dirty="0"/>
              <a:t> and </a:t>
            </a:r>
            <a:r>
              <a:rPr lang="fr-FR" sz="1100" dirty="0" err="1"/>
              <a:t>Selective</a:t>
            </a:r>
            <a:r>
              <a:rPr lang="fr-FR" sz="1100" dirty="0"/>
              <a:t> </a:t>
            </a:r>
            <a:r>
              <a:rPr lang="fr-FR" sz="1100" dirty="0" err="1"/>
              <a:t>Nonsteroidal</a:t>
            </a:r>
            <a:r>
              <a:rPr lang="fr-FR" sz="1100" dirty="0"/>
              <a:t> </a:t>
            </a:r>
            <a:r>
              <a:rPr lang="fr-FR" sz="1100" dirty="0" err="1"/>
              <a:t>Molecule</a:t>
            </a:r>
            <a:r>
              <a:rPr lang="fr-FR" sz="1100" dirty="0"/>
              <a:t>. J Biol </a:t>
            </a:r>
            <a:r>
              <a:rPr lang="fr-FR" sz="1100" dirty="0" err="1"/>
              <a:t>Chem</a:t>
            </a:r>
            <a:r>
              <a:rPr lang="fr-FR" sz="1100" dirty="0"/>
              <a:t> 2010;285:29932–29940</a:t>
            </a:r>
          </a:p>
          <a:p>
            <a:pPr marL="0" indent="0">
              <a:lnSpc>
                <a:spcPct val="120000"/>
              </a:lnSpc>
              <a:buNone/>
            </a:pPr>
            <a:r>
              <a:rPr lang="de-CH" sz="1100" b="1" dirty="0"/>
              <a:t>Fioretto  P, </a:t>
            </a:r>
            <a:r>
              <a:rPr lang="de-CH" sz="1100" b="1" dirty="0" err="1"/>
              <a:t>Pontremoli</a:t>
            </a:r>
            <a:r>
              <a:rPr lang="de-CH" sz="1100" b="1" dirty="0"/>
              <a:t> A</a:t>
            </a:r>
            <a:r>
              <a:rPr lang="de-CH" sz="1100" dirty="0"/>
              <a:t>. Expanding </a:t>
            </a:r>
            <a:r>
              <a:rPr lang="de-CH" sz="1100" dirty="0" err="1"/>
              <a:t>the</a:t>
            </a:r>
            <a:r>
              <a:rPr lang="de-CH" sz="1100" dirty="0"/>
              <a:t> </a:t>
            </a:r>
            <a:r>
              <a:rPr lang="de-CH" sz="1100" dirty="0" err="1"/>
              <a:t>therapy</a:t>
            </a:r>
            <a:r>
              <a:rPr lang="de-CH" sz="1100" dirty="0"/>
              <a:t> </a:t>
            </a:r>
            <a:r>
              <a:rPr lang="de-CH" sz="1100" dirty="0" err="1"/>
              <a:t>options</a:t>
            </a:r>
            <a:r>
              <a:rPr lang="de-CH" sz="1100" dirty="0"/>
              <a:t> </a:t>
            </a:r>
            <a:r>
              <a:rPr lang="de-CH" sz="1100" dirty="0" err="1"/>
              <a:t>for</a:t>
            </a:r>
            <a:r>
              <a:rPr lang="de-CH" sz="1100" dirty="0"/>
              <a:t> </a:t>
            </a:r>
            <a:r>
              <a:rPr lang="de-CH" sz="1100" dirty="0" err="1"/>
              <a:t>diabetic</a:t>
            </a:r>
            <a:r>
              <a:rPr lang="de-CH" sz="1100" dirty="0"/>
              <a:t> </a:t>
            </a:r>
            <a:r>
              <a:rPr lang="de-CH" sz="1100" dirty="0" err="1"/>
              <a:t>kidney</a:t>
            </a:r>
            <a:r>
              <a:rPr lang="de-CH" sz="1100" dirty="0"/>
              <a:t> </a:t>
            </a:r>
            <a:r>
              <a:rPr lang="de-CH" sz="1100" dirty="0" err="1"/>
              <a:t>disease</a:t>
            </a:r>
            <a:r>
              <a:rPr lang="de-CH" sz="1100" dirty="0"/>
              <a:t>. Nature Reviews </a:t>
            </a:r>
            <a:r>
              <a:rPr lang="de-CH" sz="1100" dirty="0" err="1"/>
              <a:t>Nephrol</a:t>
            </a:r>
            <a:r>
              <a:rPr lang="de-CH" sz="1100" dirty="0"/>
              <a:t> 2022; 18: 78-79</a:t>
            </a:r>
          </a:p>
          <a:p>
            <a:pPr marL="0" indent="0">
              <a:lnSpc>
                <a:spcPct val="120000"/>
              </a:lnSpc>
              <a:buNone/>
            </a:pPr>
            <a:r>
              <a:rPr lang="en-US" sz="1100" b="1" dirty="0"/>
              <a:t>Fox CS, </a:t>
            </a:r>
            <a:r>
              <a:rPr lang="en-US" sz="1100" dirty="0"/>
              <a:t>et al. Associations of kidney disease measures with mortality and end-stage renal disease in individuals with and without diabetes: a meta-analysis. Lancet 2012;380:1662–1673 </a:t>
            </a:r>
            <a:endParaRPr lang="de-DE" sz="1100" dirty="0"/>
          </a:p>
          <a:p>
            <a:pPr marL="0" indent="0">
              <a:lnSpc>
                <a:spcPct val="120000"/>
              </a:lnSpc>
              <a:buNone/>
            </a:pPr>
            <a:r>
              <a:rPr lang="fr-FR" sz="1100" b="1" dirty="0" err="1"/>
              <a:t>Grune</a:t>
            </a:r>
            <a:r>
              <a:rPr lang="fr-FR" sz="1100" b="1" dirty="0"/>
              <a:t> J</a:t>
            </a:r>
            <a:r>
              <a:rPr lang="fr-FR" sz="1100" dirty="0"/>
              <a:t>, et al. </a:t>
            </a:r>
            <a:r>
              <a:rPr lang="fr-FR" sz="1100" dirty="0" err="1"/>
              <a:t>Selective</a:t>
            </a:r>
            <a:r>
              <a:rPr lang="fr-FR" sz="1100" dirty="0"/>
              <a:t> Mineralocorticoid Receptor </a:t>
            </a:r>
            <a:r>
              <a:rPr lang="fr-FR" sz="1100" dirty="0" err="1"/>
              <a:t>Cofactor</a:t>
            </a:r>
            <a:r>
              <a:rPr lang="fr-FR" sz="1100" dirty="0"/>
              <a:t> Modulation as </a:t>
            </a:r>
            <a:r>
              <a:rPr lang="fr-FR" sz="1100" dirty="0" err="1"/>
              <a:t>Molecular</a:t>
            </a:r>
            <a:r>
              <a:rPr lang="fr-FR" sz="1100" dirty="0"/>
              <a:t> Basis for </a:t>
            </a:r>
            <a:r>
              <a:rPr lang="fr-FR" sz="1100" dirty="0" err="1"/>
              <a:t>Finerenone’s</a:t>
            </a:r>
            <a:r>
              <a:rPr lang="fr-FR" sz="1100" dirty="0"/>
              <a:t> </a:t>
            </a:r>
            <a:r>
              <a:rPr lang="fr-FR" sz="1100" dirty="0" err="1"/>
              <a:t>Antifibrotic</a:t>
            </a:r>
            <a:r>
              <a:rPr lang="fr-FR" sz="1100" dirty="0"/>
              <a:t> Activity. Hypertension 2018;71:599–608</a:t>
            </a:r>
            <a:endParaRPr lang="da-DK" sz="1100" dirty="0"/>
          </a:p>
          <a:p>
            <a:pPr marL="0" indent="0">
              <a:lnSpc>
                <a:spcPct val="120000"/>
              </a:lnSpc>
              <a:buNone/>
            </a:pPr>
            <a:r>
              <a:rPr lang="en-US" sz="1100" b="1" dirty="0" err="1"/>
              <a:t>Grune</a:t>
            </a:r>
            <a:r>
              <a:rPr lang="en-US" sz="1100" b="1" dirty="0"/>
              <a:t> J</a:t>
            </a:r>
            <a:r>
              <a:rPr lang="en-US" sz="1100" dirty="0"/>
              <a:t>, et al. Steroidal and Nonsteroidal Mineralocorticoid Receptor Antagonists Cause Differential Cardiac Gene Expression in Pressure Overload-induced Cardiac Hypertrophy. J Cardiovasc </a:t>
            </a:r>
            <a:r>
              <a:rPr lang="en-US" sz="1100" dirty="0" err="1"/>
              <a:t>Pharmacol</a:t>
            </a:r>
            <a:r>
              <a:rPr lang="en-US" sz="1100" dirty="0"/>
              <a:t> 2016;67:402–411</a:t>
            </a:r>
            <a:endParaRPr lang="de-CH" sz="1100" dirty="0"/>
          </a:p>
          <a:p>
            <a:pPr marL="0" indent="0">
              <a:lnSpc>
                <a:spcPct val="120000"/>
              </a:lnSpc>
              <a:buNone/>
            </a:pPr>
            <a:r>
              <a:rPr lang="en-GB" sz="1100" b="1" dirty="0"/>
              <a:t>Kidney Disease: Improving Global Outcomes (KDIGO)  </a:t>
            </a:r>
            <a:r>
              <a:rPr lang="de-CH" sz="1100" dirty="0"/>
              <a:t>2012. KDIGO Clinical Practice Guideline </a:t>
            </a:r>
            <a:r>
              <a:rPr lang="de-CH" sz="1100" dirty="0" err="1"/>
              <a:t>for</a:t>
            </a:r>
            <a:r>
              <a:rPr lang="de-CH" sz="1100" dirty="0"/>
              <a:t> </a:t>
            </a:r>
            <a:r>
              <a:rPr lang="de-CH" sz="1100" dirty="0" err="1"/>
              <a:t>the</a:t>
            </a:r>
            <a:r>
              <a:rPr lang="de-CH" sz="1100" dirty="0"/>
              <a:t> Evaluation and Management </a:t>
            </a:r>
            <a:r>
              <a:rPr lang="de-CH" sz="1100" dirty="0" err="1"/>
              <a:t>of</a:t>
            </a:r>
            <a:r>
              <a:rPr lang="de-CH" sz="1100" dirty="0"/>
              <a:t> </a:t>
            </a:r>
            <a:r>
              <a:rPr lang="de-CH" sz="1100" dirty="0" err="1"/>
              <a:t>Chronic</a:t>
            </a:r>
            <a:r>
              <a:rPr lang="de-CH" sz="1100" dirty="0"/>
              <a:t> </a:t>
            </a:r>
            <a:r>
              <a:rPr lang="de-CH" sz="1100" dirty="0" err="1"/>
              <a:t>Kidney</a:t>
            </a:r>
            <a:r>
              <a:rPr lang="de-CH" sz="1100" dirty="0"/>
              <a:t> Disease. </a:t>
            </a:r>
            <a:r>
              <a:rPr lang="de-CH" sz="1100" dirty="0" err="1"/>
              <a:t>Kidney</a:t>
            </a:r>
            <a:r>
              <a:rPr lang="de-CH" sz="1100" dirty="0"/>
              <a:t> </a:t>
            </a:r>
            <a:r>
              <a:rPr lang="de-CH" sz="1100" dirty="0" err="1"/>
              <a:t>Int</a:t>
            </a:r>
            <a:r>
              <a:rPr lang="de-CH" sz="1100" dirty="0"/>
              <a:t> 2013;3:1–150</a:t>
            </a:r>
            <a:endParaRPr lang="de-DE" sz="1100" dirty="0"/>
          </a:p>
          <a:p>
            <a:pPr marL="0" indent="0">
              <a:lnSpc>
                <a:spcPct val="120000"/>
              </a:lnSpc>
              <a:buNone/>
            </a:pPr>
            <a:r>
              <a:rPr lang="en-GB" sz="1100" b="1" dirty="0"/>
              <a:t>Kidney Disease: Improving Global Outcomes (KDIGO) </a:t>
            </a:r>
            <a:r>
              <a:rPr lang="en-GB" sz="1100" dirty="0"/>
              <a:t>2022. KDIGO Clinical Practice Guideline for Diabetes Management in Chronic Kidney Disease. Kidney Int 2022;102:S1–S128;</a:t>
            </a:r>
            <a:endParaRPr lang="de-CH" sz="1100" dirty="0"/>
          </a:p>
          <a:p>
            <a:pPr marL="0" indent="0">
              <a:lnSpc>
                <a:spcPct val="120000"/>
              </a:lnSpc>
              <a:buNone/>
            </a:pPr>
            <a:r>
              <a:rPr lang="de-CH" sz="1100" b="1" dirty="0"/>
              <a:t>Kerendia</a:t>
            </a:r>
            <a:r>
              <a:rPr lang="de-CH" sz="1100" dirty="0"/>
              <a:t> </a:t>
            </a:r>
            <a:r>
              <a:rPr lang="de-CH" sz="1100" dirty="0" err="1"/>
              <a:t>product</a:t>
            </a:r>
            <a:r>
              <a:rPr lang="de-CH" sz="1100" dirty="0"/>
              <a:t> </a:t>
            </a:r>
            <a:r>
              <a:rPr lang="de-CH" sz="1100" dirty="0" err="1"/>
              <a:t>information</a:t>
            </a:r>
            <a:r>
              <a:rPr lang="de-CH" sz="1100" dirty="0"/>
              <a:t> </a:t>
            </a:r>
            <a:r>
              <a:rPr lang="de-CH" sz="1100" dirty="0">
                <a:hlinkClick r:id="rId3">
                  <a:extLst>
                    <a:ext uri="{A12FA001-AC4F-418D-AE19-62706E023703}">
                      <ahyp:hlinkClr xmlns:ahyp="http://schemas.microsoft.com/office/drawing/2018/hyperlinkcolor" val="tx"/>
                    </a:ext>
                  </a:extLst>
                </a:hlinkClick>
              </a:rPr>
              <a:t>www.swissmedicinfo.ch</a:t>
            </a:r>
            <a:endParaRPr lang="de-CH" sz="1100" dirty="0"/>
          </a:p>
          <a:p>
            <a:pPr marL="0" indent="0">
              <a:lnSpc>
                <a:spcPct val="120000"/>
              </a:lnSpc>
              <a:buNone/>
            </a:pPr>
            <a:r>
              <a:rPr lang="de-CH" sz="1100" b="1" dirty="0"/>
              <a:t>Kolkhof P</a:t>
            </a:r>
            <a:r>
              <a:rPr lang="de-CH" sz="1100" dirty="0"/>
              <a:t>, et al. Finerenone, a </a:t>
            </a:r>
            <a:r>
              <a:rPr lang="de-CH" sz="1100" dirty="0" err="1"/>
              <a:t>Novel</a:t>
            </a:r>
            <a:r>
              <a:rPr lang="de-CH" sz="1100" dirty="0"/>
              <a:t> </a:t>
            </a:r>
            <a:r>
              <a:rPr lang="de-CH" sz="1100" dirty="0" err="1"/>
              <a:t>Selective</a:t>
            </a:r>
            <a:r>
              <a:rPr lang="de-CH" sz="1100" dirty="0"/>
              <a:t> </a:t>
            </a:r>
            <a:r>
              <a:rPr lang="de-CH" sz="1100" dirty="0" err="1"/>
              <a:t>Nonsteroidal</a:t>
            </a:r>
            <a:r>
              <a:rPr lang="de-CH" sz="1100" dirty="0"/>
              <a:t> Mineralocorticoid Receptor Antagonist </a:t>
            </a:r>
            <a:r>
              <a:rPr lang="de-CH" sz="1100" dirty="0" err="1"/>
              <a:t>Protects</a:t>
            </a:r>
            <a:r>
              <a:rPr lang="de-CH" sz="1100" dirty="0"/>
              <a:t> </a:t>
            </a:r>
            <a:r>
              <a:rPr lang="de-CH" sz="1100" dirty="0" err="1"/>
              <a:t>From</a:t>
            </a:r>
            <a:r>
              <a:rPr lang="de-CH" sz="1100" dirty="0"/>
              <a:t> Rat </a:t>
            </a:r>
            <a:r>
              <a:rPr lang="de-CH" sz="1100" dirty="0" err="1"/>
              <a:t>Cardiorenal</a:t>
            </a:r>
            <a:r>
              <a:rPr lang="de-CH" sz="1100" dirty="0"/>
              <a:t> </a:t>
            </a:r>
            <a:r>
              <a:rPr lang="de-CH" sz="1100" dirty="0" err="1"/>
              <a:t>Injury</a:t>
            </a:r>
            <a:r>
              <a:rPr lang="de-CH" sz="1100" dirty="0"/>
              <a:t>. J </a:t>
            </a:r>
            <a:r>
              <a:rPr lang="de-CH" sz="1100" dirty="0" err="1"/>
              <a:t>Cardiovasc</a:t>
            </a:r>
            <a:r>
              <a:rPr lang="de-CH" sz="1100" dirty="0"/>
              <a:t> </a:t>
            </a:r>
            <a:r>
              <a:rPr lang="de-CH" sz="1100" dirty="0" err="1"/>
              <a:t>Pharm</a:t>
            </a:r>
            <a:r>
              <a:rPr lang="de-CH" sz="1100" dirty="0"/>
              <a:t> 2014;64:69–78</a:t>
            </a:r>
          </a:p>
          <a:p>
            <a:pPr marL="0" indent="0">
              <a:lnSpc>
                <a:spcPct val="120000"/>
              </a:lnSpc>
              <a:buNone/>
            </a:pPr>
            <a:endParaRPr lang="de-CH" sz="1100" dirty="0"/>
          </a:p>
        </p:txBody>
      </p:sp>
    </p:spTree>
    <p:extLst>
      <p:ext uri="{BB962C8B-B14F-4D97-AF65-F5344CB8AC3E}">
        <p14:creationId xmlns:p14="http://schemas.microsoft.com/office/powerpoint/2010/main" val="35559877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792D31F-E7AF-45C9-9123-3D555CE33E5A}"/>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F8E309-D608-654D-B811-6A2C46C88181}" type="slidenum">
              <a:rPr kumimoji="0" lang="en-US" sz="900" b="0" i="0" u="none" strike="noStrike" kern="1200" cap="none" spc="0" normalizeH="0" baseline="0" noProof="0" smtClean="0">
                <a:ln>
                  <a:noFill/>
                </a:ln>
                <a:solidFill>
                  <a:srgbClr val="66B512"/>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US" sz="900" b="0" i="0" u="none" strike="noStrike" kern="1200" cap="none" spc="0" normalizeH="0" baseline="0" noProof="0">
              <a:ln>
                <a:noFill/>
              </a:ln>
              <a:solidFill>
                <a:srgbClr val="66B512"/>
              </a:solidFill>
              <a:effectLst/>
              <a:uLnTx/>
              <a:uFillTx/>
              <a:latin typeface="Arial" panose="020B0604020202020204"/>
              <a:ea typeface="+mn-ea"/>
              <a:cs typeface="+mn-cs"/>
            </a:endParaRPr>
          </a:p>
        </p:txBody>
      </p:sp>
      <p:sp>
        <p:nvSpPr>
          <p:cNvPr id="5" name="Titel 4">
            <a:extLst>
              <a:ext uri="{FF2B5EF4-FFF2-40B4-BE49-F238E27FC236}">
                <a16:creationId xmlns:a16="http://schemas.microsoft.com/office/drawing/2014/main" id="{653E67E1-4DAB-445E-81DB-DB120F4F58BD}"/>
              </a:ext>
            </a:extLst>
          </p:cNvPr>
          <p:cNvSpPr>
            <a:spLocks noGrp="1"/>
          </p:cNvSpPr>
          <p:nvPr>
            <p:ph type="title"/>
          </p:nvPr>
        </p:nvSpPr>
        <p:spPr/>
        <p:txBody>
          <a:bodyPr>
            <a:normAutofit/>
          </a:bodyPr>
          <a:lstStyle/>
          <a:p>
            <a:r>
              <a:rPr lang="de-CH" sz="2400"/>
              <a:t>References (4)</a:t>
            </a:r>
          </a:p>
        </p:txBody>
      </p:sp>
      <p:sp>
        <p:nvSpPr>
          <p:cNvPr id="6" name="Inhaltsplatzhalter 5">
            <a:extLst>
              <a:ext uri="{FF2B5EF4-FFF2-40B4-BE49-F238E27FC236}">
                <a16:creationId xmlns:a16="http://schemas.microsoft.com/office/drawing/2014/main" id="{5BEFB836-EB21-4A04-8061-6E9C24BE8152}"/>
              </a:ext>
            </a:extLst>
          </p:cNvPr>
          <p:cNvSpPr>
            <a:spLocks noGrp="1"/>
          </p:cNvSpPr>
          <p:nvPr>
            <p:ph sz="quarter" idx="16"/>
          </p:nvPr>
        </p:nvSpPr>
        <p:spPr/>
        <p:txBody>
          <a:bodyPr vert="horz" lIns="90000" tIns="45720" rIns="91440" bIns="45720" rtlCol="0" anchor="t">
            <a:normAutofit/>
          </a:bodyPr>
          <a:lstStyle/>
          <a:p>
            <a:pPr marL="0" indent="0">
              <a:lnSpc>
                <a:spcPct val="120000"/>
              </a:lnSpc>
              <a:buNone/>
            </a:pPr>
            <a:r>
              <a:rPr lang="fr-FR" sz="1100" b="1" dirty="0" err="1"/>
              <a:t>Lattenist</a:t>
            </a:r>
            <a:r>
              <a:rPr lang="fr-FR" sz="1100" b="1" dirty="0"/>
              <a:t> L</a:t>
            </a:r>
            <a:r>
              <a:rPr lang="fr-FR" sz="1100" dirty="0"/>
              <a:t>, et al. </a:t>
            </a:r>
            <a:r>
              <a:rPr lang="fr-FR" sz="1100" dirty="0" err="1"/>
              <a:t>Nonsteroidal</a:t>
            </a:r>
            <a:r>
              <a:rPr lang="fr-FR" sz="1100" dirty="0"/>
              <a:t> </a:t>
            </a:r>
            <a:r>
              <a:rPr lang="fr-FR" sz="1100" dirty="0" err="1"/>
              <a:t>Mineralocorticoid</a:t>
            </a:r>
            <a:r>
              <a:rPr lang="fr-FR" sz="1100" dirty="0"/>
              <a:t> </a:t>
            </a:r>
            <a:r>
              <a:rPr lang="fr-FR" sz="1100" dirty="0" err="1"/>
              <a:t>Receptor</a:t>
            </a:r>
            <a:r>
              <a:rPr lang="fr-FR" sz="1100" dirty="0"/>
              <a:t> </a:t>
            </a:r>
            <a:r>
              <a:rPr lang="fr-FR" sz="1100" dirty="0" err="1"/>
              <a:t>Antagonist</a:t>
            </a:r>
            <a:r>
              <a:rPr lang="fr-FR" sz="1100" dirty="0"/>
              <a:t> Finerenone </a:t>
            </a:r>
            <a:r>
              <a:rPr lang="fr-FR" sz="1100" dirty="0" err="1"/>
              <a:t>Protects</a:t>
            </a:r>
            <a:r>
              <a:rPr lang="fr-FR" sz="1100" dirty="0"/>
              <a:t> Against Acute </a:t>
            </a:r>
            <a:r>
              <a:rPr lang="fr-FR" sz="1100" dirty="0" err="1"/>
              <a:t>Kidney</a:t>
            </a:r>
            <a:r>
              <a:rPr lang="fr-FR" sz="1100" dirty="0"/>
              <a:t> </a:t>
            </a:r>
            <a:r>
              <a:rPr lang="fr-FR" sz="1100" dirty="0" err="1"/>
              <a:t>Injury</a:t>
            </a:r>
            <a:r>
              <a:rPr lang="fr-FR" sz="1100" dirty="0"/>
              <a:t>–</a:t>
            </a:r>
            <a:r>
              <a:rPr lang="fr-FR" sz="1100" dirty="0" err="1"/>
              <a:t>Mediated</a:t>
            </a:r>
            <a:r>
              <a:rPr lang="fr-FR" sz="1100" dirty="0"/>
              <a:t> </a:t>
            </a:r>
            <a:r>
              <a:rPr lang="fr-FR" sz="1100" dirty="0" err="1"/>
              <a:t>Chronic</a:t>
            </a:r>
            <a:r>
              <a:rPr lang="fr-FR" sz="1100" dirty="0"/>
              <a:t> </a:t>
            </a:r>
            <a:r>
              <a:rPr lang="fr-FR" sz="1100" dirty="0" err="1"/>
              <a:t>Kidney</a:t>
            </a:r>
            <a:r>
              <a:rPr lang="fr-FR" sz="1100" dirty="0"/>
              <a:t> </a:t>
            </a:r>
            <a:r>
              <a:rPr lang="fr-FR" sz="1100" dirty="0" err="1"/>
              <a:t>Disease</a:t>
            </a:r>
            <a:r>
              <a:rPr lang="fr-FR" sz="1100" dirty="0"/>
              <a:t> </a:t>
            </a:r>
            <a:r>
              <a:rPr lang="fr-FR" sz="1100" dirty="0" err="1"/>
              <a:t>Role</a:t>
            </a:r>
            <a:r>
              <a:rPr lang="fr-FR" sz="1100" dirty="0"/>
              <a:t> of </a:t>
            </a:r>
            <a:r>
              <a:rPr lang="fr-FR" sz="1100" dirty="0" err="1"/>
              <a:t>Oxidative</a:t>
            </a:r>
            <a:r>
              <a:rPr lang="fr-FR" sz="1100" dirty="0"/>
              <a:t> Stress. Hypertension 2017;69:870–878</a:t>
            </a:r>
          </a:p>
          <a:p>
            <a:pPr marL="0" indent="0" algn="l">
              <a:buNone/>
            </a:pPr>
            <a:r>
              <a:rPr lang="de-CH" sz="1100" b="1" dirty="0"/>
              <a:t>Lehmann R</a:t>
            </a:r>
            <a:r>
              <a:rPr lang="de-CH" sz="1100" dirty="0"/>
              <a:t>. Neue Schweizerische Empfehlungen zur Therapie des Typ 2 Diabetes Mellitus 2023. Der Informierte Arzt 2023; </a:t>
            </a:r>
            <a:r>
              <a:rPr lang="de-CH" sz="1100" dirty="0" err="1"/>
              <a:t>Vol</a:t>
            </a:r>
            <a:r>
              <a:rPr lang="de-CH" sz="1100" dirty="0"/>
              <a:t> 13 Ausgabe 8, www.medinfo-verlag.ch</a:t>
            </a:r>
          </a:p>
          <a:p>
            <a:pPr marL="0" indent="0" fontAlgn="auto">
              <a:lnSpc>
                <a:spcPct val="120000"/>
              </a:lnSpc>
              <a:spcAft>
                <a:spcPts val="0"/>
              </a:spcAft>
              <a:buNone/>
            </a:pPr>
            <a:r>
              <a:rPr lang="de-CH" sz="1100" b="1" dirty="0" err="1"/>
              <a:t>Lentini</a:t>
            </a:r>
            <a:r>
              <a:rPr lang="de-CH" sz="1100" b="1" dirty="0"/>
              <a:t> S</a:t>
            </a:r>
            <a:r>
              <a:rPr lang="de-CH" sz="1100" dirty="0"/>
              <a:t>, et al. </a:t>
            </a:r>
            <a:r>
              <a:rPr lang="de-CH" sz="1100" dirty="0" err="1"/>
              <a:t>Pharmacokinetics</a:t>
            </a:r>
            <a:r>
              <a:rPr lang="de-CH" sz="1100" dirty="0"/>
              <a:t>, </a:t>
            </a:r>
            <a:r>
              <a:rPr lang="de-CH" sz="1100" dirty="0" err="1"/>
              <a:t>safety</a:t>
            </a:r>
            <a:r>
              <a:rPr lang="de-CH" sz="1100" dirty="0"/>
              <a:t> and </a:t>
            </a:r>
            <a:r>
              <a:rPr lang="de-CH" sz="1100" dirty="0" err="1"/>
              <a:t>tolerability</a:t>
            </a:r>
            <a:r>
              <a:rPr lang="de-CH" sz="1100" dirty="0"/>
              <a:t> of </a:t>
            </a:r>
            <a:r>
              <a:rPr lang="de-CH" sz="1100" dirty="0" err="1"/>
              <a:t>the</a:t>
            </a:r>
            <a:r>
              <a:rPr lang="de-CH" sz="1100" dirty="0"/>
              <a:t> </a:t>
            </a:r>
            <a:r>
              <a:rPr lang="de-CH" sz="1100" dirty="0" err="1"/>
              <a:t>novel</a:t>
            </a:r>
            <a:r>
              <a:rPr lang="de-CH" sz="1100" dirty="0"/>
              <a:t>, </a:t>
            </a:r>
            <a:r>
              <a:rPr lang="de-CH" sz="1100" dirty="0" err="1"/>
              <a:t>selective</a:t>
            </a:r>
            <a:r>
              <a:rPr lang="de-CH" sz="1100" dirty="0"/>
              <a:t> </a:t>
            </a:r>
            <a:r>
              <a:rPr lang="de-CH" sz="1100" dirty="0" err="1"/>
              <a:t>mineralocorticoid</a:t>
            </a:r>
            <a:r>
              <a:rPr lang="de-CH" sz="1100" dirty="0"/>
              <a:t> </a:t>
            </a:r>
            <a:r>
              <a:rPr lang="de-CH" sz="1100" dirty="0" err="1"/>
              <a:t>receptor</a:t>
            </a:r>
            <a:r>
              <a:rPr lang="de-CH" sz="1100" dirty="0"/>
              <a:t> </a:t>
            </a:r>
            <a:r>
              <a:rPr lang="de-CH" sz="1100" dirty="0" err="1"/>
              <a:t>antagonist</a:t>
            </a:r>
            <a:r>
              <a:rPr lang="de-CH" sz="1100" dirty="0"/>
              <a:t> </a:t>
            </a:r>
            <a:r>
              <a:rPr lang="de-CH" sz="1100" dirty="0" err="1"/>
              <a:t>finerenone</a:t>
            </a:r>
            <a:r>
              <a:rPr lang="de-CH" sz="1100" dirty="0"/>
              <a:t> – </a:t>
            </a:r>
            <a:r>
              <a:rPr lang="de-CH" sz="1100" dirty="0" err="1"/>
              <a:t>results</a:t>
            </a:r>
            <a:r>
              <a:rPr lang="de-CH" sz="1100" dirty="0"/>
              <a:t> </a:t>
            </a:r>
            <a:r>
              <a:rPr lang="de-CH" sz="1100" dirty="0" err="1"/>
              <a:t>from</a:t>
            </a:r>
            <a:r>
              <a:rPr lang="de-CH" sz="1100" dirty="0"/>
              <a:t> first-in-man and relative </a:t>
            </a:r>
            <a:r>
              <a:rPr lang="de-CH" sz="1100" dirty="0" err="1"/>
              <a:t>bioavailability</a:t>
            </a:r>
            <a:r>
              <a:rPr lang="de-CH" sz="1100" dirty="0"/>
              <a:t> </a:t>
            </a:r>
            <a:r>
              <a:rPr lang="de-CH" sz="1100" dirty="0" err="1"/>
              <a:t>studies</a:t>
            </a:r>
            <a:r>
              <a:rPr lang="de-CH" sz="1100" dirty="0"/>
              <a:t>. Fundamental </a:t>
            </a:r>
            <a:r>
              <a:rPr lang="de-CH" sz="1100" dirty="0" err="1"/>
              <a:t>Clin</a:t>
            </a:r>
            <a:r>
              <a:rPr lang="de-CH" sz="1100" dirty="0"/>
              <a:t> </a:t>
            </a:r>
            <a:r>
              <a:rPr lang="de-CH" sz="1100" dirty="0" err="1"/>
              <a:t>Pharmacol</a:t>
            </a:r>
            <a:r>
              <a:rPr lang="de-CH" sz="1100" dirty="0"/>
              <a:t> 2016;30:172-184</a:t>
            </a:r>
          </a:p>
          <a:p>
            <a:pPr marL="0" indent="0">
              <a:buNone/>
            </a:pPr>
            <a:r>
              <a:rPr lang="en-US" sz="1100" b="1" dirty="0" err="1"/>
              <a:t>Mancia</a:t>
            </a:r>
            <a:r>
              <a:rPr lang="en-US" sz="1100" b="1" dirty="0"/>
              <a:t> G</a:t>
            </a:r>
            <a:r>
              <a:rPr lang="en-US" sz="1100" dirty="0"/>
              <a:t>. et al. 2023 ESH Guidelines for the management of arterial hypertension The Task Force for the management of arterial hypertension of the European Society of Hypertension Endorsed by the European Renal Association (ERA) and the International Society of Hypertension (ISH). J </a:t>
            </a:r>
            <a:r>
              <a:rPr lang="en-US" sz="1100" dirty="0" err="1"/>
              <a:t>Hypertens</a:t>
            </a:r>
            <a:r>
              <a:rPr lang="en-US" sz="1100" dirty="0"/>
              <a:t> 2023; </a:t>
            </a:r>
            <a:r>
              <a:rPr lang="en-US" sz="1100" dirty="0" err="1"/>
              <a:t>doi</a:t>
            </a:r>
            <a:r>
              <a:rPr lang="en-US" sz="1100" dirty="0"/>
              <a:t>: 10.1097/HJH.0000000000003480</a:t>
            </a:r>
            <a:endParaRPr lang="de-CH" sz="1100" dirty="0"/>
          </a:p>
          <a:p>
            <a:pPr marL="0" indent="0" algn="l">
              <a:buNone/>
            </a:pPr>
            <a:r>
              <a:rPr lang="de-CH" sz="1100" b="1" dirty="0"/>
              <a:t>Marx N</a:t>
            </a:r>
            <a:r>
              <a:rPr lang="de-CH" sz="1100" dirty="0"/>
              <a:t>. et al. </a:t>
            </a:r>
            <a:r>
              <a:rPr lang="en-US" sz="1100" dirty="0"/>
              <a:t>2023 ESC Guidelines for the management of cardiovascular disease in patients with diabetes. </a:t>
            </a:r>
            <a:r>
              <a:rPr lang="en-US" sz="1100" dirty="0" err="1"/>
              <a:t>Eur</a:t>
            </a:r>
            <a:r>
              <a:rPr lang="en-US" sz="1100" dirty="0"/>
              <a:t> Heart J </a:t>
            </a:r>
            <a:r>
              <a:rPr kumimoji="0" lang="fr-FR" sz="1100" b="0" i="0" u="none" strike="noStrike" kern="1200" cap="none" spc="0" normalizeH="0" baseline="0" dirty="0">
                <a:ln>
                  <a:noFill/>
                </a:ln>
                <a:solidFill>
                  <a:srgbClr val="53585A"/>
                </a:solidFill>
                <a:effectLst/>
                <a:uLnTx/>
                <a:uFillTx/>
                <a:latin typeface="Arial" panose="020B0604020202020204"/>
                <a:ea typeface="+mn-ea"/>
                <a:cs typeface="+mn-cs"/>
              </a:rPr>
              <a:t>2023;44(48):5060</a:t>
            </a:r>
            <a:endParaRPr lang="de-CH" sz="1100" dirty="0"/>
          </a:p>
          <a:p>
            <a:pPr marL="0" indent="0" fontAlgn="auto">
              <a:lnSpc>
                <a:spcPct val="120000"/>
              </a:lnSpc>
              <a:spcBef>
                <a:spcPts val="600"/>
              </a:spcBef>
              <a:spcAft>
                <a:spcPts val="0"/>
              </a:spcAft>
              <a:buNone/>
            </a:pPr>
            <a:r>
              <a:rPr lang="de-CH" sz="1100" b="1" dirty="0"/>
              <a:t>Matsushita K</a:t>
            </a:r>
            <a:r>
              <a:rPr lang="de-CH" sz="1100" dirty="0"/>
              <a:t>, et al. </a:t>
            </a:r>
            <a:r>
              <a:rPr lang="de-CH" sz="1100" dirty="0" err="1"/>
              <a:t>Estimated</a:t>
            </a:r>
            <a:r>
              <a:rPr lang="de-CH" sz="1100" dirty="0"/>
              <a:t> </a:t>
            </a:r>
            <a:r>
              <a:rPr lang="de-CH" sz="1100" dirty="0" err="1"/>
              <a:t>glomerular</a:t>
            </a:r>
            <a:r>
              <a:rPr lang="de-CH" sz="1100" dirty="0"/>
              <a:t> </a:t>
            </a:r>
            <a:r>
              <a:rPr lang="de-CH" sz="1100" dirty="0" err="1"/>
              <a:t>filtration</a:t>
            </a:r>
            <a:r>
              <a:rPr lang="de-CH" sz="1100" dirty="0"/>
              <a:t> rate and </a:t>
            </a:r>
            <a:r>
              <a:rPr lang="de-CH" sz="1100" dirty="0" err="1"/>
              <a:t>albuminuria</a:t>
            </a:r>
            <a:r>
              <a:rPr lang="de-CH" sz="1100" dirty="0"/>
              <a:t> </a:t>
            </a:r>
            <a:r>
              <a:rPr lang="de-CH" sz="1100" dirty="0" err="1"/>
              <a:t>for</a:t>
            </a:r>
            <a:r>
              <a:rPr lang="de-CH" sz="1100" dirty="0"/>
              <a:t> </a:t>
            </a:r>
            <a:r>
              <a:rPr lang="de-CH" sz="1100" dirty="0" err="1"/>
              <a:t>prediction</a:t>
            </a:r>
            <a:r>
              <a:rPr lang="de-CH" sz="1100" dirty="0"/>
              <a:t> of </a:t>
            </a:r>
            <a:r>
              <a:rPr lang="de-CH" sz="1100" dirty="0" err="1"/>
              <a:t>cardiovascular</a:t>
            </a:r>
            <a:r>
              <a:rPr lang="de-CH" sz="1100" dirty="0"/>
              <a:t> </a:t>
            </a:r>
            <a:r>
              <a:rPr lang="de-CH" sz="1100" dirty="0" err="1"/>
              <a:t>outcomes</a:t>
            </a:r>
            <a:r>
              <a:rPr lang="de-CH" sz="1100" dirty="0"/>
              <a:t>: a </a:t>
            </a:r>
            <a:r>
              <a:rPr lang="de-CH" sz="1100" dirty="0" err="1"/>
              <a:t>collaborative</a:t>
            </a:r>
            <a:r>
              <a:rPr lang="de-CH" sz="1100" dirty="0"/>
              <a:t> meta-analysis of individual </a:t>
            </a:r>
            <a:r>
              <a:rPr lang="de-CH" sz="1100" dirty="0" err="1"/>
              <a:t>participant</a:t>
            </a:r>
            <a:r>
              <a:rPr lang="de-CH" sz="1100" dirty="0"/>
              <a:t> </a:t>
            </a:r>
            <a:r>
              <a:rPr lang="de-CH" sz="1100" dirty="0" err="1"/>
              <a:t>data</a:t>
            </a:r>
            <a:r>
              <a:rPr lang="de-CH" sz="1100" dirty="0"/>
              <a:t>. Lancet Diabetes </a:t>
            </a:r>
            <a:r>
              <a:rPr lang="de-CH" sz="1100" dirty="0" err="1"/>
              <a:t>Endocrinol</a:t>
            </a:r>
            <a:r>
              <a:rPr lang="de-CH" sz="1100" dirty="0"/>
              <a:t> 2015;3:514-525</a:t>
            </a:r>
          </a:p>
          <a:p>
            <a:pPr marL="0" indent="0" algn="l">
              <a:buNone/>
            </a:pPr>
            <a:r>
              <a:rPr lang="en-US" sz="1100" b="1" dirty="0"/>
              <a:t>McDonagh TA, </a:t>
            </a:r>
            <a:r>
              <a:rPr lang="en-US" sz="1100" dirty="0"/>
              <a:t>et al. 2023 Focused Update of the 2021 ESC Guidelines for the diagnosis and treatment of </a:t>
            </a:r>
            <a:r>
              <a:rPr lang="en-US" sz="1100" dirty="0" err="1"/>
              <a:t>actue</a:t>
            </a:r>
            <a:r>
              <a:rPr lang="en-US" sz="1100" dirty="0"/>
              <a:t> and chronic heart failure. </a:t>
            </a:r>
            <a:r>
              <a:rPr lang="en-US" sz="1100" dirty="0" err="1"/>
              <a:t>Eur</a:t>
            </a:r>
            <a:r>
              <a:rPr lang="en-US" sz="1100" dirty="0"/>
              <a:t> Heart J 2024; 44: 3627-3639</a:t>
            </a:r>
          </a:p>
          <a:p>
            <a:pPr marL="0" indent="0" algn="l">
              <a:buNone/>
            </a:pPr>
            <a:r>
              <a:rPr lang="en-US" sz="1100" b="1" dirty="0"/>
              <a:t>Mora-Fernández C</a:t>
            </a:r>
            <a:r>
              <a:rPr lang="en-US" sz="1100" dirty="0"/>
              <a:t>, et al. Diabetic kidney disease: from physiology to therapeutics. J </a:t>
            </a:r>
            <a:r>
              <a:rPr lang="en-US" sz="1100" dirty="0" err="1"/>
              <a:t>Physiol</a:t>
            </a:r>
            <a:r>
              <a:rPr lang="en-US" sz="1100" dirty="0"/>
              <a:t> 2014;18:3997-412</a:t>
            </a:r>
          </a:p>
          <a:p>
            <a:pPr marL="0" indent="0">
              <a:lnSpc>
                <a:spcPct val="120000"/>
              </a:lnSpc>
              <a:spcBef>
                <a:spcPts val="600"/>
              </a:spcBef>
              <a:buNone/>
            </a:pPr>
            <a:r>
              <a:rPr lang="de-CH" sz="1100" b="1" dirty="0"/>
              <a:t>Neuen BL</a:t>
            </a:r>
            <a:r>
              <a:rPr lang="de-CH" sz="1100" dirty="0"/>
              <a:t>, et al. </a:t>
            </a:r>
            <a:r>
              <a:rPr lang="en-US" sz="1100" dirty="0"/>
              <a:t>Estimated Lifetime Cardiovascular, Kidney and Mortality Benefits of Combination Treatment With SGLT2 Inhibitors, GLP-1 Receptor Agonists, and Non-steroidal MRA Compared With Conventional Care in Patients With Type 2 Diabetes and Albuminuria</a:t>
            </a:r>
            <a:r>
              <a:rPr lang="de-CH" sz="1100" dirty="0"/>
              <a:t>. </a:t>
            </a:r>
            <a:r>
              <a:rPr lang="en-GB" sz="1100" dirty="0"/>
              <a:t>Circulation 2024; </a:t>
            </a:r>
            <a:r>
              <a:rPr lang="de-CH" sz="1100" dirty="0"/>
              <a:t>149:450–462</a:t>
            </a:r>
          </a:p>
          <a:p>
            <a:pPr marL="0" indent="0">
              <a:lnSpc>
                <a:spcPct val="120000"/>
              </a:lnSpc>
              <a:spcBef>
                <a:spcPts val="600"/>
              </a:spcBef>
              <a:buNone/>
            </a:pPr>
            <a:r>
              <a:rPr lang="en-US" sz="1100" b="1" dirty="0"/>
              <a:t>Penn G</a:t>
            </a:r>
            <a:r>
              <a:rPr lang="en-US" sz="1100" dirty="0"/>
              <a:t>, et al. Clinical significance of </a:t>
            </a:r>
            <a:r>
              <a:rPr lang="en-US" sz="1100" dirty="0" err="1"/>
              <a:t>nonalbuminuric</a:t>
            </a:r>
            <a:r>
              <a:rPr lang="en-US" sz="1100" dirty="0"/>
              <a:t> renal impairment in type 2 diabetes. J Hypertension 2011;29:1802–1809</a:t>
            </a:r>
          </a:p>
          <a:p>
            <a:pPr marL="0" indent="0">
              <a:lnSpc>
                <a:spcPct val="120000"/>
              </a:lnSpc>
              <a:spcBef>
                <a:spcPts val="600"/>
              </a:spcBef>
              <a:buNone/>
            </a:pPr>
            <a:r>
              <a:rPr lang="de-CH" sz="1100" b="1" dirty="0"/>
              <a:t>Pitt B</a:t>
            </a:r>
            <a:r>
              <a:rPr lang="de-CH" sz="1100" dirty="0"/>
              <a:t>, et al. </a:t>
            </a:r>
            <a:r>
              <a:rPr lang="de-CH" sz="1100" dirty="0" err="1"/>
              <a:t>Cardiovascular</a:t>
            </a:r>
            <a:r>
              <a:rPr lang="de-CH" sz="1100" dirty="0"/>
              <a:t> Events </a:t>
            </a:r>
            <a:r>
              <a:rPr lang="de-CH" sz="1100" dirty="0" err="1"/>
              <a:t>with</a:t>
            </a:r>
            <a:r>
              <a:rPr lang="de-CH" sz="1100" dirty="0"/>
              <a:t> Finerenone in </a:t>
            </a:r>
            <a:r>
              <a:rPr lang="de-CH" sz="1100" dirty="0" err="1"/>
              <a:t>Kidney</a:t>
            </a:r>
            <a:r>
              <a:rPr lang="de-CH" sz="1100" dirty="0"/>
              <a:t> Disease and Type 2 Diabetes. N Engl J </a:t>
            </a:r>
            <a:r>
              <a:rPr lang="de-CH" sz="1100" dirty="0" err="1"/>
              <a:t>Med</a:t>
            </a:r>
            <a:r>
              <a:rPr lang="de-CH" sz="1100" dirty="0"/>
              <a:t> 2021;</a:t>
            </a:r>
            <a:r>
              <a:rPr lang="en-CH" sz="1100" dirty="0"/>
              <a:t>385:2252-63</a:t>
            </a:r>
            <a:r>
              <a:rPr lang="de-DE" sz="1100" dirty="0"/>
              <a:t>.</a:t>
            </a:r>
            <a:endParaRPr lang="de-CH" sz="1100" dirty="0"/>
          </a:p>
        </p:txBody>
      </p:sp>
    </p:spTree>
    <p:extLst>
      <p:ext uri="{BB962C8B-B14F-4D97-AF65-F5344CB8AC3E}">
        <p14:creationId xmlns:p14="http://schemas.microsoft.com/office/powerpoint/2010/main" val="18122491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792D31F-E7AF-45C9-9123-3D555CE33E5A}"/>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F8E309-D608-654D-B811-6A2C46C88181}" type="slidenum">
              <a:rPr kumimoji="0" lang="en-US" sz="900" b="0" i="0" u="none" strike="noStrike" kern="1200" cap="none" spc="0" normalizeH="0" baseline="0" noProof="0" smtClean="0">
                <a:ln>
                  <a:noFill/>
                </a:ln>
                <a:solidFill>
                  <a:srgbClr val="66B512"/>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US" sz="900" b="0" i="0" u="none" strike="noStrike" kern="1200" cap="none" spc="0" normalizeH="0" baseline="0" noProof="0">
              <a:ln>
                <a:noFill/>
              </a:ln>
              <a:solidFill>
                <a:srgbClr val="66B512"/>
              </a:solidFill>
              <a:effectLst/>
              <a:uLnTx/>
              <a:uFillTx/>
              <a:latin typeface="Arial" panose="020B0604020202020204"/>
              <a:ea typeface="+mn-ea"/>
              <a:cs typeface="+mn-cs"/>
            </a:endParaRPr>
          </a:p>
        </p:txBody>
      </p:sp>
      <p:sp>
        <p:nvSpPr>
          <p:cNvPr id="5" name="Titel 4">
            <a:extLst>
              <a:ext uri="{FF2B5EF4-FFF2-40B4-BE49-F238E27FC236}">
                <a16:creationId xmlns:a16="http://schemas.microsoft.com/office/drawing/2014/main" id="{653E67E1-4DAB-445E-81DB-DB120F4F58BD}"/>
              </a:ext>
            </a:extLst>
          </p:cNvPr>
          <p:cNvSpPr>
            <a:spLocks noGrp="1"/>
          </p:cNvSpPr>
          <p:nvPr>
            <p:ph type="title"/>
          </p:nvPr>
        </p:nvSpPr>
        <p:spPr/>
        <p:txBody>
          <a:bodyPr>
            <a:normAutofit/>
          </a:bodyPr>
          <a:lstStyle/>
          <a:p>
            <a:r>
              <a:rPr lang="de-CH" sz="2400"/>
              <a:t>References (5)</a:t>
            </a:r>
          </a:p>
        </p:txBody>
      </p:sp>
      <p:sp>
        <p:nvSpPr>
          <p:cNvPr id="6" name="Inhaltsplatzhalter 5">
            <a:extLst>
              <a:ext uri="{FF2B5EF4-FFF2-40B4-BE49-F238E27FC236}">
                <a16:creationId xmlns:a16="http://schemas.microsoft.com/office/drawing/2014/main" id="{5BEFB836-EB21-4A04-8061-6E9C24BE8152}"/>
              </a:ext>
            </a:extLst>
          </p:cNvPr>
          <p:cNvSpPr>
            <a:spLocks noGrp="1"/>
          </p:cNvSpPr>
          <p:nvPr>
            <p:ph sz="quarter" idx="16"/>
          </p:nvPr>
        </p:nvSpPr>
        <p:spPr/>
        <p:txBody>
          <a:bodyPr vert="horz" lIns="90000" tIns="45720" rIns="91440" bIns="45720" rtlCol="0" anchor="t">
            <a:normAutofit/>
          </a:bodyPr>
          <a:lstStyle/>
          <a:p>
            <a:pPr marL="0" indent="0">
              <a:lnSpc>
                <a:spcPct val="120000"/>
              </a:lnSpc>
              <a:spcBef>
                <a:spcPts val="600"/>
              </a:spcBef>
              <a:buNone/>
            </a:pPr>
            <a:r>
              <a:rPr lang="de-CH" sz="1100" b="1" dirty="0" err="1"/>
              <a:t>Retnakaran</a:t>
            </a:r>
            <a:r>
              <a:rPr lang="de-CH" sz="1100" b="1" dirty="0"/>
              <a:t> R</a:t>
            </a:r>
            <a:r>
              <a:rPr lang="de-CH" sz="1100" dirty="0"/>
              <a:t>, Risk </a:t>
            </a:r>
            <a:r>
              <a:rPr lang="de-CH" sz="1100" dirty="0" err="1"/>
              <a:t>factors</a:t>
            </a:r>
            <a:r>
              <a:rPr lang="de-CH" sz="1100" dirty="0"/>
              <a:t> </a:t>
            </a:r>
            <a:r>
              <a:rPr lang="de-CH" sz="1100" dirty="0" err="1"/>
              <a:t>for</a:t>
            </a:r>
            <a:r>
              <a:rPr lang="de-CH" sz="1100" dirty="0"/>
              <a:t> renal </a:t>
            </a:r>
            <a:r>
              <a:rPr lang="de-CH" sz="1100" dirty="0" err="1"/>
              <a:t>dysfunction</a:t>
            </a:r>
            <a:r>
              <a:rPr lang="de-CH" sz="1100" dirty="0"/>
              <a:t> in type 2 </a:t>
            </a:r>
            <a:r>
              <a:rPr lang="de-CH" sz="1100" dirty="0" err="1"/>
              <a:t>diabetes</a:t>
            </a:r>
            <a:r>
              <a:rPr lang="de-CH" sz="1100" dirty="0"/>
              <a:t>: U.K. </a:t>
            </a:r>
            <a:r>
              <a:rPr lang="de-CH" sz="1100" dirty="0" err="1"/>
              <a:t>Prospective</a:t>
            </a:r>
            <a:r>
              <a:rPr lang="de-CH" sz="1100" dirty="0"/>
              <a:t> Diabetes Study 74. et al. Diabetes 2006;55:1832–1839</a:t>
            </a:r>
          </a:p>
          <a:p>
            <a:pPr marL="0" indent="0">
              <a:lnSpc>
                <a:spcPct val="120000"/>
              </a:lnSpc>
              <a:spcBef>
                <a:spcPts val="600"/>
              </a:spcBef>
              <a:buNone/>
            </a:pPr>
            <a:r>
              <a:rPr lang="de-CH" sz="1100" b="1" dirty="0"/>
              <a:t>Rossing P</a:t>
            </a:r>
            <a:r>
              <a:rPr lang="de-CH" sz="1100" dirty="0"/>
              <a:t>, et al. Finerenone in </a:t>
            </a:r>
            <a:r>
              <a:rPr lang="de-CH" sz="1100" dirty="0" err="1"/>
              <a:t>Patients</a:t>
            </a:r>
            <a:r>
              <a:rPr lang="de-CH" sz="1100" dirty="0"/>
              <a:t> With </a:t>
            </a:r>
            <a:r>
              <a:rPr lang="de-CH" sz="1100" dirty="0" err="1"/>
              <a:t>Chronic</a:t>
            </a:r>
            <a:r>
              <a:rPr lang="de-CH" sz="1100" dirty="0"/>
              <a:t> </a:t>
            </a:r>
            <a:r>
              <a:rPr lang="de-CH" sz="1100" dirty="0" err="1"/>
              <a:t>Kidney</a:t>
            </a:r>
            <a:r>
              <a:rPr lang="de-CH" sz="1100" dirty="0"/>
              <a:t> Disease and Type 2 Diabetes by Sodium-Glucose </a:t>
            </a:r>
            <a:r>
              <a:rPr lang="de-CH" sz="1100" dirty="0" err="1"/>
              <a:t>Cotransporter</a:t>
            </a:r>
            <a:r>
              <a:rPr lang="de-CH" sz="1100" dirty="0"/>
              <a:t> 2 Inhibitor Treatment: The FIDELITY Analysis. Diabetes care, 2022;</a:t>
            </a:r>
            <a:r>
              <a:rPr lang="en-CH" sz="1100" dirty="0"/>
              <a:t>45:2991-2998</a:t>
            </a:r>
            <a:endParaRPr lang="en-US" sz="1100" b="1" dirty="0"/>
          </a:p>
          <a:p>
            <a:pPr marL="0" indent="0" algn="l">
              <a:buNone/>
            </a:pPr>
            <a:r>
              <a:rPr lang="en-US" sz="1100" b="1" dirty="0" err="1"/>
              <a:t>Sarafidis</a:t>
            </a:r>
            <a:r>
              <a:rPr lang="en-US" sz="1100" b="1" dirty="0"/>
              <a:t> P</a:t>
            </a:r>
            <a:r>
              <a:rPr lang="en-US" sz="1100" dirty="0"/>
              <a:t>. et al. Mineralocorticoid receptor antagonist use in chronic kidney disease with type 2 diabetes: a clinical practice document by the European Renal Best Practice ( ERBP ) board of the European Renal Association ( ERA ). Clin Kidney J. 2023;16(11):1885-1907.</a:t>
            </a:r>
          </a:p>
          <a:p>
            <a:pPr marL="0" indent="0" algn="l">
              <a:buNone/>
            </a:pPr>
            <a:r>
              <a:rPr lang="en-US" sz="1100" b="1" dirty="0"/>
              <a:t>Seeger H</a:t>
            </a:r>
            <a:r>
              <a:rPr lang="en-US" sz="1100" dirty="0"/>
              <a:t>, et al. Screening and identification of Chronic Kidney Disease for general practitioners. </a:t>
            </a:r>
            <a:r>
              <a:rPr lang="en-US" sz="1100" dirty="0">
                <a:hlinkClick r:id="rId3">
                  <a:extLst>
                    <a:ext uri="{A12FA001-AC4F-418D-AE19-62706E023703}">
                      <ahyp:hlinkClr xmlns:ahyp="http://schemas.microsoft.com/office/drawing/2018/hyperlinkcolor" val="tx"/>
                    </a:ext>
                  </a:extLst>
                </a:hlinkClick>
              </a:rPr>
              <a:t>https://www.swissnephrology.ch/wp/wp-content/uploads/2021/12/161121_SGN_Pocketguide_CKD_Web_A4_e.pdf</a:t>
            </a:r>
            <a:r>
              <a:rPr lang="en-US" sz="1100" dirty="0"/>
              <a:t> (accessed: Dez 2022)</a:t>
            </a:r>
          </a:p>
          <a:p>
            <a:pPr marL="0" indent="0">
              <a:lnSpc>
                <a:spcPct val="120000"/>
              </a:lnSpc>
              <a:spcBef>
                <a:spcPts val="600"/>
              </a:spcBef>
              <a:buNone/>
            </a:pPr>
            <a:r>
              <a:rPr lang="en-US" sz="1100" b="1" dirty="0" err="1"/>
              <a:t>Sica</a:t>
            </a:r>
            <a:r>
              <a:rPr lang="en-US" sz="1100" b="1" dirty="0"/>
              <a:t> DA</a:t>
            </a:r>
            <a:r>
              <a:rPr lang="en-US" sz="1100" dirty="0"/>
              <a:t>, Pharmacokinetics and Pharmacodynamics of Mineralocorticoid Blocking Agents and their Effects on Potassium Homeostasis. Heart Fail Rev 2005;10:23–29</a:t>
            </a:r>
          </a:p>
          <a:p>
            <a:pPr marL="0" indent="0">
              <a:lnSpc>
                <a:spcPct val="120000"/>
              </a:lnSpc>
              <a:spcBef>
                <a:spcPts val="600"/>
              </a:spcBef>
              <a:buNone/>
            </a:pPr>
            <a:r>
              <a:rPr lang="en-US" sz="1100" b="1" dirty="0" err="1"/>
              <a:t>Spezialitätenliste</a:t>
            </a:r>
            <a:r>
              <a:rPr lang="en-US" sz="1100" dirty="0"/>
              <a:t>, </a:t>
            </a:r>
            <a:r>
              <a:rPr lang="en-US" sz="1100" dirty="0">
                <a:hlinkClick r:id="rId4"/>
              </a:rPr>
              <a:t>www.spezialitätenliste.ch</a:t>
            </a:r>
            <a:endParaRPr lang="en-US" sz="1100" dirty="0"/>
          </a:p>
          <a:p>
            <a:pPr marL="0" indent="0">
              <a:lnSpc>
                <a:spcPct val="120000"/>
              </a:lnSpc>
              <a:spcBef>
                <a:spcPts val="600"/>
              </a:spcBef>
              <a:buNone/>
            </a:pPr>
            <a:r>
              <a:rPr lang="en-US" sz="1100" b="1" dirty="0" err="1"/>
              <a:t>Vistisen</a:t>
            </a:r>
            <a:r>
              <a:rPr lang="en-US" sz="1100" b="1" dirty="0"/>
              <a:t> D</a:t>
            </a:r>
            <a:r>
              <a:rPr lang="en-US" sz="1100" dirty="0"/>
              <a:t>, et al. Progressive Decline in Estimated Glomerular Filtration Rate in Patients With Diabetes After Moderate Loss in Kidney Function-Even Without Albuminuria. Diabetes Care 2019;42:1886–1894</a:t>
            </a:r>
          </a:p>
          <a:p>
            <a:pPr marL="0" indent="0">
              <a:lnSpc>
                <a:spcPct val="120000"/>
              </a:lnSpc>
              <a:spcBef>
                <a:spcPts val="600"/>
              </a:spcBef>
              <a:buNone/>
            </a:pPr>
            <a:r>
              <a:rPr lang="de-CH" sz="1100" b="1" dirty="0"/>
              <a:t>Zanchi A</a:t>
            </a:r>
            <a:r>
              <a:rPr lang="de-CH" sz="1100" dirty="0"/>
              <a:t>, et al. </a:t>
            </a:r>
            <a:r>
              <a:rPr lang="de-CH" sz="1100" dirty="0" err="1"/>
              <a:t>Diabetic</a:t>
            </a:r>
            <a:r>
              <a:rPr lang="de-CH" sz="1100" dirty="0"/>
              <a:t> </a:t>
            </a:r>
            <a:r>
              <a:rPr lang="de-CH" sz="1100" dirty="0" err="1"/>
              <a:t>kidney</a:t>
            </a:r>
            <a:r>
              <a:rPr lang="de-CH" sz="1100" dirty="0"/>
              <a:t> </a:t>
            </a:r>
            <a:r>
              <a:rPr lang="de-CH" sz="1100" dirty="0" err="1"/>
              <a:t>disease</a:t>
            </a:r>
            <a:r>
              <a:rPr lang="de-CH" sz="1100" dirty="0"/>
              <a:t> in type 2 </a:t>
            </a:r>
            <a:r>
              <a:rPr lang="de-CH" sz="1100" dirty="0" err="1"/>
              <a:t>diabetes</a:t>
            </a:r>
            <a:r>
              <a:rPr lang="de-CH" sz="1100" dirty="0"/>
              <a:t>: a </a:t>
            </a:r>
            <a:r>
              <a:rPr lang="de-CH" sz="1100" dirty="0" err="1"/>
              <a:t>consensus</a:t>
            </a:r>
            <a:r>
              <a:rPr lang="de-CH" sz="1100" dirty="0"/>
              <a:t> </a:t>
            </a:r>
            <a:r>
              <a:rPr lang="de-CH" sz="1100" dirty="0" err="1"/>
              <a:t>statement</a:t>
            </a:r>
            <a:r>
              <a:rPr lang="de-CH" sz="1100" dirty="0"/>
              <a:t> </a:t>
            </a:r>
            <a:r>
              <a:rPr lang="de-CH" sz="1100" dirty="0" err="1"/>
              <a:t>from</a:t>
            </a:r>
            <a:r>
              <a:rPr lang="de-CH" sz="1100" dirty="0"/>
              <a:t> </a:t>
            </a:r>
            <a:r>
              <a:rPr lang="de-CH" sz="1100" dirty="0" err="1"/>
              <a:t>the</a:t>
            </a:r>
            <a:r>
              <a:rPr lang="de-CH" sz="1100" dirty="0"/>
              <a:t> Swiss Societies </a:t>
            </a:r>
            <a:r>
              <a:rPr lang="de-CH" sz="1100" dirty="0" err="1"/>
              <a:t>of</a:t>
            </a:r>
            <a:r>
              <a:rPr lang="de-CH" sz="1100" dirty="0"/>
              <a:t> Diabetes and Nephrology. Swiss Med </a:t>
            </a:r>
            <a:r>
              <a:rPr lang="de-CH" sz="1100" dirty="0" err="1"/>
              <a:t>Wkly</a:t>
            </a:r>
            <a:r>
              <a:rPr lang="de-CH" sz="1100" dirty="0"/>
              <a:t> 2023;153:40004 </a:t>
            </a:r>
          </a:p>
        </p:txBody>
      </p:sp>
      <p:sp>
        <p:nvSpPr>
          <p:cNvPr id="9" name="Textfeld 8">
            <a:extLst>
              <a:ext uri="{FF2B5EF4-FFF2-40B4-BE49-F238E27FC236}">
                <a16:creationId xmlns:a16="http://schemas.microsoft.com/office/drawing/2014/main" id="{B2B3DC4B-2744-44D8-9AA7-0DDAFE11EA58}"/>
              </a:ext>
            </a:extLst>
          </p:cNvPr>
          <p:cNvSpPr txBox="1"/>
          <p:nvPr/>
        </p:nvSpPr>
        <p:spPr>
          <a:xfrm>
            <a:off x="622800" y="5902312"/>
            <a:ext cx="6096000"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The referenced data, resp. publications are provided upon request</a:t>
            </a:r>
            <a:r>
              <a:rPr kumimoji="0" lang="it-CH" sz="1000" b="1"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a:t>
            </a:r>
            <a:endParaRPr kumimoji="0" lang="en-CH" sz="1000" b="1" i="0" u="none" strike="noStrike" kern="1200" cap="none" spc="0" normalizeH="0" baseline="0" noProof="0" dirty="0">
              <a:ln>
                <a:noFill/>
              </a:ln>
              <a:solidFill>
                <a:srgbClr val="FFFFFF">
                  <a:lumMod val="5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90486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EFB4D-07B7-46E9-8AD8-507554A31DB1}"/>
              </a:ext>
            </a:extLst>
          </p:cNvPr>
          <p:cNvSpPr>
            <a:spLocks noGrp="1"/>
          </p:cNvSpPr>
          <p:nvPr>
            <p:ph type="title"/>
          </p:nvPr>
        </p:nvSpPr>
        <p:spPr>
          <a:xfrm>
            <a:off x="623888" y="333375"/>
            <a:ext cx="9837283" cy="962377"/>
          </a:xfrm>
        </p:spPr>
        <p:txBody>
          <a:bodyPr>
            <a:normAutofit/>
          </a:bodyPr>
          <a:lstStyle/>
          <a:p>
            <a:r>
              <a:rPr lang="en-GB" sz="2400">
                <a:latin typeface="Arial" panose="020B0604020202020204" pitchFamily="34" charset="0"/>
                <a:cs typeface="Arial" panose="020B0604020202020204" pitchFamily="34" charset="0"/>
              </a:rPr>
              <a:t>Finerenone is a novel, bulky, nonsteroidal and selective </a:t>
            </a:r>
            <a:br>
              <a:rPr lang="en-GB" sz="2400">
                <a:latin typeface="Arial" panose="020B0604020202020204" pitchFamily="34" charset="0"/>
                <a:cs typeface="Arial" panose="020B0604020202020204" pitchFamily="34" charset="0"/>
              </a:rPr>
            </a:br>
            <a:r>
              <a:rPr lang="en-GB" sz="2400">
                <a:latin typeface="Arial" panose="020B0604020202020204" pitchFamily="34" charset="0"/>
                <a:cs typeface="Arial" panose="020B0604020202020204" pitchFamily="34" charset="0"/>
              </a:rPr>
              <a:t>MR antagonist that is different from available steroidal drugs</a:t>
            </a:r>
            <a:endParaRPr lang="en-US" sz="2400"/>
          </a:p>
        </p:txBody>
      </p:sp>
      <p:sp>
        <p:nvSpPr>
          <p:cNvPr id="3" name="Footer Placeholder 2">
            <a:extLst>
              <a:ext uri="{FF2B5EF4-FFF2-40B4-BE49-F238E27FC236}">
                <a16:creationId xmlns:a16="http://schemas.microsoft.com/office/drawing/2014/main" id="{D78AA965-2218-40EF-96BE-1E1FF0A34EEE}"/>
              </a:ext>
            </a:extLst>
          </p:cNvPr>
          <p:cNvSpPr>
            <a:spLocks noGrp="1"/>
          </p:cNvSpPr>
          <p:nvPr>
            <p:ph type="ftr" sz="quarter" idx="15"/>
          </p:nvPr>
        </p:nvSpPr>
        <p:spPr>
          <a:xfrm>
            <a:off x="796402" y="5973743"/>
            <a:ext cx="8040573" cy="681650"/>
          </a:xfrm>
        </p:spPr>
        <p:txBody>
          <a:bodyPr/>
          <a:lstStyle/>
          <a:p>
            <a:pPr defTabSz="609509">
              <a:defRPr/>
            </a:pPr>
            <a:r>
              <a:rPr lang="de-DE">
                <a:latin typeface="+mj-lt"/>
                <a:cs typeface="Calibri" panose="020F0502020204030204" pitchFamily="34" charset="0"/>
              </a:rPr>
              <a:t>MR, </a:t>
            </a:r>
            <a:r>
              <a:rPr lang="de-DE" err="1">
                <a:latin typeface="+mj-lt"/>
                <a:cs typeface="Calibri" panose="020F0502020204030204" pitchFamily="34" charset="0"/>
              </a:rPr>
              <a:t>mineralocorticoid</a:t>
            </a:r>
            <a:r>
              <a:rPr lang="de-DE">
                <a:latin typeface="+mj-lt"/>
                <a:cs typeface="Calibri" panose="020F0502020204030204" pitchFamily="34" charset="0"/>
              </a:rPr>
              <a:t> </a:t>
            </a:r>
            <a:r>
              <a:rPr lang="de-DE" err="1">
                <a:latin typeface="+mj-lt"/>
                <a:cs typeface="Calibri" panose="020F0502020204030204" pitchFamily="34" charset="0"/>
              </a:rPr>
              <a:t>receptor</a:t>
            </a:r>
            <a:endParaRPr lang="en-US">
              <a:latin typeface="+mj-lt"/>
              <a:cs typeface="Arial" panose="020B0604020202020204" pitchFamily="34" charset="0"/>
            </a:endParaRPr>
          </a:p>
          <a:p>
            <a:pPr marL="0" indent="0">
              <a:buNone/>
            </a:pPr>
            <a:r>
              <a:rPr lang="en-GB">
                <a:latin typeface="+mj-lt"/>
              </a:rPr>
              <a:t>1. </a:t>
            </a:r>
            <a:r>
              <a:rPr lang="en-GB" err="1">
                <a:latin typeface="+mj-lt"/>
              </a:rPr>
              <a:t>Bärfacker</a:t>
            </a:r>
            <a:r>
              <a:rPr lang="en-GB">
                <a:latin typeface="+mj-lt"/>
              </a:rPr>
              <a:t> L, </a:t>
            </a:r>
            <a:r>
              <a:rPr lang="en-GB" i="1">
                <a:latin typeface="+mj-lt"/>
              </a:rPr>
              <a:t>et al. </a:t>
            </a:r>
            <a:r>
              <a:rPr lang="en-GB" i="1" err="1">
                <a:latin typeface="+mj-lt"/>
              </a:rPr>
              <a:t>ChemMedChem</a:t>
            </a:r>
            <a:r>
              <a:rPr lang="en-GB">
                <a:latin typeface="+mj-lt"/>
              </a:rPr>
              <a:t> 2012;7:1385–1403; 2. Agarwal R. </a:t>
            </a:r>
            <a:r>
              <a:rPr lang="en-GB" i="1">
                <a:latin typeface="+mj-lt"/>
              </a:rPr>
              <a:t>et al. </a:t>
            </a:r>
            <a:r>
              <a:rPr lang="en-GB" i="1" err="1">
                <a:latin typeface="+mj-lt"/>
              </a:rPr>
              <a:t>Eur</a:t>
            </a:r>
            <a:r>
              <a:rPr lang="en-GB" i="1">
                <a:latin typeface="+mj-lt"/>
              </a:rPr>
              <a:t> Heart J</a:t>
            </a:r>
            <a:r>
              <a:rPr lang="en-GB">
                <a:latin typeface="+mj-lt"/>
              </a:rPr>
              <a:t> 2021; 42:152-161; 675; 3. </a:t>
            </a:r>
            <a:r>
              <a:rPr lang="en-GB" err="1">
                <a:latin typeface="+mj-lt"/>
              </a:rPr>
              <a:t>Sica</a:t>
            </a:r>
            <a:r>
              <a:rPr lang="en-GB">
                <a:latin typeface="+mj-lt"/>
              </a:rPr>
              <a:t> DA.</a:t>
            </a:r>
            <a:r>
              <a:rPr lang="en-GB" i="1">
                <a:latin typeface="+mj-lt"/>
              </a:rPr>
              <a:t> Heart Fail Rev</a:t>
            </a:r>
            <a:r>
              <a:rPr lang="en-GB">
                <a:latin typeface="+mj-lt"/>
              </a:rPr>
              <a:t> 2005;10:23–294.; 4. </a:t>
            </a:r>
            <a:r>
              <a:rPr lang="en-GB" err="1">
                <a:latin typeface="+mj-lt"/>
              </a:rPr>
              <a:t>Amazit</a:t>
            </a:r>
            <a:r>
              <a:rPr lang="en-GB">
                <a:latin typeface="+mj-lt"/>
              </a:rPr>
              <a:t> L,</a:t>
            </a:r>
            <a:r>
              <a:rPr lang="en-GB" i="1">
                <a:latin typeface="+mj-lt"/>
              </a:rPr>
              <a:t> et al. J </a:t>
            </a:r>
            <a:r>
              <a:rPr lang="en-GB" i="1" err="1">
                <a:latin typeface="+mj-lt"/>
              </a:rPr>
              <a:t>Biol</a:t>
            </a:r>
            <a:r>
              <a:rPr lang="en-GB" i="1">
                <a:latin typeface="+mj-lt"/>
              </a:rPr>
              <a:t> Chem</a:t>
            </a:r>
            <a:r>
              <a:rPr lang="en-GB">
                <a:latin typeface="+mj-lt"/>
              </a:rPr>
              <a:t> 2015;290:21876–21889; 5. Aldactone product information </a:t>
            </a:r>
            <a:r>
              <a:rPr lang="en-GB">
                <a:latin typeface="+mj-lt"/>
                <a:hlinkClick r:id="rId3"/>
              </a:rPr>
              <a:t>www.swissmedicinfo.ch</a:t>
            </a:r>
            <a:r>
              <a:rPr lang="en-GB">
                <a:latin typeface="+mj-lt"/>
              </a:rPr>
              <a:t>; 6. Eplerenone Product information </a:t>
            </a:r>
            <a:r>
              <a:rPr lang="en-GB">
                <a:latin typeface="+mj-lt"/>
                <a:hlinkClick r:id="rId3"/>
              </a:rPr>
              <a:t>www.swissmedicinfo.ch</a:t>
            </a:r>
            <a:r>
              <a:rPr lang="en-GB">
                <a:latin typeface="+mj-lt"/>
              </a:rPr>
              <a:t>; 7. </a:t>
            </a:r>
            <a:r>
              <a:rPr lang="en-GB" err="1">
                <a:latin typeface="+mj-lt"/>
              </a:rPr>
              <a:t>Lentini</a:t>
            </a:r>
            <a:r>
              <a:rPr lang="en-GB">
                <a:latin typeface="+mj-lt"/>
              </a:rPr>
              <a:t> S., </a:t>
            </a:r>
            <a:r>
              <a:rPr lang="en-GB" i="1">
                <a:latin typeface="+mj-lt"/>
              </a:rPr>
              <a:t>et al. Fundamental Clin </a:t>
            </a:r>
            <a:r>
              <a:rPr lang="en-GB" i="1" err="1">
                <a:latin typeface="+mj-lt"/>
              </a:rPr>
              <a:t>Pharmacol</a:t>
            </a:r>
            <a:r>
              <a:rPr lang="en-GB">
                <a:latin typeface="+mj-lt"/>
              </a:rPr>
              <a:t> 2016; 30:172-184; 8. </a:t>
            </a:r>
            <a:r>
              <a:rPr lang="en-GB" err="1">
                <a:latin typeface="+mj-lt"/>
              </a:rPr>
              <a:t>Bakris</a:t>
            </a:r>
            <a:r>
              <a:rPr lang="en-GB">
                <a:latin typeface="+mj-lt"/>
              </a:rPr>
              <a:t> GL, </a:t>
            </a:r>
            <a:r>
              <a:rPr lang="en-GB" i="1">
                <a:latin typeface="+mj-lt"/>
              </a:rPr>
              <a:t>et al. N </a:t>
            </a:r>
            <a:r>
              <a:rPr lang="en-GB" i="1" err="1">
                <a:latin typeface="+mj-lt"/>
              </a:rPr>
              <a:t>Engl</a:t>
            </a:r>
            <a:r>
              <a:rPr lang="en-GB" i="1">
                <a:latin typeface="+mj-lt"/>
              </a:rPr>
              <a:t> J Med</a:t>
            </a:r>
            <a:r>
              <a:rPr lang="en-GB">
                <a:latin typeface="+mj-lt"/>
              </a:rPr>
              <a:t> 2020;383:2219-29; 9. Pitt B </a:t>
            </a:r>
            <a:r>
              <a:rPr lang="en-GB" i="1">
                <a:latin typeface="+mj-lt"/>
              </a:rPr>
              <a:t>et al. N </a:t>
            </a:r>
            <a:r>
              <a:rPr lang="en-GB" i="1" err="1">
                <a:latin typeface="+mj-lt"/>
              </a:rPr>
              <a:t>Engl</a:t>
            </a:r>
            <a:r>
              <a:rPr lang="en-GB" i="1">
                <a:latin typeface="+mj-lt"/>
              </a:rPr>
              <a:t> J Med</a:t>
            </a:r>
            <a:r>
              <a:rPr lang="en-GB">
                <a:latin typeface="+mj-lt"/>
              </a:rPr>
              <a:t> 2021;385:2252-63; 10. </a:t>
            </a:r>
            <a:r>
              <a:rPr lang="en-GB" err="1">
                <a:latin typeface="+mj-lt"/>
              </a:rPr>
              <a:t>Kolkhof</a:t>
            </a:r>
            <a:r>
              <a:rPr lang="en-GB">
                <a:latin typeface="+mj-lt"/>
              </a:rPr>
              <a:t> P, </a:t>
            </a:r>
            <a:r>
              <a:rPr lang="en-GB" i="1">
                <a:latin typeface="+mj-lt"/>
              </a:rPr>
              <a:t>et al. J Cardiovasc </a:t>
            </a:r>
            <a:r>
              <a:rPr lang="en-GB" i="1" err="1">
                <a:latin typeface="+mj-lt"/>
              </a:rPr>
              <a:t>Pharmacol</a:t>
            </a:r>
            <a:r>
              <a:rPr lang="en-GB" i="1">
                <a:latin typeface="+mj-lt"/>
              </a:rPr>
              <a:t> </a:t>
            </a:r>
            <a:r>
              <a:rPr lang="en-GB">
                <a:latin typeface="+mj-lt"/>
              </a:rPr>
              <a:t>2014;64:69–78</a:t>
            </a:r>
          </a:p>
        </p:txBody>
      </p:sp>
      <p:sp>
        <p:nvSpPr>
          <p:cNvPr id="4" name="Slide Number Placeholder 3">
            <a:extLst>
              <a:ext uri="{FF2B5EF4-FFF2-40B4-BE49-F238E27FC236}">
                <a16:creationId xmlns:a16="http://schemas.microsoft.com/office/drawing/2014/main" id="{D8D48F93-A1C3-4183-A1D5-96A624799C1D}"/>
              </a:ext>
            </a:extLst>
          </p:cNvPr>
          <p:cNvSpPr>
            <a:spLocks noGrp="1"/>
          </p:cNvSpPr>
          <p:nvPr>
            <p:ph type="sldNum" sz="quarter" idx="16"/>
          </p:nvPr>
        </p:nvSpPr>
        <p:spPr/>
        <p:txBody>
          <a:bodyPr/>
          <a:lstStyle/>
          <a:p>
            <a:fld id="{7AF8E309-D608-654D-B811-6A2C46C88181}" type="slidenum">
              <a:rPr lang="en-US" smtClean="0"/>
              <a:pPr/>
              <a:t>7</a:t>
            </a:fld>
            <a:endParaRPr lang="en-US"/>
          </a:p>
        </p:txBody>
      </p:sp>
      <p:pic>
        <p:nvPicPr>
          <p:cNvPr id="22" name="finerenone">
            <a:extLst>
              <a:ext uri="{FF2B5EF4-FFF2-40B4-BE49-F238E27FC236}">
                <a16:creationId xmlns:a16="http://schemas.microsoft.com/office/drawing/2014/main" id="{033D178D-9A71-48AB-9F41-C249EFD13ED2}"/>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9695250" y="1180482"/>
            <a:ext cx="1847356" cy="3207214"/>
          </a:xfrm>
          <a:prstGeom prst="rect">
            <a:avLst/>
          </a:prstGeom>
        </p:spPr>
      </p:pic>
      <p:sp>
        <p:nvSpPr>
          <p:cNvPr id="23" name="Freeform: Shape 22">
            <a:extLst>
              <a:ext uri="{FF2B5EF4-FFF2-40B4-BE49-F238E27FC236}">
                <a16:creationId xmlns:a16="http://schemas.microsoft.com/office/drawing/2014/main" id="{39BF1F85-467B-4AF4-910B-2B94C066142E}"/>
              </a:ext>
            </a:extLst>
          </p:cNvPr>
          <p:cNvSpPr/>
          <p:nvPr/>
        </p:nvSpPr>
        <p:spPr>
          <a:xfrm rot="11967919">
            <a:off x="10535231" y="1397089"/>
            <a:ext cx="1242598" cy="1169140"/>
          </a:xfrm>
          <a:custGeom>
            <a:avLst/>
            <a:gdLst>
              <a:gd name="connsiteX0" fmla="*/ 220257 w 1661939"/>
              <a:gd name="connsiteY0" fmla="*/ 0 h 1348240"/>
              <a:gd name="connsiteX1" fmla="*/ 246955 w 1661939"/>
              <a:gd name="connsiteY1" fmla="*/ 33373 h 1348240"/>
              <a:gd name="connsiteX2" fmla="*/ 266979 w 1661939"/>
              <a:gd name="connsiteY2" fmla="*/ 40047 h 1348240"/>
              <a:gd name="connsiteX3" fmla="*/ 313700 w 1661939"/>
              <a:gd name="connsiteY3" fmla="*/ 66745 h 1348240"/>
              <a:gd name="connsiteX4" fmla="*/ 387119 w 1661939"/>
              <a:gd name="connsiteY4" fmla="*/ 106792 h 1348240"/>
              <a:gd name="connsiteX5" fmla="*/ 427165 w 1661939"/>
              <a:gd name="connsiteY5" fmla="*/ 113466 h 1348240"/>
              <a:gd name="connsiteX6" fmla="*/ 827633 w 1661939"/>
              <a:gd name="connsiteY6" fmla="*/ 106792 h 1348240"/>
              <a:gd name="connsiteX7" fmla="*/ 847656 w 1661939"/>
              <a:gd name="connsiteY7" fmla="*/ 100117 h 1348240"/>
              <a:gd name="connsiteX8" fmla="*/ 874354 w 1661939"/>
              <a:gd name="connsiteY8" fmla="*/ 93443 h 1348240"/>
              <a:gd name="connsiteX9" fmla="*/ 907726 w 1661939"/>
              <a:gd name="connsiteY9" fmla="*/ 86768 h 1348240"/>
              <a:gd name="connsiteX10" fmla="*/ 927749 w 1661939"/>
              <a:gd name="connsiteY10" fmla="*/ 80094 h 1348240"/>
              <a:gd name="connsiteX11" fmla="*/ 994494 w 1661939"/>
              <a:gd name="connsiteY11" fmla="*/ 73419 h 1348240"/>
              <a:gd name="connsiteX12" fmla="*/ 1021192 w 1661939"/>
              <a:gd name="connsiteY12" fmla="*/ 66745 h 1348240"/>
              <a:gd name="connsiteX13" fmla="*/ 1054564 w 1661939"/>
              <a:gd name="connsiteY13" fmla="*/ 60071 h 1348240"/>
              <a:gd name="connsiteX14" fmla="*/ 1074587 w 1661939"/>
              <a:gd name="connsiteY14" fmla="*/ 53396 h 1348240"/>
              <a:gd name="connsiteX15" fmla="*/ 1107960 w 1661939"/>
              <a:gd name="connsiteY15" fmla="*/ 46722 h 1348240"/>
              <a:gd name="connsiteX16" fmla="*/ 1154681 w 1661939"/>
              <a:gd name="connsiteY16" fmla="*/ 33373 h 1348240"/>
              <a:gd name="connsiteX17" fmla="*/ 1214751 w 1661939"/>
              <a:gd name="connsiteY17" fmla="*/ 0 h 1348240"/>
              <a:gd name="connsiteX18" fmla="*/ 1374938 w 1661939"/>
              <a:gd name="connsiteY18" fmla="*/ 6675 h 1348240"/>
              <a:gd name="connsiteX19" fmla="*/ 1414984 w 1661939"/>
              <a:gd name="connsiteY19" fmla="*/ 20024 h 1348240"/>
              <a:gd name="connsiteX20" fmla="*/ 1475055 w 1661939"/>
              <a:gd name="connsiteY20" fmla="*/ 26698 h 1348240"/>
              <a:gd name="connsiteX21" fmla="*/ 1555148 w 1661939"/>
              <a:gd name="connsiteY21" fmla="*/ 40047 h 1348240"/>
              <a:gd name="connsiteX22" fmla="*/ 1588520 w 1661939"/>
              <a:gd name="connsiteY22" fmla="*/ 60071 h 1348240"/>
              <a:gd name="connsiteX23" fmla="*/ 1608544 w 1661939"/>
              <a:gd name="connsiteY23" fmla="*/ 73419 h 1348240"/>
              <a:gd name="connsiteX24" fmla="*/ 1628567 w 1661939"/>
              <a:gd name="connsiteY24" fmla="*/ 113466 h 1348240"/>
              <a:gd name="connsiteX25" fmla="*/ 1648590 w 1661939"/>
              <a:gd name="connsiteY25" fmla="*/ 133489 h 1348240"/>
              <a:gd name="connsiteX26" fmla="*/ 1661939 w 1661939"/>
              <a:gd name="connsiteY26" fmla="*/ 153513 h 1348240"/>
              <a:gd name="connsiteX27" fmla="*/ 1655265 w 1661939"/>
              <a:gd name="connsiteY27" fmla="*/ 393793 h 1348240"/>
              <a:gd name="connsiteX28" fmla="*/ 1648590 w 1661939"/>
              <a:gd name="connsiteY28" fmla="*/ 560654 h 1348240"/>
              <a:gd name="connsiteX29" fmla="*/ 1635241 w 1661939"/>
              <a:gd name="connsiteY29" fmla="*/ 614050 h 1348240"/>
              <a:gd name="connsiteX30" fmla="*/ 1621892 w 1661939"/>
              <a:gd name="connsiteY30" fmla="*/ 667446 h 1348240"/>
              <a:gd name="connsiteX31" fmla="*/ 1615218 w 1661939"/>
              <a:gd name="connsiteY31" fmla="*/ 700818 h 1348240"/>
              <a:gd name="connsiteX32" fmla="*/ 1601869 w 1661939"/>
              <a:gd name="connsiteY32" fmla="*/ 734190 h 1348240"/>
              <a:gd name="connsiteX33" fmla="*/ 1595195 w 1661939"/>
              <a:gd name="connsiteY33" fmla="*/ 780911 h 1348240"/>
              <a:gd name="connsiteX34" fmla="*/ 1581846 w 1661939"/>
              <a:gd name="connsiteY34" fmla="*/ 827633 h 1348240"/>
              <a:gd name="connsiteX35" fmla="*/ 1568497 w 1661939"/>
              <a:gd name="connsiteY35" fmla="*/ 881028 h 1348240"/>
              <a:gd name="connsiteX36" fmla="*/ 1555148 w 1661939"/>
              <a:gd name="connsiteY36" fmla="*/ 927749 h 1348240"/>
              <a:gd name="connsiteX37" fmla="*/ 1515101 w 1661939"/>
              <a:gd name="connsiteY37" fmla="*/ 981145 h 1348240"/>
              <a:gd name="connsiteX38" fmla="*/ 1394961 w 1661939"/>
              <a:gd name="connsiteY38" fmla="*/ 1087936 h 1348240"/>
              <a:gd name="connsiteX39" fmla="*/ 1301519 w 1661939"/>
              <a:gd name="connsiteY39" fmla="*/ 1168030 h 1348240"/>
              <a:gd name="connsiteX40" fmla="*/ 1268146 w 1661939"/>
              <a:gd name="connsiteY40" fmla="*/ 1221425 h 1348240"/>
              <a:gd name="connsiteX41" fmla="*/ 1241449 w 1661939"/>
              <a:gd name="connsiteY41" fmla="*/ 1261472 h 1348240"/>
              <a:gd name="connsiteX42" fmla="*/ 1228100 w 1661939"/>
              <a:gd name="connsiteY42" fmla="*/ 1281495 h 1348240"/>
              <a:gd name="connsiteX43" fmla="*/ 1214751 w 1661939"/>
              <a:gd name="connsiteY43" fmla="*/ 1308193 h 1348240"/>
              <a:gd name="connsiteX44" fmla="*/ 1194728 w 1661939"/>
              <a:gd name="connsiteY44" fmla="*/ 1314868 h 1348240"/>
              <a:gd name="connsiteX45" fmla="*/ 1154681 w 1661939"/>
              <a:gd name="connsiteY45" fmla="*/ 1334891 h 1348240"/>
              <a:gd name="connsiteX46" fmla="*/ 1114634 w 1661939"/>
              <a:gd name="connsiteY46" fmla="*/ 1348240 h 1348240"/>
              <a:gd name="connsiteX47" fmla="*/ 1061238 w 1661939"/>
              <a:gd name="connsiteY47" fmla="*/ 1341565 h 1348240"/>
              <a:gd name="connsiteX48" fmla="*/ 1001168 w 1661939"/>
              <a:gd name="connsiteY48" fmla="*/ 1334891 h 1348240"/>
              <a:gd name="connsiteX49" fmla="*/ 947773 w 1661939"/>
              <a:gd name="connsiteY49" fmla="*/ 1321542 h 1348240"/>
              <a:gd name="connsiteX50" fmla="*/ 660771 w 1661939"/>
              <a:gd name="connsiteY50" fmla="*/ 1308193 h 1348240"/>
              <a:gd name="connsiteX51" fmla="*/ 487236 w 1661939"/>
              <a:gd name="connsiteY51" fmla="*/ 1288170 h 1348240"/>
              <a:gd name="connsiteX52" fmla="*/ 440514 w 1661939"/>
              <a:gd name="connsiteY52" fmla="*/ 1281495 h 1348240"/>
              <a:gd name="connsiteX53" fmla="*/ 400468 w 1661939"/>
              <a:gd name="connsiteY53" fmla="*/ 1268146 h 1348240"/>
              <a:gd name="connsiteX54" fmla="*/ 373770 w 1661939"/>
              <a:gd name="connsiteY54" fmla="*/ 1261472 h 1348240"/>
              <a:gd name="connsiteX55" fmla="*/ 333723 w 1661939"/>
              <a:gd name="connsiteY55" fmla="*/ 1241449 h 1348240"/>
              <a:gd name="connsiteX56" fmla="*/ 287002 w 1661939"/>
              <a:gd name="connsiteY56" fmla="*/ 1221425 h 1348240"/>
              <a:gd name="connsiteX57" fmla="*/ 260304 w 1661939"/>
              <a:gd name="connsiteY57" fmla="*/ 1201402 h 1348240"/>
              <a:gd name="connsiteX58" fmla="*/ 240281 w 1661939"/>
              <a:gd name="connsiteY58" fmla="*/ 1194727 h 1348240"/>
              <a:gd name="connsiteX59" fmla="*/ 226932 w 1661939"/>
              <a:gd name="connsiteY59" fmla="*/ 1174704 h 1348240"/>
              <a:gd name="connsiteX60" fmla="*/ 186885 w 1661939"/>
              <a:gd name="connsiteY60" fmla="*/ 1148006 h 1348240"/>
              <a:gd name="connsiteX61" fmla="*/ 166862 w 1661939"/>
              <a:gd name="connsiteY61" fmla="*/ 1121308 h 1348240"/>
              <a:gd name="connsiteX62" fmla="*/ 120141 w 1661939"/>
              <a:gd name="connsiteY62" fmla="*/ 1041215 h 1348240"/>
              <a:gd name="connsiteX63" fmla="*/ 100117 w 1661939"/>
              <a:gd name="connsiteY63" fmla="*/ 1021192 h 1348240"/>
              <a:gd name="connsiteX64" fmla="*/ 80094 w 1661939"/>
              <a:gd name="connsiteY64" fmla="*/ 961122 h 1348240"/>
              <a:gd name="connsiteX65" fmla="*/ 73419 w 1661939"/>
              <a:gd name="connsiteY65" fmla="*/ 941098 h 1348240"/>
              <a:gd name="connsiteX66" fmla="*/ 46722 w 1661939"/>
              <a:gd name="connsiteY66" fmla="*/ 901052 h 1348240"/>
              <a:gd name="connsiteX67" fmla="*/ 26698 w 1661939"/>
              <a:gd name="connsiteY67" fmla="*/ 861005 h 1348240"/>
              <a:gd name="connsiteX68" fmla="*/ 20024 w 1661939"/>
              <a:gd name="connsiteY68" fmla="*/ 840981 h 1348240"/>
              <a:gd name="connsiteX69" fmla="*/ 6675 w 1661939"/>
              <a:gd name="connsiteY69" fmla="*/ 767562 h 1348240"/>
              <a:gd name="connsiteX70" fmla="*/ 0 w 1661939"/>
              <a:gd name="connsiteY70" fmla="*/ 747539 h 1348240"/>
              <a:gd name="connsiteX71" fmla="*/ 6675 w 1661939"/>
              <a:gd name="connsiteY71" fmla="*/ 260304 h 1348240"/>
              <a:gd name="connsiteX72" fmla="*/ 13349 w 1661939"/>
              <a:gd name="connsiteY72" fmla="*/ 220257 h 1348240"/>
              <a:gd name="connsiteX73" fmla="*/ 33373 w 1661939"/>
              <a:gd name="connsiteY73" fmla="*/ 173536 h 1348240"/>
              <a:gd name="connsiteX74" fmla="*/ 46722 w 1661939"/>
              <a:gd name="connsiteY74" fmla="*/ 133489 h 1348240"/>
              <a:gd name="connsiteX75" fmla="*/ 53396 w 1661939"/>
              <a:gd name="connsiteY75" fmla="*/ 113466 h 1348240"/>
              <a:gd name="connsiteX76" fmla="*/ 66745 w 1661939"/>
              <a:gd name="connsiteY76" fmla="*/ 93443 h 1348240"/>
              <a:gd name="connsiteX77" fmla="*/ 73419 w 1661939"/>
              <a:gd name="connsiteY77" fmla="*/ 73419 h 1348240"/>
              <a:gd name="connsiteX78" fmla="*/ 93443 w 1661939"/>
              <a:gd name="connsiteY78" fmla="*/ 66745 h 1348240"/>
              <a:gd name="connsiteX79" fmla="*/ 133490 w 1661939"/>
              <a:gd name="connsiteY79" fmla="*/ 40047 h 1348240"/>
              <a:gd name="connsiteX80" fmla="*/ 166862 w 1661939"/>
              <a:gd name="connsiteY80" fmla="*/ 26698 h 1348240"/>
              <a:gd name="connsiteX0" fmla="*/ 220257 w 1661939"/>
              <a:gd name="connsiteY0" fmla="*/ 0 h 1348240"/>
              <a:gd name="connsiteX1" fmla="*/ 246955 w 1661939"/>
              <a:gd name="connsiteY1" fmla="*/ 33373 h 1348240"/>
              <a:gd name="connsiteX2" fmla="*/ 266979 w 1661939"/>
              <a:gd name="connsiteY2" fmla="*/ 40047 h 1348240"/>
              <a:gd name="connsiteX3" fmla="*/ 313700 w 1661939"/>
              <a:gd name="connsiteY3" fmla="*/ 66745 h 1348240"/>
              <a:gd name="connsiteX4" fmla="*/ 387119 w 1661939"/>
              <a:gd name="connsiteY4" fmla="*/ 106792 h 1348240"/>
              <a:gd name="connsiteX5" fmla="*/ 427165 w 1661939"/>
              <a:gd name="connsiteY5" fmla="*/ 113466 h 1348240"/>
              <a:gd name="connsiteX6" fmla="*/ 827633 w 1661939"/>
              <a:gd name="connsiteY6" fmla="*/ 106792 h 1348240"/>
              <a:gd name="connsiteX7" fmla="*/ 847656 w 1661939"/>
              <a:gd name="connsiteY7" fmla="*/ 100117 h 1348240"/>
              <a:gd name="connsiteX8" fmla="*/ 874354 w 1661939"/>
              <a:gd name="connsiteY8" fmla="*/ 93443 h 1348240"/>
              <a:gd name="connsiteX9" fmla="*/ 907726 w 1661939"/>
              <a:gd name="connsiteY9" fmla="*/ 86768 h 1348240"/>
              <a:gd name="connsiteX10" fmla="*/ 927749 w 1661939"/>
              <a:gd name="connsiteY10" fmla="*/ 80094 h 1348240"/>
              <a:gd name="connsiteX11" fmla="*/ 994494 w 1661939"/>
              <a:gd name="connsiteY11" fmla="*/ 73419 h 1348240"/>
              <a:gd name="connsiteX12" fmla="*/ 1021192 w 1661939"/>
              <a:gd name="connsiteY12" fmla="*/ 66745 h 1348240"/>
              <a:gd name="connsiteX13" fmla="*/ 1054564 w 1661939"/>
              <a:gd name="connsiteY13" fmla="*/ 60071 h 1348240"/>
              <a:gd name="connsiteX14" fmla="*/ 1074587 w 1661939"/>
              <a:gd name="connsiteY14" fmla="*/ 53396 h 1348240"/>
              <a:gd name="connsiteX15" fmla="*/ 1107960 w 1661939"/>
              <a:gd name="connsiteY15" fmla="*/ 46722 h 1348240"/>
              <a:gd name="connsiteX16" fmla="*/ 1154681 w 1661939"/>
              <a:gd name="connsiteY16" fmla="*/ 33373 h 1348240"/>
              <a:gd name="connsiteX17" fmla="*/ 1214751 w 1661939"/>
              <a:gd name="connsiteY17" fmla="*/ 0 h 1348240"/>
              <a:gd name="connsiteX18" fmla="*/ 1374938 w 1661939"/>
              <a:gd name="connsiteY18" fmla="*/ 6675 h 1348240"/>
              <a:gd name="connsiteX19" fmla="*/ 1414984 w 1661939"/>
              <a:gd name="connsiteY19" fmla="*/ 20024 h 1348240"/>
              <a:gd name="connsiteX20" fmla="*/ 1475055 w 1661939"/>
              <a:gd name="connsiteY20" fmla="*/ 26698 h 1348240"/>
              <a:gd name="connsiteX21" fmla="*/ 1555148 w 1661939"/>
              <a:gd name="connsiteY21" fmla="*/ 40047 h 1348240"/>
              <a:gd name="connsiteX22" fmla="*/ 1588520 w 1661939"/>
              <a:gd name="connsiteY22" fmla="*/ 60071 h 1348240"/>
              <a:gd name="connsiteX23" fmla="*/ 1608544 w 1661939"/>
              <a:gd name="connsiteY23" fmla="*/ 73419 h 1348240"/>
              <a:gd name="connsiteX24" fmla="*/ 1628567 w 1661939"/>
              <a:gd name="connsiteY24" fmla="*/ 113466 h 1348240"/>
              <a:gd name="connsiteX25" fmla="*/ 1648590 w 1661939"/>
              <a:gd name="connsiteY25" fmla="*/ 133489 h 1348240"/>
              <a:gd name="connsiteX26" fmla="*/ 1661939 w 1661939"/>
              <a:gd name="connsiteY26" fmla="*/ 153513 h 1348240"/>
              <a:gd name="connsiteX27" fmla="*/ 1655265 w 1661939"/>
              <a:gd name="connsiteY27" fmla="*/ 393793 h 1348240"/>
              <a:gd name="connsiteX28" fmla="*/ 1648590 w 1661939"/>
              <a:gd name="connsiteY28" fmla="*/ 560654 h 1348240"/>
              <a:gd name="connsiteX29" fmla="*/ 1635241 w 1661939"/>
              <a:gd name="connsiteY29" fmla="*/ 614050 h 1348240"/>
              <a:gd name="connsiteX30" fmla="*/ 1621892 w 1661939"/>
              <a:gd name="connsiteY30" fmla="*/ 667446 h 1348240"/>
              <a:gd name="connsiteX31" fmla="*/ 1615218 w 1661939"/>
              <a:gd name="connsiteY31" fmla="*/ 700818 h 1348240"/>
              <a:gd name="connsiteX32" fmla="*/ 1601869 w 1661939"/>
              <a:gd name="connsiteY32" fmla="*/ 734190 h 1348240"/>
              <a:gd name="connsiteX33" fmla="*/ 1595195 w 1661939"/>
              <a:gd name="connsiteY33" fmla="*/ 780911 h 1348240"/>
              <a:gd name="connsiteX34" fmla="*/ 1581846 w 1661939"/>
              <a:gd name="connsiteY34" fmla="*/ 827633 h 1348240"/>
              <a:gd name="connsiteX35" fmla="*/ 1568497 w 1661939"/>
              <a:gd name="connsiteY35" fmla="*/ 881028 h 1348240"/>
              <a:gd name="connsiteX36" fmla="*/ 1555148 w 1661939"/>
              <a:gd name="connsiteY36" fmla="*/ 927749 h 1348240"/>
              <a:gd name="connsiteX37" fmla="*/ 1515101 w 1661939"/>
              <a:gd name="connsiteY37" fmla="*/ 981145 h 1348240"/>
              <a:gd name="connsiteX38" fmla="*/ 1394961 w 1661939"/>
              <a:gd name="connsiteY38" fmla="*/ 1087936 h 1348240"/>
              <a:gd name="connsiteX39" fmla="*/ 1301519 w 1661939"/>
              <a:gd name="connsiteY39" fmla="*/ 1168030 h 1348240"/>
              <a:gd name="connsiteX40" fmla="*/ 1268146 w 1661939"/>
              <a:gd name="connsiteY40" fmla="*/ 1221425 h 1348240"/>
              <a:gd name="connsiteX41" fmla="*/ 1241449 w 1661939"/>
              <a:gd name="connsiteY41" fmla="*/ 1261472 h 1348240"/>
              <a:gd name="connsiteX42" fmla="*/ 1228100 w 1661939"/>
              <a:gd name="connsiteY42" fmla="*/ 1281495 h 1348240"/>
              <a:gd name="connsiteX43" fmla="*/ 1214751 w 1661939"/>
              <a:gd name="connsiteY43" fmla="*/ 1308193 h 1348240"/>
              <a:gd name="connsiteX44" fmla="*/ 1194728 w 1661939"/>
              <a:gd name="connsiteY44" fmla="*/ 1314868 h 1348240"/>
              <a:gd name="connsiteX45" fmla="*/ 1154681 w 1661939"/>
              <a:gd name="connsiteY45" fmla="*/ 1334891 h 1348240"/>
              <a:gd name="connsiteX46" fmla="*/ 1114634 w 1661939"/>
              <a:gd name="connsiteY46" fmla="*/ 1348240 h 1348240"/>
              <a:gd name="connsiteX47" fmla="*/ 1061238 w 1661939"/>
              <a:gd name="connsiteY47" fmla="*/ 1341565 h 1348240"/>
              <a:gd name="connsiteX48" fmla="*/ 1001168 w 1661939"/>
              <a:gd name="connsiteY48" fmla="*/ 1334891 h 1348240"/>
              <a:gd name="connsiteX49" fmla="*/ 947773 w 1661939"/>
              <a:gd name="connsiteY49" fmla="*/ 1321542 h 1348240"/>
              <a:gd name="connsiteX50" fmla="*/ 660771 w 1661939"/>
              <a:gd name="connsiteY50" fmla="*/ 1308193 h 1348240"/>
              <a:gd name="connsiteX51" fmla="*/ 487236 w 1661939"/>
              <a:gd name="connsiteY51" fmla="*/ 1288170 h 1348240"/>
              <a:gd name="connsiteX52" fmla="*/ 440514 w 1661939"/>
              <a:gd name="connsiteY52" fmla="*/ 1281495 h 1348240"/>
              <a:gd name="connsiteX53" fmla="*/ 400468 w 1661939"/>
              <a:gd name="connsiteY53" fmla="*/ 1268146 h 1348240"/>
              <a:gd name="connsiteX54" fmla="*/ 373770 w 1661939"/>
              <a:gd name="connsiteY54" fmla="*/ 1261472 h 1348240"/>
              <a:gd name="connsiteX55" fmla="*/ 333723 w 1661939"/>
              <a:gd name="connsiteY55" fmla="*/ 1241449 h 1348240"/>
              <a:gd name="connsiteX56" fmla="*/ 287002 w 1661939"/>
              <a:gd name="connsiteY56" fmla="*/ 1221425 h 1348240"/>
              <a:gd name="connsiteX57" fmla="*/ 260304 w 1661939"/>
              <a:gd name="connsiteY57" fmla="*/ 1201402 h 1348240"/>
              <a:gd name="connsiteX58" fmla="*/ 240281 w 1661939"/>
              <a:gd name="connsiteY58" fmla="*/ 1194727 h 1348240"/>
              <a:gd name="connsiteX59" fmla="*/ 226932 w 1661939"/>
              <a:gd name="connsiteY59" fmla="*/ 1174704 h 1348240"/>
              <a:gd name="connsiteX60" fmla="*/ 186885 w 1661939"/>
              <a:gd name="connsiteY60" fmla="*/ 1148006 h 1348240"/>
              <a:gd name="connsiteX61" fmla="*/ 166862 w 1661939"/>
              <a:gd name="connsiteY61" fmla="*/ 1121308 h 1348240"/>
              <a:gd name="connsiteX62" fmla="*/ 120141 w 1661939"/>
              <a:gd name="connsiteY62" fmla="*/ 1041215 h 1348240"/>
              <a:gd name="connsiteX63" fmla="*/ 100117 w 1661939"/>
              <a:gd name="connsiteY63" fmla="*/ 1021192 h 1348240"/>
              <a:gd name="connsiteX64" fmla="*/ 80094 w 1661939"/>
              <a:gd name="connsiteY64" fmla="*/ 961122 h 1348240"/>
              <a:gd name="connsiteX65" fmla="*/ 73419 w 1661939"/>
              <a:gd name="connsiteY65" fmla="*/ 941098 h 1348240"/>
              <a:gd name="connsiteX66" fmla="*/ 46722 w 1661939"/>
              <a:gd name="connsiteY66" fmla="*/ 901052 h 1348240"/>
              <a:gd name="connsiteX67" fmla="*/ 26698 w 1661939"/>
              <a:gd name="connsiteY67" fmla="*/ 861005 h 1348240"/>
              <a:gd name="connsiteX68" fmla="*/ 20024 w 1661939"/>
              <a:gd name="connsiteY68" fmla="*/ 840981 h 1348240"/>
              <a:gd name="connsiteX69" fmla="*/ 6675 w 1661939"/>
              <a:gd name="connsiteY69" fmla="*/ 767562 h 1348240"/>
              <a:gd name="connsiteX70" fmla="*/ 0 w 1661939"/>
              <a:gd name="connsiteY70" fmla="*/ 747539 h 1348240"/>
              <a:gd name="connsiteX71" fmla="*/ 6675 w 1661939"/>
              <a:gd name="connsiteY71" fmla="*/ 260304 h 1348240"/>
              <a:gd name="connsiteX72" fmla="*/ 13349 w 1661939"/>
              <a:gd name="connsiteY72" fmla="*/ 220257 h 1348240"/>
              <a:gd name="connsiteX73" fmla="*/ 33373 w 1661939"/>
              <a:gd name="connsiteY73" fmla="*/ 173536 h 1348240"/>
              <a:gd name="connsiteX74" fmla="*/ 46722 w 1661939"/>
              <a:gd name="connsiteY74" fmla="*/ 133489 h 1348240"/>
              <a:gd name="connsiteX75" fmla="*/ 53396 w 1661939"/>
              <a:gd name="connsiteY75" fmla="*/ 113466 h 1348240"/>
              <a:gd name="connsiteX76" fmla="*/ 66745 w 1661939"/>
              <a:gd name="connsiteY76" fmla="*/ 93443 h 1348240"/>
              <a:gd name="connsiteX77" fmla="*/ 73419 w 1661939"/>
              <a:gd name="connsiteY77" fmla="*/ 73419 h 1348240"/>
              <a:gd name="connsiteX78" fmla="*/ 93443 w 1661939"/>
              <a:gd name="connsiteY78" fmla="*/ 66745 h 1348240"/>
              <a:gd name="connsiteX79" fmla="*/ 133490 w 1661939"/>
              <a:gd name="connsiteY79" fmla="*/ 40047 h 1348240"/>
              <a:gd name="connsiteX80" fmla="*/ 166862 w 1661939"/>
              <a:gd name="connsiteY80" fmla="*/ 26698 h 1348240"/>
              <a:gd name="connsiteX81" fmla="*/ 220257 w 1661939"/>
              <a:gd name="connsiteY81" fmla="*/ 0 h 134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661939" h="1348240">
                <a:moveTo>
                  <a:pt x="220257" y="0"/>
                </a:moveTo>
                <a:cubicBezTo>
                  <a:pt x="229156" y="11124"/>
                  <a:pt x="236139" y="24102"/>
                  <a:pt x="246955" y="33373"/>
                </a:cubicBezTo>
                <a:cubicBezTo>
                  <a:pt x="252297" y="37952"/>
                  <a:pt x="260870" y="36556"/>
                  <a:pt x="266979" y="40047"/>
                </a:cubicBezTo>
                <a:cubicBezTo>
                  <a:pt x="323550" y="72374"/>
                  <a:pt x="267788" y="51443"/>
                  <a:pt x="313700" y="66745"/>
                </a:cubicBezTo>
                <a:cubicBezTo>
                  <a:pt x="342835" y="86169"/>
                  <a:pt x="354444" y="97881"/>
                  <a:pt x="387119" y="106792"/>
                </a:cubicBezTo>
                <a:cubicBezTo>
                  <a:pt x="400175" y="110353"/>
                  <a:pt x="413816" y="111241"/>
                  <a:pt x="427165" y="113466"/>
                </a:cubicBezTo>
                <a:lnTo>
                  <a:pt x="827633" y="106792"/>
                </a:lnTo>
                <a:cubicBezTo>
                  <a:pt x="834665" y="106569"/>
                  <a:pt x="840891" y="102050"/>
                  <a:pt x="847656" y="100117"/>
                </a:cubicBezTo>
                <a:cubicBezTo>
                  <a:pt x="856476" y="97597"/>
                  <a:pt x="865399" y="95433"/>
                  <a:pt x="874354" y="93443"/>
                </a:cubicBezTo>
                <a:cubicBezTo>
                  <a:pt x="885428" y="90982"/>
                  <a:pt x="896720" y="89519"/>
                  <a:pt x="907726" y="86768"/>
                </a:cubicBezTo>
                <a:cubicBezTo>
                  <a:pt x="914551" y="85062"/>
                  <a:pt x="920795" y="81164"/>
                  <a:pt x="927749" y="80094"/>
                </a:cubicBezTo>
                <a:cubicBezTo>
                  <a:pt x="949848" y="76694"/>
                  <a:pt x="972246" y="75644"/>
                  <a:pt x="994494" y="73419"/>
                </a:cubicBezTo>
                <a:cubicBezTo>
                  <a:pt x="1003393" y="71194"/>
                  <a:pt x="1012237" y="68735"/>
                  <a:pt x="1021192" y="66745"/>
                </a:cubicBezTo>
                <a:cubicBezTo>
                  <a:pt x="1032266" y="64284"/>
                  <a:pt x="1043558" y="62822"/>
                  <a:pt x="1054564" y="60071"/>
                </a:cubicBezTo>
                <a:cubicBezTo>
                  <a:pt x="1061389" y="58365"/>
                  <a:pt x="1067762" y="55102"/>
                  <a:pt x="1074587" y="53396"/>
                </a:cubicBezTo>
                <a:cubicBezTo>
                  <a:pt x="1085593" y="50645"/>
                  <a:pt x="1096886" y="49183"/>
                  <a:pt x="1107960" y="46722"/>
                </a:cubicBezTo>
                <a:cubicBezTo>
                  <a:pt x="1133091" y="41137"/>
                  <a:pt x="1132391" y="40802"/>
                  <a:pt x="1154681" y="33373"/>
                </a:cubicBezTo>
                <a:cubicBezTo>
                  <a:pt x="1200582" y="2772"/>
                  <a:pt x="1179508" y="11749"/>
                  <a:pt x="1214751" y="0"/>
                </a:cubicBezTo>
                <a:cubicBezTo>
                  <a:pt x="1268147" y="2225"/>
                  <a:pt x="1321761" y="1357"/>
                  <a:pt x="1374938" y="6675"/>
                </a:cubicBezTo>
                <a:cubicBezTo>
                  <a:pt x="1388939" y="8075"/>
                  <a:pt x="1401186" y="17265"/>
                  <a:pt x="1414984" y="20024"/>
                </a:cubicBezTo>
                <a:cubicBezTo>
                  <a:pt x="1434740" y="23975"/>
                  <a:pt x="1455064" y="24199"/>
                  <a:pt x="1475055" y="26698"/>
                </a:cubicBezTo>
                <a:cubicBezTo>
                  <a:pt x="1519197" y="32216"/>
                  <a:pt x="1516308" y="32279"/>
                  <a:pt x="1555148" y="40047"/>
                </a:cubicBezTo>
                <a:cubicBezTo>
                  <a:pt x="1566272" y="46722"/>
                  <a:pt x="1577519" y="53195"/>
                  <a:pt x="1588520" y="60071"/>
                </a:cubicBezTo>
                <a:cubicBezTo>
                  <a:pt x="1595322" y="64322"/>
                  <a:pt x="1602872" y="67747"/>
                  <a:pt x="1608544" y="73419"/>
                </a:cubicBezTo>
                <a:cubicBezTo>
                  <a:pt x="1640044" y="104919"/>
                  <a:pt x="1606857" y="80902"/>
                  <a:pt x="1628567" y="113466"/>
                </a:cubicBezTo>
                <a:cubicBezTo>
                  <a:pt x="1633803" y="121320"/>
                  <a:pt x="1642547" y="126238"/>
                  <a:pt x="1648590" y="133489"/>
                </a:cubicBezTo>
                <a:cubicBezTo>
                  <a:pt x="1653725" y="139652"/>
                  <a:pt x="1657489" y="146838"/>
                  <a:pt x="1661939" y="153513"/>
                </a:cubicBezTo>
                <a:cubicBezTo>
                  <a:pt x="1659714" y="233606"/>
                  <a:pt x="1657891" y="313712"/>
                  <a:pt x="1655265" y="393793"/>
                </a:cubicBezTo>
                <a:cubicBezTo>
                  <a:pt x="1653441" y="449428"/>
                  <a:pt x="1653630" y="505218"/>
                  <a:pt x="1648590" y="560654"/>
                </a:cubicBezTo>
                <a:cubicBezTo>
                  <a:pt x="1646929" y="578925"/>
                  <a:pt x="1639691" y="596251"/>
                  <a:pt x="1635241" y="614050"/>
                </a:cubicBezTo>
                <a:cubicBezTo>
                  <a:pt x="1630791" y="631849"/>
                  <a:pt x="1625490" y="649456"/>
                  <a:pt x="1621892" y="667446"/>
                </a:cubicBezTo>
                <a:cubicBezTo>
                  <a:pt x="1619667" y="678570"/>
                  <a:pt x="1618478" y="689952"/>
                  <a:pt x="1615218" y="700818"/>
                </a:cubicBezTo>
                <a:cubicBezTo>
                  <a:pt x="1611775" y="712294"/>
                  <a:pt x="1606319" y="723066"/>
                  <a:pt x="1601869" y="734190"/>
                </a:cubicBezTo>
                <a:cubicBezTo>
                  <a:pt x="1599644" y="749764"/>
                  <a:pt x="1598009" y="765433"/>
                  <a:pt x="1595195" y="780911"/>
                </a:cubicBezTo>
                <a:cubicBezTo>
                  <a:pt x="1586877" y="826662"/>
                  <a:pt x="1591372" y="789528"/>
                  <a:pt x="1581846" y="827633"/>
                </a:cubicBezTo>
                <a:cubicBezTo>
                  <a:pt x="1553443" y="941244"/>
                  <a:pt x="1591377" y="804760"/>
                  <a:pt x="1568497" y="881028"/>
                </a:cubicBezTo>
                <a:cubicBezTo>
                  <a:pt x="1563843" y="896542"/>
                  <a:pt x="1562770" y="913458"/>
                  <a:pt x="1555148" y="927749"/>
                </a:cubicBezTo>
                <a:cubicBezTo>
                  <a:pt x="1544678" y="947380"/>
                  <a:pt x="1530833" y="965413"/>
                  <a:pt x="1515101" y="981145"/>
                </a:cubicBezTo>
                <a:cubicBezTo>
                  <a:pt x="1477214" y="1019032"/>
                  <a:pt x="1394961" y="1087936"/>
                  <a:pt x="1394961" y="1087936"/>
                </a:cubicBezTo>
                <a:cubicBezTo>
                  <a:pt x="1348134" y="1212810"/>
                  <a:pt x="1416996" y="1070319"/>
                  <a:pt x="1301519" y="1168030"/>
                </a:cubicBezTo>
                <a:cubicBezTo>
                  <a:pt x="1207160" y="1247872"/>
                  <a:pt x="1337886" y="1198181"/>
                  <a:pt x="1268146" y="1221425"/>
                </a:cubicBezTo>
                <a:lnTo>
                  <a:pt x="1241449" y="1261472"/>
                </a:lnTo>
                <a:cubicBezTo>
                  <a:pt x="1236999" y="1268146"/>
                  <a:pt x="1231687" y="1274320"/>
                  <a:pt x="1228100" y="1281495"/>
                </a:cubicBezTo>
                <a:cubicBezTo>
                  <a:pt x="1223650" y="1290394"/>
                  <a:pt x="1221786" y="1301157"/>
                  <a:pt x="1214751" y="1308193"/>
                </a:cubicBezTo>
                <a:cubicBezTo>
                  <a:pt x="1209776" y="1313168"/>
                  <a:pt x="1201157" y="1312011"/>
                  <a:pt x="1194728" y="1314868"/>
                </a:cubicBezTo>
                <a:cubicBezTo>
                  <a:pt x="1181090" y="1320929"/>
                  <a:pt x="1168458" y="1329151"/>
                  <a:pt x="1154681" y="1334891"/>
                </a:cubicBezTo>
                <a:cubicBezTo>
                  <a:pt x="1141692" y="1340303"/>
                  <a:pt x="1114634" y="1348240"/>
                  <a:pt x="1114634" y="1348240"/>
                </a:cubicBezTo>
                <a:lnTo>
                  <a:pt x="1061238" y="1341565"/>
                </a:lnTo>
                <a:cubicBezTo>
                  <a:pt x="1041229" y="1339211"/>
                  <a:pt x="1021040" y="1338203"/>
                  <a:pt x="1001168" y="1334891"/>
                </a:cubicBezTo>
                <a:cubicBezTo>
                  <a:pt x="941436" y="1324936"/>
                  <a:pt x="1034721" y="1329103"/>
                  <a:pt x="947773" y="1321542"/>
                </a:cubicBezTo>
                <a:cubicBezTo>
                  <a:pt x="889584" y="1316482"/>
                  <a:pt x="704593" y="1309946"/>
                  <a:pt x="660771" y="1308193"/>
                </a:cubicBezTo>
                <a:cubicBezTo>
                  <a:pt x="559053" y="1287849"/>
                  <a:pt x="616671" y="1296259"/>
                  <a:pt x="487236" y="1288170"/>
                </a:cubicBezTo>
                <a:cubicBezTo>
                  <a:pt x="471662" y="1285945"/>
                  <a:pt x="455843" y="1285033"/>
                  <a:pt x="440514" y="1281495"/>
                </a:cubicBezTo>
                <a:cubicBezTo>
                  <a:pt x="426804" y="1278331"/>
                  <a:pt x="414119" y="1271558"/>
                  <a:pt x="400468" y="1268146"/>
                </a:cubicBezTo>
                <a:lnTo>
                  <a:pt x="373770" y="1261472"/>
                </a:lnTo>
                <a:cubicBezTo>
                  <a:pt x="316378" y="1223211"/>
                  <a:pt x="388995" y="1269085"/>
                  <a:pt x="333723" y="1241449"/>
                </a:cubicBezTo>
                <a:cubicBezTo>
                  <a:pt x="287627" y="1218401"/>
                  <a:pt x="342570" y="1235318"/>
                  <a:pt x="287002" y="1221425"/>
                </a:cubicBezTo>
                <a:cubicBezTo>
                  <a:pt x="278103" y="1214751"/>
                  <a:pt x="269962" y="1206921"/>
                  <a:pt x="260304" y="1201402"/>
                </a:cubicBezTo>
                <a:cubicBezTo>
                  <a:pt x="254196" y="1197911"/>
                  <a:pt x="245775" y="1199122"/>
                  <a:pt x="240281" y="1194727"/>
                </a:cubicBezTo>
                <a:cubicBezTo>
                  <a:pt x="234017" y="1189716"/>
                  <a:pt x="232969" y="1179986"/>
                  <a:pt x="226932" y="1174704"/>
                </a:cubicBezTo>
                <a:cubicBezTo>
                  <a:pt x="214858" y="1164139"/>
                  <a:pt x="186885" y="1148006"/>
                  <a:pt x="186885" y="1148006"/>
                </a:cubicBezTo>
                <a:cubicBezTo>
                  <a:pt x="180211" y="1139107"/>
                  <a:pt x="172758" y="1130741"/>
                  <a:pt x="166862" y="1121308"/>
                </a:cubicBezTo>
                <a:cubicBezTo>
                  <a:pt x="150481" y="1095098"/>
                  <a:pt x="141997" y="1063070"/>
                  <a:pt x="120141" y="1041215"/>
                </a:cubicBezTo>
                <a:lnTo>
                  <a:pt x="100117" y="1021192"/>
                </a:lnTo>
                <a:lnTo>
                  <a:pt x="80094" y="961122"/>
                </a:lnTo>
                <a:cubicBezTo>
                  <a:pt x="77869" y="954447"/>
                  <a:pt x="77322" y="946952"/>
                  <a:pt x="73419" y="941098"/>
                </a:cubicBezTo>
                <a:cubicBezTo>
                  <a:pt x="64520" y="927749"/>
                  <a:pt x="51795" y="916272"/>
                  <a:pt x="46722" y="901052"/>
                </a:cubicBezTo>
                <a:cubicBezTo>
                  <a:pt x="37510" y="873418"/>
                  <a:pt x="43950" y="886882"/>
                  <a:pt x="26698" y="861005"/>
                </a:cubicBezTo>
                <a:cubicBezTo>
                  <a:pt x="24473" y="854330"/>
                  <a:pt x="21730" y="847807"/>
                  <a:pt x="20024" y="840981"/>
                </a:cubicBezTo>
                <a:cubicBezTo>
                  <a:pt x="7864" y="792342"/>
                  <a:pt x="18590" y="821181"/>
                  <a:pt x="6675" y="767562"/>
                </a:cubicBezTo>
                <a:cubicBezTo>
                  <a:pt x="5149" y="760694"/>
                  <a:pt x="2225" y="754213"/>
                  <a:pt x="0" y="747539"/>
                </a:cubicBezTo>
                <a:cubicBezTo>
                  <a:pt x="2225" y="585127"/>
                  <a:pt x="2564" y="422679"/>
                  <a:pt x="6675" y="260304"/>
                </a:cubicBezTo>
                <a:cubicBezTo>
                  <a:pt x="7018" y="246775"/>
                  <a:pt x="10413" y="233468"/>
                  <a:pt x="13349" y="220257"/>
                </a:cubicBezTo>
                <a:cubicBezTo>
                  <a:pt x="18719" y="196092"/>
                  <a:pt x="23173" y="199035"/>
                  <a:pt x="33373" y="173536"/>
                </a:cubicBezTo>
                <a:cubicBezTo>
                  <a:pt x="38599" y="160471"/>
                  <a:pt x="42272" y="146838"/>
                  <a:pt x="46722" y="133489"/>
                </a:cubicBezTo>
                <a:cubicBezTo>
                  <a:pt x="48947" y="126815"/>
                  <a:pt x="49493" y="119320"/>
                  <a:pt x="53396" y="113466"/>
                </a:cubicBezTo>
                <a:lnTo>
                  <a:pt x="66745" y="93443"/>
                </a:lnTo>
                <a:cubicBezTo>
                  <a:pt x="68970" y="86768"/>
                  <a:pt x="68444" y="78394"/>
                  <a:pt x="73419" y="73419"/>
                </a:cubicBezTo>
                <a:cubicBezTo>
                  <a:pt x="78394" y="68444"/>
                  <a:pt x="87293" y="70162"/>
                  <a:pt x="93443" y="66745"/>
                </a:cubicBezTo>
                <a:cubicBezTo>
                  <a:pt x="107468" y="58954"/>
                  <a:pt x="117758" y="43193"/>
                  <a:pt x="133490" y="40047"/>
                </a:cubicBezTo>
                <a:cubicBezTo>
                  <a:pt x="169044" y="32937"/>
                  <a:pt x="166862" y="44717"/>
                  <a:pt x="166862" y="26698"/>
                </a:cubicBezTo>
                <a:lnTo>
                  <a:pt x="220257" y="0"/>
                </a:lnTo>
                <a:close/>
              </a:path>
            </a:pathLst>
          </a:custGeom>
          <a:gradFill>
            <a:gsLst>
              <a:gs pos="7000">
                <a:schemeClr val="bg1">
                  <a:alpha val="0"/>
                </a:schemeClr>
              </a:gs>
              <a:gs pos="31000">
                <a:schemeClr val="bg1">
                  <a:alpha val="9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84EC5C7B-DF9A-44D0-B92F-2B17B76AC097}"/>
              </a:ext>
            </a:extLst>
          </p:cNvPr>
          <p:cNvSpPr/>
          <p:nvPr/>
        </p:nvSpPr>
        <p:spPr>
          <a:xfrm>
            <a:off x="10115730" y="2539341"/>
            <a:ext cx="1661939" cy="2015223"/>
          </a:xfrm>
          <a:custGeom>
            <a:avLst/>
            <a:gdLst>
              <a:gd name="connsiteX0" fmla="*/ 220257 w 1661939"/>
              <a:gd name="connsiteY0" fmla="*/ 0 h 1348240"/>
              <a:gd name="connsiteX1" fmla="*/ 246955 w 1661939"/>
              <a:gd name="connsiteY1" fmla="*/ 33373 h 1348240"/>
              <a:gd name="connsiteX2" fmla="*/ 266979 w 1661939"/>
              <a:gd name="connsiteY2" fmla="*/ 40047 h 1348240"/>
              <a:gd name="connsiteX3" fmla="*/ 313700 w 1661939"/>
              <a:gd name="connsiteY3" fmla="*/ 66745 h 1348240"/>
              <a:gd name="connsiteX4" fmla="*/ 387119 w 1661939"/>
              <a:gd name="connsiteY4" fmla="*/ 106792 h 1348240"/>
              <a:gd name="connsiteX5" fmla="*/ 427165 w 1661939"/>
              <a:gd name="connsiteY5" fmla="*/ 113466 h 1348240"/>
              <a:gd name="connsiteX6" fmla="*/ 827633 w 1661939"/>
              <a:gd name="connsiteY6" fmla="*/ 106792 h 1348240"/>
              <a:gd name="connsiteX7" fmla="*/ 847656 w 1661939"/>
              <a:gd name="connsiteY7" fmla="*/ 100117 h 1348240"/>
              <a:gd name="connsiteX8" fmla="*/ 874354 w 1661939"/>
              <a:gd name="connsiteY8" fmla="*/ 93443 h 1348240"/>
              <a:gd name="connsiteX9" fmla="*/ 907726 w 1661939"/>
              <a:gd name="connsiteY9" fmla="*/ 86768 h 1348240"/>
              <a:gd name="connsiteX10" fmla="*/ 927749 w 1661939"/>
              <a:gd name="connsiteY10" fmla="*/ 80094 h 1348240"/>
              <a:gd name="connsiteX11" fmla="*/ 994494 w 1661939"/>
              <a:gd name="connsiteY11" fmla="*/ 73419 h 1348240"/>
              <a:gd name="connsiteX12" fmla="*/ 1021192 w 1661939"/>
              <a:gd name="connsiteY12" fmla="*/ 66745 h 1348240"/>
              <a:gd name="connsiteX13" fmla="*/ 1054564 w 1661939"/>
              <a:gd name="connsiteY13" fmla="*/ 60071 h 1348240"/>
              <a:gd name="connsiteX14" fmla="*/ 1074587 w 1661939"/>
              <a:gd name="connsiteY14" fmla="*/ 53396 h 1348240"/>
              <a:gd name="connsiteX15" fmla="*/ 1107960 w 1661939"/>
              <a:gd name="connsiteY15" fmla="*/ 46722 h 1348240"/>
              <a:gd name="connsiteX16" fmla="*/ 1154681 w 1661939"/>
              <a:gd name="connsiteY16" fmla="*/ 33373 h 1348240"/>
              <a:gd name="connsiteX17" fmla="*/ 1214751 w 1661939"/>
              <a:gd name="connsiteY17" fmla="*/ 0 h 1348240"/>
              <a:gd name="connsiteX18" fmla="*/ 1374938 w 1661939"/>
              <a:gd name="connsiteY18" fmla="*/ 6675 h 1348240"/>
              <a:gd name="connsiteX19" fmla="*/ 1414984 w 1661939"/>
              <a:gd name="connsiteY19" fmla="*/ 20024 h 1348240"/>
              <a:gd name="connsiteX20" fmla="*/ 1475055 w 1661939"/>
              <a:gd name="connsiteY20" fmla="*/ 26698 h 1348240"/>
              <a:gd name="connsiteX21" fmla="*/ 1555148 w 1661939"/>
              <a:gd name="connsiteY21" fmla="*/ 40047 h 1348240"/>
              <a:gd name="connsiteX22" fmla="*/ 1588520 w 1661939"/>
              <a:gd name="connsiteY22" fmla="*/ 60071 h 1348240"/>
              <a:gd name="connsiteX23" fmla="*/ 1608544 w 1661939"/>
              <a:gd name="connsiteY23" fmla="*/ 73419 h 1348240"/>
              <a:gd name="connsiteX24" fmla="*/ 1628567 w 1661939"/>
              <a:gd name="connsiteY24" fmla="*/ 113466 h 1348240"/>
              <a:gd name="connsiteX25" fmla="*/ 1648590 w 1661939"/>
              <a:gd name="connsiteY25" fmla="*/ 133489 h 1348240"/>
              <a:gd name="connsiteX26" fmla="*/ 1661939 w 1661939"/>
              <a:gd name="connsiteY26" fmla="*/ 153513 h 1348240"/>
              <a:gd name="connsiteX27" fmla="*/ 1655265 w 1661939"/>
              <a:gd name="connsiteY27" fmla="*/ 393793 h 1348240"/>
              <a:gd name="connsiteX28" fmla="*/ 1648590 w 1661939"/>
              <a:gd name="connsiteY28" fmla="*/ 560654 h 1348240"/>
              <a:gd name="connsiteX29" fmla="*/ 1635241 w 1661939"/>
              <a:gd name="connsiteY29" fmla="*/ 614050 h 1348240"/>
              <a:gd name="connsiteX30" fmla="*/ 1621892 w 1661939"/>
              <a:gd name="connsiteY30" fmla="*/ 667446 h 1348240"/>
              <a:gd name="connsiteX31" fmla="*/ 1615218 w 1661939"/>
              <a:gd name="connsiteY31" fmla="*/ 700818 h 1348240"/>
              <a:gd name="connsiteX32" fmla="*/ 1601869 w 1661939"/>
              <a:gd name="connsiteY32" fmla="*/ 734190 h 1348240"/>
              <a:gd name="connsiteX33" fmla="*/ 1595195 w 1661939"/>
              <a:gd name="connsiteY33" fmla="*/ 780911 h 1348240"/>
              <a:gd name="connsiteX34" fmla="*/ 1581846 w 1661939"/>
              <a:gd name="connsiteY34" fmla="*/ 827633 h 1348240"/>
              <a:gd name="connsiteX35" fmla="*/ 1568497 w 1661939"/>
              <a:gd name="connsiteY35" fmla="*/ 881028 h 1348240"/>
              <a:gd name="connsiteX36" fmla="*/ 1555148 w 1661939"/>
              <a:gd name="connsiteY36" fmla="*/ 927749 h 1348240"/>
              <a:gd name="connsiteX37" fmla="*/ 1515101 w 1661939"/>
              <a:gd name="connsiteY37" fmla="*/ 981145 h 1348240"/>
              <a:gd name="connsiteX38" fmla="*/ 1394961 w 1661939"/>
              <a:gd name="connsiteY38" fmla="*/ 1087936 h 1348240"/>
              <a:gd name="connsiteX39" fmla="*/ 1301519 w 1661939"/>
              <a:gd name="connsiteY39" fmla="*/ 1168030 h 1348240"/>
              <a:gd name="connsiteX40" fmla="*/ 1268146 w 1661939"/>
              <a:gd name="connsiteY40" fmla="*/ 1221425 h 1348240"/>
              <a:gd name="connsiteX41" fmla="*/ 1241449 w 1661939"/>
              <a:gd name="connsiteY41" fmla="*/ 1261472 h 1348240"/>
              <a:gd name="connsiteX42" fmla="*/ 1228100 w 1661939"/>
              <a:gd name="connsiteY42" fmla="*/ 1281495 h 1348240"/>
              <a:gd name="connsiteX43" fmla="*/ 1214751 w 1661939"/>
              <a:gd name="connsiteY43" fmla="*/ 1308193 h 1348240"/>
              <a:gd name="connsiteX44" fmla="*/ 1194728 w 1661939"/>
              <a:gd name="connsiteY44" fmla="*/ 1314868 h 1348240"/>
              <a:gd name="connsiteX45" fmla="*/ 1154681 w 1661939"/>
              <a:gd name="connsiteY45" fmla="*/ 1334891 h 1348240"/>
              <a:gd name="connsiteX46" fmla="*/ 1114634 w 1661939"/>
              <a:gd name="connsiteY46" fmla="*/ 1348240 h 1348240"/>
              <a:gd name="connsiteX47" fmla="*/ 1061238 w 1661939"/>
              <a:gd name="connsiteY47" fmla="*/ 1341565 h 1348240"/>
              <a:gd name="connsiteX48" fmla="*/ 1001168 w 1661939"/>
              <a:gd name="connsiteY48" fmla="*/ 1334891 h 1348240"/>
              <a:gd name="connsiteX49" fmla="*/ 947773 w 1661939"/>
              <a:gd name="connsiteY49" fmla="*/ 1321542 h 1348240"/>
              <a:gd name="connsiteX50" fmla="*/ 660771 w 1661939"/>
              <a:gd name="connsiteY50" fmla="*/ 1308193 h 1348240"/>
              <a:gd name="connsiteX51" fmla="*/ 487236 w 1661939"/>
              <a:gd name="connsiteY51" fmla="*/ 1288170 h 1348240"/>
              <a:gd name="connsiteX52" fmla="*/ 440514 w 1661939"/>
              <a:gd name="connsiteY52" fmla="*/ 1281495 h 1348240"/>
              <a:gd name="connsiteX53" fmla="*/ 400468 w 1661939"/>
              <a:gd name="connsiteY53" fmla="*/ 1268146 h 1348240"/>
              <a:gd name="connsiteX54" fmla="*/ 373770 w 1661939"/>
              <a:gd name="connsiteY54" fmla="*/ 1261472 h 1348240"/>
              <a:gd name="connsiteX55" fmla="*/ 333723 w 1661939"/>
              <a:gd name="connsiteY55" fmla="*/ 1241449 h 1348240"/>
              <a:gd name="connsiteX56" fmla="*/ 287002 w 1661939"/>
              <a:gd name="connsiteY56" fmla="*/ 1221425 h 1348240"/>
              <a:gd name="connsiteX57" fmla="*/ 260304 w 1661939"/>
              <a:gd name="connsiteY57" fmla="*/ 1201402 h 1348240"/>
              <a:gd name="connsiteX58" fmla="*/ 240281 w 1661939"/>
              <a:gd name="connsiteY58" fmla="*/ 1194727 h 1348240"/>
              <a:gd name="connsiteX59" fmla="*/ 226932 w 1661939"/>
              <a:gd name="connsiteY59" fmla="*/ 1174704 h 1348240"/>
              <a:gd name="connsiteX60" fmla="*/ 186885 w 1661939"/>
              <a:gd name="connsiteY60" fmla="*/ 1148006 h 1348240"/>
              <a:gd name="connsiteX61" fmla="*/ 166862 w 1661939"/>
              <a:gd name="connsiteY61" fmla="*/ 1121308 h 1348240"/>
              <a:gd name="connsiteX62" fmla="*/ 120141 w 1661939"/>
              <a:gd name="connsiteY62" fmla="*/ 1041215 h 1348240"/>
              <a:gd name="connsiteX63" fmla="*/ 100117 w 1661939"/>
              <a:gd name="connsiteY63" fmla="*/ 1021192 h 1348240"/>
              <a:gd name="connsiteX64" fmla="*/ 80094 w 1661939"/>
              <a:gd name="connsiteY64" fmla="*/ 961122 h 1348240"/>
              <a:gd name="connsiteX65" fmla="*/ 73419 w 1661939"/>
              <a:gd name="connsiteY65" fmla="*/ 941098 h 1348240"/>
              <a:gd name="connsiteX66" fmla="*/ 46722 w 1661939"/>
              <a:gd name="connsiteY66" fmla="*/ 901052 h 1348240"/>
              <a:gd name="connsiteX67" fmla="*/ 26698 w 1661939"/>
              <a:gd name="connsiteY67" fmla="*/ 861005 h 1348240"/>
              <a:gd name="connsiteX68" fmla="*/ 20024 w 1661939"/>
              <a:gd name="connsiteY68" fmla="*/ 840981 h 1348240"/>
              <a:gd name="connsiteX69" fmla="*/ 6675 w 1661939"/>
              <a:gd name="connsiteY69" fmla="*/ 767562 h 1348240"/>
              <a:gd name="connsiteX70" fmla="*/ 0 w 1661939"/>
              <a:gd name="connsiteY70" fmla="*/ 747539 h 1348240"/>
              <a:gd name="connsiteX71" fmla="*/ 6675 w 1661939"/>
              <a:gd name="connsiteY71" fmla="*/ 260304 h 1348240"/>
              <a:gd name="connsiteX72" fmla="*/ 13349 w 1661939"/>
              <a:gd name="connsiteY72" fmla="*/ 220257 h 1348240"/>
              <a:gd name="connsiteX73" fmla="*/ 33373 w 1661939"/>
              <a:gd name="connsiteY73" fmla="*/ 173536 h 1348240"/>
              <a:gd name="connsiteX74" fmla="*/ 46722 w 1661939"/>
              <a:gd name="connsiteY74" fmla="*/ 133489 h 1348240"/>
              <a:gd name="connsiteX75" fmla="*/ 53396 w 1661939"/>
              <a:gd name="connsiteY75" fmla="*/ 113466 h 1348240"/>
              <a:gd name="connsiteX76" fmla="*/ 66745 w 1661939"/>
              <a:gd name="connsiteY76" fmla="*/ 93443 h 1348240"/>
              <a:gd name="connsiteX77" fmla="*/ 73419 w 1661939"/>
              <a:gd name="connsiteY77" fmla="*/ 73419 h 1348240"/>
              <a:gd name="connsiteX78" fmla="*/ 93443 w 1661939"/>
              <a:gd name="connsiteY78" fmla="*/ 66745 h 1348240"/>
              <a:gd name="connsiteX79" fmla="*/ 133490 w 1661939"/>
              <a:gd name="connsiteY79" fmla="*/ 40047 h 1348240"/>
              <a:gd name="connsiteX80" fmla="*/ 166862 w 1661939"/>
              <a:gd name="connsiteY80" fmla="*/ 26698 h 1348240"/>
              <a:gd name="connsiteX0" fmla="*/ 220257 w 1661939"/>
              <a:gd name="connsiteY0" fmla="*/ 0 h 1348240"/>
              <a:gd name="connsiteX1" fmla="*/ 246955 w 1661939"/>
              <a:gd name="connsiteY1" fmla="*/ 33373 h 1348240"/>
              <a:gd name="connsiteX2" fmla="*/ 266979 w 1661939"/>
              <a:gd name="connsiteY2" fmla="*/ 40047 h 1348240"/>
              <a:gd name="connsiteX3" fmla="*/ 313700 w 1661939"/>
              <a:gd name="connsiteY3" fmla="*/ 66745 h 1348240"/>
              <a:gd name="connsiteX4" fmla="*/ 387119 w 1661939"/>
              <a:gd name="connsiteY4" fmla="*/ 106792 h 1348240"/>
              <a:gd name="connsiteX5" fmla="*/ 427165 w 1661939"/>
              <a:gd name="connsiteY5" fmla="*/ 113466 h 1348240"/>
              <a:gd name="connsiteX6" fmla="*/ 827633 w 1661939"/>
              <a:gd name="connsiteY6" fmla="*/ 106792 h 1348240"/>
              <a:gd name="connsiteX7" fmla="*/ 847656 w 1661939"/>
              <a:gd name="connsiteY7" fmla="*/ 100117 h 1348240"/>
              <a:gd name="connsiteX8" fmla="*/ 874354 w 1661939"/>
              <a:gd name="connsiteY8" fmla="*/ 93443 h 1348240"/>
              <a:gd name="connsiteX9" fmla="*/ 907726 w 1661939"/>
              <a:gd name="connsiteY9" fmla="*/ 86768 h 1348240"/>
              <a:gd name="connsiteX10" fmla="*/ 927749 w 1661939"/>
              <a:gd name="connsiteY10" fmla="*/ 80094 h 1348240"/>
              <a:gd name="connsiteX11" fmla="*/ 994494 w 1661939"/>
              <a:gd name="connsiteY11" fmla="*/ 73419 h 1348240"/>
              <a:gd name="connsiteX12" fmla="*/ 1021192 w 1661939"/>
              <a:gd name="connsiteY12" fmla="*/ 66745 h 1348240"/>
              <a:gd name="connsiteX13" fmla="*/ 1054564 w 1661939"/>
              <a:gd name="connsiteY13" fmla="*/ 60071 h 1348240"/>
              <a:gd name="connsiteX14" fmla="*/ 1074587 w 1661939"/>
              <a:gd name="connsiteY14" fmla="*/ 53396 h 1348240"/>
              <a:gd name="connsiteX15" fmla="*/ 1107960 w 1661939"/>
              <a:gd name="connsiteY15" fmla="*/ 46722 h 1348240"/>
              <a:gd name="connsiteX16" fmla="*/ 1154681 w 1661939"/>
              <a:gd name="connsiteY16" fmla="*/ 33373 h 1348240"/>
              <a:gd name="connsiteX17" fmla="*/ 1214751 w 1661939"/>
              <a:gd name="connsiteY17" fmla="*/ 0 h 1348240"/>
              <a:gd name="connsiteX18" fmla="*/ 1374938 w 1661939"/>
              <a:gd name="connsiteY18" fmla="*/ 6675 h 1348240"/>
              <a:gd name="connsiteX19" fmla="*/ 1414984 w 1661939"/>
              <a:gd name="connsiteY19" fmla="*/ 20024 h 1348240"/>
              <a:gd name="connsiteX20" fmla="*/ 1475055 w 1661939"/>
              <a:gd name="connsiteY20" fmla="*/ 26698 h 1348240"/>
              <a:gd name="connsiteX21" fmla="*/ 1555148 w 1661939"/>
              <a:gd name="connsiteY21" fmla="*/ 40047 h 1348240"/>
              <a:gd name="connsiteX22" fmla="*/ 1588520 w 1661939"/>
              <a:gd name="connsiteY22" fmla="*/ 60071 h 1348240"/>
              <a:gd name="connsiteX23" fmla="*/ 1608544 w 1661939"/>
              <a:gd name="connsiteY23" fmla="*/ 73419 h 1348240"/>
              <a:gd name="connsiteX24" fmla="*/ 1628567 w 1661939"/>
              <a:gd name="connsiteY24" fmla="*/ 113466 h 1348240"/>
              <a:gd name="connsiteX25" fmla="*/ 1648590 w 1661939"/>
              <a:gd name="connsiteY25" fmla="*/ 133489 h 1348240"/>
              <a:gd name="connsiteX26" fmla="*/ 1661939 w 1661939"/>
              <a:gd name="connsiteY26" fmla="*/ 153513 h 1348240"/>
              <a:gd name="connsiteX27" fmla="*/ 1655265 w 1661939"/>
              <a:gd name="connsiteY27" fmla="*/ 393793 h 1348240"/>
              <a:gd name="connsiteX28" fmla="*/ 1648590 w 1661939"/>
              <a:gd name="connsiteY28" fmla="*/ 560654 h 1348240"/>
              <a:gd name="connsiteX29" fmla="*/ 1635241 w 1661939"/>
              <a:gd name="connsiteY29" fmla="*/ 614050 h 1348240"/>
              <a:gd name="connsiteX30" fmla="*/ 1621892 w 1661939"/>
              <a:gd name="connsiteY30" fmla="*/ 667446 h 1348240"/>
              <a:gd name="connsiteX31" fmla="*/ 1615218 w 1661939"/>
              <a:gd name="connsiteY31" fmla="*/ 700818 h 1348240"/>
              <a:gd name="connsiteX32" fmla="*/ 1601869 w 1661939"/>
              <a:gd name="connsiteY32" fmla="*/ 734190 h 1348240"/>
              <a:gd name="connsiteX33" fmla="*/ 1595195 w 1661939"/>
              <a:gd name="connsiteY33" fmla="*/ 780911 h 1348240"/>
              <a:gd name="connsiteX34" fmla="*/ 1581846 w 1661939"/>
              <a:gd name="connsiteY34" fmla="*/ 827633 h 1348240"/>
              <a:gd name="connsiteX35" fmla="*/ 1568497 w 1661939"/>
              <a:gd name="connsiteY35" fmla="*/ 881028 h 1348240"/>
              <a:gd name="connsiteX36" fmla="*/ 1555148 w 1661939"/>
              <a:gd name="connsiteY36" fmla="*/ 927749 h 1348240"/>
              <a:gd name="connsiteX37" fmla="*/ 1515101 w 1661939"/>
              <a:gd name="connsiteY37" fmla="*/ 981145 h 1348240"/>
              <a:gd name="connsiteX38" fmla="*/ 1394961 w 1661939"/>
              <a:gd name="connsiteY38" fmla="*/ 1087936 h 1348240"/>
              <a:gd name="connsiteX39" fmla="*/ 1301519 w 1661939"/>
              <a:gd name="connsiteY39" fmla="*/ 1168030 h 1348240"/>
              <a:gd name="connsiteX40" fmla="*/ 1268146 w 1661939"/>
              <a:gd name="connsiteY40" fmla="*/ 1221425 h 1348240"/>
              <a:gd name="connsiteX41" fmla="*/ 1241449 w 1661939"/>
              <a:gd name="connsiteY41" fmla="*/ 1261472 h 1348240"/>
              <a:gd name="connsiteX42" fmla="*/ 1228100 w 1661939"/>
              <a:gd name="connsiteY42" fmla="*/ 1281495 h 1348240"/>
              <a:gd name="connsiteX43" fmla="*/ 1214751 w 1661939"/>
              <a:gd name="connsiteY43" fmla="*/ 1308193 h 1348240"/>
              <a:gd name="connsiteX44" fmla="*/ 1194728 w 1661939"/>
              <a:gd name="connsiteY44" fmla="*/ 1314868 h 1348240"/>
              <a:gd name="connsiteX45" fmla="*/ 1154681 w 1661939"/>
              <a:gd name="connsiteY45" fmla="*/ 1334891 h 1348240"/>
              <a:gd name="connsiteX46" fmla="*/ 1114634 w 1661939"/>
              <a:gd name="connsiteY46" fmla="*/ 1348240 h 1348240"/>
              <a:gd name="connsiteX47" fmla="*/ 1061238 w 1661939"/>
              <a:gd name="connsiteY47" fmla="*/ 1341565 h 1348240"/>
              <a:gd name="connsiteX48" fmla="*/ 1001168 w 1661939"/>
              <a:gd name="connsiteY48" fmla="*/ 1334891 h 1348240"/>
              <a:gd name="connsiteX49" fmla="*/ 947773 w 1661939"/>
              <a:gd name="connsiteY49" fmla="*/ 1321542 h 1348240"/>
              <a:gd name="connsiteX50" fmla="*/ 660771 w 1661939"/>
              <a:gd name="connsiteY50" fmla="*/ 1308193 h 1348240"/>
              <a:gd name="connsiteX51" fmla="*/ 487236 w 1661939"/>
              <a:gd name="connsiteY51" fmla="*/ 1288170 h 1348240"/>
              <a:gd name="connsiteX52" fmla="*/ 440514 w 1661939"/>
              <a:gd name="connsiteY52" fmla="*/ 1281495 h 1348240"/>
              <a:gd name="connsiteX53" fmla="*/ 400468 w 1661939"/>
              <a:gd name="connsiteY53" fmla="*/ 1268146 h 1348240"/>
              <a:gd name="connsiteX54" fmla="*/ 373770 w 1661939"/>
              <a:gd name="connsiteY54" fmla="*/ 1261472 h 1348240"/>
              <a:gd name="connsiteX55" fmla="*/ 333723 w 1661939"/>
              <a:gd name="connsiteY55" fmla="*/ 1241449 h 1348240"/>
              <a:gd name="connsiteX56" fmla="*/ 287002 w 1661939"/>
              <a:gd name="connsiteY56" fmla="*/ 1221425 h 1348240"/>
              <a:gd name="connsiteX57" fmla="*/ 260304 w 1661939"/>
              <a:gd name="connsiteY57" fmla="*/ 1201402 h 1348240"/>
              <a:gd name="connsiteX58" fmla="*/ 240281 w 1661939"/>
              <a:gd name="connsiteY58" fmla="*/ 1194727 h 1348240"/>
              <a:gd name="connsiteX59" fmla="*/ 226932 w 1661939"/>
              <a:gd name="connsiteY59" fmla="*/ 1174704 h 1348240"/>
              <a:gd name="connsiteX60" fmla="*/ 186885 w 1661939"/>
              <a:gd name="connsiteY60" fmla="*/ 1148006 h 1348240"/>
              <a:gd name="connsiteX61" fmla="*/ 166862 w 1661939"/>
              <a:gd name="connsiteY61" fmla="*/ 1121308 h 1348240"/>
              <a:gd name="connsiteX62" fmla="*/ 120141 w 1661939"/>
              <a:gd name="connsiteY62" fmla="*/ 1041215 h 1348240"/>
              <a:gd name="connsiteX63" fmla="*/ 100117 w 1661939"/>
              <a:gd name="connsiteY63" fmla="*/ 1021192 h 1348240"/>
              <a:gd name="connsiteX64" fmla="*/ 80094 w 1661939"/>
              <a:gd name="connsiteY64" fmla="*/ 961122 h 1348240"/>
              <a:gd name="connsiteX65" fmla="*/ 73419 w 1661939"/>
              <a:gd name="connsiteY65" fmla="*/ 941098 h 1348240"/>
              <a:gd name="connsiteX66" fmla="*/ 46722 w 1661939"/>
              <a:gd name="connsiteY66" fmla="*/ 901052 h 1348240"/>
              <a:gd name="connsiteX67" fmla="*/ 26698 w 1661939"/>
              <a:gd name="connsiteY67" fmla="*/ 861005 h 1348240"/>
              <a:gd name="connsiteX68" fmla="*/ 20024 w 1661939"/>
              <a:gd name="connsiteY68" fmla="*/ 840981 h 1348240"/>
              <a:gd name="connsiteX69" fmla="*/ 6675 w 1661939"/>
              <a:gd name="connsiteY69" fmla="*/ 767562 h 1348240"/>
              <a:gd name="connsiteX70" fmla="*/ 0 w 1661939"/>
              <a:gd name="connsiteY70" fmla="*/ 747539 h 1348240"/>
              <a:gd name="connsiteX71" fmla="*/ 6675 w 1661939"/>
              <a:gd name="connsiteY71" fmla="*/ 260304 h 1348240"/>
              <a:gd name="connsiteX72" fmla="*/ 13349 w 1661939"/>
              <a:gd name="connsiteY72" fmla="*/ 220257 h 1348240"/>
              <a:gd name="connsiteX73" fmla="*/ 33373 w 1661939"/>
              <a:gd name="connsiteY73" fmla="*/ 173536 h 1348240"/>
              <a:gd name="connsiteX74" fmla="*/ 46722 w 1661939"/>
              <a:gd name="connsiteY74" fmla="*/ 133489 h 1348240"/>
              <a:gd name="connsiteX75" fmla="*/ 53396 w 1661939"/>
              <a:gd name="connsiteY75" fmla="*/ 113466 h 1348240"/>
              <a:gd name="connsiteX76" fmla="*/ 66745 w 1661939"/>
              <a:gd name="connsiteY76" fmla="*/ 93443 h 1348240"/>
              <a:gd name="connsiteX77" fmla="*/ 73419 w 1661939"/>
              <a:gd name="connsiteY77" fmla="*/ 73419 h 1348240"/>
              <a:gd name="connsiteX78" fmla="*/ 93443 w 1661939"/>
              <a:gd name="connsiteY78" fmla="*/ 66745 h 1348240"/>
              <a:gd name="connsiteX79" fmla="*/ 133490 w 1661939"/>
              <a:gd name="connsiteY79" fmla="*/ 40047 h 1348240"/>
              <a:gd name="connsiteX80" fmla="*/ 166862 w 1661939"/>
              <a:gd name="connsiteY80" fmla="*/ 26698 h 1348240"/>
              <a:gd name="connsiteX81" fmla="*/ 220257 w 1661939"/>
              <a:gd name="connsiteY81" fmla="*/ 0 h 134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661939" h="1348240">
                <a:moveTo>
                  <a:pt x="220257" y="0"/>
                </a:moveTo>
                <a:cubicBezTo>
                  <a:pt x="229156" y="11124"/>
                  <a:pt x="236139" y="24102"/>
                  <a:pt x="246955" y="33373"/>
                </a:cubicBezTo>
                <a:cubicBezTo>
                  <a:pt x="252297" y="37952"/>
                  <a:pt x="260870" y="36556"/>
                  <a:pt x="266979" y="40047"/>
                </a:cubicBezTo>
                <a:cubicBezTo>
                  <a:pt x="323550" y="72374"/>
                  <a:pt x="267788" y="51443"/>
                  <a:pt x="313700" y="66745"/>
                </a:cubicBezTo>
                <a:cubicBezTo>
                  <a:pt x="342835" y="86169"/>
                  <a:pt x="354444" y="97881"/>
                  <a:pt x="387119" y="106792"/>
                </a:cubicBezTo>
                <a:cubicBezTo>
                  <a:pt x="400175" y="110353"/>
                  <a:pt x="413816" y="111241"/>
                  <a:pt x="427165" y="113466"/>
                </a:cubicBezTo>
                <a:lnTo>
                  <a:pt x="827633" y="106792"/>
                </a:lnTo>
                <a:cubicBezTo>
                  <a:pt x="834665" y="106569"/>
                  <a:pt x="840891" y="102050"/>
                  <a:pt x="847656" y="100117"/>
                </a:cubicBezTo>
                <a:cubicBezTo>
                  <a:pt x="856476" y="97597"/>
                  <a:pt x="865399" y="95433"/>
                  <a:pt x="874354" y="93443"/>
                </a:cubicBezTo>
                <a:cubicBezTo>
                  <a:pt x="885428" y="90982"/>
                  <a:pt x="896720" y="89519"/>
                  <a:pt x="907726" y="86768"/>
                </a:cubicBezTo>
                <a:cubicBezTo>
                  <a:pt x="914551" y="85062"/>
                  <a:pt x="920795" y="81164"/>
                  <a:pt x="927749" y="80094"/>
                </a:cubicBezTo>
                <a:cubicBezTo>
                  <a:pt x="949848" y="76694"/>
                  <a:pt x="972246" y="75644"/>
                  <a:pt x="994494" y="73419"/>
                </a:cubicBezTo>
                <a:cubicBezTo>
                  <a:pt x="1003393" y="71194"/>
                  <a:pt x="1012237" y="68735"/>
                  <a:pt x="1021192" y="66745"/>
                </a:cubicBezTo>
                <a:cubicBezTo>
                  <a:pt x="1032266" y="64284"/>
                  <a:pt x="1043558" y="62822"/>
                  <a:pt x="1054564" y="60071"/>
                </a:cubicBezTo>
                <a:cubicBezTo>
                  <a:pt x="1061389" y="58365"/>
                  <a:pt x="1067762" y="55102"/>
                  <a:pt x="1074587" y="53396"/>
                </a:cubicBezTo>
                <a:cubicBezTo>
                  <a:pt x="1085593" y="50645"/>
                  <a:pt x="1096886" y="49183"/>
                  <a:pt x="1107960" y="46722"/>
                </a:cubicBezTo>
                <a:cubicBezTo>
                  <a:pt x="1133091" y="41137"/>
                  <a:pt x="1132391" y="40802"/>
                  <a:pt x="1154681" y="33373"/>
                </a:cubicBezTo>
                <a:cubicBezTo>
                  <a:pt x="1200582" y="2772"/>
                  <a:pt x="1179508" y="11749"/>
                  <a:pt x="1214751" y="0"/>
                </a:cubicBezTo>
                <a:cubicBezTo>
                  <a:pt x="1268147" y="2225"/>
                  <a:pt x="1321761" y="1357"/>
                  <a:pt x="1374938" y="6675"/>
                </a:cubicBezTo>
                <a:cubicBezTo>
                  <a:pt x="1388939" y="8075"/>
                  <a:pt x="1401186" y="17265"/>
                  <a:pt x="1414984" y="20024"/>
                </a:cubicBezTo>
                <a:cubicBezTo>
                  <a:pt x="1434740" y="23975"/>
                  <a:pt x="1455064" y="24199"/>
                  <a:pt x="1475055" y="26698"/>
                </a:cubicBezTo>
                <a:cubicBezTo>
                  <a:pt x="1519197" y="32216"/>
                  <a:pt x="1516308" y="32279"/>
                  <a:pt x="1555148" y="40047"/>
                </a:cubicBezTo>
                <a:cubicBezTo>
                  <a:pt x="1566272" y="46722"/>
                  <a:pt x="1577519" y="53195"/>
                  <a:pt x="1588520" y="60071"/>
                </a:cubicBezTo>
                <a:cubicBezTo>
                  <a:pt x="1595322" y="64322"/>
                  <a:pt x="1602872" y="67747"/>
                  <a:pt x="1608544" y="73419"/>
                </a:cubicBezTo>
                <a:cubicBezTo>
                  <a:pt x="1640044" y="104919"/>
                  <a:pt x="1606857" y="80902"/>
                  <a:pt x="1628567" y="113466"/>
                </a:cubicBezTo>
                <a:cubicBezTo>
                  <a:pt x="1633803" y="121320"/>
                  <a:pt x="1642547" y="126238"/>
                  <a:pt x="1648590" y="133489"/>
                </a:cubicBezTo>
                <a:cubicBezTo>
                  <a:pt x="1653725" y="139652"/>
                  <a:pt x="1657489" y="146838"/>
                  <a:pt x="1661939" y="153513"/>
                </a:cubicBezTo>
                <a:cubicBezTo>
                  <a:pt x="1659714" y="233606"/>
                  <a:pt x="1657891" y="313712"/>
                  <a:pt x="1655265" y="393793"/>
                </a:cubicBezTo>
                <a:cubicBezTo>
                  <a:pt x="1653441" y="449428"/>
                  <a:pt x="1653630" y="505218"/>
                  <a:pt x="1648590" y="560654"/>
                </a:cubicBezTo>
                <a:cubicBezTo>
                  <a:pt x="1646929" y="578925"/>
                  <a:pt x="1639691" y="596251"/>
                  <a:pt x="1635241" y="614050"/>
                </a:cubicBezTo>
                <a:cubicBezTo>
                  <a:pt x="1630791" y="631849"/>
                  <a:pt x="1625490" y="649456"/>
                  <a:pt x="1621892" y="667446"/>
                </a:cubicBezTo>
                <a:cubicBezTo>
                  <a:pt x="1619667" y="678570"/>
                  <a:pt x="1618478" y="689952"/>
                  <a:pt x="1615218" y="700818"/>
                </a:cubicBezTo>
                <a:cubicBezTo>
                  <a:pt x="1611775" y="712294"/>
                  <a:pt x="1606319" y="723066"/>
                  <a:pt x="1601869" y="734190"/>
                </a:cubicBezTo>
                <a:cubicBezTo>
                  <a:pt x="1599644" y="749764"/>
                  <a:pt x="1598009" y="765433"/>
                  <a:pt x="1595195" y="780911"/>
                </a:cubicBezTo>
                <a:cubicBezTo>
                  <a:pt x="1586877" y="826662"/>
                  <a:pt x="1591372" y="789528"/>
                  <a:pt x="1581846" y="827633"/>
                </a:cubicBezTo>
                <a:cubicBezTo>
                  <a:pt x="1553443" y="941244"/>
                  <a:pt x="1591377" y="804760"/>
                  <a:pt x="1568497" y="881028"/>
                </a:cubicBezTo>
                <a:cubicBezTo>
                  <a:pt x="1563843" y="896542"/>
                  <a:pt x="1562770" y="913458"/>
                  <a:pt x="1555148" y="927749"/>
                </a:cubicBezTo>
                <a:cubicBezTo>
                  <a:pt x="1544678" y="947380"/>
                  <a:pt x="1530833" y="965413"/>
                  <a:pt x="1515101" y="981145"/>
                </a:cubicBezTo>
                <a:cubicBezTo>
                  <a:pt x="1477214" y="1019032"/>
                  <a:pt x="1394961" y="1087936"/>
                  <a:pt x="1394961" y="1087936"/>
                </a:cubicBezTo>
                <a:cubicBezTo>
                  <a:pt x="1348134" y="1212810"/>
                  <a:pt x="1416996" y="1070319"/>
                  <a:pt x="1301519" y="1168030"/>
                </a:cubicBezTo>
                <a:cubicBezTo>
                  <a:pt x="1207160" y="1247872"/>
                  <a:pt x="1337886" y="1198181"/>
                  <a:pt x="1268146" y="1221425"/>
                </a:cubicBezTo>
                <a:lnTo>
                  <a:pt x="1241449" y="1261472"/>
                </a:lnTo>
                <a:cubicBezTo>
                  <a:pt x="1236999" y="1268146"/>
                  <a:pt x="1231687" y="1274320"/>
                  <a:pt x="1228100" y="1281495"/>
                </a:cubicBezTo>
                <a:cubicBezTo>
                  <a:pt x="1223650" y="1290394"/>
                  <a:pt x="1221786" y="1301157"/>
                  <a:pt x="1214751" y="1308193"/>
                </a:cubicBezTo>
                <a:cubicBezTo>
                  <a:pt x="1209776" y="1313168"/>
                  <a:pt x="1201157" y="1312011"/>
                  <a:pt x="1194728" y="1314868"/>
                </a:cubicBezTo>
                <a:cubicBezTo>
                  <a:pt x="1181090" y="1320929"/>
                  <a:pt x="1168458" y="1329151"/>
                  <a:pt x="1154681" y="1334891"/>
                </a:cubicBezTo>
                <a:cubicBezTo>
                  <a:pt x="1141692" y="1340303"/>
                  <a:pt x="1114634" y="1348240"/>
                  <a:pt x="1114634" y="1348240"/>
                </a:cubicBezTo>
                <a:lnTo>
                  <a:pt x="1061238" y="1341565"/>
                </a:lnTo>
                <a:cubicBezTo>
                  <a:pt x="1041229" y="1339211"/>
                  <a:pt x="1021040" y="1338203"/>
                  <a:pt x="1001168" y="1334891"/>
                </a:cubicBezTo>
                <a:cubicBezTo>
                  <a:pt x="941436" y="1324936"/>
                  <a:pt x="1034721" y="1329103"/>
                  <a:pt x="947773" y="1321542"/>
                </a:cubicBezTo>
                <a:cubicBezTo>
                  <a:pt x="889584" y="1316482"/>
                  <a:pt x="704593" y="1309946"/>
                  <a:pt x="660771" y="1308193"/>
                </a:cubicBezTo>
                <a:cubicBezTo>
                  <a:pt x="559053" y="1287849"/>
                  <a:pt x="616671" y="1296259"/>
                  <a:pt x="487236" y="1288170"/>
                </a:cubicBezTo>
                <a:cubicBezTo>
                  <a:pt x="471662" y="1285945"/>
                  <a:pt x="455843" y="1285033"/>
                  <a:pt x="440514" y="1281495"/>
                </a:cubicBezTo>
                <a:cubicBezTo>
                  <a:pt x="426804" y="1278331"/>
                  <a:pt x="414119" y="1271558"/>
                  <a:pt x="400468" y="1268146"/>
                </a:cubicBezTo>
                <a:lnTo>
                  <a:pt x="373770" y="1261472"/>
                </a:lnTo>
                <a:cubicBezTo>
                  <a:pt x="316378" y="1223211"/>
                  <a:pt x="388995" y="1269085"/>
                  <a:pt x="333723" y="1241449"/>
                </a:cubicBezTo>
                <a:cubicBezTo>
                  <a:pt x="287627" y="1218401"/>
                  <a:pt x="342570" y="1235318"/>
                  <a:pt x="287002" y="1221425"/>
                </a:cubicBezTo>
                <a:cubicBezTo>
                  <a:pt x="278103" y="1214751"/>
                  <a:pt x="269962" y="1206921"/>
                  <a:pt x="260304" y="1201402"/>
                </a:cubicBezTo>
                <a:cubicBezTo>
                  <a:pt x="254196" y="1197911"/>
                  <a:pt x="245775" y="1199122"/>
                  <a:pt x="240281" y="1194727"/>
                </a:cubicBezTo>
                <a:cubicBezTo>
                  <a:pt x="234017" y="1189716"/>
                  <a:pt x="232969" y="1179986"/>
                  <a:pt x="226932" y="1174704"/>
                </a:cubicBezTo>
                <a:cubicBezTo>
                  <a:pt x="214858" y="1164139"/>
                  <a:pt x="186885" y="1148006"/>
                  <a:pt x="186885" y="1148006"/>
                </a:cubicBezTo>
                <a:cubicBezTo>
                  <a:pt x="180211" y="1139107"/>
                  <a:pt x="172758" y="1130741"/>
                  <a:pt x="166862" y="1121308"/>
                </a:cubicBezTo>
                <a:cubicBezTo>
                  <a:pt x="150481" y="1095098"/>
                  <a:pt x="141997" y="1063070"/>
                  <a:pt x="120141" y="1041215"/>
                </a:cubicBezTo>
                <a:lnTo>
                  <a:pt x="100117" y="1021192"/>
                </a:lnTo>
                <a:lnTo>
                  <a:pt x="80094" y="961122"/>
                </a:lnTo>
                <a:cubicBezTo>
                  <a:pt x="77869" y="954447"/>
                  <a:pt x="77322" y="946952"/>
                  <a:pt x="73419" y="941098"/>
                </a:cubicBezTo>
                <a:cubicBezTo>
                  <a:pt x="64520" y="927749"/>
                  <a:pt x="51795" y="916272"/>
                  <a:pt x="46722" y="901052"/>
                </a:cubicBezTo>
                <a:cubicBezTo>
                  <a:pt x="37510" y="873418"/>
                  <a:pt x="43950" y="886882"/>
                  <a:pt x="26698" y="861005"/>
                </a:cubicBezTo>
                <a:cubicBezTo>
                  <a:pt x="24473" y="854330"/>
                  <a:pt x="21730" y="847807"/>
                  <a:pt x="20024" y="840981"/>
                </a:cubicBezTo>
                <a:cubicBezTo>
                  <a:pt x="7864" y="792342"/>
                  <a:pt x="18590" y="821181"/>
                  <a:pt x="6675" y="767562"/>
                </a:cubicBezTo>
                <a:cubicBezTo>
                  <a:pt x="5149" y="760694"/>
                  <a:pt x="2225" y="754213"/>
                  <a:pt x="0" y="747539"/>
                </a:cubicBezTo>
                <a:cubicBezTo>
                  <a:pt x="2225" y="585127"/>
                  <a:pt x="2564" y="422679"/>
                  <a:pt x="6675" y="260304"/>
                </a:cubicBezTo>
                <a:cubicBezTo>
                  <a:pt x="7018" y="246775"/>
                  <a:pt x="10413" y="233468"/>
                  <a:pt x="13349" y="220257"/>
                </a:cubicBezTo>
                <a:cubicBezTo>
                  <a:pt x="18719" y="196092"/>
                  <a:pt x="23173" y="199035"/>
                  <a:pt x="33373" y="173536"/>
                </a:cubicBezTo>
                <a:cubicBezTo>
                  <a:pt x="38599" y="160471"/>
                  <a:pt x="42272" y="146838"/>
                  <a:pt x="46722" y="133489"/>
                </a:cubicBezTo>
                <a:cubicBezTo>
                  <a:pt x="48947" y="126815"/>
                  <a:pt x="49493" y="119320"/>
                  <a:pt x="53396" y="113466"/>
                </a:cubicBezTo>
                <a:lnTo>
                  <a:pt x="66745" y="93443"/>
                </a:lnTo>
                <a:cubicBezTo>
                  <a:pt x="68970" y="86768"/>
                  <a:pt x="68444" y="78394"/>
                  <a:pt x="73419" y="73419"/>
                </a:cubicBezTo>
                <a:cubicBezTo>
                  <a:pt x="78394" y="68444"/>
                  <a:pt x="87293" y="70162"/>
                  <a:pt x="93443" y="66745"/>
                </a:cubicBezTo>
                <a:cubicBezTo>
                  <a:pt x="107468" y="58954"/>
                  <a:pt x="117758" y="43193"/>
                  <a:pt x="133490" y="40047"/>
                </a:cubicBezTo>
                <a:cubicBezTo>
                  <a:pt x="169044" y="32937"/>
                  <a:pt x="166862" y="44717"/>
                  <a:pt x="166862" y="26698"/>
                </a:cubicBezTo>
                <a:lnTo>
                  <a:pt x="220257" y="0"/>
                </a:lnTo>
                <a:close/>
              </a:path>
            </a:pathLst>
          </a:custGeom>
          <a:gradFill>
            <a:gsLst>
              <a:gs pos="16000">
                <a:schemeClr val="bg1">
                  <a:alpha val="0"/>
                </a:schemeClr>
              </a:gs>
              <a:gs pos="30000">
                <a:schemeClr val="bg1">
                  <a:alpha val="8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F2787A17-1EF5-4519-9F1F-4AD01ACF5AEC}"/>
              </a:ext>
            </a:extLst>
          </p:cNvPr>
          <p:cNvSpPr txBox="1"/>
          <p:nvPr/>
        </p:nvSpPr>
        <p:spPr>
          <a:xfrm>
            <a:off x="8879985" y="2125877"/>
            <a:ext cx="1275150" cy="276999"/>
          </a:xfrm>
          <a:prstGeom prst="rect">
            <a:avLst/>
          </a:prstGeom>
          <a:noFill/>
        </p:spPr>
        <p:txBody>
          <a:bodyPr wrap="square" rtlCol="0">
            <a:spAutoFit/>
          </a:bodyPr>
          <a:lstStyle>
            <a:defPPr>
              <a:defRPr lang="en-US"/>
            </a:defPPr>
            <a:lvl1pPr>
              <a:defRPr sz="1400">
                <a:solidFill>
                  <a:schemeClr val="accent2"/>
                </a:solidFill>
                <a:latin typeface="Arial" panose="020B0604020202020204" pitchFamily="34" charset="0"/>
                <a:cs typeface="Arial" panose="020B0604020202020204" pitchFamily="34" charset="0"/>
              </a:defRPr>
            </a:lvl1pPr>
          </a:lstStyle>
          <a:p>
            <a:r>
              <a:rPr lang="en-GB" sz="1200"/>
              <a:t>Finerenone</a:t>
            </a:r>
          </a:p>
        </p:txBody>
      </p:sp>
      <p:cxnSp>
        <p:nvCxnSpPr>
          <p:cNvPr id="26" name="Straight Connector 25">
            <a:extLst>
              <a:ext uri="{FF2B5EF4-FFF2-40B4-BE49-F238E27FC236}">
                <a16:creationId xmlns:a16="http://schemas.microsoft.com/office/drawing/2014/main" id="{F6C22A14-2BC7-4E80-A3C5-35C9898B975C}"/>
              </a:ext>
            </a:extLst>
          </p:cNvPr>
          <p:cNvCxnSpPr>
            <a:cxnSpLocks/>
          </p:cNvCxnSpPr>
          <p:nvPr/>
        </p:nvCxnSpPr>
        <p:spPr>
          <a:xfrm>
            <a:off x="8981585" y="2377374"/>
            <a:ext cx="1648315" cy="0"/>
          </a:xfrm>
          <a:prstGeom prst="line">
            <a:avLst/>
          </a:prstGeom>
          <a:ln w="7620">
            <a:solidFill>
              <a:srgbClr val="53585A"/>
            </a:solidFill>
            <a:tailEnd type="oval" w="sm" len="sm"/>
          </a:ln>
        </p:spPr>
        <p:style>
          <a:lnRef idx="1">
            <a:schemeClr val="accent1"/>
          </a:lnRef>
          <a:fillRef idx="0">
            <a:schemeClr val="accent1"/>
          </a:fillRef>
          <a:effectRef idx="0">
            <a:schemeClr val="accent1"/>
          </a:effectRef>
          <a:fontRef idx="minor">
            <a:schemeClr val="tx1"/>
          </a:fontRef>
        </p:style>
      </p:cxnSp>
      <p:pic>
        <p:nvPicPr>
          <p:cNvPr id="27" name="spironolactone">
            <a:extLst>
              <a:ext uri="{FF2B5EF4-FFF2-40B4-BE49-F238E27FC236}">
                <a16:creationId xmlns:a16="http://schemas.microsoft.com/office/drawing/2014/main" id="{3A9E1C74-654D-4779-A444-9DA6D4D9DCC1}"/>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a:off x="4077570" y="1180482"/>
            <a:ext cx="1847357" cy="3207216"/>
          </a:xfrm>
          <a:prstGeom prst="rect">
            <a:avLst/>
          </a:prstGeom>
        </p:spPr>
      </p:pic>
      <p:sp>
        <p:nvSpPr>
          <p:cNvPr id="28" name="Freeform: Shape 27">
            <a:extLst>
              <a:ext uri="{FF2B5EF4-FFF2-40B4-BE49-F238E27FC236}">
                <a16:creationId xmlns:a16="http://schemas.microsoft.com/office/drawing/2014/main" id="{7BC419D9-E7D3-4215-9A04-FD79F346A383}"/>
              </a:ext>
            </a:extLst>
          </p:cNvPr>
          <p:cNvSpPr/>
          <p:nvPr/>
        </p:nvSpPr>
        <p:spPr>
          <a:xfrm rot="11967919">
            <a:off x="4904850" y="1397089"/>
            <a:ext cx="1242598" cy="1169140"/>
          </a:xfrm>
          <a:custGeom>
            <a:avLst/>
            <a:gdLst>
              <a:gd name="connsiteX0" fmla="*/ 220257 w 1661939"/>
              <a:gd name="connsiteY0" fmla="*/ 0 h 1348240"/>
              <a:gd name="connsiteX1" fmla="*/ 246955 w 1661939"/>
              <a:gd name="connsiteY1" fmla="*/ 33373 h 1348240"/>
              <a:gd name="connsiteX2" fmla="*/ 266979 w 1661939"/>
              <a:gd name="connsiteY2" fmla="*/ 40047 h 1348240"/>
              <a:gd name="connsiteX3" fmla="*/ 313700 w 1661939"/>
              <a:gd name="connsiteY3" fmla="*/ 66745 h 1348240"/>
              <a:gd name="connsiteX4" fmla="*/ 387119 w 1661939"/>
              <a:gd name="connsiteY4" fmla="*/ 106792 h 1348240"/>
              <a:gd name="connsiteX5" fmla="*/ 427165 w 1661939"/>
              <a:gd name="connsiteY5" fmla="*/ 113466 h 1348240"/>
              <a:gd name="connsiteX6" fmla="*/ 827633 w 1661939"/>
              <a:gd name="connsiteY6" fmla="*/ 106792 h 1348240"/>
              <a:gd name="connsiteX7" fmla="*/ 847656 w 1661939"/>
              <a:gd name="connsiteY7" fmla="*/ 100117 h 1348240"/>
              <a:gd name="connsiteX8" fmla="*/ 874354 w 1661939"/>
              <a:gd name="connsiteY8" fmla="*/ 93443 h 1348240"/>
              <a:gd name="connsiteX9" fmla="*/ 907726 w 1661939"/>
              <a:gd name="connsiteY9" fmla="*/ 86768 h 1348240"/>
              <a:gd name="connsiteX10" fmla="*/ 927749 w 1661939"/>
              <a:gd name="connsiteY10" fmla="*/ 80094 h 1348240"/>
              <a:gd name="connsiteX11" fmla="*/ 994494 w 1661939"/>
              <a:gd name="connsiteY11" fmla="*/ 73419 h 1348240"/>
              <a:gd name="connsiteX12" fmla="*/ 1021192 w 1661939"/>
              <a:gd name="connsiteY12" fmla="*/ 66745 h 1348240"/>
              <a:gd name="connsiteX13" fmla="*/ 1054564 w 1661939"/>
              <a:gd name="connsiteY13" fmla="*/ 60071 h 1348240"/>
              <a:gd name="connsiteX14" fmla="*/ 1074587 w 1661939"/>
              <a:gd name="connsiteY14" fmla="*/ 53396 h 1348240"/>
              <a:gd name="connsiteX15" fmla="*/ 1107960 w 1661939"/>
              <a:gd name="connsiteY15" fmla="*/ 46722 h 1348240"/>
              <a:gd name="connsiteX16" fmla="*/ 1154681 w 1661939"/>
              <a:gd name="connsiteY16" fmla="*/ 33373 h 1348240"/>
              <a:gd name="connsiteX17" fmla="*/ 1214751 w 1661939"/>
              <a:gd name="connsiteY17" fmla="*/ 0 h 1348240"/>
              <a:gd name="connsiteX18" fmla="*/ 1374938 w 1661939"/>
              <a:gd name="connsiteY18" fmla="*/ 6675 h 1348240"/>
              <a:gd name="connsiteX19" fmla="*/ 1414984 w 1661939"/>
              <a:gd name="connsiteY19" fmla="*/ 20024 h 1348240"/>
              <a:gd name="connsiteX20" fmla="*/ 1475055 w 1661939"/>
              <a:gd name="connsiteY20" fmla="*/ 26698 h 1348240"/>
              <a:gd name="connsiteX21" fmla="*/ 1555148 w 1661939"/>
              <a:gd name="connsiteY21" fmla="*/ 40047 h 1348240"/>
              <a:gd name="connsiteX22" fmla="*/ 1588520 w 1661939"/>
              <a:gd name="connsiteY22" fmla="*/ 60071 h 1348240"/>
              <a:gd name="connsiteX23" fmla="*/ 1608544 w 1661939"/>
              <a:gd name="connsiteY23" fmla="*/ 73419 h 1348240"/>
              <a:gd name="connsiteX24" fmla="*/ 1628567 w 1661939"/>
              <a:gd name="connsiteY24" fmla="*/ 113466 h 1348240"/>
              <a:gd name="connsiteX25" fmla="*/ 1648590 w 1661939"/>
              <a:gd name="connsiteY25" fmla="*/ 133489 h 1348240"/>
              <a:gd name="connsiteX26" fmla="*/ 1661939 w 1661939"/>
              <a:gd name="connsiteY26" fmla="*/ 153513 h 1348240"/>
              <a:gd name="connsiteX27" fmla="*/ 1655265 w 1661939"/>
              <a:gd name="connsiteY27" fmla="*/ 393793 h 1348240"/>
              <a:gd name="connsiteX28" fmla="*/ 1648590 w 1661939"/>
              <a:gd name="connsiteY28" fmla="*/ 560654 h 1348240"/>
              <a:gd name="connsiteX29" fmla="*/ 1635241 w 1661939"/>
              <a:gd name="connsiteY29" fmla="*/ 614050 h 1348240"/>
              <a:gd name="connsiteX30" fmla="*/ 1621892 w 1661939"/>
              <a:gd name="connsiteY30" fmla="*/ 667446 h 1348240"/>
              <a:gd name="connsiteX31" fmla="*/ 1615218 w 1661939"/>
              <a:gd name="connsiteY31" fmla="*/ 700818 h 1348240"/>
              <a:gd name="connsiteX32" fmla="*/ 1601869 w 1661939"/>
              <a:gd name="connsiteY32" fmla="*/ 734190 h 1348240"/>
              <a:gd name="connsiteX33" fmla="*/ 1595195 w 1661939"/>
              <a:gd name="connsiteY33" fmla="*/ 780911 h 1348240"/>
              <a:gd name="connsiteX34" fmla="*/ 1581846 w 1661939"/>
              <a:gd name="connsiteY34" fmla="*/ 827633 h 1348240"/>
              <a:gd name="connsiteX35" fmla="*/ 1568497 w 1661939"/>
              <a:gd name="connsiteY35" fmla="*/ 881028 h 1348240"/>
              <a:gd name="connsiteX36" fmla="*/ 1555148 w 1661939"/>
              <a:gd name="connsiteY36" fmla="*/ 927749 h 1348240"/>
              <a:gd name="connsiteX37" fmla="*/ 1515101 w 1661939"/>
              <a:gd name="connsiteY37" fmla="*/ 981145 h 1348240"/>
              <a:gd name="connsiteX38" fmla="*/ 1394961 w 1661939"/>
              <a:gd name="connsiteY38" fmla="*/ 1087936 h 1348240"/>
              <a:gd name="connsiteX39" fmla="*/ 1301519 w 1661939"/>
              <a:gd name="connsiteY39" fmla="*/ 1168030 h 1348240"/>
              <a:gd name="connsiteX40" fmla="*/ 1268146 w 1661939"/>
              <a:gd name="connsiteY40" fmla="*/ 1221425 h 1348240"/>
              <a:gd name="connsiteX41" fmla="*/ 1241449 w 1661939"/>
              <a:gd name="connsiteY41" fmla="*/ 1261472 h 1348240"/>
              <a:gd name="connsiteX42" fmla="*/ 1228100 w 1661939"/>
              <a:gd name="connsiteY42" fmla="*/ 1281495 h 1348240"/>
              <a:gd name="connsiteX43" fmla="*/ 1214751 w 1661939"/>
              <a:gd name="connsiteY43" fmla="*/ 1308193 h 1348240"/>
              <a:gd name="connsiteX44" fmla="*/ 1194728 w 1661939"/>
              <a:gd name="connsiteY44" fmla="*/ 1314868 h 1348240"/>
              <a:gd name="connsiteX45" fmla="*/ 1154681 w 1661939"/>
              <a:gd name="connsiteY45" fmla="*/ 1334891 h 1348240"/>
              <a:gd name="connsiteX46" fmla="*/ 1114634 w 1661939"/>
              <a:gd name="connsiteY46" fmla="*/ 1348240 h 1348240"/>
              <a:gd name="connsiteX47" fmla="*/ 1061238 w 1661939"/>
              <a:gd name="connsiteY47" fmla="*/ 1341565 h 1348240"/>
              <a:gd name="connsiteX48" fmla="*/ 1001168 w 1661939"/>
              <a:gd name="connsiteY48" fmla="*/ 1334891 h 1348240"/>
              <a:gd name="connsiteX49" fmla="*/ 947773 w 1661939"/>
              <a:gd name="connsiteY49" fmla="*/ 1321542 h 1348240"/>
              <a:gd name="connsiteX50" fmla="*/ 660771 w 1661939"/>
              <a:gd name="connsiteY50" fmla="*/ 1308193 h 1348240"/>
              <a:gd name="connsiteX51" fmla="*/ 487236 w 1661939"/>
              <a:gd name="connsiteY51" fmla="*/ 1288170 h 1348240"/>
              <a:gd name="connsiteX52" fmla="*/ 440514 w 1661939"/>
              <a:gd name="connsiteY52" fmla="*/ 1281495 h 1348240"/>
              <a:gd name="connsiteX53" fmla="*/ 400468 w 1661939"/>
              <a:gd name="connsiteY53" fmla="*/ 1268146 h 1348240"/>
              <a:gd name="connsiteX54" fmla="*/ 373770 w 1661939"/>
              <a:gd name="connsiteY54" fmla="*/ 1261472 h 1348240"/>
              <a:gd name="connsiteX55" fmla="*/ 333723 w 1661939"/>
              <a:gd name="connsiteY55" fmla="*/ 1241449 h 1348240"/>
              <a:gd name="connsiteX56" fmla="*/ 287002 w 1661939"/>
              <a:gd name="connsiteY56" fmla="*/ 1221425 h 1348240"/>
              <a:gd name="connsiteX57" fmla="*/ 260304 w 1661939"/>
              <a:gd name="connsiteY57" fmla="*/ 1201402 h 1348240"/>
              <a:gd name="connsiteX58" fmla="*/ 240281 w 1661939"/>
              <a:gd name="connsiteY58" fmla="*/ 1194727 h 1348240"/>
              <a:gd name="connsiteX59" fmla="*/ 226932 w 1661939"/>
              <a:gd name="connsiteY59" fmla="*/ 1174704 h 1348240"/>
              <a:gd name="connsiteX60" fmla="*/ 186885 w 1661939"/>
              <a:gd name="connsiteY60" fmla="*/ 1148006 h 1348240"/>
              <a:gd name="connsiteX61" fmla="*/ 166862 w 1661939"/>
              <a:gd name="connsiteY61" fmla="*/ 1121308 h 1348240"/>
              <a:gd name="connsiteX62" fmla="*/ 120141 w 1661939"/>
              <a:gd name="connsiteY62" fmla="*/ 1041215 h 1348240"/>
              <a:gd name="connsiteX63" fmla="*/ 100117 w 1661939"/>
              <a:gd name="connsiteY63" fmla="*/ 1021192 h 1348240"/>
              <a:gd name="connsiteX64" fmla="*/ 80094 w 1661939"/>
              <a:gd name="connsiteY64" fmla="*/ 961122 h 1348240"/>
              <a:gd name="connsiteX65" fmla="*/ 73419 w 1661939"/>
              <a:gd name="connsiteY65" fmla="*/ 941098 h 1348240"/>
              <a:gd name="connsiteX66" fmla="*/ 46722 w 1661939"/>
              <a:gd name="connsiteY66" fmla="*/ 901052 h 1348240"/>
              <a:gd name="connsiteX67" fmla="*/ 26698 w 1661939"/>
              <a:gd name="connsiteY67" fmla="*/ 861005 h 1348240"/>
              <a:gd name="connsiteX68" fmla="*/ 20024 w 1661939"/>
              <a:gd name="connsiteY68" fmla="*/ 840981 h 1348240"/>
              <a:gd name="connsiteX69" fmla="*/ 6675 w 1661939"/>
              <a:gd name="connsiteY69" fmla="*/ 767562 h 1348240"/>
              <a:gd name="connsiteX70" fmla="*/ 0 w 1661939"/>
              <a:gd name="connsiteY70" fmla="*/ 747539 h 1348240"/>
              <a:gd name="connsiteX71" fmla="*/ 6675 w 1661939"/>
              <a:gd name="connsiteY71" fmla="*/ 260304 h 1348240"/>
              <a:gd name="connsiteX72" fmla="*/ 13349 w 1661939"/>
              <a:gd name="connsiteY72" fmla="*/ 220257 h 1348240"/>
              <a:gd name="connsiteX73" fmla="*/ 33373 w 1661939"/>
              <a:gd name="connsiteY73" fmla="*/ 173536 h 1348240"/>
              <a:gd name="connsiteX74" fmla="*/ 46722 w 1661939"/>
              <a:gd name="connsiteY74" fmla="*/ 133489 h 1348240"/>
              <a:gd name="connsiteX75" fmla="*/ 53396 w 1661939"/>
              <a:gd name="connsiteY75" fmla="*/ 113466 h 1348240"/>
              <a:gd name="connsiteX76" fmla="*/ 66745 w 1661939"/>
              <a:gd name="connsiteY76" fmla="*/ 93443 h 1348240"/>
              <a:gd name="connsiteX77" fmla="*/ 73419 w 1661939"/>
              <a:gd name="connsiteY77" fmla="*/ 73419 h 1348240"/>
              <a:gd name="connsiteX78" fmla="*/ 93443 w 1661939"/>
              <a:gd name="connsiteY78" fmla="*/ 66745 h 1348240"/>
              <a:gd name="connsiteX79" fmla="*/ 133490 w 1661939"/>
              <a:gd name="connsiteY79" fmla="*/ 40047 h 1348240"/>
              <a:gd name="connsiteX80" fmla="*/ 166862 w 1661939"/>
              <a:gd name="connsiteY80" fmla="*/ 26698 h 1348240"/>
              <a:gd name="connsiteX0" fmla="*/ 220257 w 1661939"/>
              <a:gd name="connsiteY0" fmla="*/ 0 h 1348240"/>
              <a:gd name="connsiteX1" fmla="*/ 246955 w 1661939"/>
              <a:gd name="connsiteY1" fmla="*/ 33373 h 1348240"/>
              <a:gd name="connsiteX2" fmla="*/ 266979 w 1661939"/>
              <a:gd name="connsiteY2" fmla="*/ 40047 h 1348240"/>
              <a:gd name="connsiteX3" fmla="*/ 313700 w 1661939"/>
              <a:gd name="connsiteY3" fmla="*/ 66745 h 1348240"/>
              <a:gd name="connsiteX4" fmla="*/ 387119 w 1661939"/>
              <a:gd name="connsiteY4" fmla="*/ 106792 h 1348240"/>
              <a:gd name="connsiteX5" fmla="*/ 427165 w 1661939"/>
              <a:gd name="connsiteY5" fmla="*/ 113466 h 1348240"/>
              <a:gd name="connsiteX6" fmla="*/ 827633 w 1661939"/>
              <a:gd name="connsiteY6" fmla="*/ 106792 h 1348240"/>
              <a:gd name="connsiteX7" fmla="*/ 847656 w 1661939"/>
              <a:gd name="connsiteY7" fmla="*/ 100117 h 1348240"/>
              <a:gd name="connsiteX8" fmla="*/ 874354 w 1661939"/>
              <a:gd name="connsiteY8" fmla="*/ 93443 h 1348240"/>
              <a:gd name="connsiteX9" fmla="*/ 907726 w 1661939"/>
              <a:gd name="connsiteY9" fmla="*/ 86768 h 1348240"/>
              <a:gd name="connsiteX10" fmla="*/ 927749 w 1661939"/>
              <a:gd name="connsiteY10" fmla="*/ 80094 h 1348240"/>
              <a:gd name="connsiteX11" fmla="*/ 994494 w 1661939"/>
              <a:gd name="connsiteY11" fmla="*/ 73419 h 1348240"/>
              <a:gd name="connsiteX12" fmla="*/ 1021192 w 1661939"/>
              <a:gd name="connsiteY12" fmla="*/ 66745 h 1348240"/>
              <a:gd name="connsiteX13" fmla="*/ 1054564 w 1661939"/>
              <a:gd name="connsiteY13" fmla="*/ 60071 h 1348240"/>
              <a:gd name="connsiteX14" fmla="*/ 1074587 w 1661939"/>
              <a:gd name="connsiteY14" fmla="*/ 53396 h 1348240"/>
              <a:gd name="connsiteX15" fmla="*/ 1107960 w 1661939"/>
              <a:gd name="connsiteY15" fmla="*/ 46722 h 1348240"/>
              <a:gd name="connsiteX16" fmla="*/ 1154681 w 1661939"/>
              <a:gd name="connsiteY16" fmla="*/ 33373 h 1348240"/>
              <a:gd name="connsiteX17" fmla="*/ 1214751 w 1661939"/>
              <a:gd name="connsiteY17" fmla="*/ 0 h 1348240"/>
              <a:gd name="connsiteX18" fmla="*/ 1374938 w 1661939"/>
              <a:gd name="connsiteY18" fmla="*/ 6675 h 1348240"/>
              <a:gd name="connsiteX19" fmla="*/ 1414984 w 1661939"/>
              <a:gd name="connsiteY19" fmla="*/ 20024 h 1348240"/>
              <a:gd name="connsiteX20" fmla="*/ 1475055 w 1661939"/>
              <a:gd name="connsiteY20" fmla="*/ 26698 h 1348240"/>
              <a:gd name="connsiteX21" fmla="*/ 1555148 w 1661939"/>
              <a:gd name="connsiteY21" fmla="*/ 40047 h 1348240"/>
              <a:gd name="connsiteX22" fmla="*/ 1588520 w 1661939"/>
              <a:gd name="connsiteY22" fmla="*/ 60071 h 1348240"/>
              <a:gd name="connsiteX23" fmla="*/ 1608544 w 1661939"/>
              <a:gd name="connsiteY23" fmla="*/ 73419 h 1348240"/>
              <a:gd name="connsiteX24" fmla="*/ 1628567 w 1661939"/>
              <a:gd name="connsiteY24" fmla="*/ 113466 h 1348240"/>
              <a:gd name="connsiteX25" fmla="*/ 1648590 w 1661939"/>
              <a:gd name="connsiteY25" fmla="*/ 133489 h 1348240"/>
              <a:gd name="connsiteX26" fmla="*/ 1661939 w 1661939"/>
              <a:gd name="connsiteY26" fmla="*/ 153513 h 1348240"/>
              <a:gd name="connsiteX27" fmla="*/ 1655265 w 1661939"/>
              <a:gd name="connsiteY27" fmla="*/ 393793 h 1348240"/>
              <a:gd name="connsiteX28" fmla="*/ 1648590 w 1661939"/>
              <a:gd name="connsiteY28" fmla="*/ 560654 h 1348240"/>
              <a:gd name="connsiteX29" fmla="*/ 1635241 w 1661939"/>
              <a:gd name="connsiteY29" fmla="*/ 614050 h 1348240"/>
              <a:gd name="connsiteX30" fmla="*/ 1621892 w 1661939"/>
              <a:gd name="connsiteY30" fmla="*/ 667446 h 1348240"/>
              <a:gd name="connsiteX31" fmla="*/ 1615218 w 1661939"/>
              <a:gd name="connsiteY31" fmla="*/ 700818 h 1348240"/>
              <a:gd name="connsiteX32" fmla="*/ 1601869 w 1661939"/>
              <a:gd name="connsiteY32" fmla="*/ 734190 h 1348240"/>
              <a:gd name="connsiteX33" fmla="*/ 1595195 w 1661939"/>
              <a:gd name="connsiteY33" fmla="*/ 780911 h 1348240"/>
              <a:gd name="connsiteX34" fmla="*/ 1581846 w 1661939"/>
              <a:gd name="connsiteY34" fmla="*/ 827633 h 1348240"/>
              <a:gd name="connsiteX35" fmla="*/ 1568497 w 1661939"/>
              <a:gd name="connsiteY35" fmla="*/ 881028 h 1348240"/>
              <a:gd name="connsiteX36" fmla="*/ 1555148 w 1661939"/>
              <a:gd name="connsiteY36" fmla="*/ 927749 h 1348240"/>
              <a:gd name="connsiteX37" fmla="*/ 1515101 w 1661939"/>
              <a:gd name="connsiteY37" fmla="*/ 981145 h 1348240"/>
              <a:gd name="connsiteX38" fmla="*/ 1394961 w 1661939"/>
              <a:gd name="connsiteY38" fmla="*/ 1087936 h 1348240"/>
              <a:gd name="connsiteX39" fmla="*/ 1301519 w 1661939"/>
              <a:gd name="connsiteY39" fmla="*/ 1168030 h 1348240"/>
              <a:gd name="connsiteX40" fmla="*/ 1268146 w 1661939"/>
              <a:gd name="connsiteY40" fmla="*/ 1221425 h 1348240"/>
              <a:gd name="connsiteX41" fmla="*/ 1241449 w 1661939"/>
              <a:gd name="connsiteY41" fmla="*/ 1261472 h 1348240"/>
              <a:gd name="connsiteX42" fmla="*/ 1228100 w 1661939"/>
              <a:gd name="connsiteY42" fmla="*/ 1281495 h 1348240"/>
              <a:gd name="connsiteX43" fmla="*/ 1214751 w 1661939"/>
              <a:gd name="connsiteY43" fmla="*/ 1308193 h 1348240"/>
              <a:gd name="connsiteX44" fmla="*/ 1194728 w 1661939"/>
              <a:gd name="connsiteY44" fmla="*/ 1314868 h 1348240"/>
              <a:gd name="connsiteX45" fmla="*/ 1154681 w 1661939"/>
              <a:gd name="connsiteY45" fmla="*/ 1334891 h 1348240"/>
              <a:gd name="connsiteX46" fmla="*/ 1114634 w 1661939"/>
              <a:gd name="connsiteY46" fmla="*/ 1348240 h 1348240"/>
              <a:gd name="connsiteX47" fmla="*/ 1061238 w 1661939"/>
              <a:gd name="connsiteY47" fmla="*/ 1341565 h 1348240"/>
              <a:gd name="connsiteX48" fmla="*/ 1001168 w 1661939"/>
              <a:gd name="connsiteY48" fmla="*/ 1334891 h 1348240"/>
              <a:gd name="connsiteX49" fmla="*/ 947773 w 1661939"/>
              <a:gd name="connsiteY49" fmla="*/ 1321542 h 1348240"/>
              <a:gd name="connsiteX50" fmla="*/ 660771 w 1661939"/>
              <a:gd name="connsiteY50" fmla="*/ 1308193 h 1348240"/>
              <a:gd name="connsiteX51" fmla="*/ 487236 w 1661939"/>
              <a:gd name="connsiteY51" fmla="*/ 1288170 h 1348240"/>
              <a:gd name="connsiteX52" fmla="*/ 440514 w 1661939"/>
              <a:gd name="connsiteY52" fmla="*/ 1281495 h 1348240"/>
              <a:gd name="connsiteX53" fmla="*/ 400468 w 1661939"/>
              <a:gd name="connsiteY53" fmla="*/ 1268146 h 1348240"/>
              <a:gd name="connsiteX54" fmla="*/ 373770 w 1661939"/>
              <a:gd name="connsiteY54" fmla="*/ 1261472 h 1348240"/>
              <a:gd name="connsiteX55" fmla="*/ 333723 w 1661939"/>
              <a:gd name="connsiteY55" fmla="*/ 1241449 h 1348240"/>
              <a:gd name="connsiteX56" fmla="*/ 287002 w 1661939"/>
              <a:gd name="connsiteY56" fmla="*/ 1221425 h 1348240"/>
              <a:gd name="connsiteX57" fmla="*/ 260304 w 1661939"/>
              <a:gd name="connsiteY57" fmla="*/ 1201402 h 1348240"/>
              <a:gd name="connsiteX58" fmla="*/ 240281 w 1661939"/>
              <a:gd name="connsiteY58" fmla="*/ 1194727 h 1348240"/>
              <a:gd name="connsiteX59" fmla="*/ 226932 w 1661939"/>
              <a:gd name="connsiteY59" fmla="*/ 1174704 h 1348240"/>
              <a:gd name="connsiteX60" fmla="*/ 186885 w 1661939"/>
              <a:gd name="connsiteY60" fmla="*/ 1148006 h 1348240"/>
              <a:gd name="connsiteX61" fmla="*/ 166862 w 1661939"/>
              <a:gd name="connsiteY61" fmla="*/ 1121308 h 1348240"/>
              <a:gd name="connsiteX62" fmla="*/ 120141 w 1661939"/>
              <a:gd name="connsiteY62" fmla="*/ 1041215 h 1348240"/>
              <a:gd name="connsiteX63" fmla="*/ 100117 w 1661939"/>
              <a:gd name="connsiteY63" fmla="*/ 1021192 h 1348240"/>
              <a:gd name="connsiteX64" fmla="*/ 80094 w 1661939"/>
              <a:gd name="connsiteY64" fmla="*/ 961122 h 1348240"/>
              <a:gd name="connsiteX65" fmla="*/ 73419 w 1661939"/>
              <a:gd name="connsiteY65" fmla="*/ 941098 h 1348240"/>
              <a:gd name="connsiteX66" fmla="*/ 46722 w 1661939"/>
              <a:gd name="connsiteY66" fmla="*/ 901052 h 1348240"/>
              <a:gd name="connsiteX67" fmla="*/ 26698 w 1661939"/>
              <a:gd name="connsiteY67" fmla="*/ 861005 h 1348240"/>
              <a:gd name="connsiteX68" fmla="*/ 20024 w 1661939"/>
              <a:gd name="connsiteY68" fmla="*/ 840981 h 1348240"/>
              <a:gd name="connsiteX69" fmla="*/ 6675 w 1661939"/>
              <a:gd name="connsiteY69" fmla="*/ 767562 h 1348240"/>
              <a:gd name="connsiteX70" fmla="*/ 0 w 1661939"/>
              <a:gd name="connsiteY70" fmla="*/ 747539 h 1348240"/>
              <a:gd name="connsiteX71" fmla="*/ 6675 w 1661939"/>
              <a:gd name="connsiteY71" fmla="*/ 260304 h 1348240"/>
              <a:gd name="connsiteX72" fmla="*/ 13349 w 1661939"/>
              <a:gd name="connsiteY72" fmla="*/ 220257 h 1348240"/>
              <a:gd name="connsiteX73" fmla="*/ 33373 w 1661939"/>
              <a:gd name="connsiteY73" fmla="*/ 173536 h 1348240"/>
              <a:gd name="connsiteX74" fmla="*/ 46722 w 1661939"/>
              <a:gd name="connsiteY74" fmla="*/ 133489 h 1348240"/>
              <a:gd name="connsiteX75" fmla="*/ 53396 w 1661939"/>
              <a:gd name="connsiteY75" fmla="*/ 113466 h 1348240"/>
              <a:gd name="connsiteX76" fmla="*/ 66745 w 1661939"/>
              <a:gd name="connsiteY76" fmla="*/ 93443 h 1348240"/>
              <a:gd name="connsiteX77" fmla="*/ 73419 w 1661939"/>
              <a:gd name="connsiteY77" fmla="*/ 73419 h 1348240"/>
              <a:gd name="connsiteX78" fmla="*/ 93443 w 1661939"/>
              <a:gd name="connsiteY78" fmla="*/ 66745 h 1348240"/>
              <a:gd name="connsiteX79" fmla="*/ 133490 w 1661939"/>
              <a:gd name="connsiteY79" fmla="*/ 40047 h 1348240"/>
              <a:gd name="connsiteX80" fmla="*/ 166862 w 1661939"/>
              <a:gd name="connsiteY80" fmla="*/ 26698 h 1348240"/>
              <a:gd name="connsiteX81" fmla="*/ 220257 w 1661939"/>
              <a:gd name="connsiteY81" fmla="*/ 0 h 134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661939" h="1348240">
                <a:moveTo>
                  <a:pt x="220257" y="0"/>
                </a:moveTo>
                <a:cubicBezTo>
                  <a:pt x="229156" y="11124"/>
                  <a:pt x="236139" y="24102"/>
                  <a:pt x="246955" y="33373"/>
                </a:cubicBezTo>
                <a:cubicBezTo>
                  <a:pt x="252297" y="37952"/>
                  <a:pt x="260870" y="36556"/>
                  <a:pt x="266979" y="40047"/>
                </a:cubicBezTo>
                <a:cubicBezTo>
                  <a:pt x="323550" y="72374"/>
                  <a:pt x="267788" y="51443"/>
                  <a:pt x="313700" y="66745"/>
                </a:cubicBezTo>
                <a:cubicBezTo>
                  <a:pt x="342835" y="86169"/>
                  <a:pt x="354444" y="97881"/>
                  <a:pt x="387119" y="106792"/>
                </a:cubicBezTo>
                <a:cubicBezTo>
                  <a:pt x="400175" y="110353"/>
                  <a:pt x="413816" y="111241"/>
                  <a:pt x="427165" y="113466"/>
                </a:cubicBezTo>
                <a:lnTo>
                  <a:pt x="827633" y="106792"/>
                </a:lnTo>
                <a:cubicBezTo>
                  <a:pt x="834665" y="106569"/>
                  <a:pt x="840891" y="102050"/>
                  <a:pt x="847656" y="100117"/>
                </a:cubicBezTo>
                <a:cubicBezTo>
                  <a:pt x="856476" y="97597"/>
                  <a:pt x="865399" y="95433"/>
                  <a:pt x="874354" y="93443"/>
                </a:cubicBezTo>
                <a:cubicBezTo>
                  <a:pt x="885428" y="90982"/>
                  <a:pt x="896720" y="89519"/>
                  <a:pt x="907726" y="86768"/>
                </a:cubicBezTo>
                <a:cubicBezTo>
                  <a:pt x="914551" y="85062"/>
                  <a:pt x="920795" y="81164"/>
                  <a:pt x="927749" y="80094"/>
                </a:cubicBezTo>
                <a:cubicBezTo>
                  <a:pt x="949848" y="76694"/>
                  <a:pt x="972246" y="75644"/>
                  <a:pt x="994494" y="73419"/>
                </a:cubicBezTo>
                <a:cubicBezTo>
                  <a:pt x="1003393" y="71194"/>
                  <a:pt x="1012237" y="68735"/>
                  <a:pt x="1021192" y="66745"/>
                </a:cubicBezTo>
                <a:cubicBezTo>
                  <a:pt x="1032266" y="64284"/>
                  <a:pt x="1043558" y="62822"/>
                  <a:pt x="1054564" y="60071"/>
                </a:cubicBezTo>
                <a:cubicBezTo>
                  <a:pt x="1061389" y="58365"/>
                  <a:pt x="1067762" y="55102"/>
                  <a:pt x="1074587" y="53396"/>
                </a:cubicBezTo>
                <a:cubicBezTo>
                  <a:pt x="1085593" y="50645"/>
                  <a:pt x="1096886" y="49183"/>
                  <a:pt x="1107960" y="46722"/>
                </a:cubicBezTo>
                <a:cubicBezTo>
                  <a:pt x="1133091" y="41137"/>
                  <a:pt x="1132391" y="40802"/>
                  <a:pt x="1154681" y="33373"/>
                </a:cubicBezTo>
                <a:cubicBezTo>
                  <a:pt x="1200582" y="2772"/>
                  <a:pt x="1179508" y="11749"/>
                  <a:pt x="1214751" y="0"/>
                </a:cubicBezTo>
                <a:cubicBezTo>
                  <a:pt x="1268147" y="2225"/>
                  <a:pt x="1321761" y="1357"/>
                  <a:pt x="1374938" y="6675"/>
                </a:cubicBezTo>
                <a:cubicBezTo>
                  <a:pt x="1388939" y="8075"/>
                  <a:pt x="1401186" y="17265"/>
                  <a:pt x="1414984" y="20024"/>
                </a:cubicBezTo>
                <a:cubicBezTo>
                  <a:pt x="1434740" y="23975"/>
                  <a:pt x="1455064" y="24199"/>
                  <a:pt x="1475055" y="26698"/>
                </a:cubicBezTo>
                <a:cubicBezTo>
                  <a:pt x="1519197" y="32216"/>
                  <a:pt x="1516308" y="32279"/>
                  <a:pt x="1555148" y="40047"/>
                </a:cubicBezTo>
                <a:cubicBezTo>
                  <a:pt x="1566272" y="46722"/>
                  <a:pt x="1577519" y="53195"/>
                  <a:pt x="1588520" y="60071"/>
                </a:cubicBezTo>
                <a:cubicBezTo>
                  <a:pt x="1595322" y="64322"/>
                  <a:pt x="1602872" y="67747"/>
                  <a:pt x="1608544" y="73419"/>
                </a:cubicBezTo>
                <a:cubicBezTo>
                  <a:pt x="1640044" y="104919"/>
                  <a:pt x="1606857" y="80902"/>
                  <a:pt x="1628567" y="113466"/>
                </a:cubicBezTo>
                <a:cubicBezTo>
                  <a:pt x="1633803" y="121320"/>
                  <a:pt x="1642547" y="126238"/>
                  <a:pt x="1648590" y="133489"/>
                </a:cubicBezTo>
                <a:cubicBezTo>
                  <a:pt x="1653725" y="139652"/>
                  <a:pt x="1657489" y="146838"/>
                  <a:pt x="1661939" y="153513"/>
                </a:cubicBezTo>
                <a:cubicBezTo>
                  <a:pt x="1659714" y="233606"/>
                  <a:pt x="1657891" y="313712"/>
                  <a:pt x="1655265" y="393793"/>
                </a:cubicBezTo>
                <a:cubicBezTo>
                  <a:pt x="1653441" y="449428"/>
                  <a:pt x="1653630" y="505218"/>
                  <a:pt x="1648590" y="560654"/>
                </a:cubicBezTo>
                <a:cubicBezTo>
                  <a:pt x="1646929" y="578925"/>
                  <a:pt x="1639691" y="596251"/>
                  <a:pt x="1635241" y="614050"/>
                </a:cubicBezTo>
                <a:cubicBezTo>
                  <a:pt x="1630791" y="631849"/>
                  <a:pt x="1625490" y="649456"/>
                  <a:pt x="1621892" y="667446"/>
                </a:cubicBezTo>
                <a:cubicBezTo>
                  <a:pt x="1619667" y="678570"/>
                  <a:pt x="1618478" y="689952"/>
                  <a:pt x="1615218" y="700818"/>
                </a:cubicBezTo>
                <a:cubicBezTo>
                  <a:pt x="1611775" y="712294"/>
                  <a:pt x="1606319" y="723066"/>
                  <a:pt x="1601869" y="734190"/>
                </a:cubicBezTo>
                <a:cubicBezTo>
                  <a:pt x="1599644" y="749764"/>
                  <a:pt x="1598009" y="765433"/>
                  <a:pt x="1595195" y="780911"/>
                </a:cubicBezTo>
                <a:cubicBezTo>
                  <a:pt x="1586877" y="826662"/>
                  <a:pt x="1591372" y="789528"/>
                  <a:pt x="1581846" y="827633"/>
                </a:cubicBezTo>
                <a:cubicBezTo>
                  <a:pt x="1553443" y="941244"/>
                  <a:pt x="1591377" y="804760"/>
                  <a:pt x="1568497" y="881028"/>
                </a:cubicBezTo>
                <a:cubicBezTo>
                  <a:pt x="1563843" y="896542"/>
                  <a:pt x="1562770" y="913458"/>
                  <a:pt x="1555148" y="927749"/>
                </a:cubicBezTo>
                <a:cubicBezTo>
                  <a:pt x="1544678" y="947380"/>
                  <a:pt x="1530833" y="965413"/>
                  <a:pt x="1515101" y="981145"/>
                </a:cubicBezTo>
                <a:cubicBezTo>
                  <a:pt x="1477214" y="1019032"/>
                  <a:pt x="1394961" y="1087936"/>
                  <a:pt x="1394961" y="1087936"/>
                </a:cubicBezTo>
                <a:cubicBezTo>
                  <a:pt x="1348134" y="1212810"/>
                  <a:pt x="1416996" y="1070319"/>
                  <a:pt x="1301519" y="1168030"/>
                </a:cubicBezTo>
                <a:cubicBezTo>
                  <a:pt x="1207160" y="1247872"/>
                  <a:pt x="1337886" y="1198181"/>
                  <a:pt x="1268146" y="1221425"/>
                </a:cubicBezTo>
                <a:lnTo>
                  <a:pt x="1241449" y="1261472"/>
                </a:lnTo>
                <a:cubicBezTo>
                  <a:pt x="1236999" y="1268146"/>
                  <a:pt x="1231687" y="1274320"/>
                  <a:pt x="1228100" y="1281495"/>
                </a:cubicBezTo>
                <a:cubicBezTo>
                  <a:pt x="1223650" y="1290394"/>
                  <a:pt x="1221786" y="1301157"/>
                  <a:pt x="1214751" y="1308193"/>
                </a:cubicBezTo>
                <a:cubicBezTo>
                  <a:pt x="1209776" y="1313168"/>
                  <a:pt x="1201157" y="1312011"/>
                  <a:pt x="1194728" y="1314868"/>
                </a:cubicBezTo>
                <a:cubicBezTo>
                  <a:pt x="1181090" y="1320929"/>
                  <a:pt x="1168458" y="1329151"/>
                  <a:pt x="1154681" y="1334891"/>
                </a:cubicBezTo>
                <a:cubicBezTo>
                  <a:pt x="1141692" y="1340303"/>
                  <a:pt x="1114634" y="1348240"/>
                  <a:pt x="1114634" y="1348240"/>
                </a:cubicBezTo>
                <a:lnTo>
                  <a:pt x="1061238" y="1341565"/>
                </a:lnTo>
                <a:cubicBezTo>
                  <a:pt x="1041229" y="1339211"/>
                  <a:pt x="1021040" y="1338203"/>
                  <a:pt x="1001168" y="1334891"/>
                </a:cubicBezTo>
                <a:cubicBezTo>
                  <a:pt x="941436" y="1324936"/>
                  <a:pt x="1034721" y="1329103"/>
                  <a:pt x="947773" y="1321542"/>
                </a:cubicBezTo>
                <a:cubicBezTo>
                  <a:pt x="889584" y="1316482"/>
                  <a:pt x="704593" y="1309946"/>
                  <a:pt x="660771" y="1308193"/>
                </a:cubicBezTo>
                <a:cubicBezTo>
                  <a:pt x="559053" y="1287849"/>
                  <a:pt x="616671" y="1296259"/>
                  <a:pt x="487236" y="1288170"/>
                </a:cubicBezTo>
                <a:cubicBezTo>
                  <a:pt x="471662" y="1285945"/>
                  <a:pt x="455843" y="1285033"/>
                  <a:pt x="440514" y="1281495"/>
                </a:cubicBezTo>
                <a:cubicBezTo>
                  <a:pt x="426804" y="1278331"/>
                  <a:pt x="414119" y="1271558"/>
                  <a:pt x="400468" y="1268146"/>
                </a:cubicBezTo>
                <a:lnTo>
                  <a:pt x="373770" y="1261472"/>
                </a:lnTo>
                <a:cubicBezTo>
                  <a:pt x="316378" y="1223211"/>
                  <a:pt x="388995" y="1269085"/>
                  <a:pt x="333723" y="1241449"/>
                </a:cubicBezTo>
                <a:cubicBezTo>
                  <a:pt x="287627" y="1218401"/>
                  <a:pt x="342570" y="1235318"/>
                  <a:pt x="287002" y="1221425"/>
                </a:cubicBezTo>
                <a:cubicBezTo>
                  <a:pt x="278103" y="1214751"/>
                  <a:pt x="269962" y="1206921"/>
                  <a:pt x="260304" y="1201402"/>
                </a:cubicBezTo>
                <a:cubicBezTo>
                  <a:pt x="254196" y="1197911"/>
                  <a:pt x="245775" y="1199122"/>
                  <a:pt x="240281" y="1194727"/>
                </a:cubicBezTo>
                <a:cubicBezTo>
                  <a:pt x="234017" y="1189716"/>
                  <a:pt x="232969" y="1179986"/>
                  <a:pt x="226932" y="1174704"/>
                </a:cubicBezTo>
                <a:cubicBezTo>
                  <a:pt x="214858" y="1164139"/>
                  <a:pt x="186885" y="1148006"/>
                  <a:pt x="186885" y="1148006"/>
                </a:cubicBezTo>
                <a:cubicBezTo>
                  <a:pt x="180211" y="1139107"/>
                  <a:pt x="172758" y="1130741"/>
                  <a:pt x="166862" y="1121308"/>
                </a:cubicBezTo>
                <a:cubicBezTo>
                  <a:pt x="150481" y="1095098"/>
                  <a:pt x="141997" y="1063070"/>
                  <a:pt x="120141" y="1041215"/>
                </a:cubicBezTo>
                <a:lnTo>
                  <a:pt x="100117" y="1021192"/>
                </a:lnTo>
                <a:lnTo>
                  <a:pt x="80094" y="961122"/>
                </a:lnTo>
                <a:cubicBezTo>
                  <a:pt x="77869" y="954447"/>
                  <a:pt x="77322" y="946952"/>
                  <a:pt x="73419" y="941098"/>
                </a:cubicBezTo>
                <a:cubicBezTo>
                  <a:pt x="64520" y="927749"/>
                  <a:pt x="51795" y="916272"/>
                  <a:pt x="46722" y="901052"/>
                </a:cubicBezTo>
                <a:cubicBezTo>
                  <a:pt x="37510" y="873418"/>
                  <a:pt x="43950" y="886882"/>
                  <a:pt x="26698" y="861005"/>
                </a:cubicBezTo>
                <a:cubicBezTo>
                  <a:pt x="24473" y="854330"/>
                  <a:pt x="21730" y="847807"/>
                  <a:pt x="20024" y="840981"/>
                </a:cubicBezTo>
                <a:cubicBezTo>
                  <a:pt x="7864" y="792342"/>
                  <a:pt x="18590" y="821181"/>
                  <a:pt x="6675" y="767562"/>
                </a:cubicBezTo>
                <a:cubicBezTo>
                  <a:pt x="5149" y="760694"/>
                  <a:pt x="2225" y="754213"/>
                  <a:pt x="0" y="747539"/>
                </a:cubicBezTo>
                <a:cubicBezTo>
                  <a:pt x="2225" y="585127"/>
                  <a:pt x="2564" y="422679"/>
                  <a:pt x="6675" y="260304"/>
                </a:cubicBezTo>
                <a:cubicBezTo>
                  <a:pt x="7018" y="246775"/>
                  <a:pt x="10413" y="233468"/>
                  <a:pt x="13349" y="220257"/>
                </a:cubicBezTo>
                <a:cubicBezTo>
                  <a:pt x="18719" y="196092"/>
                  <a:pt x="23173" y="199035"/>
                  <a:pt x="33373" y="173536"/>
                </a:cubicBezTo>
                <a:cubicBezTo>
                  <a:pt x="38599" y="160471"/>
                  <a:pt x="42272" y="146838"/>
                  <a:pt x="46722" y="133489"/>
                </a:cubicBezTo>
                <a:cubicBezTo>
                  <a:pt x="48947" y="126815"/>
                  <a:pt x="49493" y="119320"/>
                  <a:pt x="53396" y="113466"/>
                </a:cubicBezTo>
                <a:lnTo>
                  <a:pt x="66745" y="93443"/>
                </a:lnTo>
                <a:cubicBezTo>
                  <a:pt x="68970" y="86768"/>
                  <a:pt x="68444" y="78394"/>
                  <a:pt x="73419" y="73419"/>
                </a:cubicBezTo>
                <a:cubicBezTo>
                  <a:pt x="78394" y="68444"/>
                  <a:pt x="87293" y="70162"/>
                  <a:pt x="93443" y="66745"/>
                </a:cubicBezTo>
                <a:cubicBezTo>
                  <a:pt x="107468" y="58954"/>
                  <a:pt x="117758" y="43193"/>
                  <a:pt x="133490" y="40047"/>
                </a:cubicBezTo>
                <a:cubicBezTo>
                  <a:pt x="169044" y="32937"/>
                  <a:pt x="166862" y="44717"/>
                  <a:pt x="166862" y="26698"/>
                </a:cubicBezTo>
                <a:lnTo>
                  <a:pt x="220257" y="0"/>
                </a:lnTo>
                <a:close/>
              </a:path>
            </a:pathLst>
          </a:custGeom>
          <a:gradFill>
            <a:gsLst>
              <a:gs pos="7000">
                <a:schemeClr val="bg1">
                  <a:alpha val="0"/>
                </a:schemeClr>
              </a:gs>
              <a:gs pos="31000">
                <a:schemeClr val="bg1">
                  <a:alpha val="9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0538862C-D572-4A75-8F2C-7EB3C7363D71}"/>
              </a:ext>
            </a:extLst>
          </p:cNvPr>
          <p:cNvSpPr/>
          <p:nvPr/>
        </p:nvSpPr>
        <p:spPr>
          <a:xfrm>
            <a:off x="4485349" y="2539341"/>
            <a:ext cx="1661939" cy="2015223"/>
          </a:xfrm>
          <a:custGeom>
            <a:avLst/>
            <a:gdLst>
              <a:gd name="connsiteX0" fmla="*/ 220257 w 1661939"/>
              <a:gd name="connsiteY0" fmla="*/ 0 h 1348240"/>
              <a:gd name="connsiteX1" fmla="*/ 246955 w 1661939"/>
              <a:gd name="connsiteY1" fmla="*/ 33373 h 1348240"/>
              <a:gd name="connsiteX2" fmla="*/ 266979 w 1661939"/>
              <a:gd name="connsiteY2" fmla="*/ 40047 h 1348240"/>
              <a:gd name="connsiteX3" fmla="*/ 313700 w 1661939"/>
              <a:gd name="connsiteY3" fmla="*/ 66745 h 1348240"/>
              <a:gd name="connsiteX4" fmla="*/ 387119 w 1661939"/>
              <a:gd name="connsiteY4" fmla="*/ 106792 h 1348240"/>
              <a:gd name="connsiteX5" fmla="*/ 427165 w 1661939"/>
              <a:gd name="connsiteY5" fmla="*/ 113466 h 1348240"/>
              <a:gd name="connsiteX6" fmla="*/ 827633 w 1661939"/>
              <a:gd name="connsiteY6" fmla="*/ 106792 h 1348240"/>
              <a:gd name="connsiteX7" fmla="*/ 847656 w 1661939"/>
              <a:gd name="connsiteY7" fmla="*/ 100117 h 1348240"/>
              <a:gd name="connsiteX8" fmla="*/ 874354 w 1661939"/>
              <a:gd name="connsiteY8" fmla="*/ 93443 h 1348240"/>
              <a:gd name="connsiteX9" fmla="*/ 907726 w 1661939"/>
              <a:gd name="connsiteY9" fmla="*/ 86768 h 1348240"/>
              <a:gd name="connsiteX10" fmla="*/ 927749 w 1661939"/>
              <a:gd name="connsiteY10" fmla="*/ 80094 h 1348240"/>
              <a:gd name="connsiteX11" fmla="*/ 994494 w 1661939"/>
              <a:gd name="connsiteY11" fmla="*/ 73419 h 1348240"/>
              <a:gd name="connsiteX12" fmla="*/ 1021192 w 1661939"/>
              <a:gd name="connsiteY12" fmla="*/ 66745 h 1348240"/>
              <a:gd name="connsiteX13" fmla="*/ 1054564 w 1661939"/>
              <a:gd name="connsiteY13" fmla="*/ 60071 h 1348240"/>
              <a:gd name="connsiteX14" fmla="*/ 1074587 w 1661939"/>
              <a:gd name="connsiteY14" fmla="*/ 53396 h 1348240"/>
              <a:gd name="connsiteX15" fmla="*/ 1107960 w 1661939"/>
              <a:gd name="connsiteY15" fmla="*/ 46722 h 1348240"/>
              <a:gd name="connsiteX16" fmla="*/ 1154681 w 1661939"/>
              <a:gd name="connsiteY16" fmla="*/ 33373 h 1348240"/>
              <a:gd name="connsiteX17" fmla="*/ 1214751 w 1661939"/>
              <a:gd name="connsiteY17" fmla="*/ 0 h 1348240"/>
              <a:gd name="connsiteX18" fmla="*/ 1374938 w 1661939"/>
              <a:gd name="connsiteY18" fmla="*/ 6675 h 1348240"/>
              <a:gd name="connsiteX19" fmla="*/ 1414984 w 1661939"/>
              <a:gd name="connsiteY19" fmla="*/ 20024 h 1348240"/>
              <a:gd name="connsiteX20" fmla="*/ 1475055 w 1661939"/>
              <a:gd name="connsiteY20" fmla="*/ 26698 h 1348240"/>
              <a:gd name="connsiteX21" fmla="*/ 1555148 w 1661939"/>
              <a:gd name="connsiteY21" fmla="*/ 40047 h 1348240"/>
              <a:gd name="connsiteX22" fmla="*/ 1588520 w 1661939"/>
              <a:gd name="connsiteY22" fmla="*/ 60071 h 1348240"/>
              <a:gd name="connsiteX23" fmla="*/ 1608544 w 1661939"/>
              <a:gd name="connsiteY23" fmla="*/ 73419 h 1348240"/>
              <a:gd name="connsiteX24" fmla="*/ 1628567 w 1661939"/>
              <a:gd name="connsiteY24" fmla="*/ 113466 h 1348240"/>
              <a:gd name="connsiteX25" fmla="*/ 1648590 w 1661939"/>
              <a:gd name="connsiteY25" fmla="*/ 133489 h 1348240"/>
              <a:gd name="connsiteX26" fmla="*/ 1661939 w 1661939"/>
              <a:gd name="connsiteY26" fmla="*/ 153513 h 1348240"/>
              <a:gd name="connsiteX27" fmla="*/ 1655265 w 1661939"/>
              <a:gd name="connsiteY27" fmla="*/ 393793 h 1348240"/>
              <a:gd name="connsiteX28" fmla="*/ 1648590 w 1661939"/>
              <a:gd name="connsiteY28" fmla="*/ 560654 h 1348240"/>
              <a:gd name="connsiteX29" fmla="*/ 1635241 w 1661939"/>
              <a:gd name="connsiteY29" fmla="*/ 614050 h 1348240"/>
              <a:gd name="connsiteX30" fmla="*/ 1621892 w 1661939"/>
              <a:gd name="connsiteY30" fmla="*/ 667446 h 1348240"/>
              <a:gd name="connsiteX31" fmla="*/ 1615218 w 1661939"/>
              <a:gd name="connsiteY31" fmla="*/ 700818 h 1348240"/>
              <a:gd name="connsiteX32" fmla="*/ 1601869 w 1661939"/>
              <a:gd name="connsiteY32" fmla="*/ 734190 h 1348240"/>
              <a:gd name="connsiteX33" fmla="*/ 1595195 w 1661939"/>
              <a:gd name="connsiteY33" fmla="*/ 780911 h 1348240"/>
              <a:gd name="connsiteX34" fmla="*/ 1581846 w 1661939"/>
              <a:gd name="connsiteY34" fmla="*/ 827633 h 1348240"/>
              <a:gd name="connsiteX35" fmla="*/ 1568497 w 1661939"/>
              <a:gd name="connsiteY35" fmla="*/ 881028 h 1348240"/>
              <a:gd name="connsiteX36" fmla="*/ 1555148 w 1661939"/>
              <a:gd name="connsiteY36" fmla="*/ 927749 h 1348240"/>
              <a:gd name="connsiteX37" fmla="*/ 1515101 w 1661939"/>
              <a:gd name="connsiteY37" fmla="*/ 981145 h 1348240"/>
              <a:gd name="connsiteX38" fmla="*/ 1394961 w 1661939"/>
              <a:gd name="connsiteY38" fmla="*/ 1087936 h 1348240"/>
              <a:gd name="connsiteX39" fmla="*/ 1301519 w 1661939"/>
              <a:gd name="connsiteY39" fmla="*/ 1168030 h 1348240"/>
              <a:gd name="connsiteX40" fmla="*/ 1268146 w 1661939"/>
              <a:gd name="connsiteY40" fmla="*/ 1221425 h 1348240"/>
              <a:gd name="connsiteX41" fmla="*/ 1241449 w 1661939"/>
              <a:gd name="connsiteY41" fmla="*/ 1261472 h 1348240"/>
              <a:gd name="connsiteX42" fmla="*/ 1228100 w 1661939"/>
              <a:gd name="connsiteY42" fmla="*/ 1281495 h 1348240"/>
              <a:gd name="connsiteX43" fmla="*/ 1214751 w 1661939"/>
              <a:gd name="connsiteY43" fmla="*/ 1308193 h 1348240"/>
              <a:gd name="connsiteX44" fmla="*/ 1194728 w 1661939"/>
              <a:gd name="connsiteY44" fmla="*/ 1314868 h 1348240"/>
              <a:gd name="connsiteX45" fmla="*/ 1154681 w 1661939"/>
              <a:gd name="connsiteY45" fmla="*/ 1334891 h 1348240"/>
              <a:gd name="connsiteX46" fmla="*/ 1114634 w 1661939"/>
              <a:gd name="connsiteY46" fmla="*/ 1348240 h 1348240"/>
              <a:gd name="connsiteX47" fmla="*/ 1061238 w 1661939"/>
              <a:gd name="connsiteY47" fmla="*/ 1341565 h 1348240"/>
              <a:gd name="connsiteX48" fmla="*/ 1001168 w 1661939"/>
              <a:gd name="connsiteY48" fmla="*/ 1334891 h 1348240"/>
              <a:gd name="connsiteX49" fmla="*/ 947773 w 1661939"/>
              <a:gd name="connsiteY49" fmla="*/ 1321542 h 1348240"/>
              <a:gd name="connsiteX50" fmla="*/ 660771 w 1661939"/>
              <a:gd name="connsiteY50" fmla="*/ 1308193 h 1348240"/>
              <a:gd name="connsiteX51" fmla="*/ 487236 w 1661939"/>
              <a:gd name="connsiteY51" fmla="*/ 1288170 h 1348240"/>
              <a:gd name="connsiteX52" fmla="*/ 440514 w 1661939"/>
              <a:gd name="connsiteY52" fmla="*/ 1281495 h 1348240"/>
              <a:gd name="connsiteX53" fmla="*/ 400468 w 1661939"/>
              <a:gd name="connsiteY53" fmla="*/ 1268146 h 1348240"/>
              <a:gd name="connsiteX54" fmla="*/ 373770 w 1661939"/>
              <a:gd name="connsiteY54" fmla="*/ 1261472 h 1348240"/>
              <a:gd name="connsiteX55" fmla="*/ 333723 w 1661939"/>
              <a:gd name="connsiteY55" fmla="*/ 1241449 h 1348240"/>
              <a:gd name="connsiteX56" fmla="*/ 287002 w 1661939"/>
              <a:gd name="connsiteY56" fmla="*/ 1221425 h 1348240"/>
              <a:gd name="connsiteX57" fmla="*/ 260304 w 1661939"/>
              <a:gd name="connsiteY57" fmla="*/ 1201402 h 1348240"/>
              <a:gd name="connsiteX58" fmla="*/ 240281 w 1661939"/>
              <a:gd name="connsiteY58" fmla="*/ 1194727 h 1348240"/>
              <a:gd name="connsiteX59" fmla="*/ 226932 w 1661939"/>
              <a:gd name="connsiteY59" fmla="*/ 1174704 h 1348240"/>
              <a:gd name="connsiteX60" fmla="*/ 186885 w 1661939"/>
              <a:gd name="connsiteY60" fmla="*/ 1148006 h 1348240"/>
              <a:gd name="connsiteX61" fmla="*/ 166862 w 1661939"/>
              <a:gd name="connsiteY61" fmla="*/ 1121308 h 1348240"/>
              <a:gd name="connsiteX62" fmla="*/ 120141 w 1661939"/>
              <a:gd name="connsiteY62" fmla="*/ 1041215 h 1348240"/>
              <a:gd name="connsiteX63" fmla="*/ 100117 w 1661939"/>
              <a:gd name="connsiteY63" fmla="*/ 1021192 h 1348240"/>
              <a:gd name="connsiteX64" fmla="*/ 80094 w 1661939"/>
              <a:gd name="connsiteY64" fmla="*/ 961122 h 1348240"/>
              <a:gd name="connsiteX65" fmla="*/ 73419 w 1661939"/>
              <a:gd name="connsiteY65" fmla="*/ 941098 h 1348240"/>
              <a:gd name="connsiteX66" fmla="*/ 46722 w 1661939"/>
              <a:gd name="connsiteY66" fmla="*/ 901052 h 1348240"/>
              <a:gd name="connsiteX67" fmla="*/ 26698 w 1661939"/>
              <a:gd name="connsiteY67" fmla="*/ 861005 h 1348240"/>
              <a:gd name="connsiteX68" fmla="*/ 20024 w 1661939"/>
              <a:gd name="connsiteY68" fmla="*/ 840981 h 1348240"/>
              <a:gd name="connsiteX69" fmla="*/ 6675 w 1661939"/>
              <a:gd name="connsiteY69" fmla="*/ 767562 h 1348240"/>
              <a:gd name="connsiteX70" fmla="*/ 0 w 1661939"/>
              <a:gd name="connsiteY70" fmla="*/ 747539 h 1348240"/>
              <a:gd name="connsiteX71" fmla="*/ 6675 w 1661939"/>
              <a:gd name="connsiteY71" fmla="*/ 260304 h 1348240"/>
              <a:gd name="connsiteX72" fmla="*/ 13349 w 1661939"/>
              <a:gd name="connsiteY72" fmla="*/ 220257 h 1348240"/>
              <a:gd name="connsiteX73" fmla="*/ 33373 w 1661939"/>
              <a:gd name="connsiteY73" fmla="*/ 173536 h 1348240"/>
              <a:gd name="connsiteX74" fmla="*/ 46722 w 1661939"/>
              <a:gd name="connsiteY74" fmla="*/ 133489 h 1348240"/>
              <a:gd name="connsiteX75" fmla="*/ 53396 w 1661939"/>
              <a:gd name="connsiteY75" fmla="*/ 113466 h 1348240"/>
              <a:gd name="connsiteX76" fmla="*/ 66745 w 1661939"/>
              <a:gd name="connsiteY76" fmla="*/ 93443 h 1348240"/>
              <a:gd name="connsiteX77" fmla="*/ 73419 w 1661939"/>
              <a:gd name="connsiteY77" fmla="*/ 73419 h 1348240"/>
              <a:gd name="connsiteX78" fmla="*/ 93443 w 1661939"/>
              <a:gd name="connsiteY78" fmla="*/ 66745 h 1348240"/>
              <a:gd name="connsiteX79" fmla="*/ 133490 w 1661939"/>
              <a:gd name="connsiteY79" fmla="*/ 40047 h 1348240"/>
              <a:gd name="connsiteX80" fmla="*/ 166862 w 1661939"/>
              <a:gd name="connsiteY80" fmla="*/ 26698 h 1348240"/>
              <a:gd name="connsiteX0" fmla="*/ 220257 w 1661939"/>
              <a:gd name="connsiteY0" fmla="*/ 0 h 1348240"/>
              <a:gd name="connsiteX1" fmla="*/ 246955 w 1661939"/>
              <a:gd name="connsiteY1" fmla="*/ 33373 h 1348240"/>
              <a:gd name="connsiteX2" fmla="*/ 266979 w 1661939"/>
              <a:gd name="connsiteY2" fmla="*/ 40047 h 1348240"/>
              <a:gd name="connsiteX3" fmla="*/ 313700 w 1661939"/>
              <a:gd name="connsiteY3" fmla="*/ 66745 h 1348240"/>
              <a:gd name="connsiteX4" fmla="*/ 387119 w 1661939"/>
              <a:gd name="connsiteY4" fmla="*/ 106792 h 1348240"/>
              <a:gd name="connsiteX5" fmla="*/ 427165 w 1661939"/>
              <a:gd name="connsiteY5" fmla="*/ 113466 h 1348240"/>
              <a:gd name="connsiteX6" fmla="*/ 827633 w 1661939"/>
              <a:gd name="connsiteY6" fmla="*/ 106792 h 1348240"/>
              <a:gd name="connsiteX7" fmla="*/ 847656 w 1661939"/>
              <a:gd name="connsiteY7" fmla="*/ 100117 h 1348240"/>
              <a:gd name="connsiteX8" fmla="*/ 874354 w 1661939"/>
              <a:gd name="connsiteY8" fmla="*/ 93443 h 1348240"/>
              <a:gd name="connsiteX9" fmla="*/ 907726 w 1661939"/>
              <a:gd name="connsiteY9" fmla="*/ 86768 h 1348240"/>
              <a:gd name="connsiteX10" fmla="*/ 927749 w 1661939"/>
              <a:gd name="connsiteY10" fmla="*/ 80094 h 1348240"/>
              <a:gd name="connsiteX11" fmla="*/ 994494 w 1661939"/>
              <a:gd name="connsiteY11" fmla="*/ 73419 h 1348240"/>
              <a:gd name="connsiteX12" fmla="*/ 1021192 w 1661939"/>
              <a:gd name="connsiteY12" fmla="*/ 66745 h 1348240"/>
              <a:gd name="connsiteX13" fmla="*/ 1054564 w 1661939"/>
              <a:gd name="connsiteY13" fmla="*/ 60071 h 1348240"/>
              <a:gd name="connsiteX14" fmla="*/ 1074587 w 1661939"/>
              <a:gd name="connsiteY14" fmla="*/ 53396 h 1348240"/>
              <a:gd name="connsiteX15" fmla="*/ 1107960 w 1661939"/>
              <a:gd name="connsiteY15" fmla="*/ 46722 h 1348240"/>
              <a:gd name="connsiteX16" fmla="*/ 1154681 w 1661939"/>
              <a:gd name="connsiteY16" fmla="*/ 33373 h 1348240"/>
              <a:gd name="connsiteX17" fmla="*/ 1214751 w 1661939"/>
              <a:gd name="connsiteY17" fmla="*/ 0 h 1348240"/>
              <a:gd name="connsiteX18" fmla="*/ 1374938 w 1661939"/>
              <a:gd name="connsiteY18" fmla="*/ 6675 h 1348240"/>
              <a:gd name="connsiteX19" fmla="*/ 1414984 w 1661939"/>
              <a:gd name="connsiteY19" fmla="*/ 20024 h 1348240"/>
              <a:gd name="connsiteX20" fmla="*/ 1475055 w 1661939"/>
              <a:gd name="connsiteY20" fmla="*/ 26698 h 1348240"/>
              <a:gd name="connsiteX21" fmla="*/ 1555148 w 1661939"/>
              <a:gd name="connsiteY21" fmla="*/ 40047 h 1348240"/>
              <a:gd name="connsiteX22" fmla="*/ 1588520 w 1661939"/>
              <a:gd name="connsiteY22" fmla="*/ 60071 h 1348240"/>
              <a:gd name="connsiteX23" fmla="*/ 1608544 w 1661939"/>
              <a:gd name="connsiteY23" fmla="*/ 73419 h 1348240"/>
              <a:gd name="connsiteX24" fmla="*/ 1628567 w 1661939"/>
              <a:gd name="connsiteY24" fmla="*/ 113466 h 1348240"/>
              <a:gd name="connsiteX25" fmla="*/ 1648590 w 1661939"/>
              <a:gd name="connsiteY25" fmla="*/ 133489 h 1348240"/>
              <a:gd name="connsiteX26" fmla="*/ 1661939 w 1661939"/>
              <a:gd name="connsiteY26" fmla="*/ 153513 h 1348240"/>
              <a:gd name="connsiteX27" fmla="*/ 1655265 w 1661939"/>
              <a:gd name="connsiteY27" fmla="*/ 393793 h 1348240"/>
              <a:gd name="connsiteX28" fmla="*/ 1648590 w 1661939"/>
              <a:gd name="connsiteY28" fmla="*/ 560654 h 1348240"/>
              <a:gd name="connsiteX29" fmla="*/ 1635241 w 1661939"/>
              <a:gd name="connsiteY29" fmla="*/ 614050 h 1348240"/>
              <a:gd name="connsiteX30" fmla="*/ 1621892 w 1661939"/>
              <a:gd name="connsiteY30" fmla="*/ 667446 h 1348240"/>
              <a:gd name="connsiteX31" fmla="*/ 1615218 w 1661939"/>
              <a:gd name="connsiteY31" fmla="*/ 700818 h 1348240"/>
              <a:gd name="connsiteX32" fmla="*/ 1601869 w 1661939"/>
              <a:gd name="connsiteY32" fmla="*/ 734190 h 1348240"/>
              <a:gd name="connsiteX33" fmla="*/ 1595195 w 1661939"/>
              <a:gd name="connsiteY33" fmla="*/ 780911 h 1348240"/>
              <a:gd name="connsiteX34" fmla="*/ 1581846 w 1661939"/>
              <a:gd name="connsiteY34" fmla="*/ 827633 h 1348240"/>
              <a:gd name="connsiteX35" fmla="*/ 1568497 w 1661939"/>
              <a:gd name="connsiteY35" fmla="*/ 881028 h 1348240"/>
              <a:gd name="connsiteX36" fmla="*/ 1555148 w 1661939"/>
              <a:gd name="connsiteY36" fmla="*/ 927749 h 1348240"/>
              <a:gd name="connsiteX37" fmla="*/ 1515101 w 1661939"/>
              <a:gd name="connsiteY37" fmla="*/ 981145 h 1348240"/>
              <a:gd name="connsiteX38" fmla="*/ 1394961 w 1661939"/>
              <a:gd name="connsiteY38" fmla="*/ 1087936 h 1348240"/>
              <a:gd name="connsiteX39" fmla="*/ 1301519 w 1661939"/>
              <a:gd name="connsiteY39" fmla="*/ 1168030 h 1348240"/>
              <a:gd name="connsiteX40" fmla="*/ 1268146 w 1661939"/>
              <a:gd name="connsiteY40" fmla="*/ 1221425 h 1348240"/>
              <a:gd name="connsiteX41" fmla="*/ 1241449 w 1661939"/>
              <a:gd name="connsiteY41" fmla="*/ 1261472 h 1348240"/>
              <a:gd name="connsiteX42" fmla="*/ 1228100 w 1661939"/>
              <a:gd name="connsiteY42" fmla="*/ 1281495 h 1348240"/>
              <a:gd name="connsiteX43" fmla="*/ 1214751 w 1661939"/>
              <a:gd name="connsiteY43" fmla="*/ 1308193 h 1348240"/>
              <a:gd name="connsiteX44" fmla="*/ 1194728 w 1661939"/>
              <a:gd name="connsiteY44" fmla="*/ 1314868 h 1348240"/>
              <a:gd name="connsiteX45" fmla="*/ 1154681 w 1661939"/>
              <a:gd name="connsiteY45" fmla="*/ 1334891 h 1348240"/>
              <a:gd name="connsiteX46" fmla="*/ 1114634 w 1661939"/>
              <a:gd name="connsiteY46" fmla="*/ 1348240 h 1348240"/>
              <a:gd name="connsiteX47" fmla="*/ 1061238 w 1661939"/>
              <a:gd name="connsiteY47" fmla="*/ 1341565 h 1348240"/>
              <a:gd name="connsiteX48" fmla="*/ 1001168 w 1661939"/>
              <a:gd name="connsiteY48" fmla="*/ 1334891 h 1348240"/>
              <a:gd name="connsiteX49" fmla="*/ 947773 w 1661939"/>
              <a:gd name="connsiteY49" fmla="*/ 1321542 h 1348240"/>
              <a:gd name="connsiteX50" fmla="*/ 660771 w 1661939"/>
              <a:gd name="connsiteY50" fmla="*/ 1308193 h 1348240"/>
              <a:gd name="connsiteX51" fmla="*/ 487236 w 1661939"/>
              <a:gd name="connsiteY51" fmla="*/ 1288170 h 1348240"/>
              <a:gd name="connsiteX52" fmla="*/ 440514 w 1661939"/>
              <a:gd name="connsiteY52" fmla="*/ 1281495 h 1348240"/>
              <a:gd name="connsiteX53" fmla="*/ 400468 w 1661939"/>
              <a:gd name="connsiteY53" fmla="*/ 1268146 h 1348240"/>
              <a:gd name="connsiteX54" fmla="*/ 373770 w 1661939"/>
              <a:gd name="connsiteY54" fmla="*/ 1261472 h 1348240"/>
              <a:gd name="connsiteX55" fmla="*/ 333723 w 1661939"/>
              <a:gd name="connsiteY55" fmla="*/ 1241449 h 1348240"/>
              <a:gd name="connsiteX56" fmla="*/ 287002 w 1661939"/>
              <a:gd name="connsiteY56" fmla="*/ 1221425 h 1348240"/>
              <a:gd name="connsiteX57" fmla="*/ 260304 w 1661939"/>
              <a:gd name="connsiteY57" fmla="*/ 1201402 h 1348240"/>
              <a:gd name="connsiteX58" fmla="*/ 240281 w 1661939"/>
              <a:gd name="connsiteY58" fmla="*/ 1194727 h 1348240"/>
              <a:gd name="connsiteX59" fmla="*/ 226932 w 1661939"/>
              <a:gd name="connsiteY59" fmla="*/ 1174704 h 1348240"/>
              <a:gd name="connsiteX60" fmla="*/ 186885 w 1661939"/>
              <a:gd name="connsiteY60" fmla="*/ 1148006 h 1348240"/>
              <a:gd name="connsiteX61" fmla="*/ 166862 w 1661939"/>
              <a:gd name="connsiteY61" fmla="*/ 1121308 h 1348240"/>
              <a:gd name="connsiteX62" fmla="*/ 120141 w 1661939"/>
              <a:gd name="connsiteY62" fmla="*/ 1041215 h 1348240"/>
              <a:gd name="connsiteX63" fmla="*/ 100117 w 1661939"/>
              <a:gd name="connsiteY63" fmla="*/ 1021192 h 1348240"/>
              <a:gd name="connsiteX64" fmla="*/ 80094 w 1661939"/>
              <a:gd name="connsiteY64" fmla="*/ 961122 h 1348240"/>
              <a:gd name="connsiteX65" fmla="*/ 73419 w 1661939"/>
              <a:gd name="connsiteY65" fmla="*/ 941098 h 1348240"/>
              <a:gd name="connsiteX66" fmla="*/ 46722 w 1661939"/>
              <a:gd name="connsiteY66" fmla="*/ 901052 h 1348240"/>
              <a:gd name="connsiteX67" fmla="*/ 26698 w 1661939"/>
              <a:gd name="connsiteY67" fmla="*/ 861005 h 1348240"/>
              <a:gd name="connsiteX68" fmla="*/ 20024 w 1661939"/>
              <a:gd name="connsiteY68" fmla="*/ 840981 h 1348240"/>
              <a:gd name="connsiteX69" fmla="*/ 6675 w 1661939"/>
              <a:gd name="connsiteY69" fmla="*/ 767562 h 1348240"/>
              <a:gd name="connsiteX70" fmla="*/ 0 w 1661939"/>
              <a:gd name="connsiteY70" fmla="*/ 747539 h 1348240"/>
              <a:gd name="connsiteX71" fmla="*/ 6675 w 1661939"/>
              <a:gd name="connsiteY71" fmla="*/ 260304 h 1348240"/>
              <a:gd name="connsiteX72" fmla="*/ 13349 w 1661939"/>
              <a:gd name="connsiteY72" fmla="*/ 220257 h 1348240"/>
              <a:gd name="connsiteX73" fmla="*/ 33373 w 1661939"/>
              <a:gd name="connsiteY73" fmla="*/ 173536 h 1348240"/>
              <a:gd name="connsiteX74" fmla="*/ 46722 w 1661939"/>
              <a:gd name="connsiteY74" fmla="*/ 133489 h 1348240"/>
              <a:gd name="connsiteX75" fmla="*/ 53396 w 1661939"/>
              <a:gd name="connsiteY75" fmla="*/ 113466 h 1348240"/>
              <a:gd name="connsiteX76" fmla="*/ 66745 w 1661939"/>
              <a:gd name="connsiteY76" fmla="*/ 93443 h 1348240"/>
              <a:gd name="connsiteX77" fmla="*/ 73419 w 1661939"/>
              <a:gd name="connsiteY77" fmla="*/ 73419 h 1348240"/>
              <a:gd name="connsiteX78" fmla="*/ 93443 w 1661939"/>
              <a:gd name="connsiteY78" fmla="*/ 66745 h 1348240"/>
              <a:gd name="connsiteX79" fmla="*/ 133490 w 1661939"/>
              <a:gd name="connsiteY79" fmla="*/ 40047 h 1348240"/>
              <a:gd name="connsiteX80" fmla="*/ 166862 w 1661939"/>
              <a:gd name="connsiteY80" fmla="*/ 26698 h 1348240"/>
              <a:gd name="connsiteX81" fmla="*/ 220257 w 1661939"/>
              <a:gd name="connsiteY81" fmla="*/ 0 h 134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661939" h="1348240">
                <a:moveTo>
                  <a:pt x="220257" y="0"/>
                </a:moveTo>
                <a:cubicBezTo>
                  <a:pt x="229156" y="11124"/>
                  <a:pt x="236139" y="24102"/>
                  <a:pt x="246955" y="33373"/>
                </a:cubicBezTo>
                <a:cubicBezTo>
                  <a:pt x="252297" y="37952"/>
                  <a:pt x="260870" y="36556"/>
                  <a:pt x="266979" y="40047"/>
                </a:cubicBezTo>
                <a:cubicBezTo>
                  <a:pt x="323550" y="72374"/>
                  <a:pt x="267788" y="51443"/>
                  <a:pt x="313700" y="66745"/>
                </a:cubicBezTo>
                <a:cubicBezTo>
                  <a:pt x="342835" y="86169"/>
                  <a:pt x="354444" y="97881"/>
                  <a:pt x="387119" y="106792"/>
                </a:cubicBezTo>
                <a:cubicBezTo>
                  <a:pt x="400175" y="110353"/>
                  <a:pt x="413816" y="111241"/>
                  <a:pt x="427165" y="113466"/>
                </a:cubicBezTo>
                <a:lnTo>
                  <a:pt x="827633" y="106792"/>
                </a:lnTo>
                <a:cubicBezTo>
                  <a:pt x="834665" y="106569"/>
                  <a:pt x="840891" y="102050"/>
                  <a:pt x="847656" y="100117"/>
                </a:cubicBezTo>
                <a:cubicBezTo>
                  <a:pt x="856476" y="97597"/>
                  <a:pt x="865399" y="95433"/>
                  <a:pt x="874354" y="93443"/>
                </a:cubicBezTo>
                <a:cubicBezTo>
                  <a:pt x="885428" y="90982"/>
                  <a:pt x="896720" y="89519"/>
                  <a:pt x="907726" y="86768"/>
                </a:cubicBezTo>
                <a:cubicBezTo>
                  <a:pt x="914551" y="85062"/>
                  <a:pt x="920795" y="81164"/>
                  <a:pt x="927749" y="80094"/>
                </a:cubicBezTo>
                <a:cubicBezTo>
                  <a:pt x="949848" y="76694"/>
                  <a:pt x="972246" y="75644"/>
                  <a:pt x="994494" y="73419"/>
                </a:cubicBezTo>
                <a:cubicBezTo>
                  <a:pt x="1003393" y="71194"/>
                  <a:pt x="1012237" y="68735"/>
                  <a:pt x="1021192" y="66745"/>
                </a:cubicBezTo>
                <a:cubicBezTo>
                  <a:pt x="1032266" y="64284"/>
                  <a:pt x="1043558" y="62822"/>
                  <a:pt x="1054564" y="60071"/>
                </a:cubicBezTo>
                <a:cubicBezTo>
                  <a:pt x="1061389" y="58365"/>
                  <a:pt x="1067762" y="55102"/>
                  <a:pt x="1074587" y="53396"/>
                </a:cubicBezTo>
                <a:cubicBezTo>
                  <a:pt x="1085593" y="50645"/>
                  <a:pt x="1096886" y="49183"/>
                  <a:pt x="1107960" y="46722"/>
                </a:cubicBezTo>
                <a:cubicBezTo>
                  <a:pt x="1133091" y="41137"/>
                  <a:pt x="1132391" y="40802"/>
                  <a:pt x="1154681" y="33373"/>
                </a:cubicBezTo>
                <a:cubicBezTo>
                  <a:pt x="1200582" y="2772"/>
                  <a:pt x="1179508" y="11749"/>
                  <a:pt x="1214751" y="0"/>
                </a:cubicBezTo>
                <a:cubicBezTo>
                  <a:pt x="1268147" y="2225"/>
                  <a:pt x="1321761" y="1357"/>
                  <a:pt x="1374938" y="6675"/>
                </a:cubicBezTo>
                <a:cubicBezTo>
                  <a:pt x="1388939" y="8075"/>
                  <a:pt x="1401186" y="17265"/>
                  <a:pt x="1414984" y="20024"/>
                </a:cubicBezTo>
                <a:cubicBezTo>
                  <a:pt x="1434740" y="23975"/>
                  <a:pt x="1455064" y="24199"/>
                  <a:pt x="1475055" y="26698"/>
                </a:cubicBezTo>
                <a:cubicBezTo>
                  <a:pt x="1519197" y="32216"/>
                  <a:pt x="1516308" y="32279"/>
                  <a:pt x="1555148" y="40047"/>
                </a:cubicBezTo>
                <a:cubicBezTo>
                  <a:pt x="1566272" y="46722"/>
                  <a:pt x="1577519" y="53195"/>
                  <a:pt x="1588520" y="60071"/>
                </a:cubicBezTo>
                <a:cubicBezTo>
                  <a:pt x="1595322" y="64322"/>
                  <a:pt x="1602872" y="67747"/>
                  <a:pt x="1608544" y="73419"/>
                </a:cubicBezTo>
                <a:cubicBezTo>
                  <a:pt x="1640044" y="104919"/>
                  <a:pt x="1606857" y="80902"/>
                  <a:pt x="1628567" y="113466"/>
                </a:cubicBezTo>
                <a:cubicBezTo>
                  <a:pt x="1633803" y="121320"/>
                  <a:pt x="1642547" y="126238"/>
                  <a:pt x="1648590" y="133489"/>
                </a:cubicBezTo>
                <a:cubicBezTo>
                  <a:pt x="1653725" y="139652"/>
                  <a:pt x="1657489" y="146838"/>
                  <a:pt x="1661939" y="153513"/>
                </a:cubicBezTo>
                <a:cubicBezTo>
                  <a:pt x="1659714" y="233606"/>
                  <a:pt x="1657891" y="313712"/>
                  <a:pt x="1655265" y="393793"/>
                </a:cubicBezTo>
                <a:cubicBezTo>
                  <a:pt x="1653441" y="449428"/>
                  <a:pt x="1653630" y="505218"/>
                  <a:pt x="1648590" y="560654"/>
                </a:cubicBezTo>
                <a:cubicBezTo>
                  <a:pt x="1646929" y="578925"/>
                  <a:pt x="1639691" y="596251"/>
                  <a:pt x="1635241" y="614050"/>
                </a:cubicBezTo>
                <a:cubicBezTo>
                  <a:pt x="1630791" y="631849"/>
                  <a:pt x="1625490" y="649456"/>
                  <a:pt x="1621892" y="667446"/>
                </a:cubicBezTo>
                <a:cubicBezTo>
                  <a:pt x="1619667" y="678570"/>
                  <a:pt x="1618478" y="689952"/>
                  <a:pt x="1615218" y="700818"/>
                </a:cubicBezTo>
                <a:cubicBezTo>
                  <a:pt x="1611775" y="712294"/>
                  <a:pt x="1606319" y="723066"/>
                  <a:pt x="1601869" y="734190"/>
                </a:cubicBezTo>
                <a:cubicBezTo>
                  <a:pt x="1599644" y="749764"/>
                  <a:pt x="1598009" y="765433"/>
                  <a:pt x="1595195" y="780911"/>
                </a:cubicBezTo>
                <a:cubicBezTo>
                  <a:pt x="1586877" y="826662"/>
                  <a:pt x="1591372" y="789528"/>
                  <a:pt x="1581846" y="827633"/>
                </a:cubicBezTo>
                <a:cubicBezTo>
                  <a:pt x="1553443" y="941244"/>
                  <a:pt x="1591377" y="804760"/>
                  <a:pt x="1568497" y="881028"/>
                </a:cubicBezTo>
                <a:cubicBezTo>
                  <a:pt x="1563843" y="896542"/>
                  <a:pt x="1562770" y="913458"/>
                  <a:pt x="1555148" y="927749"/>
                </a:cubicBezTo>
                <a:cubicBezTo>
                  <a:pt x="1544678" y="947380"/>
                  <a:pt x="1530833" y="965413"/>
                  <a:pt x="1515101" y="981145"/>
                </a:cubicBezTo>
                <a:cubicBezTo>
                  <a:pt x="1477214" y="1019032"/>
                  <a:pt x="1394961" y="1087936"/>
                  <a:pt x="1394961" y="1087936"/>
                </a:cubicBezTo>
                <a:cubicBezTo>
                  <a:pt x="1348134" y="1212810"/>
                  <a:pt x="1416996" y="1070319"/>
                  <a:pt x="1301519" y="1168030"/>
                </a:cubicBezTo>
                <a:cubicBezTo>
                  <a:pt x="1207160" y="1247872"/>
                  <a:pt x="1337886" y="1198181"/>
                  <a:pt x="1268146" y="1221425"/>
                </a:cubicBezTo>
                <a:lnTo>
                  <a:pt x="1241449" y="1261472"/>
                </a:lnTo>
                <a:cubicBezTo>
                  <a:pt x="1236999" y="1268146"/>
                  <a:pt x="1231687" y="1274320"/>
                  <a:pt x="1228100" y="1281495"/>
                </a:cubicBezTo>
                <a:cubicBezTo>
                  <a:pt x="1223650" y="1290394"/>
                  <a:pt x="1221786" y="1301157"/>
                  <a:pt x="1214751" y="1308193"/>
                </a:cubicBezTo>
                <a:cubicBezTo>
                  <a:pt x="1209776" y="1313168"/>
                  <a:pt x="1201157" y="1312011"/>
                  <a:pt x="1194728" y="1314868"/>
                </a:cubicBezTo>
                <a:cubicBezTo>
                  <a:pt x="1181090" y="1320929"/>
                  <a:pt x="1168458" y="1329151"/>
                  <a:pt x="1154681" y="1334891"/>
                </a:cubicBezTo>
                <a:cubicBezTo>
                  <a:pt x="1141692" y="1340303"/>
                  <a:pt x="1114634" y="1348240"/>
                  <a:pt x="1114634" y="1348240"/>
                </a:cubicBezTo>
                <a:lnTo>
                  <a:pt x="1061238" y="1341565"/>
                </a:lnTo>
                <a:cubicBezTo>
                  <a:pt x="1041229" y="1339211"/>
                  <a:pt x="1021040" y="1338203"/>
                  <a:pt x="1001168" y="1334891"/>
                </a:cubicBezTo>
                <a:cubicBezTo>
                  <a:pt x="941436" y="1324936"/>
                  <a:pt x="1034721" y="1329103"/>
                  <a:pt x="947773" y="1321542"/>
                </a:cubicBezTo>
                <a:cubicBezTo>
                  <a:pt x="889584" y="1316482"/>
                  <a:pt x="704593" y="1309946"/>
                  <a:pt x="660771" y="1308193"/>
                </a:cubicBezTo>
                <a:cubicBezTo>
                  <a:pt x="559053" y="1287849"/>
                  <a:pt x="616671" y="1296259"/>
                  <a:pt x="487236" y="1288170"/>
                </a:cubicBezTo>
                <a:cubicBezTo>
                  <a:pt x="471662" y="1285945"/>
                  <a:pt x="455843" y="1285033"/>
                  <a:pt x="440514" y="1281495"/>
                </a:cubicBezTo>
                <a:cubicBezTo>
                  <a:pt x="426804" y="1278331"/>
                  <a:pt x="414119" y="1271558"/>
                  <a:pt x="400468" y="1268146"/>
                </a:cubicBezTo>
                <a:lnTo>
                  <a:pt x="373770" y="1261472"/>
                </a:lnTo>
                <a:cubicBezTo>
                  <a:pt x="316378" y="1223211"/>
                  <a:pt x="388995" y="1269085"/>
                  <a:pt x="333723" y="1241449"/>
                </a:cubicBezTo>
                <a:cubicBezTo>
                  <a:pt x="287627" y="1218401"/>
                  <a:pt x="342570" y="1235318"/>
                  <a:pt x="287002" y="1221425"/>
                </a:cubicBezTo>
                <a:cubicBezTo>
                  <a:pt x="278103" y="1214751"/>
                  <a:pt x="269962" y="1206921"/>
                  <a:pt x="260304" y="1201402"/>
                </a:cubicBezTo>
                <a:cubicBezTo>
                  <a:pt x="254196" y="1197911"/>
                  <a:pt x="245775" y="1199122"/>
                  <a:pt x="240281" y="1194727"/>
                </a:cubicBezTo>
                <a:cubicBezTo>
                  <a:pt x="234017" y="1189716"/>
                  <a:pt x="232969" y="1179986"/>
                  <a:pt x="226932" y="1174704"/>
                </a:cubicBezTo>
                <a:cubicBezTo>
                  <a:pt x="214858" y="1164139"/>
                  <a:pt x="186885" y="1148006"/>
                  <a:pt x="186885" y="1148006"/>
                </a:cubicBezTo>
                <a:cubicBezTo>
                  <a:pt x="180211" y="1139107"/>
                  <a:pt x="172758" y="1130741"/>
                  <a:pt x="166862" y="1121308"/>
                </a:cubicBezTo>
                <a:cubicBezTo>
                  <a:pt x="150481" y="1095098"/>
                  <a:pt x="141997" y="1063070"/>
                  <a:pt x="120141" y="1041215"/>
                </a:cubicBezTo>
                <a:lnTo>
                  <a:pt x="100117" y="1021192"/>
                </a:lnTo>
                <a:lnTo>
                  <a:pt x="80094" y="961122"/>
                </a:lnTo>
                <a:cubicBezTo>
                  <a:pt x="77869" y="954447"/>
                  <a:pt x="77322" y="946952"/>
                  <a:pt x="73419" y="941098"/>
                </a:cubicBezTo>
                <a:cubicBezTo>
                  <a:pt x="64520" y="927749"/>
                  <a:pt x="51795" y="916272"/>
                  <a:pt x="46722" y="901052"/>
                </a:cubicBezTo>
                <a:cubicBezTo>
                  <a:pt x="37510" y="873418"/>
                  <a:pt x="43950" y="886882"/>
                  <a:pt x="26698" y="861005"/>
                </a:cubicBezTo>
                <a:cubicBezTo>
                  <a:pt x="24473" y="854330"/>
                  <a:pt x="21730" y="847807"/>
                  <a:pt x="20024" y="840981"/>
                </a:cubicBezTo>
                <a:cubicBezTo>
                  <a:pt x="7864" y="792342"/>
                  <a:pt x="18590" y="821181"/>
                  <a:pt x="6675" y="767562"/>
                </a:cubicBezTo>
                <a:cubicBezTo>
                  <a:pt x="5149" y="760694"/>
                  <a:pt x="2225" y="754213"/>
                  <a:pt x="0" y="747539"/>
                </a:cubicBezTo>
                <a:cubicBezTo>
                  <a:pt x="2225" y="585127"/>
                  <a:pt x="2564" y="422679"/>
                  <a:pt x="6675" y="260304"/>
                </a:cubicBezTo>
                <a:cubicBezTo>
                  <a:pt x="7018" y="246775"/>
                  <a:pt x="10413" y="233468"/>
                  <a:pt x="13349" y="220257"/>
                </a:cubicBezTo>
                <a:cubicBezTo>
                  <a:pt x="18719" y="196092"/>
                  <a:pt x="23173" y="199035"/>
                  <a:pt x="33373" y="173536"/>
                </a:cubicBezTo>
                <a:cubicBezTo>
                  <a:pt x="38599" y="160471"/>
                  <a:pt x="42272" y="146838"/>
                  <a:pt x="46722" y="133489"/>
                </a:cubicBezTo>
                <a:cubicBezTo>
                  <a:pt x="48947" y="126815"/>
                  <a:pt x="49493" y="119320"/>
                  <a:pt x="53396" y="113466"/>
                </a:cubicBezTo>
                <a:lnTo>
                  <a:pt x="66745" y="93443"/>
                </a:lnTo>
                <a:cubicBezTo>
                  <a:pt x="68970" y="86768"/>
                  <a:pt x="68444" y="78394"/>
                  <a:pt x="73419" y="73419"/>
                </a:cubicBezTo>
                <a:cubicBezTo>
                  <a:pt x="78394" y="68444"/>
                  <a:pt x="87293" y="70162"/>
                  <a:pt x="93443" y="66745"/>
                </a:cubicBezTo>
                <a:cubicBezTo>
                  <a:pt x="107468" y="58954"/>
                  <a:pt x="117758" y="43193"/>
                  <a:pt x="133490" y="40047"/>
                </a:cubicBezTo>
                <a:cubicBezTo>
                  <a:pt x="169044" y="32937"/>
                  <a:pt x="166862" y="44717"/>
                  <a:pt x="166862" y="26698"/>
                </a:cubicBezTo>
                <a:lnTo>
                  <a:pt x="220257" y="0"/>
                </a:lnTo>
                <a:close/>
              </a:path>
            </a:pathLst>
          </a:custGeom>
          <a:gradFill>
            <a:gsLst>
              <a:gs pos="16000">
                <a:schemeClr val="bg1">
                  <a:alpha val="0"/>
                </a:schemeClr>
              </a:gs>
              <a:gs pos="30000">
                <a:schemeClr val="bg1">
                  <a:alpha val="8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2091CDFE-6E80-4B41-BE0B-31E6C6C71F42}"/>
              </a:ext>
            </a:extLst>
          </p:cNvPr>
          <p:cNvSpPr txBox="1"/>
          <p:nvPr/>
        </p:nvSpPr>
        <p:spPr>
          <a:xfrm>
            <a:off x="3161185" y="2125877"/>
            <a:ext cx="1657229" cy="276999"/>
          </a:xfrm>
          <a:prstGeom prst="rect">
            <a:avLst/>
          </a:prstGeom>
          <a:noFill/>
        </p:spPr>
        <p:txBody>
          <a:bodyPr wrap="square" rtlCol="0">
            <a:spAutoFit/>
          </a:bodyPr>
          <a:lstStyle/>
          <a:p>
            <a:r>
              <a:rPr lang="en-GB" sz="1200">
                <a:solidFill>
                  <a:schemeClr val="bg2"/>
                </a:solidFill>
                <a:latin typeface="Arial" panose="020B0604020202020204" pitchFamily="34" charset="0"/>
                <a:cs typeface="Arial" panose="020B0604020202020204" pitchFamily="34" charset="0"/>
              </a:rPr>
              <a:t>Spironolactone</a:t>
            </a:r>
          </a:p>
        </p:txBody>
      </p:sp>
      <p:cxnSp>
        <p:nvCxnSpPr>
          <p:cNvPr id="31" name="Straight Connector 30">
            <a:extLst>
              <a:ext uri="{FF2B5EF4-FFF2-40B4-BE49-F238E27FC236}">
                <a16:creationId xmlns:a16="http://schemas.microsoft.com/office/drawing/2014/main" id="{1A1FD388-0381-4DE5-A762-BD41451C01BC}"/>
              </a:ext>
            </a:extLst>
          </p:cNvPr>
          <p:cNvCxnSpPr>
            <a:cxnSpLocks/>
          </p:cNvCxnSpPr>
          <p:nvPr/>
        </p:nvCxnSpPr>
        <p:spPr>
          <a:xfrm>
            <a:off x="3257550" y="2377374"/>
            <a:ext cx="1678325" cy="0"/>
          </a:xfrm>
          <a:prstGeom prst="line">
            <a:avLst/>
          </a:prstGeom>
          <a:ln w="7620">
            <a:solidFill>
              <a:srgbClr val="53585A"/>
            </a:solidFill>
            <a:tailEnd type="oval" w="sm" len="sm"/>
          </a:ln>
        </p:spPr>
        <p:style>
          <a:lnRef idx="1">
            <a:schemeClr val="accent1"/>
          </a:lnRef>
          <a:fillRef idx="0">
            <a:schemeClr val="accent1"/>
          </a:fillRef>
          <a:effectRef idx="0">
            <a:schemeClr val="accent1"/>
          </a:effectRef>
          <a:fontRef idx="minor">
            <a:schemeClr val="tx1"/>
          </a:fontRef>
        </p:style>
      </p:cxnSp>
      <p:pic>
        <p:nvPicPr>
          <p:cNvPr id="32" name="Eplerenone">
            <a:extLst>
              <a:ext uri="{FF2B5EF4-FFF2-40B4-BE49-F238E27FC236}">
                <a16:creationId xmlns:a16="http://schemas.microsoft.com/office/drawing/2014/main" id="{F551D0DA-9206-48D4-944E-25B9EB7A281E}"/>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p:blipFill>
        <p:spPr>
          <a:xfrm>
            <a:off x="6767257" y="1178382"/>
            <a:ext cx="1847357" cy="3207218"/>
          </a:xfrm>
          <a:prstGeom prst="rect">
            <a:avLst/>
          </a:prstGeom>
        </p:spPr>
      </p:pic>
      <p:sp>
        <p:nvSpPr>
          <p:cNvPr id="33" name="Freeform: Shape 32">
            <a:extLst>
              <a:ext uri="{FF2B5EF4-FFF2-40B4-BE49-F238E27FC236}">
                <a16:creationId xmlns:a16="http://schemas.microsoft.com/office/drawing/2014/main" id="{FAE81BE3-69DE-4DD3-A347-9E4FB2DB5238}"/>
              </a:ext>
            </a:extLst>
          </p:cNvPr>
          <p:cNvSpPr/>
          <p:nvPr/>
        </p:nvSpPr>
        <p:spPr>
          <a:xfrm rot="11967919">
            <a:off x="7594537" y="1394990"/>
            <a:ext cx="1242598" cy="1169140"/>
          </a:xfrm>
          <a:custGeom>
            <a:avLst/>
            <a:gdLst>
              <a:gd name="connsiteX0" fmla="*/ 220257 w 1661939"/>
              <a:gd name="connsiteY0" fmla="*/ 0 h 1348240"/>
              <a:gd name="connsiteX1" fmla="*/ 246955 w 1661939"/>
              <a:gd name="connsiteY1" fmla="*/ 33373 h 1348240"/>
              <a:gd name="connsiteX2" fmla="*/ 266979 w 1661939"/>
              <a:gd name="connsiteY2" fmla="*/ 40047 h 1348240"/>
              <a:gd name="connsiteX3" fmla="*/ 313700 w 1661939"/>
              <a:gd name="connsiteY3" fmla="*/ 66745 h 1348240"/>
              <a:gd name="connsiteX4" fmla="*/ 387119 w 1661939"/>
              <a:gd name="connsiteY4" fmla="*/ 106792 h 1348240"/>
              <a:gd name="connsiteX5" fmla="*/ 427165 w 1661939"/>
              <a:gd name="connsiteY5" fmla="*/ 113466 h 1348240"/>
              <a:gd name="connsiteX6" fmla="*/ 827633 w 1661939"/>
              <a:gd name="connsiteY6" fmla="*/ 106792 h 1348240"/>
              <a:gd name="connsiteX7" fmla="*/ 847656 w 1661939"/>
              <a:gd name="connsiteY7" fmla="*/ 100117 h 1348240"/>
              <a:gd name="connsiteX8" fmla="*/ 874354 w 1661939"/>
              <a:gd name="connsiteY8" fmla="*/ 93443 h 1348240"/>
              <a:gd name="connsiteX9" fmla="*/ 907726 w 1661939"/>
              <a:gd name="connsiteY9" fmla="*/ 86768 h 1348240"/>
              <a:gd name="connsiteX10" fmla="*/ 927749 w 1661939"/>
              <a:gd name="connsiteY10" fmla="*/ 80094 h 1348240"/>
              <a:gd name="connsiteX11" fmla="*/ 994494 w 1661939"/>
              <a:gd name="connsiteY11" fmla="*/ 73419 h 1348240"/>
              <a:gd name="connsiteX12" fmla="*/ 1021192 w 1661939"/>
              <a:gd name="connsiteY12" fmla="*/ 66745 h 1348240"/>
              <a:gd name="connsiteX13" fmla="*/ 1054564 w 1661939"/>
              <a:gd name="connsiteY13" fmla="*/ 60071 h 1348240"/>
              <a:gd name="connsiteX14" fmla="*/ 1074587 w 1661939"/>
              <a:gd name="connsiteY14" fmla="*/ 53396 h 1348240"/>
              <a:gd name="connsiteX15" fmla="*/ 1107960 w 1661939"/>
              <a:gd name="connsiteY15" fmla="*/ 46722 h 1348240"/>
              <a:gd name="connsiteX16" fmla="*/ 1154681 w 1661939"/>
              <a:gd name="connsiteY16" fmla="*/ 33373 h 1348240"/>
              <a:gd name="connsiteX17" fmla="*/ 1214751 w 1661939"/>
              <a:gd name="connsiteY17" fmla="*/ 0 h 1348240"/>
              <a:gd name="connsiteX18" fmla="*/ 1374938 w 1661939"/>
              <a:gd name="connsiteY18" fmla="*/ 6675 h 1348240"/>
              <a:gd name="connsiteX19" fmla="*/ 1414984 w 1661939"/>
              <a:gd name="connsiteY19" fmla="*/ 20024 h 1348240"/>
              <a:gd name="connsiteX20" fmla="*/ 1475055 w 1661939"/>
              <a:gd name="connsiteY20" fmla="*/ 26698 h 1348240"/>
              <a:gd name="connsiteX21" fmla="*/ 1555148 w 1661939"/>
              <a:gd name="connsiteY21" fmla="*/ 40047 h 1348240"/>
              <a:gd name="connsiteX22" fmla="*/ 1588520 w 1661939"/>
              <a:gd name="connsiteY22" fmla="*/ 60071 h 1348240"/>
              <a:gd name="connsiteX23" fmla="*/ 1608544 w 1661939"/>
              <a:gd name="connsiteY23" fmla="*/ 73419 h 1348240"/>
              <a:gd name="connsiteX24" fmla="*/ 1628567 w 1661939"/>
              <a:gd name="connsiteY24" fmla="*/ 113466 h 1348240"/>
              <a:gd name="connsiteX25" fmla="*/ 1648590 w 1661939"/>
              <a:gd name="connsiteY25" fmla="*/ 133489 h 1348240"/>
              <a:gd name="connsiteX26" fmla="*/ 1661939 w 1661939"/>
              <a:gd name="connsiteY26" fmla="*/ 153513 h 1348240"/>
              <a:gd name="connsiteX27" fmla="*/ 1655265 w 1661939"/>
              <a:gd name="connsiteY27" fmla="*/ 393793 h 1348240"/>
              <a:gd name="connsiteX28" fmla="*/ 1648590 w 1661939"/>
              <a:gd name="connsiteY28" fmla="*/ 560654 h 1348240"/>
              <a:gd name="connsiteX29" fmla="*/ 1635241 w 1661939"/>
              <a:gd name="connsiteY29" fmla="*/ 614050 h 1348240"/>
              <a:gd name="connsiteX30" fmla="*/ 1621892 w 1661939"/>
              <a:gd name="connsiteY30" fmla="*/ 667446 h 1348240"/>
              <a:gd name="connsiteX31" fmla="*/ 1615218 w 1661939"/>
              <a:gd name="connsiteY31" fmla="*/ 700818 h 1348240"/>
              <a:gd name="connsiteX32" fmla="*/ 1601869 w 1661939"/>
              <a:gd name="connsiteY32" fmla="*/ 734190 h 1348240"/>
              <a:gd name="connsiteX33" fmla="*/ 1595195 w 1661939"/>
              <a:gd name="connsiteY33" fmla="*/ 780911 h 1348240"/>
              <a:gd name="connsiteX34" fmla="*/ 1581846 w 1661939"/>
              <a:gd name="connsiteY34" fmla="*/ 827633 h 1348240"/>
              <a:gd name="connsiteX35" fmla="*/ 1568497 w 1661939"/>
              <a:gd name="connsiteY35" fmla="*/ 881028 h 1348240"/>
              <a:gd name="connsiteX36" fmla="*/ 1555148 w 1661939"/>
              <a:gd name="connsiteY36" fmla="*/ 927749 h 1348240"/>
              <a:gd name="connsiteX37" fmla="*/ 1515101 w 1661939"/>
              <a:gd name="connsiteY37" fmla="*/ 981145 h 1348240"/>
              <a:gd name="connsiteX38" fmla="*/ 1394961 w 1661939"/>
              <a:gd name="connsiteY38" fmla="*/ 1087936 h 1348240"/>
              <a:gd name="connsiteX39" fmla="*/ 1301519 w 1661939"/>
              <a:gd name="connsiteY39" fmla="*/ 1168030 h 1348240"/>
              <a:gd name="connsiteX40" fmla="*/ 1268146 w 1661939"/>
              <a:gd name="connsiteY40" fmla="*/ 1221425 h 1348240"/>
              <a:gd name="connsiteX41" fmla="*/ 1241449 w 1661939"/>
              <a:gd name="connsiteY41" fmla="*/ 1261472 h 1348240"/>
              <a:gd name="connsiteX42" fmla="*/ 1228100 w 1661939"/>
              <a:gd name="connsiteY42" fmla="*/ 1281495 h 1348240"/>
              <a:gd name="connsiteX43" fmla="*/ 1214751 w 1661939"/>
              <a:gd name="connsiteY43" fmla="*/ 1308193 h 1348240"/>
              <a:gd name="connsiteX44" fmla="*/ 1194728 w 1661939"/>
              <a:gd name="connsiteY44" fmla="*/ 1314868 h 1348240"/>
              <a:gd name="connsiteX45" fmla="*/ 1154681 w 1661939"/>
              <a:gd name="connsiteY45" fmla="*/ 1334891 h 1348240"/>
              <a:gd name="connsiteX46" fmla="*/ 1114634 w 1661939"/>
              <a:gd name="connsiteY46" fmla="*/ 1348240 h 1348240"/>
              <a:gd name="connsiteX47" fmla="*/ 1061238 w 1661939"/>
              <a:gd name="connsiteY47" fmla="*/ 1341565 h 1348240"/>
              <a:gd name="connsiteX48" fmla="*/ 1001168 w 1661939"/>
              <a:gd name="connsiteY48" fmla="*/ 1334891 h 1348240"/>
              <a:gd name="connsiteX49" fmla="*/ 947773 w 1661939"/>
              <a:gd name="connsiteY49" fmla="*/ 1321542 h 1348240"/>
              <a:gd name="connsiteX50" fmla="*/ 660771 w 1661939"/>
              <a:gd name="connsiteY50" fmla="*/ 1308193 h 1348240"/>
              <a:gd name="connsiteX51" fmla="*/ 487236 w 1661939"/>
              <a:gd name="connsiteY51" fmla="*/ 1288170 h 1348240"/>
              <a:gd name="connsiteX52" fmla="*/ 440514 w 1661939"/>
              <a:gd name="connsiteY52" fmla="*/ 1281495 h 1348240"/>
              <a:gd name="connsiteX53" fmla="*/ 400468 w 1661939"/>
              <a:gd name="connsiteY53" fmla="*/ 1268146 h 1348240"/>
              <a:gd name="connsiteX54" fmla="*/ 373770 w 1661939"/>
              <a:gd name="connsiteY54" fmla="*/ 1261472 h 1348240"/>
              <a:gd name="connsiteX55" fmla="*/ 333723 w 1661939"/>
              <a:gd name="connsiteY55" fmla="*/ 1241449 h 1348240"/>
              <a:gd name="connsiteX56" fmla="*/ 287002 w 1661939"/>
              <a:gd name="connsiteY56" fmla="*/ 1221425 h 1348240"/>
              <a:gd name="connsiteX57" fmla="*/ 260304 w 1661939"/>
              <a:gd name="connsiteY57" fmla="*/ 1201402 h 1348240"/>
              <a:gd name="connsiteX58" fmla="*/ 240281 w 1661939"/>
              <a:gd name="connsiteY58" fmla="*/ 1194727 h 1348240"/>
              <a:gd name="connsiteX59" fmla="*/ 226932 w 1661939"/>
              <a:gd name="connsiteY59" fmla="*/ 1174704 h 1348240"/>
              <a:gd name="connsiteX60" fmla="*/ 186885 w 1661939"/>
              <a:gd name="connsiteY60" fmla="*/ 1148006 h 1348240"/>
              <a:gd name="connsiteX61" fmla="*/ 166862 w 1661939"/>
              <a:gd name="connsiteY61" fmla="*/ 1121308 h 1348240"/>
              <a:gd name="connsiteX62" fmla="*/ 120141 w 1661939"/>
              <a:gd name="connsiteY62" fmla="*/ 1041215 h 1348240"/>
              <a:gd name="connsiteX63" fmla="*/ 100117 w 1661939"/>
              <a:gd name="connsiteY63" fmla="*/ 1021192 h 1348240"/>
              <a:gd name="connsiteX64" fmla="*/ 80094 w 1661939"/>
              <a:gd name="connsiteY64" fmla="*/ 961122 h 1348240"/>
              <a:gd name="connsiteX65" fmla="*/ 73419 w 1661939"/>
              <a:gd name="connsiteY65" fmla="*/ 941098 h 1348240"/>
              <a:gd name="connsiteX66" fmla="*/ 46722 w 1661939"/>
              <a:gd name="connsiteY66" fmla="*/ 901052 h 1348240"/>
              <a:gd name="connsiteX67" fmla="*/ 26698 w 1661939"/>
              <a:gd name="connsiteY67" fmla="*/ 861005 h 1348240"/>
              <a:gd name="connsiteX68" fmla="*/ 20024 w 1661939"/>
              <a:gd name="connsiteY68" fmla="*/ 840981 h 1348240"/>
              <a:gd name="connsiteX69" fmla="*/ 6675 w 1661939"/>
              <a:gd name="connsiteY69" fmla="*/ 767562 h 1348240"/>
              <a:gd name="connsiteX70" fmla="*/ 0 w 1661939"/>
              <a:gd name="connsiteY70" fmla="*/ 747539 h 1348240"/>
              <a:gd name="connsiteX71" fmla="*/ 6675 w 1661939"/>
              <a:gd name="connsiteY71" fmla="*/ 260304 h 1348240"/>
              <a:gd name="connsiteX72" fmla="*/ 13349 w 1661939"/>
              <a:gd name="connsiteY72" fmla="*/ 220257 h 1348240"/>
              <a:gd name="connsiteX73" fmla="*/ 33373 w 1661939"/>
              <a:gd name="connsiteY73" fmla="*/ 173536 h 1348240"/>
              <a:gd name="connsiteX74" fmla="*/ 46722 w 1661939"/>
              <a:gd name="connsiteY74" fmla="*/ 133489 h 1348240"/>
              <a:gd name="connsiteX75" fmla="*/ 53396 w 1661939"/>
              <a:gd name="connsiteY75" fmla="*/ 113466 h 1348240"/>
              <a:gd name="connsiteX76" fmla="*/ 66745 w 1661939"/>
              <a:gd name="connsiteY76" fmla="*/ 93443 h 1348240"/>
              <a:gd name="connsiteX77" fmla="*/ 73419 w 1661939"/>
              <a:gd name="connsiteY77" fmla="*/ 73419 h 1348240"/>
              <a:gd name="connsiteX78" fmla="*/ 93443 w 1661939"/>
              <a:gd name="connsiteY78" fmla="*/ 66745 h 1348240"/>
              <a:gd name="connsiteX79" fmla="*/ 133490 w 1661939"/>
              <a:gd name="connsiteY79" fmla="*/ 40047 h 1348240"/>
              <a:gd name="connsiteX80" fmla="*/ 166862 w 1661939"/>
              <a:gd name="connsiteY80" fmla="*/ 26698 h 1348240"/>
              <a:gd name="connsiteX0" fmla="*/ 220257 w 1661939"/>
              <a:gd name="connsiteY0" fmla="*/ 0 h 1348240"/>
              <a:gd name="connsiteX1" fmla="*/ 246955 w 1661939"/>
              <a:gd name="connsiteY1" fmla="*/ 33373 h 1348240"/>
              <a:gd name="connsiteX2" fmla="*/ 266979 w 1661939"/>
              <a:gd name="connsiteY2" fmla="*/ 40047 h 1348240"/>
              <a:gd name="connsiteX3" fmla="*/ 313700 w 1661939"/>
              <a:gd name="connsiteY3" fmla="*/ 66745 h 1348240"/>
              <a:gd name="connsiteX4" fmla="*/ 387119 w 1661939"/>
              <a:gd name="connsiteY4" fmla="*/ 106792 h 1348240"/>
              <a:gd name="connsiteX5" fmla="*/ 427165 w 1661939"/>
              <a:gd name="connsiteY5" fmla="*/ 113466 h 1348240"/>
              <a:gd name="connsiteX6" fmla="*/ 827633 w 1661939"/>
              <a:gd name="connsiteY6" fmla="*/ 106792 h 1348240"/>
              <a:gd name="connsiteX7" fmla="*/ 847656 w 1661939"/>
              <a:gd name="connsiteY7" fmla="*/ 100117 h 1348240"/>
              <a:gd name="connsiteX8" fmla="*/ 874354 w 1661939"/>
              <a:gd name="connsiteY8" fmla="*/ 93443 h 1348240"/>
              <a:gd name="connsiteX9" fmla="*/ 907726 w 1661939"/>
              <a:gd name="connsiteY9" fmla="*/ 86768 h 1348240"/>
              <a:gd name="connsiteX10" fmla="*/ 927749 w 1661939"/>
              <a:gd name="connsiteY10" fmla="*/ 80094 h 1348240"/>
              <a:gd name="connsiteX11" fmla="*/ 994494 w 1661939"/>
              <a:gd name="connsiteY11" fmla="*/ 73419 h 1348240"/>
              <a:gd name="connsiteX12" fmla="*/ 1021192 w 1661939"/>
              <a:gd name="connsiteY12" fmla="*/ 66745 h 1348240"/>
              <a:gd name="connsiteX13" fmla="*/ 1054564 w 1661939"/>
              <a:gd name="connsiteY13" fmla="*/ 60071 h 1348240"/>
              <a:gd name="connsiteX14" fmla="*/ 1074587 w 1661939"/>
              <a:gd name="connsiteY14" fmla="*/ 53396 h 1348240"/>
              <a:gd name="connsiteX15" fmla="*/ 1107960 w 1661939"/>
              <a:gd name="connsiteY15" fmla="*/ 46722 h 1348240"/>
              <a:gd name="connsiteX16" fmla="*/ 1154681 w 1661939"/>
              <a:gd name="connsiteY16" fmla="*/ 33373 h 1348240"/>
              <a:gd name="connsiteX17" fmla="*/ 1214751 w 1661939"/>
              <a:gd name="connsiteY17" fmla="*/ 0 h 1348240"/>
              <a:gd name="connsiteX18" fmla="*/ 1374938 w 1661939"/>
              <a:gd name="connsiteY18" fmla="*/ 6675 h 1348240"/>
              <a:gd name="connsiteX19" fmla="*/ 1414984 w 1661939"/>
              <a:gd name="connsiteY19" fmla="*/ 20024 h 1348240"/>
              <a:gd name="connsiteX20" fmla="*/ 1475055 w 1661939"/>
              <a:gd name="connsiteY20" fmla="*/ 26698 h 1348240"/>
              <a:gd name="connsiteX21" fmla="*/ 1555148 w 1661939"/>
              <a:gd name="connsiteY21" fmla="*/ 40047 h 1348240"/>
              <a:gd name="connsiteX22" fmla="*/ 1588520 w 1661939"/>
              <a:gd name="connsiteY22" fmla="*/ 60071 h 1348240"/>
              <a:gd name="connsiteX23" fmla="*/ 1608544 w 1661939"/>
              <a:gd name="connsiteY23" fmla="*/ 73419 h 1348240"/>
              <a:gd name="connsiteX24" fmla="*/ 1628567 w 1661939"/>
              <a:gd name="connsiteY24" fmla="*/ 113466 h 1348240"/>
              <a:gd name="connsiteX25" fmla="*/ 1648590 w 1661939"/>
              <a:gd name="connsiteY25" fmla="*/ 133489 h 1348240"/>
              <a:gd name="connsiteX26" fmla="*/ 1661939 w 1661939"/>
              <a:gd name="connsiteY26" fmla="*/ 153513 h 1348240"/>
              <a:gd name="connsiteX27" fmla="*/ 1655265 w 1661939"/>
              <a:gd name="connsiteY27" fmla="*/ 393793 h 1348240"/>
              <a:gd name="connsiteX28" fmla="*/ 1648590 w 1661939"/>
              <a:gd name="connsiteY28" fmla="*/ 560654 h 1348240"/>
              <a:gd name="connsiteX29" fmla="*/ 1635241 w 1661939"/>
              <a:gd name="connsiteY29" fmla="*/ 614050 h 1348240"/>
              <a:gd name="connsiteX30" fmla="*/ 1621892 w 1661939"/>
              <a:gd name="connsiteY30" fmla="*/ 667446 h 1348240"/>
              <a:gd name="connsiteX31" fmla="*/ 1615218 w 1661939"/>
              <a:gd name="connsiteY31" fmla="*/ 700818 h 1348240"/>
              <a:gd name="connsiteX32" fmla="*/ 1601869 w 1661939"/>
              <a:gd name="connsiteY32" fmla="*/ 734190 h 1348240"/>
              <a:gd name="connsiteX33" fmla="*/ 1595195 w 1661939"/>
              <a:gd name="connsiteY33" fmla="*/ 780911 h 1348240"/>
              <a:gd name="connsiteX34" fmla="*/ 1581846 w 1661939"/>
              <a:gd name="connsiteY34" fmla="*/ 827633 h 1348240"/>
              <a:gd name="connsiteX35" fmla="*/ 1568497 w 1661939"/>
              <a:gd name="connsiteY35" fmla="*/ 881028 h 1348240"/>
              <a:gd name="connsiteX36" fmla="*/ 1555148 w 1661939"/>
              <a:gd name="connsiteY36" fmla="*/ 927749 h 1348240"/>
              <a:gd name="connsiteX37" fmla="*/ 1515101 w 1661939"/>
              <a:gd name="connsiteY37" fmla="*/ 981145 h 1348240"/>
              <a:gd name="connsiteX38" fmla="*/ 1394961 w 1661939"/>
              <a:gd name="connsiteY38" fmla="*/ 1087936 h 1348240"/>
              <a:gd name="connsiteX39" fmla="*/ 1301519 w 1661939"/>
              <a:gd name="connsiteY39" fmla="*/ 1168030 h 1348240"/>
              <a:gd name="connsiteX40" fmla="*/ 1268146 w 1661939"/>
              <a:gd name="connsiteY40" fmla="*/ 1221425 h 1348240"/>
              <a:gd name="connsiteX41" fmla="*/ 1241449 w 1661939"/>
              <a:gd name="connsiteY41" fmla="*/ 1261472 h 1348240"/>
              <a:gd name="connsiteX42" fmla="*/ 1228100 w 1661939"/>
              <a:gd name="connsiteY42" fmla="*/ 1281495 h 1348240"/>
              <a:gd name="connsiteX43" fmla="*/ 1214751 w 1661939"/>
              <a:gd name="connsiteY43" fmla="*/ 1308193 h 1348240"/>
              <a:gd name="connsiteX44" fmla="*/ 1194728 w 1661939"/>
              <a:gd name="connsiteY44" fmla="*/ 1314868 h 1348240"/>
              <a:gd name="connsiteX45" fmla="*/ 1154681 w 1661939"/>
              <a:gd name="connsiteY45" fmla="*/ 1334891 h 1348240"/>
              <a:gd name="connsiteX46" fmla="*/ 1114634 w 1661939"/>
              <a:gd name="connsiteY46" fmla="*/ 1348240 h 1348240"/>
              <a:gd name="connsiteX47" fmla="*/ 1061238 w 1661939"/>
              <a:gd name="connsiteY47" fmla="*/ 1341565 h 1348240"/>
              <a:gd name="connsiteX48" fmla="*/ 1001168 w 1661939"/>
              <a:gd name="connsiteY48" fmla="*/ 1334891 h 1348240"/>
              <a:gd name="connsiteX49" fmla="*/ 947773 w 1661939"/>
              <a:gd name="connsiteY49" fmla="*/ 1321542 h 1348240"/>
              <a:gd name="connsiteX50" fmla="*/ 660771 w 1661939"/>
              <a:gd name="connsiteY50" fmla="*/ 1308193 h 1348240"/>
              <a:gd name="connsiteX51" fmla="*/ 487236 w 1661939"/>
              <a:gd name="connsiteY51" fmla="*/ 1288170 h 1348240"/>
              <a:gd name="connsiteX52" fmla="*/ 440514 w 1661939"/>
              <a:gd name="connsiteY52" fmla="*/ 1281495 h 1348240"/>
              <a:gd name="connsiteX53" fmla="*/ 400468 w 1661939"/>
              <a:gd name="connsiteY53" fmla="*/ 1268146 h 1348240"/>
              <a:gd name="connsiteX54" fmla="*/ 373770 w 1661939"/>
              <a:gd name="connsiteY54" fmla="*/ 1261472 h 1348240"/>
              <a:gd name="connsiteX55" fmla="*/ 333723 w 1661939"/>
              <a:gd name="connsiteY55" fmla="*/ 1241449 h 1348240"/>
              <a:gd name="connsiteX56" fmla="*/ 287002 w 1661939"/>
              <a:gd name="connsiteY56" fmla="*/ 1221425 h 1348240"/>
              <a:gd name="connsiteX57" fmla="*/ 260304 w 1661939"/>
              <a:gd name="connsiteY57" fmla="*/ 1201402 h 1348240"/>
              <a:gd name="connsiteX58" fmla="*/ 240281 w 1661939"/>
              <a:gd name="connsiteY58" fmla="*/ 1194727 h 1348240"/>
              <a:gd name="connsiteX59" fmla="*/ 226932 w 1661939"/>
              <a:gd name="connsiteY59" fmla="*/ 1174704 h 1348240"/>
              <a:gd name="connsiteX60" fmla="*/ 186885 w 1661939"/>
              <a:gd name="connsiteY60" fmla="*/ 1148006 h 1348240"/>
              <a:gd name="connsiteX61" fmla="*/ 166862 w 1661939"/>
              <a:gd name="connsiteY61" fmla="*/ 1121308 h 1348240"/>
              <a:gd name="connsiteX62" fmla="*/ 120141 w 1661939"/>
              <a:gd name="connsiteY62" fmla="*/ 1041215 h 1348240"/>
              <a:gd name="connsiteX63" fmla="*/ 100117 w 1661939"/>
              <a:gd name="connsiteY63" fmla="*/ 1021192 h 1348240"/>
              <a:gd name="connsiteX64" fmla="*/ 80094 w 1661939"/>
              <a:gd name="connsiteY64" fmla="*/ 961122 h 1348240"/>
              <a:gd name="connsiteX65" fmla="*/ 73419 w 1661939"/>
              <a:gd name="connsiteY65" fmla="*/ 941098 h 1348240"/>
              <a:gd name="connsiteX66" fmla="*/ 46722 w 1661939"/>
              <a:gd name="connsiteY66" fmla="*/ 901052 h 1348240"/>
              <a:gd name="connsiteX67" fmla="*/ 26698 w 1661939"/>
              <a:gd name="connsiteY67" fmla="*/ 861005 h 1348240"/>
              <a:gd name="connsiteX68" fmla="*/ 20024 w 1661939"/>
              <a:gd name="connsiteY68" fmla="*/ 840981 h 1348240"/>
              <a:gd name="connsiteX69" fmla="*/ 6675 w 1661939"/>
              <a:gd name="connsiteY69" fmla="*/ 767562 h 1348240"/>
              <a:gd name="connsiteX70" fmla="*/ 0 w 1661939"/>
              <a:gd name="connsiteY70" fmla="*/ 747539 h 1348240"/>
              <a:gd name="connsiteX71" fmla="*/ 6675 w 1661939"/>
              <a:gd name="connsiteY71" fmla="*/ 260304 h 1348240"/>
              <a:gd name="connsiteX72" fmla="*/ 13349 w 1661939"/>
              <a:gd name="connsiteY72" fmla="*/ 220257 h 1348240"/>
              <a:gd name="connsiteX73" fmla="*/ 33373 w 1661939"/>
              <a:gd name="connsiteY73" fmla="*/ 173536 h 1348240"/>
              <a:gd name="connsiteX74" fmla="*/ 46722 w 1661939"/>
              <a:gd name="connsiteY74" fmla="*/ 133489 h 1348240"/>
              <a:gd name="connsiteX75" fmla="*/ 53396 w 1661939"/>
              <a:gd name="connsiteY75" fmla="*/ 113466 h 1348240"/>
              <a:gd name="connsiteX76" fmla="*/ 66745 w 1661939"/>
              <a:gd name="connsiteY76" fmla="*/ 93443 h 1348240"/>
              <a:gd name="connsiteX77" fmla="*/ 73419 w 1661939"/>
              <a:gd name="connsiteY77" fmla="*/ 73419 h 1348240"/>
              <a:gd name="connsiteX78" fmla="*/ 93443 w 1661939"/>
              <a:gd name="connsiteY78" fmla="*/ 66745 h 1348240"/>
              <a:gd name="connsiteX79" fmla="*/ 133490 w 1661939"/>
              <a:gd name="connsiteY79" fmla="*/ 40047 h 1348240"/>
              <a:gd name="connsiteX80" fmla="*/ 166862 w 1661939"/>
              <a:gd name="connsiteY80" fmla="*/ 26698 h 1348240"/>
              <a:gd name="connsiteX81" fmla="*/ 220257 w 1661939"/>
              <a:gd name="connsiteY81" fmla="*/ 0 h 134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661939" h="1348240">
                <a:moveTo>
                  <a:pt x="220257" y="0"/>
                </a:moveTo>
                <a:cubicBezTo>
                  <a:pt x="229156" y="11124"/>
                  <a:pt x="236139" y="24102"/>
                  <a:pt x="246955" y="33373"/>
                </a:cubicBezTo>
                <a:cubicBezTo>
                  <a:pt x="252297" y="37952"/>
                  <a:pt x="260870" y="36556"/>
                  <a:pt x="266979" y="40047"/>
                </a:cubicBezTo>
                <a:cubicBezTo>
                  <a:pt x="323550" y="72374"/>
                  <a:pt x="267788" y="51443"/>
                  <a:pt x="313700" y="66745"/>
                </a:cubicBezTo>
                <a:cubicBezTo>
                  <a:pt x="342835" y="86169"/>
                  <a:pt x="354444" y="97881"/>
                  <a:pt x="387119" y="106792"/>
                </a:cubicBezTo>
                <a:cubicBezTo>
                  <a:pt x="400175" y="110353"/>
                  <a:pt x="413816" y="111241"/>
                  <a:pt x="427165" y="113466"/>
                </a:cubicBezTo>
                <a:lnTo>
                  <a:pt x="827633" y="106792"/>
                </a:lnTo>
                <a:cubicBezTo>
                  <a:pt x="834665" y="106569"/>
                  <a:pt x="840891" y="102050"/>
                  <a:pt x="847656" y="100117"/>
                </a:cubicBezTo>
                <a:cubicBezTo>
                  <a:pt x="856476" y="97597"/>
                  <a:pt x="865399" y="95433"/>
                  <a:pt x="874354" y="93443"/>
                </a:cubicBezTo>
                <a:cubicBezTo>
                  <a:pt x="885428" y="90982"/>
                  <a:pt x="896720" y="89519"/>
                  <a:pt x="907726" y="86768"/>
                </a:cubicBezTo>
                <a:cubicBezTo>
                  <a:pt x="914551" y="85062"/>
                  <a:pt x="920795" y="81164"/>
                  <a:pt x="927749" y="80094"/>
                </a:cubicBezTo>
                <a:cubicBezTo>
                  <a:pt x="949848" y="76694"/>
                  <a:pt x="972246" y="75644"/>
                  <a:pt x="994494" y="73419"/>
                </a:cubicBezTo>
                <a:cubicBezTo>
                  <a:pt x="1003393" y="71194"/>
                  <a:pt x="1012237" y="68735"/>
                  <a:pt x="1021192" y="66745"/>
                </a:cubicBezTo>
                <a:cubicBezTo>
                  <a:pt x="1032266" y="64284"/>
                  <a:pt x="1043558" y="62822"/>
                  <a:pt x="1054564" y="60071"/>
                </a:cubicBezTo>
                <a:cubicBezTo>
                  <a:pt x="1061389" y="58365"/>
                  <a:pt x="1067762" y="55102"/>
                  <a:pt x="1074587" y="53396"/>
                </a:cubicBezTo>
                <a:cubicBezTo>
                  <a:pt x="1085593" y="50645"/>
                  <a:pt x="1096886" y="49183"/>
                  <a:pt x="1107960" y="46722"/>
                </a:cubicBezTo>
                <a:cubicBezTo>
                  <a:pt x="1133091" y="41137"/>
                  <a:pt x="1132391" y="40802"/>
                  <a:pt x="1154681" y="33373"/>
                </a:cubicBezTo>
                <a:cubicBezTo>
                  <a:pt x="1200582" y="2772"/>
                  <a:pt x="1179508" y="11749"/>
                  <a:pt x="1214751" y="0"/>
                </a:cubicBezTo>
                <a:cubicBezTo>
                  <a:pt x="1268147" y="2225"/>
                  <a:pt x="1321761" y="1357"/>
                  <a:pt x="1374938" y="6675"/>
                </a:cubicBezTo>
                <a:cubicBezTo>
                  <a:pt x="1388939" y="8075"/>
                  <a:pt x="1401186" y="17265"/>
                  <a:pt x="1414984" y="20024"/>
                </a:cubicBezTo>
                <a:cubicBezTo>
                  <a:pt x="1434740" y="23975"/>
                  <a:pt x="1455064" y="24199"/>
                  <a:pt x="1475055" y="26698"/>
                </a:cubicBezTo>
                <a:cubicBezTo>
                  <a:pt x="1519197" y="32216"/>
                  <a:pt x="1516308" y="32279"/>
                  <a:pt x="1555148" y="40047"/>
                </a:cubicBezTo>
                <a:cubicBezTo>
                  <a:pt x="1566272" y="46722"/>
                  <a:pt x="1577519" y="53195"/>
                  <a:pt x="1588520" y="60071"/>
                </a:cubicBezTo>
                <a:cubicBezTo>
                  <a:pt x="1595322" y="64322"/>
                  <a:pt x="1602872" y="67747"/>
                  <a:pt x="1608544" y="73419"/>
                </a:cubicBezTo>
                <a:cubicBezTo>
                  <a:pt x="1640044" y="104919"/>
                  <a:pt x="1606857" y="80902"/>
                  <a:pt x="1628567" y="113466"/>
                </a:cubicBezTo>
                <a:cubicBezTo>
                  <a:pt x="1633803" y="121320"/>
                  <a:pt x="1642547" y="126238"/>
                  <a:pt x="1648590" y="133489"/>
                </a:cubicBezTo>
                <a:cubicBezTo>
                  <a:pt x="1653725" y="139652"/>
                  <a:pt x="1657489" y="146838"/>
                  <a:pt x="1661939" y="153513"/>
                </a:cubicBezTo>
                <a:cubicBezTo>
                  <a:pt x="1659714" y="233606"/>
                  <a:pt x="1657891" y="313712"/>
                  <a:pt x="1655265" y="393793"/>
                </a:cubicBezTo>
                <a:cubicBezTo>
                  <a:pt x="1653441" y="449428"/>
                  <a:pt x="1653630" y="505218"/>
                  <a:pt x="1648590" y="560654"/>
                </a:cubicBezTo>
                <a:cubicBezTo>
                  <a:pt x="1646929" y="578925"/>
                  <a:pt x="1639691" y="596251"/>
                  <a:pt x="1635241" y="614050"/>
                </a:cubicBezTo>
                <a:cubicBezTo>
                  <a:pt x="1630791" y="631849"/>
                  <a:pt x="1625490" y="649456"/>
                  <a:pt x="1621892" y="667446"/>
                </a:cubicBezTo>
                <a:cubicBezTo>
                  <a:pt x="1619667" y="678570"/>
                  <a:pt x="1618478" y="689952"/>
                  <a:pt x="1615218" y="700818"/>
                </a:cubicBezTo>
                <a:cubicBezTo>
                  <a:pt x="1611775" y="712294"/>
                  <a:pt x="1606319" y="723066"/>
                  <a:pt x="1601869" y="734190"/>
                </a:cubicBezTo>
                <a:cubicBezTo>
                  <a:pt x="1599644" y="749764"/>
                  <a:pt x="1598009" y="765433"/>
                  <a:pt x="1595195" y="780911"/>
                </a:cubicBezTo>
                <a:cubicBezTo>
                  <a:pt x="1586877" y="826662"/>
                  <a:pt x="1591372" y="789528"/>
                  <a:pt x="1581846" y="827633"/>
                </a:cubicBezTo>
                <a:cubicBezTo>
                  <a:pt x="1553443" y="941244"/>
                  <a:pt x="1591377" y="804760"/>
                  <a:pt x="1568497" y="881028"/>
                </a:cubicBezTo>
                <a:cubicBezTo>
                  <a:pt x="1563843" y="896542"/>
                  <a:pt x="1562770" y="913458"/>
                  <a:pt x="1555148" y="927749"/>
                </a:cubicBezTo>
                <a:cubicBezTo>
                  <a:pt x="1544678" y="947380"/>
                  <a:pt x="1530833" y="965413"/>
                  <a:pt x="1515101" y="981145"/>
                </a:cubicBezTo>
                <a:cubicBezTo>
                  <a:pt x="1477214" y="1019032"/>
                  <a:pt x="1394961" y="1087936"/>
                  <a:pt x="1394961" y="1087936"/>
                </a:cubicBezTo>
                <a:cubicBezTo>
                  <a:pt x="1348134" y="1212810"/>
                  <a:pt x="1416996" y="1070319"/>
                  <a:pt x="1301519" y="1168030"/>
                </a:cubicBezTo>
                <a:cubicBezTo>
                  <a:pt x="1207160" y="1247872"/>
                  <a:pt x="1337886" y="1198181"/>
                  <a:pt x="1268146" y="1221425"/>
                </a:cubicBezTo>
                <a:lnTo>
                  <a:pt x="1241449" y="1261472"/>
                </a:lnTo>
                <a:cubicBezTo>
                  <a:pt x="1236999" y="1268146"/>
                  <a:pt x="1231687" y="1274320"/>
                  <a:pt x="1228100" y="1281495"/>
                </a:cubicBezTo>
                <a:cubicBezTo>
                  <a:pt x="1223650" y="1290394"/>
                  <a:pt x="1221786" y="1301157"/>
                  <a:pt x="1214751" y="1308193"/>
                </a:cubicBezTo>
                <a:cubicBezTo>
                  <a:pt x="1209776" y="1313168"/>
                  <a:pt x="1201157" y="1312011"/>
                  <a:pt x="1194728" y="1314868"/>
                </a:cubicBezTo>
                <a:cubicBezTo>
                  <a:pt x="1181090" y="1320929"/>
                  <a:pt x="1168458" y="1329151"/>
                  <a:pt x="1154681" y="1334891"/>
                </a:cubicBezTo>
                <a:cubicBezTo>
                  <a:pt x="1141692" y="1340303"/>
                  <a:pt x="1114634" y="1348240"/>
                  <a:pt x="1114634" y="1348240"/>
                </a:cubicBezTo>
                <a:lnTo>
                  <a:pt x="1061238" y="1341565"/>
                </a:lnTo>
                <a:cubicBezTo>
                  <a:pt x="1041229" y="1339211"/>
                  <a:pt x="1021040" y="1338203"/>
                  <a:pt x="1001168" y="1334891"/>
                </a:cubicBezTo>
                <a:cubicBezTo>
                  <a:pt x="941436" y="1324936"/>
                  <a:pt x="1034721" y="1329103"/>
                  <a:pt x="947773" y="1321542"/>
                </a:cubicBezTo>
                <a:cubicBezTo>
                  <a:pt x="889584" y="1316482"/>
                  <a:pt x="704593" y="1309946"/>
                  <a:pt x="660771" y="1308193"/>
                </a:cubicBezTo>
                <a:cubicBezTo>
                  <a:pt x="559053" y="1287849"/>
                  <a:pt x="616671" y="1296259"/>
                  <a:pt x="487236" y="1288170"/>
                </a:cubicBezTo>
                <a:cubicBezTo>
                  <a:pt x="471662" y="1285945"/>
                  <a:pt x="455843" y="1285033"/>
                  <a:pt x="440514" y="1281495"/>
                </a:cubicBezTo>
                <a:cubicBezTo>
                  <a:pt x="426804" y="1278331"/>
                  <a:pt x="414119" y="1271558"/>
                  <a:pt x="400468" y="1268146"/>
                </a:cubicBezTo>
                <a:lnTo>
                  <a:pt x="373770" y="1261472"/>
                </a:lnTo>
                <a:cubicBezTo>
                  <a:pt x="316378" y="1223211"/>
                  <a:pt x="388995" y="1269085"/>
                  <a:pt x="333723" y="1241449"/>
                </a:cubicBezTo>
                <a:cubicBezTo>
                  <a:pt x="287627" y="1218401"/>
                  <a:pt x="342570" y="1235318"/>
                  <a:pt x="287002" y="1221425"/>
                </a:cubicBezTo>
                <a:cubicBezTo>
                  <a:pt x="278103" y="1214751"/>
                  <a:pt x="269962" y="1206921"/>
                  <a:pt x="260304" y="1201402"/>
                </a:cubicBezTo>
                <a:cubicBezTo>
                  <a:pt x="254196" y="1197911"/>
                  <a:pt x="245775" y="1199122"/>
                  <a:pt x="240281" y="1194727"/>
                </a:cubicBezTo>
                <a:cubicBezTo>
                  <a:pt x="234017" y="1189716"/>
                  <a:pt x="232969" y="1179986"/>
                  <a:pt x="226932" y="1174704"/>
                </a:cubicBezTo>
                <a:cubicBezTo>
                  <a:pt x="214858" y="1164139"/>
                  <a:pt x="186885" y="1148006"/>
                  <a:pt x="186885" y="1148006"/>
                </a:cubicBezTo>
                <a:cubicBezTo>
                  <a:pt x="180211" y="1139107"/>
                  <a:pt x="172758" y="1130741"/>
                  <a:pt x="166862" y="1121308"/>
                </a:cubicBezTo>
                <a:cubicBezTo>
                  <a:pt x="150481" y="1095098"/>
                  <a:pt x="141997" y="1063070"/>
                  <a:pt x="120141" y="1041215"/>
                </a:cubicBezTo>
                <a:lnTo>
                  <a:pt x="100117" y="1021192"/>
                </a:lnTo>
                <a:lnTo>
                  <a:pt x="80094" y="961122"/>
                </a:lnTo>
                <a:cubicBezTo>
                  <a:pt x="77869" y="954447"/>
                  <a:pt x="77322" y="946952"/>
                  <a:pt x="73419" y="941098"/>
                </a:cubicBezTo>
                <a:cubicBezTo>
                  <a:pt x="64520" y="927749"/>
                  <a:pt x="51795" y="916272"/>
                  <a:pt x="46722" y="901052"/>
                </a:cubicBezTo>
                <a:cubicBezTo>
                  <a:pt x="37510" y="873418"/>
                  <a:pt x="43950" y="886882"/>
                  <a:pt x="26698" y="861005"/>
                </a:cubicBezTo>
                <a:cubicBezTo>
                  <a:pt x="24473" y="854330"/>
                  <a:pt x="21730" y="847807"/>
                  <a:pt x="20024" y="840981"/>
                </a:cubicBezTo>
                <a:cubicBezTo>
                  <a:pt x="7864" y="792342"/>
                  <a:pt x="18590" y="821181"/>
                  <a:pt x="6675" y="767562"/>
                </a:cubicBezTo>
                <a:cubicBezTo>
                  <a:pt x="5149" y="760694"/>
                  <a:pt x="2225" y="754213"/>
                  <a:pt x="0" y="747539"/>
                </a:cubicBezTo>
                <a:cubicBezTo>
                  <a:pt x="2225" y="585127"/>
                  <a:pt x="2564" y="422679"/>
                  <a:pt x="6675" y="260304"/>
                </a:cubicBezTo>
                <a:cubicBezTo>
                  <a:pt x="7018" y="246775"/>
                  <a:pt x="10413" y="233468"/>
                  <a:pt x="13349" y="220257"/>
                </a:cubicBezTo>
                <a:cubicBezTo>
                  <a:pt x="18719" y="196092"/>
                  <a:pt x="23173" y="199035"/>
                  <a:pt x="33373" y="173536"/>
                </a:cubicBezTo>
                <a:cubicBezTo>
                  <a:pt x="38599" y="160471"/>
                  <a:pt x="42272" y="146838"/>
                  <a:pt x="46722" y="133489"/>
                </a:cubicBezTo>
                <a:cubicBezTo>
                  <a:pt x="48947" y="126815"/>
                  <a:pt x="49493" y="119320"/>
                  <a:pt x="53396" y="113466"/>
                </a:cubicBezTo>
                <a:lnTo>
                  <a:pt x="66745" y="93443"/>
                </a:lnTo>
                <a:cubicBezTo>
                  <a:pt x="68970" y="86768"/>
                  <a:pt x="68444" y="78394"/>
                  <a:pt x="73419" y="73419"/>
                </a:cubicBezTo>
                <a:cubicBezTo>
                  <a:pt x="78394" y="68444"/>
                  <a:pt x="87293" y="70162"/>
                  <a:pt x="93443" y="66745"/>
                </a:cubicBezTo>
                <a:cubicBezTo>
                  <a:pt x="107468" y="58954"/>
                  <a:pt x="117758" y="43193"/>
                  <a:pt x="133490" y="40047"/>
                </a:cubicBezTo>
                <a:cubicBezTo>
                  <a:pt x="169044" y="32937"/>
                  <a:pt x="166862" y="44717"/>
                  <a:pt x="166862" y="26698"/>
                </a:cubicBezTo>
                <a:lnTo>
                  <a:pt x="220257" y="0"/>
                </a:lnTo>
                <a:close/>
              </a:path>
            </a:pathLst>
          </a:custGeom>
          <a:gradFill>
            <a:gsLst>
              <a:gs pos="7000">
                <a:schemeClr val="bg1">
                  <a:alpha val="0"/>
                </a:schemeClr>
              </a:gs>
              <a:gs pos="31000">
                <a:schemeClr val="bg1">
                  <a:alpha val="9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Shape 33">
            <a:extLst>
              <a:ext uri="{FF2B5EF4-FFF2-40B4-BE49-F238E27FC236}">
                <a16:creationId xmlns:a16="http://schemas.microsoft.com/office/drawing/2014/main" id="{9AA7B389-AB69-4E2A-865F-A40876A51812}"/>
              </a:ext>
            </a:extLst>
          </p:cNvPr>
          <p:cNvSpPr/>
          <p:nvPr/>
        </p:nvSpPr>
        <p:spPr>
          <a:xfrm>
            <a:off x="7175036" y="2537242"/>
            <a:ext cx="1661939" cy="2015223"/>
          </a:xfrm>
          <a:custGeom>
            <a:avLst/>
            <a:gdLst>
              <a:gd name="connsiteX0" fmla="*/ 220257 w 1661939"/>
              <a:gd name="connsiteY0" fmla="*/ 0 h 1348240"/>
              <a:gd name="connsiteX1" fmla="*/ 246955 w 1661939"/>
              <a:gd name="connsiteY1" fmla="*/ 33373 h 1348240"/>
              <a:gd name="connsiteX2" fmla="*/ 266979 w 1661939"/>
              <a:gd name="connsiteY2" fmla="*/ 40047 h 1348240"/>
              <a:gd name="connsiteX3" fmla="*/ 313700 w 1661939"/>
              <a:gd name="connsiteY3" fmla="*/ 66745 h 1348240"/>
              <a:gd name="connsiteX4" fmla="*/ 387119 w 1661939"/>
              <a:gd name="connsiteY4" fmla="*/ 106792 h 1348240"/>
              <a:gd name="connsiteX5" fmla="*/ 427165 w 1661939"/>
              <a:gd name="connsiteY5" fmla="*/ 113466 h 1348240"/>
              <a:gd name="connsiteX6" fmla="*/ 827633 w 1661939"/>
              <a:gd name="connsiteY6" fmla="*/ 106792 h 1348240"/>
              <a:gd name="connsiteX7" fmla="*/ 847656 w 1661939"/>
              <a:gd name="connsiteY7" fmla="*/ 100117 h 1348240"/>
              <a:gd name="connsiteX8" fmla="*/ 874354 w 1661939"/>
              <a:gd name="connsiteY8" fmla="*/ 93443 h 1348240"/>
              <a:gd name="connsiteX9" fmla="*/ 907726 w 1661939"/>
              <a:gd name="connsiteY9" fmla="*/ 86768 h 1348240"/>
              <a:gd name="connsiteX10" fmla="*/ 927749 w 1661939"/>
              <a:gd name="connsiteY10" fmla="*/ 80094 h 1348240"/>
              <a:gd name="connsiteX11" fmla="*/ 994494 w 1661939"/>
              <a:gd name="connsiteY11" fmla="*/ 73419 h 1348240"/>
              <a:gd name="connsiteX12" fmla="*/ 1021192 w 1661939"/>
              <a:gd name="connsiteY12" fmla="*/ 66745 h 1348240"/>
              <a:gd name="connsiteX13" fmla="*/ 1054564 w 1661939"/>
              <a:gd name="connsiteY13" fmla="*/ 60071 h 1348240"/>
              <a:gd name="connsiteX14" fmla="*/ 1074587 w 1661939"/>
              <a:gd name="connsiteY14" fmla="*/ 53396 h 1348240"/>
              <a:gd name="connsiteX15" fmla="*/ 1107960 w 1661939"/>
              <a:gd name="connsiteY15" fmla="*/ 46722 h 1348240"/>
              <a:gd name="connsiteX16" fmla="*/ 1154681 w 1661939"/>
              <a:gd name="connsiteY16" fmla="*/ 33373 h 1348240"/>
              <a:gd name="connsiteX17" fmla="*/ 1214751 w 1661939"/>
              <a:gd name="connsiteY17" fmla="*/ 0 h 1348240"/>
              <a:gd name="connsiteX18" fmla="*/ 1374938 w 1661939"/>
              <a:gd name="connsiteY18" fmla="*/ 6675 h 1348240"/>
              <a:gd name="connsiteX19" fmla="*/ 1414984 w 1661939"/>
              <a:gd name="connsiteY19" fmla="*/ 20024 h 1348240"/>
              <a:gd name="connsiteX20" fmla="*/ 1475055 w 1661939"/>
              <a:gd name="connsiteY20" fmla="*/ 26698 h 1348240"/>
              <a:gd name="connsiteX21" fmla="*/ 1555148 w 1661939"/>
              <a:gd name="connsiteY21" fmla="*/ 40047 h 1348240"/>
              <a:gd name="connsiteX22" fmla="*/ 1588520 w 1661939"/>
              <a:gd name="connsiteY22" fmla="*/ 60071 h 1348240"/>
              <a:gd name="connsiteX23" fmla="*/ 1608544 w 1661939"/>
              <a:gd name="connsiteY23" fmla="*/ 73419 h 1348240"/>
              <a:gd name="connsiteX24" fmla="*/ 1628567 w 1661939"/>
              <a:gd name="connsiteY24" fmla="*/ 113466 h 1348240"/>
              <a:gd name="connsiteX25" fmla="*/ 1648590 w 1661939"/>
              <a:gd name="connsiteY25" fmla="*/ 133489 h 1348240"/>
              <a:gd name="connsiteX26" fmla="*/ 1661939 w 1661939"/>
              <a:gd name="connsiteY26" fmla="*/ 153513 h 1348240"/>
              <a:gd name="connsiteX27" fmla="*/ 1655265 w 1661939"/>
              <a:gd name="connsiteY27" fmla="*/ 393793 h 1348240"/>
              <a:gd name="connsiteX28" fmla="*/ 1648590 w 1661939"/>
              <a:gd name="connsiteY28" fmla="*/ 560654 h 1348240"/>
              <a:gd name="connsiteX29" fmla="*/ 1635241 w 1661939"/>
              <a:gd name="connsiteY29" fmla="*/ 614050 h 1348240"/>
              <a:gd name="connsiteX30" fmla="*/ 1621892 w 1661939"/>
              <a:gd name="connsiteY30" fmla="*/ 667446 h 1348240"/>
              <a:gd name="connsiteX31" fmla="*/ 1615218 w 1661939"/>
              <a:gd name="connsiteY31" fmla="*/ 700818 h 1348240"/>
              <a:gd name="connsiteX32" fmla="*/ 1601869 w 1661939"/>
              <a:gd name="connsiteY32" fmla="*/ 734190 h 1348240"/>
              <a:gd name="connsiteX33" fmla="*/ 1595195 w 1661939"/>
              <a:gd name="connsiteY33" fmla="*/ 780911 h 1348240"/>
              <a:gd name="connsiteX34" fmla="*/ 1581846 w 1661939"/>
              <a:gd name="connsiteY34" fmla="*/ 827633 h 1348240"/>
              <a:gd name="connsiteX35" fmla="*/ 1568497 w 1661939"/>
              <a:gd name="connsiteY35" fmla="*/ 881028 h 1348240"/>
              <a:gd name="connsiteX36" fmla="*/ 1555148 w 1661939"/>
              <a:gd name="connsiteY36" fmla="*/ 927749 h 1348240"/>
              <a:gd name="connsiteX37" fmla="*/ 1515101 w 1661939"/>
              <a:gd name="connsiteY37" fmla="*/ 981145 h 1348240"/>
              <a:gd name="connsiteX38" fmla="*/ 1394961 w 1661939"/>
              <a:gd name="connsiteY38" fmla="*/ 1087936 h 1348240"/>
              <a:gd name="connsiteX39" fmla="*/ 1301519 w 1661939"/>
              <a:gd name="connsiteY39" fmla="*/ 1168030 h 1348240"/>
              <a:gd name="connsiteX40" fmla="*/ 1268146 w 1661939"/>
              <a:gd name="connsiteY40" fmla="*/ 1221425 h 1348240"/>
              <a:gd name="connsiteX41" fmla="*/ 1241449 w 1661939"/>
              <a:gd name="connsiteY41" fmla="*/ 1261472 h 1348240"/>
              <a:gd name="connsiteX42" fmla="*/ 1228100 w 1661939"/>
              <a:gd name="connsiteY42" fmla="*/ 1281495 h 1348240"/>
              <a:gd name="connsiteX43" fmla="*/ 1214751 w 1661939"/>
              <a:gd name="connsiteY43" fmla="*/ 1308193 h 1348240"/>
              <a:gd name="connsiteX44" fmla="*/ 1194728 w 1661939"/>
              <a:gd name="connsiteY44" fmla="*/ 1314868 h 1348240"/>
              <a:gd name="connsiteX45" fmla="*/ 1154681 w 1661939"/>
              <a:gd name="connsiteY45" fmla="*/ 1334891 h 1348240"/>
              <a:gd name="connsiteX46" fmla="*/ 1114634 w 1661939"/>
              <a:gd name="connsiteY46" fmla="*/ 1348240 h 1348240"/>
              <a:gd name="connsiteX47" fmla="*/ 1061238 w 1661939"/>
              <a:gd name="connsiteY47" fmla="*/ 1341565 h 1348240"/>
              <a:gd name="connsiteX48" fmla="*/ 1001168 w 1661939"/>
              <a:gd name="connsiteY48" fmla="*/ 1334891 h 1348240"/>
              <a:gd name="connsiteX49" fmla="*/ 947773 w 1661939"/>
              <a:gd name="connsiteY49" fmla="*/ 1321542 h 1348240"/>
              <a:gd name="connsiteX50" fmla="*/ 660771 w 1661939"/>
              <a:gd name="connsiteY50" fmla="*/ 1308193 h 1348240"/>
              <a:gd name="connsiteX51" fmla="*/ 487236 w 1661939"/>
              <a:gd name="connsiteY51" fmla="*/ 1288170 h 1348240"/>
              <a:gd name="connsiteX52" fmla="*/ 440514 w 1661939"/>
              <a:gd name="connsiteY52" fmla="*/ 1281495 h 1348240"/>
              <a:gd name="connsiteX53" fmla="*/ 400468 w 1661939"/>
              <a:gd name="connsiteY53" fmla="*/ 1268146 h 1348240"/>
              <a:gd name="connsiteX54" fmla="*/ 373770 w 1661939"/>
              <a:gd name="connsiteY54" fmla="*/ 1261472 h 1348240"/>
              <a:gd name="connsiteX55" fmla="*/ 333723 w 1661939"/>
              <a:gd name="connsiteY55" fmla="*/ 1241449 h 1348240"/>
              <a:gd name="connsiteX56" fmla="*/ 287002 w 1661939"/>
              <a:gd name="connsiteY56" fmla="*/ 1221425 h 1348240"/>
              <a:gd name="connsiteX57" fmla="*/ 260304 w 1661939"/>
              <a:gd name="connsiteY57" fmla="*/ 1201402 h 1348240"/>
              <a:gd name="connsiteX58" fmla="*/ 240281 w 1661939"/>
              <a:gd name="connsiteY58" fmla="*/ 1194727 h 1348240"/>
              <a:gd name="connsiteX59" fmla="*/ 226932 w 1661939"/>
              <a:gd name="connsiteY59" fmla="*/ 1174704 h 1348240"/>
              <a:gd name="connsiteX60" fmla="*/ 186885 w 1661939"/>
              <a:gd name="connsiteY60" fmla="*/ 1148006 h 1348240"/>
              <a:gd name="connsiteX61" fmla="*/ 166862 w 1661939"/>
              <a:gd name="connsiteY61" fmla="*/ 1121308 h 1348240"/>
              <a:gd name="connsiteX62" fmla="*/ 120141 w 1661939"/>
              <a:gd name="connsiteY62" fmla="*/ 1041215 h 1348240"/>
              <a:gd name="connsiteX63" fmla="*/ 100117 w 1661939"/>
              <a:gd name="connsiteY63" fmla="*/ 1021192 h 1348240"/>
              <a:gd name="connsiteX64" fmla="*/ 80094 w 1661939"/>
              <a:gd name="connsiteY64" fmla="*/ 961122 h 1348240"/>
              <a:gd name="connsiteX65" fmla="*/ 73419 w 1661939"/>
              <a:gd name="connsiteY65" fmla="*/ 941098 h 1348240"/>
              <a:gd name="connsiteX66" fmla="*/ 46722 w 1661939"/>
              <a:gd name="connsiteY66" fmla="*/ 901052 h 1348240"/>
              <a:gd name="connsiteX67" fmla="*/ 26698 w 1661939"/>
              <a:gd name="connsiteY67" fmla="*/ 861005 h 1348240"/>
              <a:gd name="connsiteX68" fmla="*/ 20024 w 1661939"/>
              <a:gd name="connsiteY68" fmla="*/ 840981 h 1348240"/>
              <a:gd name="connsiteX69" fmla="*/ 6675 w 1661939"/>
              <a:gd name="connsiteY69" fmla="*/ 767562 h 1348240"/>
              <a:gd name="connsiteX70" fmla="*/ 0 w 1661939"/>
              <a:gd name="connsiteY70" fmla="*/ 747539 h 1348240"/>
              <a:gd name="connsiteX71" fmla="*/ 6675 w 1661939"/>
              <a:gd name="connsiteY71" fmla="*/ 260304 h 1348240"/>
              <a:gd name="connsiteX72" fmla="*/ 13349 w 1661939"/>
              <a:gd name="connsiteY72" fmla="*/ 220257 h 1348240"/>
              <a:gd name="connsiteX73" fmla="*/ 33373 w 1661939"/>
              <a:gd name="connsiteY73" fmla="*/ 173536 h 1348240"/>
              <a:gd name="connsiteX74" fmla="*/ 46722 w 1661939"/>
              <a:gd name="connsiteY74" fmla="*/ 133489 h 1348240"/>
              <a:gd name="connsiteX75" fmla="*/ 53396 w 1661939"/>
              <a:gd name="connsiteY75" fmla="*/ 113466 h 1348240"/>
              <a:gd name="connsiteX76" fmla="*/ 66745 w 1661939"/>
              <a:gd name="connsiteY76" fmla="*/ 93443 h 1348240"/>
              <a:gd name="connsiteX77" fmla="*/ 73419 w 1661939"/>
              <a:gd name="connsiteY77" fmla="*/ 73419 h 1348240"/>
              <a:gd name="connsiteX78" fmla="*/ 93443 w 1661939"/>
              <a:gd name="connsiteY78" fmla="*/ 66745 h 1348240"/>
              <a:gd name="connsiteX79" fmla="*/ 133490 w 1661939"/>
              <a:gd name="connsiteY79" fmla="*/ 40047 h 1348240"/>
              <a:gd name="connsiteX80" fmla="*/ 166862 w 1661939"/>
              <a:gd name="connsiteY80" fmla="*/ 26698 h 1348240"/>
              <a:gd name="connsiteX0" fmla="*/ 220257 w 1661939"/>
              <a:gd name="connsiteY0" fmla="*/ 0 h 1348240"/>
              <a:gd name="connsiteX1" fmla="*/ 246955 w 1661939"/>
              <a:gd name="connsiteY1" fmla="*/ 33373 h 1348240"/>
              <a:gd name="connsiteX2" fmla="*/ 266979 w 1661939"/>
              <a:gd name="connsiteY2" fmla="*/ 40047 h 1348240"/>
              <a:gd name="connsiteX3" fmla="*/ 313700 w 1661939"/>
              <a:gd name="connsiteY3" fmla="*/ 66745 h 1348240"/>
              <a:gd name="connsiteX4" fmla="*/ 387119 w 1661939"/>
              <a:gd name="connsiteY4" fmla="*/ 106792 h 1348240"/>
              <a:gd name="connsiteX5" fmla="*/ 427165 w 1661939"/>
              <a:gd name="connsiteY5" fmla="*/ 113466 h 1348240"/>
              <a:gd name="connsiteX6" fmla="*/ 827633 w 1661939"/>
              <a:gd name="connsiteY6" fmla="*/ 106792 h 1348240"/>
              <a:gd name="connsiteX7" fmla="*/ 847656 w 1661939"/>
              <a:gd name="connsiteY7" fmla="*/ 100117 h 1348240"/>
              <a:gd name="connsiteX8" fmla="*/ 874354 w 1661939"/>
              <a:gd name="connsiteY8" fmla="*/ 93443 h 1348240"/>
              <a:gd name="connsiteX9" fmla="*/ 907726 w 1661939"/>
              <a:gd name="connsiteY9" fmla="*/ 86768 h 1348240"/>
              <a:gd name="connsiteX10" fmla="*/ 927749 w 1661939"/>
              <a:gd name="connsiteY10" fmla="*/ 80094 h 1348240"/>
              <a:gd name="connsiteX11" fmla="*/ 994494 w 1661939"/>
              <a:gd name="connsiteY11" fmla="*/ 73419 h 1348240"/>
              <a:gd name="connsiteX12" fmla="*/ 1021192 w 1661939"/>
              <a:gd name="connsiteY12" fmla="*/ 66745 h 1348240"/>
              <a:gd name="connsiteX13" fmla="*/ 1054564 w 1661939"/>
              <a:gd name="connsiteY13" fmla="*/ 60071 h 1348240"/>
              <a:gd name="connsiteX14" fmla="*/ 1074587 w 1661939"/>
              <a:gd name="connsiteY14" fmla="*/ 53396 h 1348240"/>
              <a:gd name="connsiteX15" fmla="*/ 1107960 w 1661939"/>
              <a:gd name="connsiteY15" fmla="*/ 46722 h 1348240"/>
              <a:gd name="connsiteX16" fmla="*/ 1154681 w 1661939"/>
              <a:gd name="connsiteY16" fmla="*/ 33373 h 1348240"/>
              <a:gd name="connsiteX17" fmla="*/ 1214751 w 1661939"/>
              <a:gd name="connsiteY17" fmla="*/ 0 h 1348240"/>
              <a:gd name="connsiteX18" fmla="*/ 1374938 w 1661939"/>
              <a:gd name="connsiteY18" fmla="*/ 6675 h 1348240"/>
              <a:gd name="connsiteX19" fmla="*/ 1414984 w 1661939"/>
              <a:gd name="connsiteY19" fmla="*/ 20024 h 1348240"/>
              <a:gd name="connsiteX20" fmla="*/ 1475055 w 1661939"/>
              <a:gd name="connsiteY20" fmla="*/ 26698 h 1348240"/>
              <a:gd name="connsiteX21" fmla="*/ 1555148 w 1661939"/>
              <a:gd name="connsiteY21" fmla="*/ 40047 h 1348240"/>
              <a:gd name="connsiteX22" fmla="*/ 1588520 w 1661939"/>
              <a:gd name="connsiteY22" fmla="*/ 60071 h 1348240"/>
              <a:gd name="connsiteX23" fmla="*/ 1608544 w 1661939"/>
              <a:gd name="connsiteY23" fmla="*/ 73419 h 1348240"/>
              <a:gd name="connsiteX24" fmla="*/ 1628567 w 1661939"/>
              <a:gd name="connsiteY24" fmla="*/ 113466 h 1348240"/>
              <a:gd name="connsiteX25" fmla="*/ 1648590 w 1661939"/>
              <a:gd name="connsiteY25" fmla="*/ 133489 h 1348240"/>
              <a:gd name="connsiteX26" fmla="*/ 1661939 w 1661939"/>
              <a:gd name="connsiteY26" fmla="*/ 153513 h 1348240"/>
              <a:gd name="connsiteX27" fmla="*/ 1655265 w 1661939"/>
              <a:gd name="connsiteY27" fmla="*/ 393793 h 1348240"/>
              <a:gd name="connsiteX28" fmla="*/ 1648590 w 1661939"/>
              <a:gd name="connsiteY28" fmla="*/ 560654 h 1348240"/>
              <a:gd name="connsiteX29" fmla="*/ 1635241 w 1661939"/>
              <a:gd name="connsiteY29" fmla="*/ 614050 h 1348240"/>
              <a:gd name="connsiteX30" fmla="*/ 1621892 w 1661939"/>
              <a:gd name="connsiteY30" fmla="*/ 667446 h 1348240"/>
              <a:gd name="connsiteX31" fmla="*/ 1615218 w 1661939"/>
              <a:gd name="connsiteY31" fmla="*/ 700818 h 1348240"/>
              <a:gd name="connsiteX32" fmla="*/ 1601869 w 1661939"/>
              <a:gd name="connsiteY32" fmla="*/ 734190 h 1348240"/>
              <a:gd name="connsiteX33" fmla="*/ 1595195 w 1661939"/>
              <a:gd name="connsiteY33" fmla="*/ 780911 h 1348240"/>
              <a:gd name="connsiteX34" fmla="*/ 1581846 w 1661939"/>
              <a:gd name="connsiteY34" fmla="*/ 827633 h 1348240"/>
              <a:gd name="connsiteX35" fmla="*/ 1568497 w 1661939"/>
              <a:gd name="connsiteY35" fmla="*/ 881028 h 1348240"/>
              <a:gd name="connsiteX36" fmla="*/ 1555148 w 1661939"/>
              <a:gd name="connsiteY36" fmla="*/ 927749 h 1348240"/>
              <a:gd name="connsiteX37" fmla="*/ 1515101 w 1661939"/>
              <a:gd name="connsiteY37" fmla="*/ 981145 h 1348240"/>
              <a:gd name="connsiteX38" fmla="*/ 1394961 w 1661939"/>
              <a:gd name="connsiteY38" fmla="*/ 1087936 h 1348240"/>
              <a:gd name="connsiteX39" fmla="*/ 1301519 w 1661939"/>
              <a:gd name="connsiteY39" fmla="*/ 1168030 h 1348240"/>
              <a:gd name="connsiteX40" fmla="*/ 1268146 w 1661939"/>
              <a:gd name="connsiteY40" fmla="*/ 1221425 h 1348240"/>
              <a:gd name="connsiteX41" fmla="*/ 1241449 w 1661939"/>
              <a:gd name="connsiteY41" fmla="*/ 1261472 h 1348240"/>
              <a:gd name="connsiteX42" fmla="*/ 1228100 w 1661939"/>
              <a:gd name="connsiteY42" fmla="*/ 1281495 h 1348240"/>
              <a:gd name="connsiteX43" fmla="*/ 1214751 w 1661939"/>
              <a:gd name="connsiteY43" fmla="*/ 1308193 h 1348240"/>
              <a:gd name="connsiteX44" fmla="*/ 1194728 w 1661939"/>
              <a:gd name="connsiteY44" fmla="*/ 1314868 h 1348240"/>
              <a:gd name="connsiteX45" fmla="*/ 1154681 w 1661939"/>
              <a:gd name="connsiteY45" fmla="*/ 1334891 h 1348240"/>
              <a:gd name="connsiteX46" fmla="*/ 1114634 w 1661939"/>
              <a:gd name="connsiteY46" fmla="*/ 1348240 h 1348240"/>
              <a:gd name="connsiteX47" fmla="*/ 1061238 w 1661939"/>
              <a:gd name="connsiteY47" fmla="*/ 1341565 h 1348240"/>
              <a:gd name="connsiteX48" fmla="*/ 1001168 w 1661939"/>
              <a:gd name="connsiteY48" fmla="*/ 1334891 h 1348240"/>
              <a:gd name="connsiteX49" fmla="*/ 947773 w 1661939"/>
              <a:gd name="connsiteY49" fmla="*/ 1321542 h 1348240"/>
              <a:gd name="connsiteX50" fmla="*/ 660771 w 1661939"/>
              <a:gd name="connsiteY50" fmla="*/ 1308193 h 1348240"/>
              <a:gd name="connsiteX51" fmla="*/ 487236 w 1661939"/>
              <a:gd name="connsiteY51" fmla="*/ 1288170 h 1348240"/>
              <a:gd name="connsiteX52" fmla="*/ 440514 w 1661939"/>
              <a:gd name="connsiteY52" fmla="*/ 1281495 h 1348240"/>
              <a:gd name="connsiteX53" fmla="*/ 400468 w 1661939"/>
              <a:gd name="connsiteY53" fmla="*/ 1268146 h 1348240"/>
              <a:gd name="connsiteX54" fmla="*/ 373770 w 1661939"/>
              <a:gd name="connsiteY54" fmla="*/ 1261472 h 1348240"/>
              <a:gd name="connsiteX55" fmla="*/ 333723 w 1661939"/>
              <a:gd name="connsiteY55" fmla="*/ 1241449 h 1348240"/>
              <a:gd name="connsiteX56" fmla="*/ 287002 w 1661939"/>
              <a:gd name="connsiteY56" fmla="*/ 1221425 h 1348240"/>
              <a:gd name="connsiteX57" fmla="*/ 260304 w 1661939"/>
              <a:gd name="connsiteY57" fmla="*/ 1201402 h 1348240"/>
              <a:gd name="connsiteX58" fmla="*/ 240281 w 1661939"/>
              <a:gd name="connsiteY58" fmla="*/ 1194727 h 1348240"/>
              <a:gd name="connsiteX59" fmla="*/ 226932 w 1661939"/>
              <a:gd name="connsiteY59" fmla="*/ 1174704 h 1348240"/>
              <a:gd name="connsiteX60" fmla="*/ 186885 w 1661939"/>
              <a:gd name="connsiteY60" fmla="*/ 1148006 h 1348240"/>
              <a:gd name="connsiteX61" fmla="*/ 166862 w 1661939"/>
              <a:gd name="connsiteY61" fmla="*/ 1121308 h 1348240"/>
              <a:gd name="connsiteX62" fmla="*/ 120141 w 1661939"/>
              <a:gd name="connsiteY62" fmla="*/ 1041215 h 1348240"/>
              <a:gd name="connsiteX63" fmla="*/ 100117 w 1661939"/>
              <a:gd name="connsiteY63" fmla="*/ 1021192 h 1348240"/>
              <a:gd name="connsiteX64" fmla="*/ 80094 w 1661939"/>
              <a:gd name="connsiteY64" fmla="*/ 961122 h 1348240"/>
              <a:gd name="connsiteX65" fmla="*/ 73419 w 1661939"/>
              <a:gd name="connsiteY65" fmla="*/ 941098 h 1348240"/>
              <a:gd name="connsiteX66" fmla="*/ 46722 w 1661939"/>
              <a:gd name="connsiteY66" fmla="*/ 901052 h 1348240"/>
              <a:gd name="connsiteX67" fmla="*/ 26698 w 1661939"/>
              <a:gd name="connsiteY67" fmla="*/ 861005 h 1348240"/>
              <a:gd name="connsiteX68" fmla="*/ 20024 w 1661939"/>
              <a:gd name="connsiteY68" fmla="*/ 840981 h 1348240"/>
              <a:gd name="connsiteX69" fmla="*/ 6675 w 1661939"/>
              <a:gd name="connsiteY69" fmla="*/ 767562 h 1348240"/>
              <a:gd name="connsiteX70" fmla="*/ 0 w 1661939"/>
              <a:gd name="connsiteY70" fmla="*/ 747539 h 1348240"/>
              <a:gd name="connsiteX71" fmla="*/ 6675 w 1661939"/>
              <a:gd name="connsiteY71" fmla="*/ 260304 h 1348240"/>
              <a:gd name="connsiteX72" fmla="*/ 13349 w 1661939"/>
              <a:gd name="connsiteY72" fmla="*/ 220257 h 1348240"/>
              <a:gd name="connsiteX73" fmla="*/ 33373 w 1661939"/>
              <a:gd name="connsiteY73" fmla="*/ 173536 h 1348240"/>
              <a:gd name="connsiteX74" fmla="*/ 46722 w 1661939"/>
              <a:gd name="connsiteY74" fmla="*/ 133489 h 1348240"/>
              <a:gd name="connsiteX75" fmla="*/ 53396 w 1661939"/>
              <a:gd name="connsiteY75" fmla="*/ 113466 h 1348240"/>
              <a:gd name="connsiteX76" fmla="*/ 66745 w 1661939"/>
              <a:gd name="connsiteY76" fmla="*/ 93443 h 1348240"/>
              <a:gd name="connsiteX77" fmla="*/ 73419 w 1661939"/>
              <a:gd name="connsiteY77" fmla="*/ 73419 h 1348240"/>
              <a:gd name="connsiteX78" fmla="*/ 93443 w 1661939"/>
              <a:gd name="connsiteY78" fmla="*/ 66745 h 1348240"/>
              <a:gd name="connsiteX79" fmla="*/ 133490 w 1661939"/>
              <a:gd name="connsiteY79" fmla="*/ 40047 h 1348240"/>
              <a:gd name="connsiteX80" fmla="*/ 166862 w 1661939"/>
              <a:gd name="connsiteY80" fmla="*/ 26698 h 1348240"/>
              <a:gd name="connsiteX81" fmla="*/ 220257 w 1661939"/>
              <a:gd name="connsiteY81" fmla="*/ 0 h 134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661939" h="1348240">
                <a:moveTo>
                  <a:pt x="220257" y="0"/>
                </a:moveTo>
                <a:cubicBezTo>
                  <a:pt x="229156" y="11124"/>
                  <a:pt x="236139" y="24102"/>
                  <a:pt x="246955" y="33373"/>
                </a:cubicBezTo>
                <a:cubicBezTo>
                  <a:pt x="252297" y="37952"/>
                  <a:pt x="260870" y="36556"/>
                  <a:pt x="266979" y="40047"/>
                </a:cubicBezTo>
                <a:cubicBezTo>
                  <a:pt x="323550" y="72374"/>
                  <a:pt x="267788" y="51443"/>
                  <a:pt x="313700" y="66745"/>
                </a:cubicBezTo>
                <a:cubicBezTo>
                  <a:pt x="342835" y="86169"/>
                  <a:pt x="354444" y="97881"/>
                  <a:pt x="387119" y="106792"/>
                </a:cubicBezTo>
                <a:cubicBezTo>
                  <a:pt x="400175" y="110353"/>
                  <a:pt x="413816" y="111241"/>
                  <a:pt x="427165" y="113466"/>
                </a:cubicBezTo>
                <a:lnTo>
                  <a:pt x="827633" y="106792"/>
                </a:lnTo>
                <a:cubicBezTo>
                  <a:pt x="834665" y="106569"/>
                  <a:pt x="840891" y="102050"/>
                  <a:pt x="847656" y="100117"/>
                </a:cubicBezTo>
                <a:cubicBezTo>
                  <a:pt x="856476" y="97597"/>
                  <a:pt x="865399" y="95433"/>
                  <a:pt x="874354" y="93443"/>
                </a:cubicBezTo>
                <a:cubicBezTo>
                  <a:pt x="885428" y="90982"/>
                  <a:pt x="896720" y="89519"/>
                  <a:pt x="907726" y="86768"/>
                </a:cubicBezTo>
                <a:cubicBezTo>
                  <a:pt x="914551" y="85062"/>
                  <a:pt x="920795" y="81164"/>
                  <a:pt x="927749" y="80094"/>
                </a:cubicBezTo>
                <a:cubicBezTo>
                  <a:pt x="949848" y="76694"/>
                  <a:pt x="972246" y="75644"/>
                  <a:pt x="994494" y="73419"/>
                </a:cubicBezTo>
                <a:cubicBezTo>
                  <a:pt x="1003393" y="71194"/>
                  <a:pt x="1012237" y="68735"/>
                  <a:pt x="1021192" y="66745"/>
                </a:cubicBezTo>
                <a:cubicBezTo>
                  <a:pt x="1032266" y="64284"/>
                  <a:pt x="1043558" y="62822"/>
                  <a:pt x="1054564" y="60071"/>
                </a:cubicBezTo>
                <a:cubicBezTo>
                  <a:pt x="1061389" y="58365"/>
                  <a:pt x="1067762" y="55102"/>
                  <a:pt x="1074587" y="53396"/>
                </a:cubicBezTo>
                <a:cubicBezTo>
                  <a:pt x="1085593" y="50645"/>
                  <a:pt x="1096886" y="49183"/>
                  <a:pt x="1107960" y="46722"/>
                </a:cubicBezTo>
                <a:cubicBezTo>
                  <a:pt x="1133091" y="41137"/>
                  <a:pt x="1132391" y="40802"/>
                  <a:pt x="1154681" y="33373"/>
                </a:cubicBezTo>
                <a:cubicBezTo>
                  <a:pt x="1200582" y="2772"/>
                  <a:pt x="1179508" y="11749"/>
                  <a:pt x="1214751" y="0"/>
                </a:cubicBezTo>
                <a:cubicBezTo>
                  <a:pt x="1268147" y="2225"/>
                  <a:pt x="1321761" y="1357"/>
                  <a:pt x="1374938" y="6675"/>
                </a:cubicBezTo>
                <a:cubicBezTo>
                  <a:pt x="1388939" y="8075"/>
                  <a:pt x="1401186" y="17265"/>
                  <a:pt x="1414984" y="20024"/>
                </a:cubicBezTo>
                <a:cubicBezTo>
                  <a:pt x="1434740" y="23975"/>
                  <a:pt x="1455064" y="24199"/>
                  <a:pt x="1475055" y="26698"/>
                </a:cubicBezTo>
                <a:cubicBezTo>
                  <a:pt x="1519197" y="32216"/>
                  <a:pt x="1516308" y="32279"/>
                  <a:pt x="1555148" y="40047"/>
                </a:cubicBezTo>
                <a:cubicBezTo>
                  <a:pt x="1566272" y="46722"/>
                  <a:pt x="1577519" y="53195"/>
                  <a:pt x="1588520" y="60071"/>
                </a:cubicBezTo>
                <a:cubicBezTo>
                  <a:pt x="1595322" y="64322"/>
                  <a:pt x="1602872" y="67747"/>
                  <a:pt x="1608544" y="73419"/>
                </a:cubicBezTo>
                <a:cubicBezTo>
                  <a:pt x="1640044" y="104919"/>
                  <a:pt x="1606857" y="80902"/>
                  <a:pt x="1628567" y="113466"/>
                </a:cubicBezTo>
                <a:cubicBezTo>
                  <a:pt x="1633803" y="121320"/>
                  <a:pt x="1642547" y="126238"/>
                  <a:pt x="1648590" y="133489"/>
                </a:cubicBezTo>
                <a:cubicBezTo>
                  <a:pt x="1653725" y="139652"/>
                  <a:pt x="1657489" y="146838"/>
                  <a:pt x="1661939" y="153513"/>
                </a:cubicBezTo>
                <a:cubicBezTo>
                  <a:pt x="1659714" y="233606"/>
                  <a:pt x="1657891" y="313712"/>
                  <a:pt x="1655265" y="393793"/>
                </a:cubicBezTo>
                <a:cubicBezTo>
                  <a:pt x="1653441" y="449428"/>
                  <a:pt x="1653630" y="505218"/>
                  <a:pt x="1648590" y="560654"/>
                </a:cubicBezTo>
                <a:cubicBezTo>
                  <a:pt x="1646929" y="578925"/>
                  <a:pt x="1639691" y="596251"/>
                  <a:pt x="1635241" y="614050"/>
                </a:cubicBezTo>
                <a:cubicBezTo>
                  <a:pt x="1630791" y="631849"/>
                  <a:pt x="1625490" y="649456"/>
                  <a:pt x="1621892" y="667446"/>
                </a:cubicBezTo>
                <a:cubicBezTo>
                  <a:pt x="1619667" y="678570"/>
                  <a:pt x="1618478" y="689952"/>
                  <a:pt x="1615218" y="700818"/>
                </a:cubicBezTo>
                <a:cubicBezTo>
                  <a:pt x="1611775" y="712294"/>
                  <a:pt x="1606319" y="723066"/>
                  <a:pt x="1601869" y="734190"/>
                </a:cubicBezTo>
                <a:cubicBezTo>
                  <a:pt x="1599644" y="749764"/>
                  <a:pt x="1598009" y="765433"/>
                  <a:pt x="1595195" y="780911"/>
                </a:cubicBezTo>
                <a:cubicBezTo>
                  <a:pt x="1586877" y="826662"/>
                  <a:pt x="1591372" y="789528"/>
                  <a:pt x="1581846" y="827633"/>
                </a:cubicBezTo>
                <a:cubicBezTo>
                  <a:pt x="1553443" y="941244"/>
                  <a:pt x="1591377" y="804760"/>
                  <a:pt x="1568497" y="881028"/>
                </a:cubicBezTo>
                <a:cubicBezTo>
                  <a:pt x="1563843" y="896542"/>
                  <a:pt x="1562770" y="913458"/>
                  <a:pt x="1555148" y="927749"/>
                </a:cubicBezTo>
                <a:cubicBezTo>
                  <a:pt x="1544678" y="947380"/>
                  <a:pt x="1530833" y="965413"/>
                  <a:pt x="1515101" y="981145"/>
                </a:cubicBezTo>
                <a:cubicBezTo>
                  <a:pt x="1477214" y="1019032"/>
                  <a:pt x="1394961" y="1087936"/>
                  <a:pt x="1394961" y="1087936"/>
                </a:cubicBezTo>
                <a:cubicBezTo>
                  <a:pt x="1348134" y="1212810"/>
                  <a:pt x="1416996" y="1070319"/>
                  <a:pt x="1301519" y="1168030"/>
                </a:cubicBezTo>
                <a:cubicBezTo>
                  <a:pt x="1207160" y="1247872"/>
                  <a:pt x="1337886" y="1198181"/>
                  <a:pt x="1268146" y="1221425"/>
                </a:cubicBezTo>
                <a:lnTo>
                  <a:pt x="1241449" y="1261472"/>
                </a:lnTo>
                <a:cubicBezTo>
                  <a:pt x="1236999" y="1268146"/>
                  <a:pt x="1231687" y="1274320"/>
                  <a:pt x="1228100" y="1281495"/>
                </a:cubicBezTo>
                <a:cubicBezTo>
                  <a:pt x="1223650" y="1290394"/>
                  <a:pt x="1221786" y="1301157"/>
                  <a:pt x="1214751" y="1308193"/>
                </a:cubicBezTo>
                <a:cubicBezTo>
                  <a:pt x="1209776" y="1313168"/>
                  <a:pt x="1201157" y="1312011"/>
                  <a:pt x="1194728" y="1314868"/>
                </a:cubicBezTo>
                <a:cubicBezTo>
                  <a:pt x="1181090" y="1320929"/>
                  <a:pt x="1168458" y="1329151"/>
                  <a:pt x="1154681" y="1334891"/>
                </a:cubicBezTo>
                <a:cubicBezTo>
                  <a:pt x="1141692" y="1340303"/>
                  <a:pt x="1114634" y="1348240"/>
                  <a:pt x="1114634" y="1348240"/>
                </a:cubicBezTo>
                <a:lnTo>
                  <a:pt x="1061238" y="1341565"/>
                </a:lnTo>
                <a:cubicBezTo>
                  <a:pt x="1041229" y="1339211"/>
                  <a:pt x="1021040" y="1338203"/>
                  <a:pt x="1001168" y="1334891"/>
                </a:cubicBezTo>
                <a:cubicBezTo>
                  <a:pt x="941436" y="1324936"/>
                  <a:pt x="1034721" y="1329103"/>
                  <a:pt x="947773" y="1321542"/>
                </a:cubicBezTo>
                <a:cubicBezTo>
                  <a:pt x="889584" y="1316482"/>
                  <a:pt x="704593" y="1309946"/>
                  <a:pt x="660771" y="1308193"/>
                </a:cubicBezTo>
                <a:cubicBezTo>
                  <a:pt x="559053" y="1287849"/>
                  <a:pt x="616671" y="1296259"/>
                  <a:pt x="487236" y="1288170"/>
                </a:cubicBezTo>
                <a:cubicBezTo>
                  <a:pt x="471662" y="1285945"/>
                  <a:pt x="455843" y="1285033"/>
                  <a:pt x="440514" y="1281495"/>
                </a:cubicBezTo>
                <a:cubicBezTo>
                  <a:pt x="426804" y="1278331"/>
                  <a:pt x="414119" y="1271558"/>
                  <a:pt x="400468" y="1268146"/>
                </a:cubicBezTo>
                <a:lnTo>
                  <a:pt x="373770" y="1261472"/>
                </a:lnTo>
                <a:cubicBezTo>
                  <a:pt x="316378" y="1223211"/>
                  <a:pt x="388995" y="1269085"/>
                  <a:pt x="333723" y="1241449"/>
                </a:cubicBezTo>
                <a:cubicBezTo>
                  <a:pt x="287627" y="1218401"/>
                  <a:pt x="342570" y="1235318"/>
                  <a:pt x="287002" y="1221425"/>
                </a:cubicBezTo>
                <a:cubicBezTo>
                  <a:pt x="278103" y="1214751"/>
                  <a:pt x="269962" y="1206921"/>
                  <a:pt x="260304" y="1201402"/>
                </a:cubicBezTo>
                <a:cubicBezTo>
                  <a:pt x="254196" y="1197911"/>
                  <a:pt x="245775" y="1199122"/>
                  <a:pt x="240281" y="1194727"/>
                </a:cubicBezTo>
                <a:cubicBezTo>
                  <a:pt x="234017" y="1189716"/>
                  <a:pt x="232969" y="1179986"/>
                  <a:pt x="226932" y="1174704"/>
                </a:cubicBezTo>
                <a:cubicBezTo>
                  <a:pt x="214858" y="1164139"/>
                  <a:pt x="186885" y="1148006"/>
                  <a:pt x="186885" y="1148006"/>
                </a:cubicBezTo>
                <a:cubicBezTo>
                  <a:pt x="180211" y="1139107"/>
                  <a:pt x="172758" y="1130741"/>
                  <a:pt x="166862" y="1121308"/>
                </a:cubicBezTo>
                <a:cubicBezTo>
                  <a:pt x="150481" y="1095098"/>
                  <a:pt x="141997" y="1063070"/>
                  <a:pt x="120141" y="1041215"/>
                </a:cubicBezTo>
                <a:lnTo>
                  <a:pt x="100117" y="1021192"/>
                </a:lnTo>
                <a:lnTo>
                  <a:pt x="80094" y="961122"/>
                </a:lnTo>
                <a:cubicBezTo>
                  <a:pt x="77869" y="954447"/>
                  <a:pt x="77322" y="946952"/>
                  <a:pt x="73419" y="941098"/>
                </a:cubicBezTo>
                <a:cubicBezTo>
                  <a:pt x="64520" y="927749"/>
                  <a:pt x="51795" y="916272"/>
                  <a:pt x="46722" y="901052"/>
                </a:cubicBezTo>
                <a:cubicBezTo>
                  <a:pt x="37510" y="873418"/>
                  <a:pt x="43950" y="886882"/>
                  <a:pt x="26698" y="861005"/>
                </a:cubicBezTo>
                <a:cubicBezTo>
                  <a:pt x="24473" y="854330"/>
                  <a:pt x="21730" y="847807"/>
                  <a:pt x="20024" y="840981"/>
                </a:cubicBezTo>
                <a:cubicBezTo>
                  <a:pt x="7864" y="792342"/>
                  <a:pt x="18590" y="821181"/>
                  <a:pt x="6675" y="767562"/>
                </a:cubicBezTo>
                <a:cubicBezTo>
                  <a:pt x="5149" y="760694"/>
                  <a:pt x="2225" y="754213"/>
                  <a:pt x="0" y="747539"/>
                </a:cubicBezTo>
                <a:cubicBezTo>
                  <a:pt x="2225" y="585127"/>
                  <a:pt x="2564" y="422679"/>
                  <a:pt x="6675" y="260304"/>
                </a:cubicBezTo>
                <a:cubicBezTo>
                  <a:pt x="7018" y="246775"/>
                  <a:pt x="10413" y="233468"/>
                  <a:pt x="13349" y="220257"/>
                </a:cubicBezTo>
                <a:cubicBezTo>
                  <a:pt x="18719" y="196092"/>
                  <a:pt x="23173" y="199035"/>
                  <a:pt x="33373" y="173536"/>
                </a:cubicBezTo>
                <a:cubicBezTo>
                  <a:pt x="38599" y="160471"/>
                  <a:pt x="42272" y="146838"/>
                  <a:pt x="46722" y="133489"/>
                </a:cubicBezTo>
                <a:cubicBezTo>
                  <a:pt x="48947" y="126815"/>
                  <a:pt x="49493" y="119320"/>
                  <a:pt x="53396" y="113466"/>
                </a:cubicBezTo>
                <a:lnTo>
                  <a:pt x="66745" y="93443"/>
                </a:lnTo>
                <a:cubicBezTo>
                  <a:pt x="68970" y="86768"/>
                  <a:pt x="68444" y="78394"/>
                  <a:pt x="73419" y="73419"/>
                </a:cubicBezTo>
                <a:cubicBezTo>
                  <a:pt x="78394" y="68444"/>
                  <a:pt x="87293" y="70162"/>
                  <a:pt x="93443" y="66745"/>
                </a:cubicBezTo>
                <a:cubicBezTo>
                  <a:pt x="107468" y="58954"/>
                  <a:pt x="117758" y="43193"/>
                  <a:pt x="133490" y="40047"/>
                </a:cubicBezTo>
                <a:cubicBezTo>
                  <a:pt x="169044" y="32937"/>
                  <a:pt x="166862" y="44717"/>
                  <a:pt x="166862" y="26698"/>
                </a:cubicBezTo>
                <a:lnTo>
                  <a:pt x="220257" y="0"/>
                </a:lnTo>
                <a:close/>
              </a:path>
            </a:pathLst>
          </a:custGeom>
          <a:gradFill>
            <a:gsLst>
              <a:gs pos="16000">
                <a:schemeClr val="bg1">
                  <a:alpha val="0"/>
                </a:schemeClr>
              </a:gs>
              <a:gs pos="30000">
                <a:schemeClr val="bg1">
                  <a:alpha val="8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Table 34">
            <a:extLst>
              <a:ext uri="{FF2B5EF4-FFF2-40B4-BE49-F238E27FC236}">
                <a16:creationId xmlns:a16="http://schemas.microsoft.com/office/drawing/2014/main" id="{D8EA6144-2447-471D-A537-57779DD5CEAC}"/>
              </a:ext>
            </a:extLst>
          </p:cNvPr>
          <p:cNvGraphicFramePr>
            <a:graphicFrameLocks noGrp="1"/>
          </p:cNvGraphicFramePr>
          <p:nvPr>
            <p:extLst>
              <p:ext uri="{D42A27DB-BD31-4B8C-83A1-F6EECF244321}">
                <p14:modId xmlns:p14="http://schemas.microsoft.com/office/powerpoint/2010/main" val="23541301"/>
              </p:ext>
            </p:extLst>
          </p:nvPr>
        </p:nvGraphicFramePr>
        <p:xfrm>
          <a:off x="623888" y="3230318"/>
          <a:ext cx="10920840" cy="2580640"/>
        </p:xfrm>
        <a:graphic>
          <a:graphicData uri="http://schemas.openxmlformats.org/drawingml/2006/table">
            <a:tbl>
              <a:tblPr firstRow="1" bandRow="1">
                <a:tableStyleId>{5C22544A-7EE6-4342-B048-85BDC9FD1C3A}</a:tableStyleId>
              </a:tblPr>
              <a:tblGrid>
                <a:gridCol w="2449321">
                  <a:extLst>
                    <a:ext uri="{9D8B030D-6E8A-4147-A177-3AD203B41FA5}">
                      <a16:colId xmlns:a16="http://schemas.microsoft.com/office/drawing/2014/main" val="2452507866"/>
                    </a:ext>
                  </a:extLst>
                </a:gridCol>
                <a:gridCol w="2823137">
                  <a:extLst>
                    <a:ext uri="{9D8B030D-6E8A-4147-A177-3AD203B41FA5}">
                      <a16:colId xmlns:a16="http://schemas.microsoft.com/office/drawing/2014/main" val="3245311078"/>
                    </a:ext>
                  </a:extLst>
                </a:gridCol>
                <a:gridCol w="2684091">
                  <a:extLst>
                    <a:ext uri="{9D8B030D-6E8A-4147-A177-3AD203B41FA5}">
                      <a16:colId xmlns:a16="http://schemas.microsoft.com/office/drawing/2014/main" val="2471707378"/>
                    </a:ext>
                  </a:extLst>
                </a:gridCol>
                <a:gridCol w="209030">
                  <a:extLst>
                    <a:ext uri="{9D8B030D-6E8A-4147-A177-3AD203B41FA5}">
                      <a16:colId xmlns:a16="http://schemas.microsoft.com/office/drawing/2014/main" val="547982576"/>
                    </a:ext>
                  </a:extLst>
                </a:gridCol>
                <a:gridCol w="2755261">
                  <a:extLst>
                    <a:ext uri="{9D8B030D-6E8A-4147-A177-3AD203B41FA5}">
                      <a16:colId xmlns:a16="http://schemas.microsoft.com/office/drawing/2014/main" val="192167486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Arial" panose="020B0604020202020204" pitchFamily="34" charset="0"/>
                          <a:cs typeface="Arial" panose="020B0604020202020204" pitchFamily="34" charset="0"/>
                        </a:rPr>
                        <a:t>Structural properties</a:t>
                      </a:r>
                      <a:endParaRPr lang="en-US" sz="1200" b="1" baseline="3000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alpha val="28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cs typeface="Arial" panose="020B0604020202020204" pitchFamily="34" charset="0"/>
                        </a:rPr>
                        <a:t>Flat (steroidal)</a:t>
                      </a:r>
                      <a:r>
                        <a:rPr lang="en-US" sz="1200" b="0" baseline="30000">
                          <a:solidFill>
                            <a:schemeClr val="tx1"/>
                          </a:solidFill>
                          <a:latin typeface="+mn-lt"/>
                          <a:cs typeface="Arial" panose="020B0604020202020204" pitchFamily="34" charset="0"/>
                        </a:rPr>
                        <a:t>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alpha val="28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cs typeface="Arial" panose="020B0604020202020204" pitchFamily="34" charset="0"/>
                        </a:rPr>
                        <a:t>Flat (steroidal)</a:t>
                      </a:r>
                      <a:r>
                        <a:rPr lang="en-US" sz="1200" b="0" baseline="30000">
                          <a:solidFill>
                            <a:schemeClr val="tx1"/>
                          </a:solidFill>
                          <a:latin typeface="+mn-lt"/>
                          <a:cs typeface="Arial" panose="020B0604020202020204" pitchFamily="34" charset="0"/>
                        </a:rPr>
                        <a:t>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alpha val="28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a:solidFill>
                          <a:schemeClr val="tx1"/>
                        </a:solidFill>
                        <a:latin typeface="+mn-lt"/>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alpha val="28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Arial" panose="020B0604020202020204" pitchFamily="34" charset="0"/>
                          <a:cs typeface="Arial" panose="020B0604020202020204" pitchFamily="34" charset="0"/>
                        </a:rPr>
                        <a:t>Bulky (nonsteroidal)</a:t>
                      </a:r>
                      <a:r>
                        <a:rPr lang="en-US" sz="1200" b="0" baseline="30000">
                          <a:solidFill>
                            <a:schemeClr val="tx1"/>
                          </a:solidFill>
                          <a:latin typeface="+mn-lt"/>
                          <a:cs typeface="Arial" panose="020B0604020202020204" pitchFamily="34" charset="0"/>
                        </a:rPr>
                        <a:t>1,4</a:t>
                      </a:r>
                      <a:endParaRPr lang="en-US" sz="1200" b="0">
                        <a:solidFill>
                          <a:srgbClr val="00B05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alpha val="28000"/>
                      </a:schemeClr>
                    </a:solidFill>
                  </a:tcPr>
                </a:tc>
                <a:extLst>
                  <a:ext uri="{0D108BD9-81ED-4DB2-BD59-A6C34878D82A}">
                    <a16:rowId xmlns:a16="http://schemas.microsoft.com/office/drawing/2014/main" val="5544805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Arial" panose="020B0604020202020204" pitchFamily="34" charset="0"/>
                          <a:cs typeface="Arial" panose="020B0604020202020204" pitchFamily="34" charset="0"/>
                        </a:rPr>
                        <a:t>Potency </a:t>
                      </a:r>
                      <a:r>
                        <a:rPr lang="en-US" sz="1200" b="1" kern="1200">
                          <a:solidFill>
                            <a:schemeClr val="tx1"/>
                          </a:solidFill>
                          <a:latin typeface="Arial" panose="020B0604020202020204" pitchFamily="34" charset="0"/>
                          <a:ea typeface="+mn-ea"/>
                          <a:cs typeface="Arial" panose="020B0604020202020204" pitchFamily="34" charset="0"/>
                        </a:rPr>
                        <a:t>to MR</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alpha val="28000"/>
                      </a:schemeClr>
                    </a:solidFill>
                  </a:tcPr>
                </a:tc>
                <a:tc>
                  <a:txBody>
                    <a:bodyPr/>
                    <a:lstStyle/>
                    <a:p>
                      <a:pPr algn="ctr"/>
                      <a:r>
                        <a:rPr lang="en-US" sz="1200" b="0">
                          <a:solidFill>
                            <a:schemeClr val="tx1"/>
                          </a:solidFill>
                          <a:latin typeface="+mn-lt"/>
                          <a:cs typeface="Arial" panose="020B0604020202020204" pitchFamily="34" charset="0"/>
                        </a:rPr>
                        <a:t>High</a:t>
                      </a:r>
                      <a:r>
                        <a:rPr lang="en-US" sz="1200" b="0" baseline="30000">
                          <a:solidFill>
                            <a:schemeClr val="tx1"/>
                          </a:solidFill>
                          <a:latin typeface="+mn-lt"/>
                          <a:cs typeface="Arial" panose="020B0604020202020204" pitchFamily="34" charset="0"/>
                        </a:rPr>
                        <a:t>2,3</a:t>
                      </a:r>
                      <a:endParaRPr lang="en-US" sz="1200" baseline="30000">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alpha val="28000"/>
                      </a:schemeClr>
                    </a:solidFill>
                  </a:tcPr>
                </a:tc>
                <a:tc>
                  <a:txBody>
                    <a:bodyPr/>
                    <a:lstStyle/>
                    <a:p>
                      <a:pPr algn="ctr"/>
                      <a:r>
                        <a:rPr lang="en-US" sz="1200" b="0">
                          <a:solidFill>
                            <a:schemeClr val="tx1"/>
                          </a:solidFill>
                          <a:latin typeface="+mn-lt"/>
                          <a:cs typeface="Arial" panose="020B0604020202020204" pitchFamily="34" charset="0"/>
                        </a:rPr>
                        <a:t>Moderate</a:t>
                      </a:r>
                      <a:r>
                        <a:rPr lang="en-US" sz="1200" b="0" baseline="30000">
                          <a:solidFill>
                            <a:schemeClr val="tx1"/>
                          </a:solidFill>
                          <a:latin typeface="+mn-lt"/>
                          <a:cs typeface="Arial" panose="020B0604020202020204" pitchFamily="34" charset="0"/>
                        </a:rPr>
                        <a:t>2,3</a:t>
                      </a:r>
                      <a:endParaRPr lang="en-US" sz="1200">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alpha val="28000"/>
                      </a:schemeClr>
                    </a:solidFill>
                  </a:tcPr>
                </a:tc>
                <a:tc>
                  <a:txBody>
                    <a:bodyPr/>
                    <a:lstStyle/>
                    <a:p>
                      <a:pPr algn="ctr"/>
                      <a:endParaRPr lang="en-US" sz="1200">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alpha val="28000"/>
                      </a:schemeClr>
                    </a:solidFill>
                  </a:tcPr>
                </a:tc>
                <a:tc>
                  <a:txBody>
                    <a:bodyPr/>
                    <a:lstStyle/>
                    <a:p>
                      <a:pPr algn="ctr"/>
                      <a:r>
                        <a:rPr lang="en-US" sz="1200" b="0">
                          <a:solidFill>
                            <a:schemeClr val="tx1"/>
                          </a:solidFill>
                          <a:latin typeface="+mn-lt"/>
                          <a:cs typeface="Arial" panose="020B0604020202020204" pitchFamily="34" charset="0"/>
                        </a:rPr>
                        <a:t>High</a:t>
                      </a:r>
                      <a:r>
                        <a:rPr lang="en-US" sz="1200" b="0" baseline="30000">
                          <a:solidFill>
                            <a:schemeClr val="tx1"/>
                          </a:solidFill>
                          <a:latin typeface="+mn-lt"/>
                          <a:cs typeface="Arial" panose="020B0604020202020204" pitchFamily="34" charset="0"/>
                        </a:rPr>
                        <a:t>1,2</a:t>
                      </a:r>
                      <a:endParaRPr lang="en-US" sz="1200" baseline="30000">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alpha val="28000"/>
                      </a:schemeClr>
                    </a:solidFill>
                  </a:tcPr>
                </a:tc>
                <a:extLst>
                  <a:ext uri="{0D108BD9-81ED-4DB2-BD59-A6C34878D82A}">
                    <a16:rowId xmlns:a16="http://schemas.microsoft.com/office/drawing/2014/main" val="37130961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Arial" panose="020B0604020202020204" pitchFamily="34" charset="0"/>
                          <a:cs typeface="Arial" panose="020B0604020202020204" pitchFamily="34" charset="0"/>
                        </a:rPr>
                        <a:t>Selectivity </a:t>
                      </a:r>
                      <a:r>
                        <a:rPr lang="en-US" sz="1200" b="1" kern="1200">
                          <a:solidFill>
                            <a:schemeClr val="tx1"/>
                          </a:solidFill>
                          <a:latin typeface="Arial" panose="020B0604020202020204" pitchFamily="34" charset="0"/>
                          <a:ea typeface="+mn-ea"/>
                          <a:cs typeface="Arial" panose="020B0604020202020204" pitchFamily="34" charset="0"/>
                        </a:rPr>
                        <a:t>to MR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5000"/>
                        <a:alpha val="28000"/>
                      </a:schemeClr>
                    </a:solidFill>
                  </a:tcPr>
                </a:tc>
                <a:tc>
                  <a:txBody>
                    <a:bodyPr/>
                    <a:lstStyle/>
                    <a:p>
                      <a:pPr algn="ctr"/>
                      <a:r>
                        <a:rPr lang="en-US" sz="1200" b="0">
                          <a:solidFill>
                            <a:schemeClr val="tx1"/>
                          </a:solidFill>
                          <a:latin typeface="+mn-lt"/>
                          <a:cs typeface="Arial" panose="020B0604020202020204" pitchFamily="34" charset="0"/>
                        </a:rPr>
                        <a:t>Low</a:t>
                      </a:r>
                      <a:r>
                        <a:rPr lang="en-US" sz="1200" b="0" baseline="30000">
                          <a:solidFill>
                            <a:schemeClr val="tx1"/>
                          </a:solidFill>
                          <a:latin typeface="+mn-lt"/>
                          <a:cs typeface="Arial" panose="020B0604020202020204" pitchFamily="34" charset="0"/>
                        </a:rPr>
                        <a:t>2,3</a:t>
                      </a:r>
                      <a:endParaRPr lang="en-US" sz="1200">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5000"/>
                        <a:alpha val="28000"/>
                      </a:schemeClr>
                    </a:solidFill>
                  </a:tcPr>
                </a:tc>
                <a:tc>
                  <a:txBody>
                    <a:bodyPr/>
                    <a:lstStyle/>
                    <a:p>
                      <a:pPr algn="ctr"/>
                      <a:r>
                        <a:rPr lang="en-US" sz="1200" b="0">
                          <a:solidFill>
                            <a:schemeClr val="tx1"/>
                          </a:solidFill>
                          <a:latin typeface="+mn-lt"/>
                          <a:cs typeface="Arial" panose="020B0604020202020204" pitchFamily="34" charset="0"/>
                        </a:rPr>
                        <a:t>Moderate</a:t>
                      </a:r>
                      <a:r>
                        <a:rPr lang="en-US" sz="1200" b="0" baseline="30000">
                          <a:solidFill>
                            <a:schemeClr val="tx1"/>
                          </a:solidFill>
                          <a:latin typeface="+mn-lt"/>
                          <a:cs typeface="Arial" panose="020B0604020202020204" pitchFamily="34" charset="0"/>
                        </a:rPr>
                        <a:t>2,3</a:t>
                      </a:r>
                      <a:endParaRPr lang="en-US" sz="1200">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5000"/>
                        <a:alpha val="28000"/>
                      </a:schemeClr>
                    </a:solidFill>
                  </a:tcPr>
                </a:tc>
                <a:tc>
                  <a:txBody>
                    <a:bodyPr/>
                    <a:lstStyle/>
                    <a:p>
                      <a:pPr algn="ctr"/>
                      <a:endParaRPr lang="en-US" sz="1200">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5000"/>
                        <a:alpha val="28000"/>
                      </a:schemeClr>
                    </a:solidFill>
                  </a:tcPr>
                </a:tc>
                <a:tc>
                  <a:txBody>
                    <a:bodyPr/>
                    <a:lstStyle/>
                    <a:p>
                      <a:pPr algn="ctr"/>
                      <a:r>
                        <a:rPr lang="en-US" sz="1200" b="0">
                          <a:solidFill>
                            <a:schemeClr val="tx1"/>
                          </a:solidFill>
                          <a:latin typeface="+mn-lt"/>
                          <a:cs typeface="Arial" panose="020B0604020202020204" pitchFamily="34" charset="0"/>
                        </a:rPr>
                        <a:t>High</a:t>
                      </a:r>
                      <a:r>
                        <a:rPr lang="en-US" sz="1200" b="0" baseline="30000">
                          <a:solidFill>
                            <a:schemeClr val="tx1"/>
                          </a:solidFill>
                          <a:latin typeface="+mn-lt"/>
                          <a:cs typeface="Arial" panose="020B0604020202020204" pitchFamily="34" charset="0"/>
                        </a:rPr>
                        <a:t>1,2</a:t>
                      </a:r>
                      <a:endParaRPr lang="en-US" sz="1200">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5000"/>
                        <a:alpha val="28000"/>
                      </a:schemeClr>
                    </a:solidFill>
                  </a:tcPr>
                </a:tc>
                <a:extLst>
                  <a:ext uri="{0D108BD9-81ED-4DB2-BD59-A6C34878D82A}">
                    <a16:rowId xmlns:a16="http://schemas.microsoft.com/office/drawing/2014/main" val="18229559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Arial" panose="020B0604020202020204" pitchFamily="34" charset="0"/>
                          <a:ea typeface="+mn-ea"/>
                          <a:cs typeface="Arial" panose="020B0604020202020204" pitchFamily="34" charset="0"/>
                        </a:rPr>
                        <a:t>Half life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8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Approx. 1.5h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Active metabolites present for several days</a:t>
                      </a:r>
                      <a:r>
                        <a:rPr lang="en-US" sz="1200" baseline="30000"/>
                        <a:t>2,5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8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4-6h</a:t>
                      </a:r>
                      <a:r>
                        <a:rPr lang="en-US" sz="1200" baseline="30000"/>
                        <a:t>2,6</a:t>
                      </a:r>
                      <a:endParaRPr lang="en-US" sz="1200" kern="1200" baseline="3000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8000"/>
                      </a:schemeClr>
                    </a:solidFill>
                  </a:tcPr>
                </a:tc>
                <a:tc>
                  <a:txBody>
                    <a:bodyPr/>
                    <a:lstStyle/>
                    <a:p>
                      <a:pPr algn="ctr"/>
                      <a:endParaRPr lang="en-US" sz="1200">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8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Approx. 2h</a:t>
                      </a:r>
                      <a:r>
                        <a:rPr lang="en-US" sz="1200" baseline="30000"/>
                        <a:t>2,7</a:t>
                      </a:r>
                      <a:endParaRPr lang="en-US" sz="1200" kern="120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8000"/>
                      </a:schemeClr>
                    </a:solidFill>
                  </a:tcPr>
                </a:tc>
                <a:extLst>
                  <a:ext uri="{0D108BD9-81ED-4DB2-BD59-A6C34878D82A}">
                    <a16:rowId xmlns:a16="http://schemas.microsoft.com/office/drawing/2014/main" val="1824716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Arial" panose="020B0604020202020204" pitchFamily="34" charset="0"/>
                          <a:cs typeface="Arial" panose="020B0604020202020204" pitchFamily="34" charset="0"/>
                        </a:rPr>
                        <a:t>Sexual side effects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5000"/>
                        <a:alpha val="28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cs typeface="Arial" panose="020B0604020202020204" pitchFamily="34" charset="0"/>
                        </a:rPr>
                        <a:t>Yes (gynecomastia)</a:t>
                      </a:r>
                      <a:r>
                        <a:rPr lang="en-US" sz="1200" b="0" baseline="30000">
                          <a:solidFill>
                            <a:schemeClr val="tx1"/>
                          </a:solidFill>
                          <a:latin typeface="+mn-lt"/>
                          <a:cs typeface="Arial" panose="020B0604020202020204" pitchFamily="34" charset="0"/>
                        </a:rPr>
                        <a:t>2,5</a:t>
                      </a:r>
                      <a:r>
                        <a:rPr lang="en-US" sz="1200" b="0">
                          <a:solidFill>
                            <a:schemeClr val="tx1"/>
                          </a:solidFill>
                          <a:latin typeface="+mn-lt"/>
                          <a:cs typeface="Arial" panose="020B0604020202020204" pitchFamily="34" charset="0"/>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5000"/>
                        <a:alpha val="28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cs typeface="Arial" panose="020B0604020202020204" pitchFamily="34" charset="0"/>
                        </a:rPr>
                        <a:t>Less than spironolactone</a:t>
                      </a:r>
                      <a:r>
                        <a:rPr lang="en-US" sz="1200" b="0" baseline="30000">
                          <a:solidFill>
                            <a:schemeClr val="tx1"/>
                          </a:solidFill>
                          <a:latin typeface="+mn-lt"/>
                          <a:cs typeface="Arial" panose="020B0604020202020204" pitchFamily="34" charset="0"/>
                        </a:rPr>
                        <a:t>2,6</a:t>
                      </a:r>
                      <a:endParaRPr lang="en-US" sz="1200" b="0">
                        <a:solidFill>
                          <a:schemeClr val="tx1"/>
                        </a:solidFill>
                        <a:latin typeface="+mn-lt"/>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5000"/>
                        <a:alpha val="28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a:solidFill>
                          <a:schemeClr val="tx1"/>
                        </a:solidFill>
                        <a:latin typeface="+mn-lt"/>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5000"/>
                        <a:alpha val="28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cs typeface="Arial" panose="020B0604020202020204" pitchFamily="34" charset="0"/>
                        </a:rPr>
                        <a:t>No signal in phase III studies</a:t>
                      </a:r>
                      <a:r>
                        <a:rPr lang="en-US" sz="1200" b="0" baseline="30000">
                          <a:solidFill>
                            <a:schemeClr val="tx1"/>
                          </a:solidFill>
                          <a:latin typeface="+mn-lt"/>
                          <a:cs typeface="Arial" panose="020B0604020202020204" pitchFamily="34" charset="0"/>
                        </a:rPr>
                        <a:t>8,9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5000"/>
                        <a:alpha val="28000"/>
                      </a:schemeClr>
                    </a:solidFill>
                  </a:tcPr>
                </a:tc>
                <a:extLst>
                  <a:ext uri="{0D108BD9-81ED-4DB2-BD59-A6C34878D82A}">
                    <a16:rowId xmlns:a16="http://schemas.microsoft.com/office/drawing/2014/main" val="19641118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Arial" panose="020B0604020202020204" pitchFamily="34" charset="0"/>
                          <a:ea typeface="+mn-ea"/>
                          <a:cs typeface="Arial" panose="020B0604020202020204" pitchFamily="34" charset="0"/>
                        </a:rPr>
                        <a:t>Protective effect on renal inflammation and fibrosis</a:t>
                      </a:r>
                    </a:p>
                  </a:txBody>
                  <a:tcPr anchor="ctr">
                    <a:lnT w="12700" cmpd="sng">
                      <a:noFill/>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No data</a:t>
                      </a:r>
                    </a:p>
                  </a:txBody>
                  <a:tcPr anchor="ctr">
                    <a:lnT w="12700" cmpd="sng">
                      <a:noFill/>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Less pronounced compared to finerenone (pre-clinical)</a:t>
                      </a:r>
                      <a:r>
                        <a:rPr lang="en-US" sz="1200" baseline="30000"/>
                        <a:t>2,10</a:t>
                      </a:r>
                      <a:endParaRPr lang="en-US" sz="1200" kern="1200" baseline="30000">
                        <a:solidFill>
                          <a:schemeClr val="tx1"/>
                        </a:solidFill>
                        <a:latin typeface="+mn-lt"/>
                        <a:ea typeface="+mn-ea"/>
                        <a:cs typeface="+mn-cs"/>
                      </a:endParaRPr>
                    </a:p>
                  </a:txBody>
                  <a:tcPr anchor="ctr">
                    <a:lnT w="12700" cmpd="sng">
                      <a:noFill/>
                    </a:lnT>
                    <a:noFill/>
                  </a:tcPr>
                </a:tc>
                <a:tc>
                  <a:txBody>
                    <a:bodyPr/>
                    <a:lstStyle/>
                    <a:p>
                      <a:pPr algn="ctr"/>
                      <a:endParaRPr lang="en-US" sz="1200">
                        <a:latin typeface="+mn-lt"/>
                      </a:endParaRPr>
                    </a:p>
                  </a:txBody>
                  <a:tcPr anchor="ctr">
                    <a:lnT w="12700" cmpd="sng">
                      <a:noFill/>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baseline="0">
                          <a:solidFill>
                            <a:schemeClr val="tx1"/>
                          </a:solidFill>
                          <a:latin typeface="+mn-lt"/>
                          <a:cs typeface="Arial" panose="020B0604020202020204" pitchFamily="34" charset="0"/>
                        </a:rPr>
                        <a:t>More pronounced compared to eplerenone (pre-clinical)</a:t>
                      </a:r>
                      <a:r>
                        <a:rPr lang="en-US" sz="1200" b="0" baseline="30000">
                          <a:solidFill>
                            <a:schemeClr val="tx1"/>
                          </a:solidFill>
                          <a:latin typeface="+mn-lt"/>
                          <a:cs typeface="Arial" panose="020B0604020202020204" pitchFamily="34" charset="0"/>
                        </a:rPr>
                        <a:t>2,10</a:t>
                      </a:r>
                      <a:endParaRPr lang="en-US" sz="1200" kern="1200">
                        <a:solidFill>
                          <a:schemeClr val="tx1"/>
                        </a:solidFill>
                        <a:latin typeface="+mn-lt"/>
                        <a:ea typeface="+mn-ea"/>
                        <a:cs typeface="+mn-cs"/>
                      </a:endParaRPr>
                    </a:p>
                  </a:txBody>
                  <a:tcPr anchor="ctr">
                    <a:lnT w="12700" cmpd="sng">
                      <a:noFill/>
                    </a:lnT>
                    <a:noFill/>
                  </a:tcPr>
                </a:tc>
                <a:extLst>
                  <a:ext uri="{0D108BD9-81ED-4DB2-BD59-A6C34878D82A}">
                    <a16:rowId xmlns:a16="http://schemas.microsoft.com/office/drawing/2014/main" val="595864738"/>
                  </a:ext>
                </a:extLst>
              </a:tr>
            </a:tbl>
          </a:graphicData>
        </a:graphic>
      </p:graphicFrame>
      <p:sp>
        <p:nvSpPr>
          <p:cNvPr id="36" name="Rounded Rectangle 3">
            <a:extLst>
              <a:ext uri="{FF2B5EF4-FFF2-40B4-BE49-F238E27FC236}">
                <a16:creationId xmlns:a16="http://schemas.microsoft.com/office/drawing/2014/main" id="{E55A0768-CC27-4B78-BB7D-0EF37ACCD971}"/>
              </a:ext>
            </a:extLst>
          </p:cNvPr>
          <p:cNvSpPr>
            <a:spLocks noChangeArrowheads="1"/>
          </p:cNvSpPr>
          <p:nvPr/>
        </p:nvSpPr>
        <p:spPr bwMode="auto">
          <a:xfrm>
            <a:off x="3103078" y="1440927"/>
            <a:ext cx="5458661" cy="4385271"/>
          </a:xfrm>
          <a:prstGeom prst="rect">
            <a:avLst/>
          </a:prstGeom>
          <a:noFill/>
          <a:ln w="19050">
            <a:solidFill>
              <a:schemeClr val="accent1"/>
            </a:solidFill>
            <a:round/>
            <a:headEnd/>
            <a:tailEnd/>
          </a:ln>
          <a:effectLst/>
        </p:spPr>
        <p:txBody>
          <a:bodyPr lIns="0" tIns="0" rIns="0" bIns="0" anchor="ctr"/>
          <a:lstStyle>
            <a:defPPr>
              <a:defRPr lang="en-US"/>
            </a:defPPr>
            <a:lvl1pPr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609585"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3047924" algn="l" defTabSz="609585" rtl="0" eaLnBrk="1" latinLnBrk="0" hangingPunct="1">
              <a:defRPr kern="1200">
                <a:solidFill>
                  <a:schemeClr val="tx1"/>
                </a:solidFill>
                <a:latin typeface="Calibri" charset="0"/>
                <a:ea typeface="MS PGothic" charset="0"/>
                <a:cs typeface="MS PGothic" charset="0"/>
              </a:defRPr>
            </a:lvl6pPr>
            <a:lvl7pPr marL="3657509" algn="l" defTabSz="609585" rtl="0" eaLnBrk="1" latinLnBrk="0" hangingPunct="1">
              <a:defRPr kern="1200">
                <a:solidFill>
                  <a:schemeClr val="tx1"/>
                </a:solidFill>
                <a:latin typeface="Calibri" charset="0"/>
                <a:ea typeface="MS PGothic" charset="0"/>
                <a:cs typeface="MS PGothic" charset="0"/>
              </a:defRPr>
            </a:lvl7pPr>
            <a:lvl8pPr marL="4267093" algn="l" defTabSz="609585" rtl="0" eaLnBrk="1" latinLnBrk="0" hangingPunct="1">
              <a:defRPr kern="1200">
                <a:solidFill>
                  <a:schemeClr val="tx1"/>
                </a:solidFill>
                <a:latin typeface="Calibri" charset="0"/>
                <a:ea typeface="MS PGothic" charset="0"/>
                <a:cs typeface="MS PGothic" charset="0"/>
              </a:defRPr>
            </a:lvl8pPr>
            <a:lvl9pPr marL="4876678" algn="l" defTabSz="609585" rtl="0" eaLnBrk="1" latinLnBrk="0" hangingPunct="1">
              <a:defRPr kern="1200">
                <a:solidFill>
                  <a:schemeClr val="tx1"/>
                </a:solidFill>
                <a:latin typeface="Calibri" charset="0"/>
                <a:ea typeface="MS PGothic" charset="0"/>
                <a:cs typeface="MS PGothic" charset="0"/>
              </a:defRPr>
            </a:lvl9pPr>
          </a:lstStyle>
          <a:p>
            <a:pPr marL="0" indent="0" algn="ctr" defTabSz="1216236">
              <a:spcBef>
                <a:spcPct val="0"/>
              </a:spcBef>
              <a:spcAft>
                <a:spcPts val="0"/>
              </a:spcAft>
              <a:buClrTx/>
              <a:buSzTx/>
              <a:buNone/>
            </a:pPr>
            <a:endParaRPr lang="en-GB" altLang="en-US" sz="2133" b="1" kern="0">
              <a:solidFill>
                <a:srgbClr val="000000"/>
              </a:solidFill>
            </a:endParaRPr>
          </a:p>
        </p:txBody>
      </p:sp>
      <p:sp>
        <p:nvSpPr>
          <p:cNvPr id="37" name="Rounded Rectangle 3">
            <a:extLst>
              <a:ext uri="{FF2B5EF4-FFF2-40B4-BE49-F238E27FC236}">
                <a16:creationId xmlns:a16="http://schemas.microsoft.com/office/drawing/2014/main" id="{B4A73F2F-1746-45EB-A981-8D19C3DE1957}"/>
              </a:ext>
            </a:extLst>
          </p:cNvPr>
          <p:cNvSpPr>
            <a:spLocks noChangeArrowheads="1"/>
          </p:cNvSpPr>
          <p:nvPr/>
        </p:nvSpPr>
        <p:spPr bwMode="auto">
          <a:xfrm>
            <a:off x="8796805" y="1412352"/>
            <a:ext cx="2736964" cy="4424204"/>
          </a:xfrm>
          <a:prstGeom prst="rect">
            <a:avLst/>
          </a:prstGeom>
          <a:noFill/>
          <a:ln w="19050">
            <a:solidFill>
              <a:schemeClr val="accent2"/>
            </a:solidFill>
            <a:round/>
            <a:headEnd/>
            <a:tailEnd/>
          </a:ln>
          <a:effectLst/>
        </p:spPr>
        <p:txBody>
          <a:bodyPr lIns="0" tIns="0" rIns="0" bIns="0" anchor="ctr"/>
          <a:lstStyle>
            <a:defPPr>
              <a:defRPr lang="en-US"/>
            </a:defPPr>
            <a:lvl1pPr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609585"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3047924" algn="l" defTabSz="609585" rtl="0" eaLnBrk="1" latinLnBrk="0" hangingPunct="1">
              <a:defRPr kern="1200">
                <a:solidFill>
                  <a:schemeClr val="tx1"/>
                </a:solidFill>
                <a:latin typeface="Calibri" charset="0"/>
                <a:ea typeface="MS PGothic" charset="0"/>
                <a:cs typeface="MS PGothic" charset="0"/>
              </a:defRPr>
            </a:lvl6pPr>
            <a:lvl7pPr marL="3657509" algn="l" defTabSz="609585" rtl="0" eaLnBrk="1" latinLnBrk="0" hangingPunct="1">
              <a:defRPr kern="1200">
                <a:solidFill>
                  <a:schemeClr val="tx1"/>
                </a:solidFill>
                <a:latin typeface="Calibri" charset="0"/>
                <a:ea typeface="MS PGothic" charset="0"/>
                <a:cs typeface="MS PGothic" charset="0"/>
              </a:defRPr>
            </a:lvl7pPr>
            <a:lvl8pPr marL="4267093" algn="l" defTabSz="609585" rtl="0" eaLnBrk="1" latinLnBrk="0" hangingPunct="1">
              <a:defRPr kern="1200">
                <a:solidFill>
                  <a:schemeClr val="tx1"/>
                </a:solidFill>
                <a:latin typeface="Calibri" charset="0"/>
                <a:ea typeface="MS PGothic" charset="0"/>
                <a:cs typeface="MS PGothic" charset="0"/>
              </a:defRPr>
            </a:lvl8pPr>
            <a:lvl9pPr marL="4876678" algn="l" defTabSz="609585" rtl="0" eaLnBrk="1" latinLnBrk="0" hangingPunct="1">
              <a:defRPr kern="1200">
                <a:solidFill>
                  <a:schemeClr val="tx1"/>
                </a:solidFill>
                <a:latin typeface="Calibri" charset="0"/>
                <a:ea typeface="MS PGothic" charset="0"/>
                <a:cs typeface="MS PGothic" charset="0"/>
              </a:defRPr>
            </a:lvl9pPr>
          </a:lstStyle>
          <a:p>
            <a:pPr marL="0" indent="0" algn="ctr" defTabSz="1216236">
              <a:spcBef>
                <a:spcPct val="0"/>
              </a:spcBef>
              <a:spcAft>
                <a:spcPts val="0"/>
              </a:spcAft>
              <a:buClrTx/>
              <a:buSzTx/>
              <a:buNone/>
            </a:pPr>
            <a:endParaRPr lang="en-GB" altLang="en-US" sz="2133" b="1" kern="0">
              <a:solidFill>
                <a:srgbClr val="000000"/>
              </a:solidFill>
            </a:endParaRPr>
          </a:p>
        </p:txBody>
      </p:sp>
      <p:sp>
        <p:nvSpPr>
          <p:cNvPr id="38" name="Title 2">
            <a:extLst>
              <a:ext uri="{FF2B5EF4-FFF2-40B4-BE49-F238E27FC236}">
                <a16:creationId xmlns:a16="http://schemas.microsoft.com/office/drawing/2014/main" id="{BC5F058D-B765-4BC3-A57B-345674AB77AF}"/>
              </a:ext>
            </a:extLst>
          </p:cNvPr>
          <p:cNvSpPr txBox="1">
            <a:spLocks/>
          </p:cNvSpPr>
          <p:nvPr/>
        </p:nvSpPr>
        <p:spPr>
          <a:xfrm>
            <a:off x="8840278" y="1260279"/>
            <a:ext cx="2650477" cy="365760"/>
          </a:xfrm>
          <a:prstGeom prst="rect">
            <a:avLst/>
          </a:prstGeom>
          <a:solidFill>
            <a:schemeClr val="accent2"/>
          </a:solidFill>
          <a:ln w="28575">
            <a:noFill/>
          </a:ln>
        </p:spPr>
        <p:txBody>
          <a:bodyPr wrap="square" lIns="96000" rIns="96000" anchor="ctr">
            <a:noAutofit/>
          </a:bodyPr>
          <a:lstStyle>
            <a:defPPr>
              <a:defRPr lang="en-US"/>
            </a:defPPr>
            <a:lvl1pPr algn="ctr" defTabSz="1214646">
              <a:defRPr sz="1867" b="1">
                <a:solidFill>
                  <a:srgbClr val="FFFFFF"/>
                </a:solidFill>
                <a:latin typeface="Arial" panose="020B0604020202020204"/>
              </a:defRPr>
            </a:lvl1pPr>
            <a:lvl2pPr marL="609585"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3047924" algn="l" defTabSz="609585" rtl="0" eaLnBrk="1" latinLnBrk="0" hangingPunct="1">
              <a:defRPr kern="1200">
                <a:solidFill>
                  <a:schemeClr val="tx1"/>
                </a:solidFill>
                <a:latin typeface="Calibri" charset="0"/>
                <a:ea typeface="MS PGothic" charset="0"/>
                <a:cs typeface="MS PGothic" charset="0"/>
              </a:defRPr>
            </a:lvl6pPr>
            <a:lvl7pPr marL="3657509" algn="l" defTabSz="609585" rtl="0" eaLnBrk="1" latinLnBrk="0" hangingPunct="1">
              <a:defRPr kern="1200">
                <a:solidFill>
                  <a:schemeClr val="tx1"/>
                </a:solidFill>
                <a:latin typeface="Calibri" charset="0"/>
                <a:ea typeface="MS PGothic" charset="0"/>
                <a:cs typeface="MS PGothic" charset="0"/>
              </a:defRPr>
            </a:lvl7pPr>
            <a:lvl8pPr marL="4267093" algn="l" defTabSz="609585" rtl="0" eaLnBrk="1" latinLnBrk="0" hangingPunct="1">
              <a:defRPr kern="1200">
                <a:solidFill>
                  <a:schemeClr val="tx1"/>
                </a:solidFill>
                <a:latin typeface="Calibri" charset="0"/>
                <a:ea typeface="MS PGothic" charset="0"/>
                <a:cs typeface="MS PGothic" charset="0"/>
              </a:defRPr>
            </a:lvl8pPr>
            <a:lvl9pPr marL="4876678" algn="l" defTabSz="609585" rtl="0" eaLnBrk="1" latinLnBrk="0" hangingPunct="1">
              <a:defRPr kern="1200">
                <a:solidFill>
                  <a:schemeClr val="tx1"/>
                </a:solidFill>
                <a:latin typeface="Calibri" charset="0"/>
                <a:ea typeface="MS PGothic" charset="0"/>
                <a:cs typeface="MS PGothic" charset="0"/>
              </a:defRPr>
            </a:lvl9pPr>
          </a:lstStyle>
          <a:p>
            <a:r>
              <a:rPr lang="en-GB"/>
              <a:t>Finerenone</a:t>
            </a:r>
          </a:p>
        </p:txBody>
      </p:sp>
      <p:sp>
        <p:nvSpPr>
          <p:cNvPr id="39" name="Rectangle 38">
            <a:extLst>
              <a:ext uri="{FF2B5EF4-FFF2-40B4-BE49-F238E27FC236}">
                <a16:creationId xmlns:a16="http://schemas.microsoft.com/office/drawing/2014/main" id="{763E27D0-15C1-4F3E-BB2E-12367436F081}"/>
              </a:ext>
            </a:extLst>
          </p:cNvPr>
          <p:cNvSpPr/>
          <p:nvPr/>
        </p:nvSpPr>
        <p:spPr>
          <a:xfrm>
            <a:off x="3130912" y="1260279"/>
            <a:ext cx="5396464" cy="365760"/>
          </a:xfrm>
          <a:prstGeom prst="rect">
            <a:avLst/>
          </a:prstGeom>
          <a:solidFill>
            <a:schemeClr val="accent1"/>
          </a:solidFill>
          <a:ln w="28575">
            <a:noFill/>
          </a:ln>
        </p:spPr>
        <p:txBody>
          <a:bodyPr wrap="square" lIns="96000" rIns="96000" anchor="ctr">
            <a:noAutofit/>
          </a:bodyPr>
          <a:lstStyle>
            <a:defPPr>
              <a:defRPr lang="en-US"/>
            </a:defPPr>
            <a:lvl1pPr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609585"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3047924" algn="l" defTabSz="609585" rtl="0" eaLnBrk="1" latinLnBrk="0" hangingPunct="1">
              <a:defRPr kern="1200">
                <a:solidFill>
                  <a:schemeClr val="tx1"/>
                </a:solidFill>
                <a:latin typeface="Calibri" charset="0"/>
                <a:ea typeface="MS PGothic" charset="0"/>
                <a:cs typeface="MS PGothic" charset="0"/>
              </a:defRPr>
            </a:lvl6pPr>
            <a:lvl7pPr marL="3657509" algn="l" defTabSz="609585" rtl="0" eaLnBrk="1" latinLnBrk="0" hangingPunct="1">
              <a:defRPr kern="1200">
                <a:solidFill>
                  <a:schemeClr val="tx1"/>
                </a:solidFill>
                <a:latin typeface="Calibri" charset="0"/>
                <a:ea typeface="MS PGothic" charset="0"/>
                <a:cs typeface="MS PGothic" charset="0"/>
              </a:defRPr>
            </a:lvl7pPr>
            <a:lvl8pPr marL="4267093" algn="l" defTabSz="609585" rtl="0" eaLnBrk="1" latinLnBrk="0" hangingPunct="1">
              <a:defRPr kern="1200">
                <a:solidFill>
                  <a:schemeClr val="tx1"/>
                </a:solidFill>
                <a:latin typeface="Calibri" charset="0"/>
                <a:ea typeface="MS PGothic" charset="0"/>
                <a:cs typeface="MS PGothic" charset="0"/>
              </a:defRPr>
            </a:lvl8pPr>
            <a:lvl9pPr marL="4876678" algn="l" defTabSz="609585" rtl="0" eaLnBrk="1" latinLnBrk="0" hangingPunct="1">
              <a:defRPr kern="1200">
                <a:solidFill>
                  <a:schemeClr val="tx1"/>
                </a:solidFill>
                <a:latin typeface="Calibri" charset="0"/>
                <a:ea typeface="MS PGothic" charset="0"/>
                <a:cs typeface="MS PGothic" charset="0"/>
              </a:defRPr>
            </a:lvl9pPr>
          </a:lstStyle>
          <a:p>
            <a:pPr algn="ctr" defTabSz="1214646"/>
            <a:r>
              <a:rPr lang="en-GB" sz="1867" b="1">
                <a:solidFill>
                  <a:srgbClr val="FFFFFF"/>
                </a:solidFill>
                <a:latin typeface="Arial" panose="020B0604020202020204"/>
              </a:rPr>
              <a:t>Aldosterone antagonists</a:t>
            </a:r>
          </a:p>
        </p:txBody>
      </p:sp>
      <p:sp>
        <p:nvSpPr>
          <p:cNvPr id="40" name="TextBox 26">
            <a:extLst>
              <a:ext uri="{FF2B5EF4-FFF2-40B4-BE49-F238E27FC236}">
                <a16:creationId xmlns:a16="http://schemas.microsoft.com/office/drawing/2014/main" id="{0B3DDE95-55A9-489B-BB92-4989DE024A54}"/>
              </a:ext>
            </a:extLst>
          </p:cNvPr>
          <p:cNvSpPr txBox="1"/>
          <p:nvPr/>
        </p:nvSpPr>
        <p:spPr>
          <a:xfrm>
            <a:off x="5998248" y="2125877"/>
            <a:ext cx="1275150" cy="276999"/>
          </a:xfrm>
          <a:prstGeom prst="rect">
            <a:avLst/>
          </a:prstGeom>
          <a:noFill/>
        </p:spPr>
        <p:txBody>
          <a:bodyPr wrap="square" rtlCol="0">
            <a:spAutoFit/>
          </a:bodyPr>
          <a:lstStyle/>
          <a:p>
            <a:r>
              <a:rPr lang="en-GB" sz="1200">
                <a:solidFill>
                  <a:srgbClr val="3D7EB8"/>
                </a:solidFill>
                <a:latin typeface="Arial" panose="020B0604020202020204" pitchFamily="34" charset="0"/>
                <a:cs typeface="Arial" panose="020B0604020202020204" pitchFamily="34" charset="0"/>
              </a:rPr>
              <a:t>Eplerenone</a:t>
            </a:r>
          </a:p>
        </p:txBody>
      </p:sp>
      <p:cxnSp>
        <p:nvCxnSpPr>
          <p:cNvPr id="41" name="Straight Connector 40">
            <a:extLst>
              <a:ext uri="{FF2B5EF4-FFF2-40B4-BE49-F238E27FC236}">
                <a16:creationId xmlns:a16="http://schemas.microsoft.com/office/drawing/2014/main" id="{6555D445-2952-42F6-B7D0-11A9482F3EFF}"/>
              </a:ext>
            </a:extLst>
          </p:cNvPr>
          <p:cNvCxnSpPr>
            <a:cxnSpLocks/>
          </p:cNvCxnSpPr>
          <p:nvPr/>
        </p:nvCxnSpPr>
        <p:spPr>
          <a:xfrm>
            <a:off x="5856048" y="1729573"/>
            <a:ext cx="36752" cy="4106983"/>
          </a:xfrm>
          <a:prstGeom prst="line">
            <a:avLst/>
          </a:prstGeom>
          <a:noFill/>
          <a:ln w="19050">
            <a:solidFill>
              <a:schemeClr val="accent1"/>
            </a:solidFill>
            <a:round/>
            <a:headEnd/>
            <a:tailEnd/>
          </a:ln>
          <a:effectLst/>
        </p:spPr>
      </p:cxnSp>
      <p:cxnSp>
        <p:nvCxnSpPr>
          <p:cNvPr id="42" name="Straight Connector 41">
            <a:extLst>
              <a:ext uri="{FF2B5EF4-FFF2-40B4-BE49-F238E27FC236}">
                <a16:creationId xmlns:a16="http://schemas.microsoft.com/office/drawing/2014/main" id="{979EC0FC-B0DE-4A01-994E-D93CEA428477}"/>
              </a:ext>
            </a:extLst>
          </p:cNvPr>
          <p:cNvCxnSpPr>
            <a:cxnSpLocks/>
          </p:cNvCxnSpPr>
          <p:nvPr/>
        </p:nvCxnSpPr>
        <p:spPr>
          <a:xfrm>
            <a:off x="6096000" y="2375275"/>
            <a:ext cx="1529562" cy="0"/>
          </a:xfrm>
          <a:prstGeom prst="line">
            <a:avLst/>
          </a:prstGeom>
          <a:ln w="7620">
            <a:solidFill>
              <a:srgbClr val="53585A"/>
            </a:solidFill>
            <a:tailEnd type="oval" w="sm" len="sm"/>
          </a:ln>
        </p:spPr>
        <p:style>
          <a:lnRef idx="1">
            <a:schemeClr val="accent1"/>
          </a:lnRef>
          <a:fillRef idx="0">
            <a:schemeClr val="accent1"/>
          </a:fillRef>
          <a:effectRef idx="0">
            <a:schemeClr val="accent1"/>
          </a:effectRef>
          <a:fontRef idx="minor">
            <a:schemeClr val="tx1"/>
          </a:fontRef>
        </p:style>
      </p:cxnSp>
      <p:pic>
        <p:nvPicPr>
          <p:cNvPr id="43" name="Picture 42">
            <a:extLst>
              <a:ext uri="{FF2B5EF4-FFF2-40B4-BE49-F238E27FC236}">
                <a16:creationId xmlns:a16="http://schemas.microsoft.com/office/drawing/2014/main" id="{8A775883-01AF-4088-85B7-56B060C2EB6A}"/>
              </a:ext>
            </a:extLst>
          </p:cNvPr>
          <p:cNvPicPr>
            <a:picLocks noChangeAspect="1"/>
          </p:cNvPicPr>
          <p:nvPr/>
        </p:nvPicPr>
        <p:blipFill>
          <a:blip r:embed="rId7" cstate="email">
            <a:extLst>
              <a:ext uri="{28A0092B-C50C-407E-A947-70E740481C1C}">
                <a14:useLocalDpi xmlns:a14="http://schemas.microsoft.com/office/drawing/2010/main" val="0"/>
              </a:ext>
            </a:extLst>
          </a:blip>
          <a:srcRect/>
          <a:stretch/>
        </p:blipFill>
        <p:spPr>
          <a:xfrm>
            <a:off x="6054018" y="2244652"/>
            <a:ext cx="1028700" cy="1028700"/>
          </a:xfrm>
          <a:prstGeom prst="rect">
            <a:avLst/>
          </a:prstGeom>
        </p:spPr>
      </p:pic>
      <p:pic>
        <p:nvPicPr>
          <p:cNvPr id="44" name="Picture 43">
            <a:extLst>
              <a:ext uri="{FF2B5EF4-FFF2-40B4-BE49-F238E27FC236}">
                <a16:creationId xmlns:a16="http://schemas.microsoft.com/office/drawing/2014/main" id="{90237466-59FF-4406-AE03-7DA62500720A}"/>
              </a:ext>
            </a:extLst>
          </p:cNvPr>
          <p:cNvPicPr>
            <a:picLocks noChangeAspect="1"/>
          </p:cNvPicPr>
          <p:nvPr/>
        </p:nvPicPr>
        <p:blipFill>
          <a:blip r:embed="rId8" cstate="email">
            <a:extLst>
              <a:ext uri="{28A0092B-C50C-407E-A947-70E740481C1C}">
                <a14:useLocalDpi xmlns:a14="http://schemas.microsoft.com/office/drawing/2010/main" val="0"/>
              </a:ext>
            </a:extLst>
          </a:blip>
          <a:srcRect/>
          <a:stretch/>
        </p:blipFill>
        <p:spPr>
          <a:xfrm>
            <a:off x="3316630" y="2246372"/>
            <a:ext cx="1028700" cy="1028700"/>
          </a:xfrm>
          <a:prstGeom prst="rect">
            <a:avLst/>
          </a:prstGeom>
        </p:spPr>
      </p:pic>
      <p:pic>
        <p:nvPicPr>
          <p:cNvPr id="45" name="Picture 44">
            <a:extLst>
              <a:ext uri="{FF2B5EF4-FFF2-40B4-BE49-F238E27FC236}">
                <a16:creationId xmlns:a16="http://schemas.microsoft.com/office/drawing/2014/main" id="{6D98339C-4DCF-46D4-A5C9-587E669EF1B6}"/>
              </a:ext>
            </a:extLst>
          </p:cNvPr>
          <p:cNvPicPr>
            <a:picLocks noChangeAspect="1"/>
          </p:cNvPicPr>
          <p:nvPr/>
        </p:nvPicPr>
        <p:blipFill>
          <a:blip r:embed="rId9" cstate="email">
            <a:extLst>
              <a:ext uri="{28A0092B-C50C-407E-A947-70E740481C1C}">
                <a14:useLocalDpi xmlns:a14="http://schemas.microsoft.com/office/drawing/2010/main" val="0"/>
              </a:ext>
            </a:extLst>
          </a:blip>
          <a:srcRect/>
          <a:stretch/>
        </p:blipFill>
        <p:spPr>
          <a:xfrm>
            <a:off x="8978373" y="2297807"/>
            <a:ext cx="925830" cy="925830"/>
          </a:xfrm>
          <a:prstGeom prst="rect">
            <a:avLst/>
          </a:prstGeom>
        </p:spPr>
      </p:pic>
      <p:sp>
        <p:nvSpPr>
          <p:cNvPr id="46" name="Rounded Rectangle 3">
            <a:extLst>
              <a:ext uri="{FF2B5EF4-FFF2-40B4-BE49-F238E27FC236}">
                <a16:creationId xmlns:a16="http://schemas.microsoft.com/office/drawing/2014/main" id="{324D8333-572E-4322-A2A5-CBF05212AA1D}"/>
              </a:ext>
            </a:extLst>
          </p:cNvPr>
          <p:cNvSpPr>
            <a:spLocks noChangeArrowheads="1"/>
          </p:cNvSpPr>
          <p:nvPr/>
        </p:nvSpPr>
        <p:spPr bwMode="auto">
          <a:xfrm>
            <a:off x="8805642" y="5906192"/>
            <a:ext cx="2736964" cy="405699"/>
          </a:xfrm>
          <a:prstGeom prst="rect">
            <a:avLst/>
          </a:prstGeom>
          <a:noFill/>
          <a:ln w="19050">
            <a:solidFill>
              <a:schemeClr val="accent2"/>
            </a:solidFill>
            <a:round/>
            <a:headEnd/>
            <a:tailEnd/>
          </a:ln>
          <a:effectLst/>
        </p:spPr>
        <p:txBody>
          <a:bodyPr lIns="0" tIns="0" rIns="0" bIns="0" anchor="ctr"/>
          <a:lstStyle>
            <a:defPPr>
              <a:defRPr lang="en-US"/>
            </a:defPPr>
            <a:lvl1pPr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609585"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3047924" algn="l" defTabSz="609585" rtl="0" eaLnBrk="1" latinLnBrk="0" hangingPunct="1">
              <a:defRPr kern="1200">
                <a:solidFill>
                  <a:schemeClr val="tx1"/>
                </a:solidFill>
                <a:latin typeface="Calibri" charset="0"/>
                <a:ea typeface="MS PGothic" charset="0"/>
                <a:cs typeface="MS PGothic" charset="0"/>
              </a:defRPr>
            </a:lvl6pPr>
            <a:lvl7pPr marL="3657509" algn="l" defTabSz="609585" rtl="0" eaLnBrk="1" latinLnBrk="0" hangingPunct="1">
              <a:defRPr kern="1200">
                <a:solidFill>
                  <a:schemeClr val="tx1"/>
                </a:solidFill>
                <a:latin typeface="Calibri" charset="0"/>
                <a:ea typeface="MS PGothic" charset="0"/>
                <a:cs typeface="MS PGothic" charset="0"/>
              </a:defRPr>
            </a:lvl7pPr>
            <a:lvl8pPr marL="4267093" algn="l" defTabSz="609585" rtl="0" eaLnBrk="1" latinLnBrk="0" hangingPunct="1">
              <a:defRPr kern="1200">
                <a:solidFill>
                  <a:schemeClr val="tx1"/>
                </a:solidFill>
                <a:latin typeface="Calibri" charset="0"/>
                <a:ea typeface="MS PGothic" charset="0"/>
                <a:cs typeface="MS PGothic" charset="0"/>
              </a:defRPr>
            </a:lvl8pPr>
            <a:lvl9pPr marL="4876678" algn="l" defTabSz="609585" rtl="0" eaLnBrk="1" latinLnBrk="0" hangingPunct="1">
              <a:defRPr kern="1200">
                <a:solidFill>
                  <a:schemeClr val="tx1"/>
                </a:solidFill>
                <a:latin typeface="Calibri" charset="0"/>
                <a:ea typeface="MS PGothic" charset="0"/>
                <a:cs typeface="MS PGothic" charset="0"/>
              </a:defRPr>
            </a:lvl9pPr>
          </a:lstStyle>
          <a:p>
            <a:pPr algn="ctr" defTabSz="1216236">
              <a:lnSpc>
                <a:spcPts val="1400"/>
              </a:lnSpc>
              <a:spcAft>
                <a:spcPts val="0"/>
              </a:spcAft>
            </a:pPr>
            <a:r>
              <a:rPr lang="en-GB" sz="1200">
                <a:latin typeface="+mn-lt"/>
                <a:ea typeface="+mn-ea"/>
                <a:cs typeface="Arial" panose="020B0604020202020204" pitchFamily="34" charset="0"/>
              </a:rPr>
              <a:t>Based on preclinical data and </a:t>
            </a:r>
          </a:p>
          <a:p>
            <a:pPr algn="ctr" defTabSz="1216236">
              <a:lnSpc>
                <a:spcPts val="1400"/>
              </a:lnSpc>
              <a:spcAft>
                <a:spcPts val="0"/>
              </a:spcAft>
            </a:pPr>
            <a:r>
              <a:rPr lang="en-GB" sz="1200">
                <a:latin typeface="+mn-lt"/>
                <a:ea typeface="+mn-ea"/>
                <a:cs typeface="Arial" panose="020B0604020202020204" pitchFamily="34" charset="0"/>
              </a:rPr>
              <a:t>Phase III programme</a:t>
            </a:r>
            <a:endParaRPr lang="en-GB" altLang="en-US" sz="900" b="1" kern="0">
              <a:solidFill>
                <a:srgbClr val="000000"/>
              </a:solidFill>
            </a:endParaRPr>
          </a:p>
        </p:txBody>
      </p:sp>
    </p:spTree>
    <p:extLst>
      <p:ext uri="{BB962C8B-B14F-4D97-AF65-F5344CB8AC3E}">
        <p14:creationId xmlns:p14="http://schemas.microsoft.com/office/powerpoint/2010/main" val="174295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550CD-8A7D-474E-A6B9-EA2C0A943113}"/>
              </a:ext>
            </a:extLst>
          </p:cNvPr>
          <p:cNvSpPr>
            <a:spLocks noGrp="1"/>
          </p:cNvSpPr>
          <p:nvPr>
            <p:ph type="title"/>
          </p:nvPr>
        </p:nvSpPr>
        <p:spPr/>
        <p:txBody>
          <a:bodyPr>
            <a:normAutofit/>
          </a:bodyPr>
          <a:lstStyle/>
          <a:p>
            <a:r>
              <a:rPr lang="en-GB" sz="2400"/>
              <a:t>Finerenone is a selective nonsteroidal MRA that interacts with the MR in a different way to steroidal MRAs</a:t>
            </a:r>
          </a:p>
        </p:txBody>
      </p:sp>
      <p:sp>
        <p:nvSpPr>
          <p:cNvPr id="3" name="Footer Placeholder 2">
            <a:extLst>
              <a:ext uri="{FF2B5EF4-FFF2-40B4-BE49-F238E27FC236}">
                <a16:creationId xmlns:a16="http://schemas.microsoft.com/office/drawing/2014/main" id="{8370A83A-D211-485D-A74D-9F150D65C8FF}"/>
              </a:ext>
            </a:extLst>
          </p:cNvPr>
          <p:cNvSpPr>
            <a:spLocks noGrp="1"/>
          </p:cNvSpPr>
          <p:nvPr>
            <p:ph type="ftr" sz="quarter" idx="10"/>
          </p:nvPr>
        </p:nvSpPr>
        <p:spPr>
          <a:xfrm>
            <a:off x="932597" y="6092825"/>
            <a:ext cx="9470577" cy="506124"/>
          </a:xfrm>
        </p:spPr>
        <p:txBody>
          <a:bodyPr/>
          <a:lstStyle/>
          <a:p>
            <a:r>
              <a:rPr lang="en-US">
                <a:solidFill>
                  <a:srgbClr val="53585A"/>
                </a:solidFill>
              </a:rPr>
              <a:t>DNA, deoxyribonucleic acid; MR, mineralocorticoid receptor; MRA, mineralocorticoid receptor antagonist</a:t>
            </a:r>
          </a:p>
          <a:p>
            <a:r>
              <a:rPr lang="en-US">
                <a:solidFill>
                  <a:srgbClr val="53585A"/>
                </a:solidFill>
              </a:rPr>
              <a:t>1. Agarwal R, </a:t>
            </a:r>
            <a:r>
              <a:rPr lang="en-US" i="1">
                <a:solidFill>
                  <a:srgbClr val="53585A"/>
                </a:solidFill>
              </a:rPr>
              <a:t>et al. </a:t>
            </a:r>
            <a:r>
              <a:rPr lang="en-US" i="1" err="1">
                <a:solidFill>
                  <a:srgbClr val="53585A"/>
                </a:solidFill>
              </a:rPr>
              <a:t>Eur</a:t>
            </a:r>
            <a:r>
              <a:rPr lang="en-US" i="1">
                <a:solidFill>
                  <a:srgbClr val="53585A"/>
                </a:solidFill>
              </a:rPr>
              <a:t> Heart J</a:t>
            </a:r>
            <a:r>
              <a:rPr lang="en-US">
                <a:solidFill>
                  <a:srgbClr val="53585A"/>
                </a:solidFill>
              </a:rPr>
              <a:t> 2021;42:152–161; 2. Agarwal R, </a:t>
            </a:r>
            <a:r>
              <a:rPr lang="en-US" i="1">
                <a:solidFill>
                  <a:srgbClr val="53585A"/>
                </a:solidFill>
              </a:rPr>
              <a:t>et al. </a:t>
            </a:r>
            <a:r>
              <a:rPr lang="en-GB" i="1"/>
              <a:t>Nephrol Dial Transplant </a:t>
            </a:r>
            <a:r>
              <a:rPr lang="en-GB"/>
              <a:t>2020;</a:t>
            </a:r>
            <a:r>
              <a:rPr lang="en-CH" b="0" i="0">
                <a:solidFill>
                  <a:srgbClr val="303030"/>
                </a:solidFill>
                <a:effectLst/>
                <a:latin typeface="Arial" panose="020B0604020202020204" pitchFamily="34" charset="0"/>
              </a:rPr>
              <a:t>37(6):1014–1023</a:t>
            </a:r>
            <a:r>
              <a:rPr lang="en-GB"/>
              <a:t>; 3. </a:t>
            </a:r>
            <a:r>
              <a:rPr lang="en-US" err="1">
                <a:solidFill>
                  <a:srgbClr val="53585A"/>
                </a:solidFill>
              </a:rPr>
              <a:t>Bakris</a:t>
            </a:r>
            <a:r>
              <a:rPr lang="en-US">
                <a:solidFill>
                  <a:srgbClr val="53585A"/>
                </a:solidFill>
              </a:rPr>
              <a:t> GB, </a:t>
            </a:r>
            <a:r>
              <a:rPr lang="en-US" i="1">
                <a:solidFill>
                  <a:srgbClr val="53585A"/>
                </a:solidFill>
              </a:rPr>
              <a:t>et al. N </a:t>
            </a:r>
            <a:r>
              <a:rPr lang="en-US" i="1" err="1">
                <a:solidFill>
                  <a:srgbClr val="53585A"/>
                </a:solidFill>
              </a:rPr>
              <a:t>Engl</a:t>
            </a:r>
            <a:r>
              <a:rPr lang="en-US" i="1">
                <a:solidFill>
                  <a:srgbClr val="53585A"/>
                </a:solidFill>
              </a:rPr>
              <a:t> J Med </a:t>
            </a:r>
            <a:r>
              <a:rPr lang="en-US">
                <a:solidFill>
                  <a:srgbClr val="53585A"/>
                </a:solidFill>
              </a:rPr>
              <a:t>2020;383:2219–2229; 4. Pitt B, </a:t>
            </a:r>
            <a:r>
              <a:rPr lang="en-US" i="1">
                <a:solidFill>
                  <a:srgbClr val="53585A"/>
                </a:solidFill>
              </a:rPr>
              <a:t>et al. N </a:t>
            </a:r>
            <a:r>
              <a:rPr lang="en-US" i="1" err="1">
                <a:solidFill>
                  <a:srgbClr val="53585A"/>
                </a:solidFill>
              </a:rPr>
              <a:t>Engl</a:t>
            </a:r>
            <a:r>
              <a:rPr lang="en-US" i="1">
                <a:solidFill>
                  <a:srgbClr val="53585A"/>
                </a:solidFill>
              </a:rPr>
              <a:t> J Med </a:t>
            </a:r>
            <a:r>
              <a:rPr lang="en-US">
                <a:solidFill>
                  <a:srgbClr val="53585A"/>
                </a:solidFill>
              </a:rPr>
              <a:t>2021</a:t>
            </a:r>
            <a:r>
              <a:rPr lang="en-GB"/>
              <a:t>;385:2252-63</a:t>
            </a:r>
            <a:endParaRPr lang="en-US"/>
          </a:p>
        </p:txBody>
      </p:sp>
      <p:sp>
        <p:nvSpPr>
          <p:cNvPr id="4" name="Slide Number Placeholder 3">
            <a:extLst>
              <a:ext uri="{FF2B5EF4-FFF2-40B4-BE49-F238E27FC236}">
                <a16:creationId xmlns:a16="http://schemas.microsoft.com/office/drawing/2014/main" id="{E96CD6B0-8249-4928-8FC9-4DA6FC381906}"/>
              </a:ext>
            </a:extLst>
          </p:cNvPr>
          <p:cNvSpPr>
            <a:spLocks noGrp="1"/>
          </p:cNvSpPr>
          <p:nvPr>
            <p:ph type="sldNum" sz="quarter" idx="11"/>
          </p:nvPr>
        </p:nvSpPr>
        <p:spPr/>
        <p:txBody>
          <a:bodyPr/>
          <a:lstStyle/>
          <a:p>
            <a:fld id="{7AF8E309-D608-654D-B811-6A2C46C88181}" type="slidenum">
              <a:rPr lang="en-US" smtClean="0"/>
              <a:pPr/>
              <a:t>8</a:t>
            </a:fld>
            <a:endParaRPr lang="en-US"/>
          </a:p>
        </p:txBody>
      </p:sp>
      <p:sp>
        <p:nvSpPr>
          <p:cNvPr id="5" name="Content Placeholder 4">
            <a:extLst>
              <a:ext uri="{FF2B5EF4-FFF2-40B4-BE49-F238E27FC236}">
                <a16:creationId xmlns:a16="http://schemas.microsoft.com/office/drawing/2014/main" id="{7E4218D8-D82F-4084-8AFF-880999FECCA1}"/>
              </a:ext>
            </a:extLst>
          </p:cNvPr>
          <p:cNvSpPr>
            <a:spLocks noGrp="1"/>
          </p:cNvSpPr>
          <p:nvPr>
            <p:ph sz="quarter" idx="12"/>
          </p:nvPr>
        </p:nvSpPr>
        <p:spPr>
          <a:xfrm>
            <a:off x="623887" y="1412873"/>
            <a:ext cx="5447063" cy="4536000"/>
          </a:xfrm>
        </p:spPr>
        <p:txBody>
          <a:bodyPr anchor="t">
            <a:noAutofit/>
          </a:bodyPr>
          <a:lstStyle/>
          <a:p>
            <a:r>
              <a:rPr lang="en-GB" sz="2000"/>
              <a:t>Finerenone blocks MR overactivation, which contributes to inflammation and fibrosis, leading to kidney and CV damage</a:t>
            </a:r>
            <a:r>
              <a:rPr lang="en-GB" sz="2000" baseline="30000"/>
              <a:t>1,2</a:t>
            </a:r>
          </a:p>
          <a:p>
            <a:r>
              <a:rPr lang="en-GB" sz="2000"/>
              <a:t>Finerenone has a unique binding mechanism and distribution vs steroidal MRAs, which results in high potency, selectivity and a differential effect on MR cofactor binding</a:t>
            </a:r>
            <a:r>
              <a:rPr lang="en-GB" sz="2000" baseline="30000"/>
              <a:t>1,2</a:t>
            </a:r>
          </a:p>
          <a:p>
            <a:r>
              <a:rPr lang="en-GB" sz="2000"/>
              <a:t>In FIDELIO-DKD and FIGARO-DKD, finerenone was shown to slow CKD progression and improve CV outcomes in patients with CKD and T2D</a:t>
            </a:r>
            <a:r>
              <a:rPr lang="en-GB" sz="2000" baseline="30000"/>
              <a:t>3,4</a:t>
            </a:r>
          </a:p>
          <a:p>
            <a:pPr lvl="1"/>
            <a:r>
              <a:rPr lang="en-GB" sz="1800"/>
              <a:t>The incidence of hyperkalaemia leading to permanent discontinuation was low</a:t>
            </a:r>
            <a:endParaRPr lang="en-GB" sz="1800" baseline="30000"/>
          </a:p>
        </p:txBody>
      </p:sp>
      <p:grpSp>
        <p:nvGrpSpPr>
          <p:cNvPr id="30" name="Group 29">
            <a:extLst>
              <a:ext uri="{FF2B5EF4-FFF2-40B4-BE49-F238E27FC236}">
                <a16:creationId xmlns:a16="http://schemas.microsoft.com/office/drawing/2014/main" id="{1766BDD2-184B-430F-A1DB-1B468C9CF7D5}"/>
              </a:ext>
            </a:extLst>
          </p:cNvPr>
          <p:cNvGrpSpPr/>
          <p:nvPr/>
        </p:nvGrpSpPr>
        <p:grpSpPr>
          <a:xfrm>
            <a:off x="5699733" y="2361124"/>
            <a:ext cx="5993761" cy="2955645"/>
            <a:chOff x="5863952" y="2723856"/>
            <a:chExt cx="5993761" cy="2955645"/>
          </a:xfrm>
        </p:grpSpPr>
        <p:pic>
          <p:nvPicPr>
            <p:cNvPr id="32" name="Kidney">
              <a:extLst>
                <a:ext uri="{FF2B5EF4-FFF2-40B4-BE49-F238E27FC236}">
                  <a16:creationId xmlns:a16="http://schemas.microsoft.com/office/drawing/2014/main" id="{EEC31597-50F5-4BA5-BE35-0B060AA06816}"/>
                </a:ext>
              </a:extLst>
            </p:cNvPr>
            <p:cNvPicPr>
              <a:picLocks noChangeAspect="1"/>
            </p:cNvPicPr>
            <p:nvPr/>
          </p:nvPicPr>
          <p:blipFill rotWithShape="1">
            <a:blip r:embed="rId3" cstate="email">
              <a:alphaModFix amt="50000"/>
              <a:extLst>
                <a:ext uri="{28A0092B-C50C-407E-A947-70E740481C1C}">
                  <a14:useLocalDpi xmlns:a14="http://schemas.microsoft.com/office/drawing/2010/main" val="0"/>
                </a:ext>
              </a:extLst>
            </a:blip>
            <a:srcRect/>
            <a:stretch/>
          </p:blipFill>
          <p:spPr>
            <a:xfrm>
              <a:off x="10899441" y="2913503"/>
              <a:ext cx="958272" cy="1702986"/>
            </a:xfrm>
            <a:prstGeom prst="rect">
              <a:avLst/>
            </a:prstGeom>
            <a:effectLst>
              <a:outerShdw blurRad="254000" dist="317500" dir="5400000" sx="90000" sy="-19000" rotWithShape="0">
                <a:schemeClr val="tx1">
                  <a:alpha val="15000"/>
                </a:schemeClr>
              </a:outerShdw>
            </a:effectLst>
          </p:spPr>
        </p:pic>
        <p:pic>
          <p:nvPicPr>
            <p:cNvPr id="31" name="Heart">
              <a:extLst>
                <a:ext uri="{FF2B5EF4-FFF2-40B4-BE49-F238E27FC236}">
                  <a16:creationId xmlns:a16="http://schemas.microsoft.com/office/drawing/2014/main" id="{7CC9EE4E-9CE3-457F-9BDA-1A90C922A123}"/>
                </a:ext>
              </a:extLst>
            </p:cNvPr>
            <p:cNvPicPr>
              <a:picLocks noChangeAspect="1"/>
            </p:cNvPicPr>
            <p:nvPr/>
          </p:nvPicPr>
          <p:blipFill rotWithShape="1">
            <a:blip r:embed="rId4" cstate="email">
              <a:alphaModFix/>
              <a:extLst>
                <a:ext uri="{28A0092B-C50C-407E-A947-70E740481C1C}">
                  <a14:useLocalDpi xmlns:a14="http://schemas.microsoft.com/office/drawing/2010/main" val="0"/>
                </a:ext>
              </a:extLst>
            </a:blip>
            <a:srcRect/>
            <a:stretch/>
          </p:blipFill>
          <p:spPr>
            <a:xfrm>
              <a:off x="9889717" y="3407259"/>
              <a:ext cx="1494874" cy="2213417"/>
            </a:xfrm>
            <a:prstGeom prst="rect">
              <a:avLst/>
            </a:prstGeom>
            <a:effectLst>
              <a:outerShdw blurRad="304800" dist="317500" dir="5400000" sx="90000" sy="-19000" rotWithShape="0">
                <a:schemeClr val="tx1">
                  <a:alpha val="15000"/>
                </a:schemeClr>
              </a:outerShdw>
            </a:effectLst>
          </p:spPr>
        </p:pic>
        <p:grpSp>
          <p:nvGrpSpPr>
            <p:cNvPr id="34" name="Group 33">
              <a:extLst>
                <a:ext uri="{FF2B5EF4-FFF2-40B4-BE49-F238E27FC236}">
                  <a16:creationId xmlns:a16="http://schemas.microsoft.com/office/drawing/2014/main" id="{08B6A9B9-8504-4CCD-9D49-CFB5F9A00820}"/>
                </a:ext>
              </a:extLst>
            </p:cNvPr>
            <p:cNvGrpSpPr/>
            <p:nvPr/>
          </p:nvGrpSpPr>
          <p:grpSpPr>
            <a:xfrm>
              <a:off x="5863952" y="2723856"/>
              <a:ext cx="4005111" cy="2955645"/>
              <a:chOff x="5592100" y="2625000"/>
              <a:chExt cx="4005111" cy="2955645"/>
            </a:xfrm>
          </p:grpSpPr>
          <p:grpSp>
            <p:nvGrpSpPr>
              <p:cNvPr id="36" name="Group 35">
                <a:extLst>
                  <a:ext uri="{FF2B5EF4-FFF2-40B4-BE49-F238E27FC236}">
                    <a16:creationId xmlns:a16="http://schemas.microsoft.com/office/drawing/2014/main" id="{CD8F3836-1D39-4F0A-8E86-67F9F3E45A7A}"/>
                  </a:ext>
                </a:extLst>
              </p:cNvPr>
              <p:cNvGrpSpPr>
                <a:grpSpLocks noChangeAspect="1"/>
              </p:cNvGrpSpPr>
              <p:nvPr/>
            </p:nvGrpSpPr>
            <p:grpSpPr>
              <a:xfrm>
                <a:off x="5592100" y="2625000"/>
                <a:ext cx="4005111" cy="2600221"/>
                <a:chOff x="7356096" y="2571222"/>
                <a:chExt cx="3770053" cy="2447615"/>
              </a:xfrm>
            </p:grpSpPr>
            <p:grpSp>
              <p:nvGrpSpPr>
                <p:cNvPr id="40" name="Group 39">
                  <a:extLst>
                    <a:ext uri="{FF2B5EF4-FFF2-40B4-BE49-F238E27FC236}">
                      <a16:creationId xmlns:a16="http://schemas.microsoft.com/office/drawing/2014/main" id="{CBFD9F18-6520-4145-ABFC-E9095CCDD5E8}"/>
                    </a:ext>
                  </a:extLst>
                </p:cNvPr>
                <p:cNvGrpSpPr/>
                <p:nvPr/>
              </p:nvGrpSpPr>
              <p:grpSpPr>
                <a:xfrm>
                  <a:off x="7356096" y="2571222"/>
                  <a:ext cx="3770053" cy="2447615"/>
                  <a:chOff x="10706772" y="1764763"/>
                  <a:chExt cx="4325273" cy="2791758"/>
                </a:xfrm>
              </p:grpSpPr>
              <p:pic>
                <p:nvPicPr>
                  <p:cNvPr id="42" name="Picture 41">
                    <a:extLst>
                      <a:ext uri="{FF2B5EF4-FFF2-40B4-BE49-F238E27FC236}">
                        <a16:creationId xmlns:a16="http://schemas.microsoft.com/office/drawing/2014/main" id="{4F6EEF21-6FDD-4BCC-938B-83F25C4D3D17}"/>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11917701" y="2019040"/>
                    <a:ext cx="2304305" cy="2537481"/>
                  </a:xfrm>
                  <a:prstGeom prst="rect">
                    <a:avLst/>
                  </a:prstGeom>
                </p:spPr>
              </p:pic>
              <p:grpSp>
                <p:nvGrpSpPr>
                  <p:cNvPr id="43" name="Group 42">
                    <a:extLst>
                      <a:ext uri="{FF2B5EF4-FFF2-40B4-BE49-F238E27FC236}">
                        <a16:creationId xmlns:a16="http://schemas.microsoft.com/office/drawing/2014/main" id="{2EFF86E3-7C19-4DA9-A730-C6F679E1AB02}"/>
                      </a:ext>
                    </a:extLst>
                  </p:cNvPr>
                  <p:cNvGrpSpPr/>
                  <p:nvPr/>
                </p:nvGrpSpPr>
                <p:grpSpPr>
                  <a:xfrm rot="21189310">
                    <a:off x="11027337" y="2342384"/>
                    <a:ext cx="1772736" cy="1263557"/>
                    <a:chOff x="3419838" y="2023704"/>
                    <a:chExt cx="2649684" cy="1973596"/>
                  </a:xfrm>
                </p:grpSpPr>
                <p:sp>
                  <p:nvSpPr>
                    <p:cNvPr id="50" name="Oval 30">
                      <a:extLst>
                        <a:ext uri="{FF2B5EF4-FFF2-40B4-BE49-F238E27FC236}">
                          <a16:creationId xmlns:a16="http://schemas.microsoft.com/office/drawing/2014/main" id="{A29E807C-AF88-4D5A-A81E-B8ABD5924B9F}"/>
                        </a:ext>
                      </a:extLst>
                    </p:cNvPr>
                    <p:cNvSpPr>
                      <a:spLocks noChangeAspect="1"/>
                    </p:cNvSpPr>
                    <p:nvPr/>
                  </p:nvSpPr>
                  <p:spPr>
                    <a:xfrm rot="20332522">
                      <a:off x="3419838" y="2023704"/>
                      <a:ext cx="2348294" cy="1973596"/>
                    </a:xfrm>
                    <a:custGeom>
                      <a:avLst/>
                      <a:gdLst>
                        <a:gd name="connsiteX0" fmla="*/ 0 w 1600200"/>
                        <a:gd name="connsiteY0" fmla="*/ 800100 h 1600200"/>
                        <a:gd name="connsiteX1" fmla="*/ 800100 w 1600200"/>
                        <a:gd name="connsiteY1" fmla="*/ 0 h 1600200"/>
                        <a:gd name="connsiteX2" fmla="*/ 1600200 w 1600200"/>
                        <a:gd name="connsiteY2" fmla="*/ 800100 h 1600200"/>
                        <a:gd name="connsiteX3" fmla="*/ 800100 w 1600200"/>
                        <a:gd name="connsiteY3" fmla="*/ 1600200 h 1600200"/>
                        <a:gd name="connsiteX4" fmla="*/ 0 w 1600200"/>
                        <a:gd name="connsiteY4" fmla="*/ 800100 h 1600200"/>
                        <a:gd name="connsiteX0" fmla="*/ 800100 w 1600200"/>
                        <a:gd name="connsiteY0" fmla="*/ 1600200 h 1691640"/>
                        <a:gd name="connsiteX1" fmla="*/ 0 w 1600200"/>
                        <a:gd name="connsiteY1" fmla="*/ 800100 h 1691640"/>
                        <a:gd name="connsiteX2" fmla="*/ 800100 w 1600200"/>
                        <a:gd name="connsiteY2" fmla="*/ 0 h 1691640"/>
                        <a:gd name="connsiteX3" fmla="*/ 1600200 w 1600200"/>
                        <a:gd name="connsiteY3" fmla="*/ 800100 h 1691640"/>
                        <a:gd name="connsiteX4" fmla="*/ 891540 w 1600200"/>
                        <a:gd name="connsiteY4" fmla="*/ 1691640 h 1691640"/>
                        <a:gd name="connsiteX0" fmla="*/ 800100 w 1827991"/>
                        <a:gd name="connsiteY0" fmla="*/ 1600200 h 1666392"/>
                        <a:gd name="connsiteX1" fmla="*/ 0 w 1827991"/>
                        <a:gd name="connsiteY1" fmla="*/ 800100 h 1666392"/>
                        <a:gd name="connsiteX2" fmla="*/ 800100 w 1827991"/>
                        <a:gd name="connsiteY2" fmla="*/ 0 h 1666392"/>
                        <a:gd name="connsiteX3" fmla="*/ 1600200 w 1827991"/>
                        <a:gd name="connsiteY3" fmla="*/ 800100 h 1666392"/>
                        <a:gd name="connsiteX4" fmla="*/ 1693157 w 1827991"/>
                        <a:gd name="connsiteY4" fmla="*/ 1666392 h 1666392"/>
                        <a:gd name="connsiteX0" fmla="*/ 800100 w 1693157"/>
                        <a:gd name="connsiteY0" fmla="*/ 1600200 h 1666392"/>
                        <a:gd name="connsiteX1" fmla="*/ 0 w 1693157"/>
                        <a:gd name="connsiteY1" fmla="*/ 800100 h 1666392"/>
                        <a:gd name="connsiteX2" fmla="*/ 800100 w 1693157"/>
                        <a:gd name="connsiteY2" fmla="*/ 0 h 1666392"/>
                        <a:gd name="connsiteX3" fmla="*/ 1600200 w 1693157"/>
                        <a:gd name="connsiteY3" fmla="*/ 800100 h 1666392"/>
                        <a:gd name="connsiteX4" fmla="*/ 1693157 w 1693157"/>
                        <a:gd name="connsiteY4" fmla="*/ 1666392 h 1666392"/>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5" fmla="*/ 800100 w 1928008"/>
                        <a:gd name="connsiteY5" fmla="*/ 1600200 h 1600200"/>
                        <a:gd name="connsiteX0" fmla="*/ 800100 w 2081843"/>
                        <a:gd name="connsiteY0" fmla="*/ 1600200 h 1600200"/>
                        <a:gd name="connsiteX1" fmla="*/ 0 w 2081843"/>
                        <a:gd name="connsiteY1" fmla="*/ 800100 h 1600200"/>
                        <a:gd name="connsiteX2" fmla="*/ 800100 w 2081843"/>
                        <a:gd name="connsiteY2" fmla="*/ 0 h 1600200"/>
                        <a:gd name="connsiteX3" fmla="*/ 1600200 w 2081843"/>
                        <a:gd name="connsiteY3" fmla="*/ 800100 h 1600200"/>
                        <a:gd name="connsiteX4" fmla="*/ 1928008 w 2081843"/>
                        <a:gd name="connsiteY4" fmla="*/ 1526442 h 1600200"/>
                        <a:gd name="connsiteX5" fmla="*/ 800100 w 2081843"/>
                        <a:gd name="connsiteY5" fmla="*/ 1600200 h 1600200"/>
                        <a:gd name="connsiteX0" fmla="*/ 800100 w 1933935"/>
                        <a:gd name="connsiteY0" fmla="*/ 1600200 h 1600200"/>
                        <a:gd name="connsiteX1" fmla="*/ 0 w 1933935"/>
                        <a:gd name="connsiteY1" fmla="*/ 800100 h 1600200"/>
                        <a:gd name="connsiteX2" fmla="*/ 800100 w 1933935"/>
                        <a:gd name="connsiteY2" fmla="*/ 0 h 1600200"/>
                        <a:gd name="connsiteX3" fmla="*/ 1600200 w 1933935"/>
                        <a:gd name="connsiteY3" fmla="*/ 800100 h 1600200"/>
                        <a:gd name="connsiteX4" fmla="*/ 1928008 w 1933935"/>
                        <a:gd name="connsiteY4" fmla="*/ 1526442 h 1600200"/>
                        <a:gd name="connsiteX5" fmla="*/ 800100 w 1933935"/>
                        <a:gd name="connsiteY5" fmla="*/ 1600200 h 1600200"/>
                        <a:gd name="connsiteX0" fmla="*/ 800100 w 2061099"/>
                        <a:gd name="connsiteY0" fmla="*/ 1600200 h 1600200"/>
                        <a:gd name="connsiteX1" fmla="*/ 0 w 2061099"/>
                        <a:gd name="connsiteY1" fmla="*/ 800100 h 1600200"/>
                        <a:gd name="connsiteX2" fmla="*/ 800100 w 2061099"/>
                        <a:gd name="connsiteY2" fmla="*/ 0 h 1600200"/>
                        <a:gd name="connsiteX3" fmla="*/ 1600200 w 2061099"/>
                        <a:gd name="connsiteY3" fmla="*/ 800100 h 1600200"/>
                        <a:gd name="connsiteX4" fmla="*/ 1928008 w 2061099"/>
                        <a:gd name="connsiteY4" fmla="*/ 1526442 h 1600200"/>
                        <a:gd name="connsiteX5" fmla="*/ 800100 w 2061099"/>
                        <a:gd name="connsiteY5" fmla="*/ 1600200 h 1600200"/>
                        <a:gd name="connsiteX0" fmla="*/ 800100 w 1937489"/>
                        <a:gd name="connsiteY0" fmla="*/ 1600200 h 1600200"/>
                        <a:gd name="connsiteX1" fmla="*/ 0 w 1937489"/>
                        <a:gd name="connsiteY1" fmla="*/ 800100 h 1600200"/>
                        <a:gd name="connsiteX2" fmla="*/ 800100 w 1937489"/>
                        <a:gd name="connsiteY2" fmla="*/ 0 h 1600200"/>
                        <a:gd name="connsiteX3" fmla="*/ 1600200 w 1937489"/>
                        <a:gd name="connsiteY3" fmla="*/ 800100 h 1600200"/>
                        <a:gd name="connsiteX4" fmla="*/ 1928008 w 1937489"/>
                        <a:gd name="connsiteY4" fmla="*/ 1526442 h 1600200"/>
                        <a:gd name="connsiteX5" fmla="*/ 800100 w 1937489"/>
                        <a:gd name="connsiteY5" fmla="*/ 1600200 h 1600200"/>
                        <a:gd name="connsiteX0" fmla="*/ 800100 w 1937489"/>
                        <a:gd name="connsiteY0" fmla="*/ 1600200 h 1600200"/>
                        <a:gd name="connsiteX1" fmla="*/ 0 w 1937489"/>
                        <a:gd name="connsiteY1" fmla="*/ 800100 h 1600200"/>
                        <a:gd name="connsiteX2" fmla="*/ 800100 w 1937489"/>
                        <a:gd name="connsiteY2" fmla="*/ 0 h 1600200"/>
                        <a:gd name="connsiteX3" fmla="*/ 1600200 w 1937489"/>
                        <a:gd name="connsiteY3" fmla="*/ 800100 h 1600200"/>
                        <a:gd name="connsiteX4" fmla="*/ 1928008 w 1937489"/>
                        <a:gd name="connsiteY4" fmla="*/ 1526442 h 1600200"/>
                        <a:gd name="connsiteX5" fmla="*/ 800100 w 1937489"/>
                        <a:gd name="connsiteY5" fmla="*/ 1600200 h 1600200"/>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5" fmla="*/ 800100 w 1928008"/>
                        <a:gd name="connsiteY5" fmla="*/ 1600200 h 1600200"/>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5" fmla="*/ 800100 w 1928008"/>
                        <a:gd name="connsiteY5" fmla="*/ 1600200 h 1600200"/>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5" fmla="*/ 800100 w 1928008"/>
                        <a:gd name="connsiteY5" fmla="*/ 1600200 h 1600200"/>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5" fmla="*/ 800100 w 1928008"/>
                        <a:gd name="connsiteY5" fmla="*/ 1600200 h 1600200"/>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5" fmla="*/ 800100 w 1928008"/>
                        <a:gd name="connsiteY5" fmla="*/ 1600200 h 1600200"/>
                        <a:gd name="connsiteX0" fmla="*/ 800100 w 1859741"/>
                        <a:gd name="connsiteY0" fmla="*/ 1600200 h 1600200"/>
                        <a:gd name="connsiteX1" fmla="*/ 0 w 1859741"/>
                        <a:gd name="connsiteY1" fmla="*/ 800100 h 1600200"/>
                        <a:gd name="connsiteX2" fmla="*/ 800100 w 1859741"/>
                        <a:gd name="connsiteY2" fmla="*/ 0 h 1600200"/>
                        <a:gd name="connsiteX3" fmla="*/ 1600200 w 1859741"/>
                        <a:gd name="connsiteY3" fmla="*/ 800100 h 1600200"/>
                        <a:gd name="connsiteX4" fmla="*/ 1859741 w 1859741"/>
                        <a:gd name="connsiteY4" fmla="*/ 1466053 h 1600200"/>
                        <a:gd name="connsiteX5" fmla="*/ 800100 w 1859741"/>
                        <a:gd name="connsiteY5" fmla="*/ 1600200 h 1600200"/>
                        <a:gd name="connsiteX0" fmla="*/ 1859741 w 1951181"/>
                        <a:gd name="connsiteY0" fmla="*/ 1466053 h 1600200"/>
                        <a:gd name="connsiteX1" fmla="*/ 800100 w 1951181"/>
                        <a:gd name="connsiteY1" fmla="*/ 1600200 h 1600200"/>
                        <a:gd name="connsiteX2" fmla="*/ 0 w 1951181"/>
                        <a:gd name="connsiteY2" fmla="*/ 800100 h 1600200"/>
                        <a:gd name="connsiteX3" fmla="*/ 800100 w 1951181"/>
                        <a:gd name="connsiteY3" fmla="*/ 0 h 1600200"/>
                        <a:gd name="connsiteX4" fmla="*/ 1600200 w 1951181"/>
                        <a:gd name="connsiteY4" fmla="*/ 800100 h 1600200"/>
                        <a:gd name="connsiteX5" fmla="*/ 1951181 w 1951181"/>
                        <a:gd name="connsiteY5" fmla="*/ 1557493 h 1600200"/>
                        <a:gd name="connsiteX0" fmla="*/ 1859741 w 1926195"/>
                        <a:gd name="connsiteY0" fmla="*/ 1466053 h 1600200"/>
                        <a:gd name="connsiteX1" fmla="*/ 800100 w 1926195"/>
                        <a:gd name="connsiteY1" fmla="*/ 1600200 h 1600200"/>
                        <a:gd name="connsiteX2" fmla="*/ 0 w 1926195"/>
                        <a:gd name="connsiteY2" fmla="*/ 800100 h 1600200"/>
                        <a:gd name="connsiteX3" fmla="*/ 800100 w 1926195"/>
                        <a:gd name="connsiteY3" fmla="*/ 0 h 1600200"/>
                        <a:gd name="connsiteX4" fmla="*/ 1600200 w 1926195"/>
                        <a:gd name="connsiteY4" fmla="*/ 800100 h 1600200"/>
                        <a:gd name="connsiteX5" fmla="*/ 1926195 w 1926195"/>
                        <a:gd name="connsiteY5" fmla="*/ 1478412 h 1600200"/>
                        <a:gd name="connsiteX0" fmla="*/ 1863927 w 1926195"/>
                        <a:gd name="connsiteY0" fmla="*/ 1539445 h 1600200"/>
                        <a:gd name="connsiteX1" fmla="*/ 800100 w 1926195"/>
                        <a:gd name="connsiteY1" fmla="*/ 1600200 h 1600200"/>
                        <a:gd name="connsiteX2" fmla="*/ 0 w 1926195"/>
                        <a:gd name="connsiteY2" fmla="*/ 800100 h 1600200"/>
                        <a:gd name="connsiteX3" fmla="*/ 800100 w 1926195"/>
                        <a:gd name="connsiteY3" fmla="*/ 0 h 1600200"/>
                        <a:gd name="connsiteX4" fmla="*/ 1600200 w 1926195"/>
                        <a:gd name="connsiteY4" fmla="*/ 800100 h 1600200"/>
                        <a:gd name="connsiteX5" fmla="*/ 1926195 w 1926195"/>
                        <a:gd name="connsiteY5" fmla="*/ 1478412 h 1600200"/>
                        <a:gd name="connsiteX0" fmla="*/ 1863927 w 1906660"/>
                        <a:gd name="connsiteY0" fmla="*/ 1539445 h 1600200"/>
                        <a:gd name="connsiteX1" fmla="*/ 800100 w 1906660"/>
                        <a:gd name="connsiteY1" fmla="*/ 1600200 h 1600200"/>
                        <a:gd name="connsiteX2" fmla="*/ 0 w 1906660"/>
                        <a:gd name="connsiteY2" fmla="*/ 800100 h 1600200"/>
                        <a:gd name="connsiteX3" fmla="*/ 800100 w 1906660"/>
                        <a:gd name="connsiteY3" fmla="*/ 0 h 1600200"/>
                        <a:gd name="connsiteX4" fmla="*/ 1600200 w 1906660"/>
                        <a:gd name="connsiteY4" fmla="*/ 800100 h 1600200"/>
                        <a:gd name="connsiteX5" fmla="*/ 1906660 w 1906660"/>
                        <a:gd name="connsiteY5" fmla="*/ 1450167 h 1600200"/>
                        <a:gd name="connsiteX0" fmla="*/ 1856408 w 1906660"/>
                        <a:gd name="connsiteY0" fmla="*/ 1539023 h 1600200"/>
                        <a:gd name="connsiteX1" fmla="*/ 800100 w 1906660"/>
                        <a:gd name="connsiteY1" fmla="*/ 1600200 h 1600200"/>
                        <a:gd name="connsiteX2" fmla="*/ 0 w 1906660"/>
                        <a:gd name="connsiteY2" fmla="*/ 800100 h 1600200"/>
                        <a:gd name="connsiteX3" fmla="*/ 800100 w 1906660"/>
                        <a:gd name="connsiteY3" fmla="*/ 0 h 1600200"/>
                        <a:gd name="connsiteX4" fmla="*/ 1600200 w 1906660"/>
                        <a:gd name="connsiteY4" fmla="*/ 800100 h 1600200"/>
                        <a:gd name="connsiteX5" fmla="*/ 1906660 w 1906660"/>
                        <a:gd name="connsiteY5" fmla="*/ 1450167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03990"/>
                        <a:gd name="connsiteY0" fmla="*/ 1539023 h 1600200"/>
                        <a:gd name="connsiteX1" fmla="*/ 800100 w 1903990"/>
                        <a:gd name="connsiteY1" fmla="*/ 1600200 h 1600200"/>
                        <a:gd name="connsiteX2" fmla="*/ 0 w 1903990"/>
                        <a:gd name="connsiteY2" fmla="*/ 800100 h 1600200"/>
                        <a:gd name="connsiteX3" fmla="*/ 800100 w 1903990"/>
                        <a:gd name="connsiteY3" fmla="*/ 0 h 1600200"/>
                        <a:gd name="connsiteX4" fmla="*/ 1600200 w 1903990"/>
                        <a:gd name="connsiteY4" fmla="*/ 800100 h 1600200"/>
                        <a:gd name="connsiteX5" fmla="*/ 1903990 w 1903990"/>
                        <a:gd name="connsiteY5" fmla="*/ 1443984 h 1600200"/>
                        <a:gd name="connsiteX6" fmla="*/ 1856408 w 1903990"/>
                        <a:gd name="connsiteY6" fmla="*/ 1539023 h 1600200"/>
                        <a:gd name="connsiteX0" fmla="*/ 1856408 w 1903990"/>
                        <a:gd name="connsiteY0" fmla="*/ 1539023 h 1600200"/>
                        <a:gd name="connsiteX1" fmla="*/ 800100 w 1903990"/>
                        <a:gd name="connsiteY1" fmla="*/ 1600200 h 1600200"/>
                        <a:gd name="connsiteX2" fmla="*/ 0 w 1903990"/>
                        <a:gd name="connsiteY2" fmla="*/ 800100 h 1600200"/>
                        <a:gd name="connsiteX3" fmla="*/ 800100 w 1903990"/>
                        <a:gd name="connsiteY3" fmla="*/ 0 h 1600200"/>
                        <a:gd name="connsiteX4" fmla="*/ 1600200 w 1903990"/>
                        <a:gd name="connsiteY4" fmla="*/ 800100 h 1600200"/>
                        <a:gd name="connsiteX5" fmla="*/ 1903990 w 1903990"/>
                        <a:gd name="connsiteY5" fmla="*/ 1443984 h 1600200"/>
                        <a:gd name="connsiteX6" fmla="*/ 1856408 w 1903990"/>
                        <a:gd name="connsiteY6" fmla="*/ 1539023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3990" h="1600200">
                          <a:moveTo>
                            <a:pt x="1856408" y="1539023"/>
                          </a:moveTo>
                          <a:cubicBezTo>
                            <a:pt x="1484049" y="1431828"/>
                            <a:pt x="1176069" y="1575614"/>
                            <a:pt x="800100" y="1600200"/>
                          </a:cubicBezTo>
                          <a:cubicBezTo>
                            <a:pt x="358217" y="1600200"/>
                            <a:pt x="0" y="1241983"/>
                            <a:pt x="0" y="800100"/>
                          </a:cubicBezTo>
                          <a:cubicBezTo>
                            <a:pt x="0" y="358217"/>
                            <a:pt x="358217" y="0"/>
                            <a:pt x="800100" y="0"/>
                          </a:cubicBezTo>
                          <a:cubicBezTo>
                            <a:pt x="1241983" y="0"/>
                            <a:pt x="1600200" y="358217"/>
                            <a:pt x="1600200" y="800100"/>
                          </a:cubicBezTo>
                          <a:cubicBezTo>
                            <a:pt x="1609150" y="1122566"/>
                            <a:pt x="1664756" y="1199577"/>
                            <a:pt x="1903990" y="1443984"/>
                          </a:cubicBezTo>
                          <a:cubicBezTo>
                            <a:pt x="1822439" y="1441063"/>
                            <a:pt x="1839762" y="1531164"/>
                            <a:pt x="1856408" y="1539023"/>
                          </a:cubicBezTo>
                          <a:close/>
                        </a:path>
                      </a:pathLst>
                    </a:custGeom>
                    <a:solidFill>
                      <a:schemeClr val="bg1">
                        <a:alpha val="74000"/>
                      </a:schemeClr>
                    </a:solidFill>
                    <a:ln w="12700">
                      <a:solidFill>
                        <a:srgbClr val="53585A"/>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402" rtl="0" eaLnBrk="0" fontAlgn="base" latinLnBrk="0" hangingPunct="0">
                        <a:lnSpc>
                          <a:spcPct val="100000"/>
                        </a:lnSpc>
                        <a:spcBef>
                          <a:spcPct val="0"/>
                        </a:spcBef>
                        <a:spcAft>
                          <a:spcPct val="0"/>
                        </a:spcAft>
                        <a:buClrTx/>
                        <a:buSzTx/>
                        <a:buFontTx/>
                        <a:buNone/>
                        <a:tabLst/>
                        <a:defRPr/>
                      </a:pPr>
                      <a:endParaRPr kumimoji="0" lang="en-US" sz="1799" b="0" i="0" u="none" strike="noStrike" kern="1200" cap="none" spc="0" normalizeH="0" baseline="0" noProof="0">
                        <a:ln>
                          <a:noFill/>
                        </a:ln>
                        <a:solidFill>
                          <a:srgbClr val="53585A"/>
                        </a:solidFill>
                        <a:effectLst/>
                        <a:uLnTx/>
                        <a:uFillTx/>
                        <a:latin typeface="Arial" panose="020B0604020202020204"/>
                        <a:ea typeface="+mn-ea"/>
                        <a:cs typeface="+mn-cs"/>
                      </a:endParaRPr>
                    </a:p>
                  </p:txBody>
                </p:sp>
                <p:sp>
                  <p:nvSpPr>
                    <p:cNvPr id="51" name="Oval 50">
                      <a:extLst>
                        <a:ext uri="{FF2B5EF4-FFF2-40B4-BE49-F238E27FC236}">
                          <a16:creationId xmlns:a16="http://schemas.microsoft.com/office/drawing/2014/main" id="{DC1286EE-D63D-491B-9BDC-34952D048F82}"/>
                        </a:ext>
                      </a:extLst>
                    </p:cNvPr>
                    <p:cNvSpPr>
                      <a:spLocks noChangeAspect="1"/>
                    </p:cNvSpPr>
                    <p:nvPr/>
                  </p:nvSpPr>
                  <p:spPr>
                    <a:xfrm rot="19968290">
                      <a:off x="5915190" y="3295668"/>
                      <a:ext cx="154332" cy="154334"/>
                    </a:xfrm>
                    <a:prstGeom prst="ellipse">
                      <a:avLst/>
                    </a:prstGeom>
                    <a:solidFill>
                      <a:schemeClr val="bg1">
                        <a:alpha val="74000"/>
                      </a:schemeClr>
                    </a:solidFill>
                    <a:ln w="12700">
                      <a:solidFill>
                        <a:srgbClr val="53585A"/>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402" rtl="0" eaLnBrk="0" fontAlgn="base" latinLnBrk="0" hangingPunct="0">
                        <a:lnSpc>
                          <a:spcPct val="100000"/>
                        </a:lnSpc>
                        <a:spcBef>
                          <a:spcPct val="0"/>
                        </a:spcBef>
                        <a:spcAft>
                          <a:spcPct val="0"/>
                        </a:spcAft>
                        <a:buClrTx/>
                        <a:buSzTx/>
                        <a:buFontTx/>
                        <a:buNone/>
                        <a:tabLst/>
                        <a:defRPr/>
                      </a:pPr>
                      <a:endParaRPr kumimoji="0" lang="en-US" sz="1799" b="0" i="0" u="none" strike="noStrike" kern="1200" cap="none" spc="0" normalizeH="0" baseline="0" noProof="0">
                        <a:ln>
                          <a:noFill/>
                        </a:ln>
                        <a:solidFill>
                          <a:srgbClr val="53585A"/>
                        </a:solidFill>
                        <a:effectLst/>
                        <a:uLnTx/>
                        <a:uFillTx/>
                        <a:latin typeface="Arial" panose="020B0604020202020204"/>
                        <a:ea typeface="+mn-ea"/>
                        <a:cs typeface="+mn-cs"/>
                      </a:endParaRPr>
                    </a:p>
                  </p:txBody>
                </p:sp>
              </p:grpSp>
              <p:pic>
                <p:nvPicPr>
                  <p:cNvPr id="44" name="Picture 43">
                    <a:extLst>
                      <a:ext uri="{FF2B5EF4-FFF2-40B4-BE49-F238E27FC236}">
                        <a16:creationId xmlns:a16="http://schemas.microsoft.com/office/drawing/2014/main" id="{EE743C25-42F9-4FF6-9403-9974B8202D2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20330151">
                    <a:off x="11025728" y="2285689"/>
                    <a:ext cx="1444207" cy="1435813"/>
                  </a:xfrm>
                  <a:prstGeom prst="rect">
                    <a:avLst/>
                  </a:prstGeom>
                </p:spPr>
              </p:pic>
              <p:sp>
                <p:nvSpPr>
                  <p:cNvPr id="45" name="TextBox 26">
                    <a:extLst>
                      <a:ext uri="{FF2B5EF4-FFF2-40B4-BE49-F238E27FC236}">
                        <a16:creationId xmlns:a16="http://schemas.microsoft.com/office/drawing/2014/main" id="{79FFF6E6-7DC4-40D1-B6FF-76E43A275564}"/>
                      </a:ext>
                    </a:extLst>
                  </p:cNvPr>
                  <p:cNvSpPr txBox="1"/>
                  <p:nvPr/>
                </p:nvSpPr>
                <p:spPr>
                  <a:xfrm flipH="1">
                    <a:off x="10706772" y="1764763"/>
                    <a:ext cx="1868217" cy="380016"/>
                  </a:xfrm>
                  <a:prstGeom prst="rect">
                    <a:avLst/>
                  </a:prstGeom>
                  <a:noFill/>
                </p:spPr>
                <p:txBody>
                  <a:bodyPr wrap="square" tIns="0" rtlCol="0">
                    <a:spAutoFit/>
                  </a:bodyPr>
                  <a:lstStyle/>
                  <a:p>
                    <a:pPr marL="0" marR="0" lvl="0" indent="0" algn="ctr" defTabSz="609402" rtl="0" eaLnBrk="0" fontAlgn="auto" latinLnBrk="0" hangingPunct="0">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panose="020B0604020202020204"/>
                        <a:ea typeface="MS PGothic" charset="0"/>
                        <a:cs typeface="Arial" panose="020B0604020202020204" pitchFamily="34" charset="0"/>
                      </a:rPr>
                      <a:t>Finerenone</a:t>
                    </a:r>
                    <a:endParaRPr kumimoji="0" lang="en-US" sz="2000" b="0" i="0" u="none" strike="noStrike" kern="1200" cap="none" spc="0" normalizeH="0" baseline="0" noProof="0" dirty="0">
                      <a:ln>
                        <a:noFill/>
                      </a:ln>
                      <a:solidFill>
                        <a:schemeClr val="accent1"/>
                      </a:solidFill>
                      <a:effectLst/>
                      <a:uLnTx/>
                      <a:uFillTx/>
                      <a:latin typeface="Arial" panose="020B0604020202020204"/>
                      <a:ea typeface="MS PGothic" charset="0"/>
                      <a:cs typeface="Arial" panose="020B0604020202020204" pitchFamily="34" charset="0"/>
                    </a:endParaRPr>
                  </a:p>
                </p:txBody>
              </p:sp>
              <p:pic>
                <p:nvPicPr>
                  <p:cNvPr id="46" name="Picture 45">
                    <a:extLst>
                      <a:ext uri="{FF2B5EF4-FFF2-40B4-BE49-F238E27FC236}">
                        <a16:creationId xmlns:a16="http://schemas.microsoft.com/office/drawing/2014/main" id="{DC9054CB-CEFF-4842-A766-554007399449}"/>
                      </a:ext>
                    </a:extLst>
                  </p:cNvPr>
                  <p:cNvPicPr>
                    <a:picLocks noChangeAspect="1"/>
                  </p:cNvPicPr>
                  <p:nvPr/>
                </p:nvPicPr>
                <p:blipFill>
                  <a:blip r:embed="rId7">
                    <a:clrChange>
                      <a:clrFrom>
                        <a:srgbClr val="FFFFFF">
                          <a:alpha val="0"/>
                        </a:srgbClr>
                      </a:clrFrom>
                      <a:clrTo>
                        <a:srgbClr val="FFFFFF">
                          <a:alpha val="0"/>
                        </a:srgbClr>
                      </a:clrTo>
                    </a:clrChange>
                    <a:alphaModFix amt="85000"/>
                    <a:extLst>
                      <a:ext uri="{BEBA8EAE-BF5A-486C-A8C5-ECC9F3942E4B}">
                        <a14:imgProps xmlns:a14="http://schemas.microsoft.com/office/drawing/2010/main">
                          <a14:imgLayer r:embed="rId8">
                            <a14:imgEffect>
                              <a14:sharpenSoften amount="50000"/>
                            </a14:imgEffect>
                            <a14:imgEffect>
                              <a14:colorTemperature colorTemp="1500"/>
                            </a14:imgEffect>
                            <a14:imgEffect>
                              <a14:saturation sat="400000"/>
                            </a14:imgEffect>
                            <a14:imgEffect>
                              <a14:brightnessContrast bright="2000" contrast="-19000"/>
                            </a14:imgEffect>
                          </a14:imgLayer>
                        </a14:imgProps>
                      </a:ext>
                      <a:ext uri="{28A0092B-C50C-407E-A947-70E740481C1C}">
                        <a14:useLocalDpi xmlns:a14="http://schemas.microsoft.com/office/drawing/2010/main" val="0"/>
                      </a:ext>
                    </a:extLst>
                  </a:blip>
                  <a:stretch>
                    <a:fillRect/>
                  </a:stretch>
                </p:blipFill>
                <p:spPr>
                  <a:xfrm>
                    <a:off x="13021802" y="3505348"/>
                    <a:ext cx="1008603" cy="449486"/>
                  </a:xfrm>
                  <a:prstGeom prst="rect">
                    <a:avLst/>
                  </a:prstGeom>
                </p:spPr>
              </p:pic>
              <p:grpSp>
                <p:nvGrpSpPr>
                  <p:cNvPr id="47" name="Group 46">
                    <a:extLst>
                      <a:ext uri="{FF2B5EF4-FFF2-40B4-BE49-F238E27FC236}">
                        <a16:creationId xmlns:a16="http://schemas.microsoft.com/office/drawing/2014/main" id="{F8BE9FC6-2EC2-4F80-9FA1-CAEA65DBC43E}"/>
                      </a:ext>
                    </a:extLst>
                  </p:cNvPr>
                  <p:cNvGrpSpPr/>
                  <p:nvPr/>
                </p:nvGrpSpPr>
                <p:grpSpPr>
                  <a:xfrm>
                    <a:off x="13753641" y="2839954"/>
                    <a:ext cx="1278404" cy="567061"/>
                    <a:chOff x="6067676" y="4115318"/>
                    <a:chExt cx="1278404" cy="567061"/>
                  </a:xfrm>
                </p:grpSpPr>
                <p:cxnSp>
                  <p:nvCxnSpPr>
                    <p:cNvPr id="48" name="Straight Connector 47">
                      <a:extLst>
                        <a:ext uri="{FF2B5EF4-FFF2-40B4-BE49-F238E27FC236}">
                          <a16:creationId xmlns:a16="http://schemas.microsoft.com/office/drawing/2014/main" id="{DC9ECC71-8D3C-468F-A0D7-5168A6E5F97B}"/>
                        </a:ext>
                      </a:extLst>
                    </p:cNvPr>
                    <p:cNvCxnSpPr>
                      <a:cxnSpLocks/>
                    </p:cNvCxnSpPr>
                    <p:nvPr/>
                  </p:nvCxnSpPr>
                  <p:spPr>
                    <a:xfrm flipH="1">
                      <a:off x="6067676" y="4325762"/>
                      <a:ext cx="544287" cy="0"/>
                    </a:xfrm>
                    <a:prstGeom prst="line">
                      <a:avLst/>
                    </a:prstGeom>
                    <a:ln w="12700" cap="rnd">
                      <a:solidFill>
                        <a:srgbClr val="632BE8"/>
                      </a:solidFill>
                      <a:prstDash val="solid"/>
                      <a:tailEnd type="oval" w="sm" len="sm"/>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40EB6B9A-D8CA-4630-9152-7E0AFDBEB6C9}"/>
                        </a:ext>
                      </a:extLst>
                    </p:cNvPr>
                    <p:cNvSpPr txBox="1"/>
                    <p:nvPr/>
                  </p:nvSpPr>
                  <p:spPr>
                    <a:xfrm>
                      <a:off x="6458960" y="4115318"/>
                      <a:ext cx="887120" cy="567061"/>
                    </a:xfrm>
                    <a:prstGeom prst="rect">
                      <a:avLst/>
                    </a:prstGeom>
                  </p:spPr>
                  <p:txBody>
                    <a:bodyPr vert="horz" wrap="square" lIns="91440" tIns="45720" rIns="91440" bIns="45720" rtlCol="0">
                      <a:noAutofit/>
                    </a:bodyPr>
                    <a:lstStyle/>
                    <a:p>
                      <a:pPr marL="0" marR="0" lvl="0" indent="0" algn="ctr" defTabSz="609585" rtl="0" eaLnBrk="0" fontAlgn="base" latinLnBrk="0" hangingPunct="0">
                        <a:lnSpc>
                          <a:spcPct val="100000"/>
                        </a:lnSpc>
                        <a:spcBef>
                          <a:spcPts val="600"/>
                        </a:spcBef>
                        <a:spcAft>
                          <a:spcPct val="0"/>
                        </a:spcAft>
                        <a:buClrTx/>
                        <a:buSzTx/>
                        <a:buFontTx/>
                        <a:buNone/>
                        <a:tabLst/>
                        <a:defRPr/>
                      </a:pPr>
                      <a:r>
                        <a:rPr kumimoji="0" lang="en-US" sz="2000" b="1" i="0" u="none" strike="noStrike" kern="1200" cap="none" spc="0" normalizeH="0" baseline="0" noProof="0">
                          <a:ln>
                            <a:noFill/>
                          </a:ln>
                          <a:solidFill>
                            <a:srgbClr val="7133FE"/>
                          </a:solidFill>
                          <a:effectLst/>
                          <a:uLnTx/>
                          <a:uFillTx/>
                          <a:latin typeface="Arial" panose="020B0604020202020204"/>
                          <a:ea typeface="MS PGothic" charset="0"/>
                        </a:rPr>
                        <a:t>MR</a:t>
                      </a:r>
                    </a:p>
                  </p:txBody>
                </p:sp>
              </p:grpSp>
            </p:grpSp>
            <p:cxnSp>
              <p:nvCxnSpPr>
                <p:cNvPr id="41" name="Straight Connector 40">
                  <a:extLst>
                    <a:ext uri="{FF2B5EF4-FFF2-40B4-BE49-F238E27FC236}">
                      <a16:creationId xmlns:a16="http://schemas.microsoft.com/office/drawing/2014/main" id="{F503C9EE-4CA3-4F74-8DC7-8137A4A41906}"/>
                    </a:ext>
                  </a:extLst>
                </p:cNvPr>
                <p:cNvCxnSpPr>
                  <a:cxnSpLocks/>
                </p:cNvCxnSpPr>
                <p:nvPr/>
              </p:nvCxnSpPr>
              <p:spPr>
                <a:xfrm>
                  <a:off x="8166022" y="2896483"/>
                  <a:ext cx="0" cy="609966"/>
                </a:xfrm>
                <a:prstGeom prst="line">
                  <a:avLst/>
                </a:prstGeom>
                <a:ln w="12700" cap="rnd">
                  <a:solidFill>
                    <a:schemeClr val="accent1">
                      <a:lumMod val="75000"/>
                    </a:schemeClr>
                  </a:solidFill>
                  <a:prstDash val="solid"/>
                  <a:tailEnd type="oval" w="sm" len="sm"/>
                </a:ln>
              </p:spPr>
              <p:style>
                <a:lnRef idx="1">
                  <a:schemeClr val="accent1"/>
                </a:lnRef>
                <a:fillRef idx="0">
                  <a:schemeClr val="accent1"/>
                </a:fillRef>
                <a:effectRef idx="0">
                  <a:schemeClr val="accent1"/>
                </a:effectRef>
                <a:fontRef idx="minor">
                  <a:schemeClr val="tx1"/>
                </a:fontRef>
              </p:style>
            </p:cxnSp>
          </p:grpSp>
          <p:grpSp>
            <p:nvGrpSpPr>
              <p:cNvPr id="37" name="DNA label">
                <a:extLst>
                  <a:ext uri="{FF2B5EF4-FFF2-40B4-BE49-F238E27FC236}">
                    <a16:creationId xmlns:a16="http://schemas.microsoft.com/office/drawing/2014/main" id="{349C4C16-937F-4AC2-B56E-47DA49F2E9AE}"/>
                  </a:ext>
                </a:extLst>
              </p:cNvPr>
              <p:cNvGrpSpPr/>
              <p:nvPr/>
            </p:nvGrpSpPr>
            <p:grpSpPr>
              <a:xfrm>
                <a:off x="6559753" y="4521935"/>
                <a:ext cx="717330" cy="1058710"/>
                <a:chOff x="2380481" y="4169902"/>
                <a:chExt cx="811295" cy="1197392"/>
              </a:xfrm>
            </p:grpSpPr>
            <p:sp>
              <p:nvSpPr>
                <p:cNvPr id="38" name="TextBox 26">
                  <a:extLst>
                    <a:ext uri="{FF2B5EF4-FFF2-40B4-BE49-F238E27FC236}">
                      <a16:creationId xmlns:a16="http://schemas.microsoft.com/office/drawing/2014/main" id="{844C4E06-69E6-4472-A2F3-A02434AF2A89}"/>
                    </a:ext>
                  </a:extLst>
                </p:cNvPr>
                <p:cNvSpPr txBox="1"/>
                <p:nvPr/>
              </p:nvSpPr>
              <p:spPr>
                <a:xfrm>
                  <a:off x="2380481" y="4705913"/>
                  <a:ext cx="811295" cy="661381"/>
                </a:xfrm>
                <a:prstGeom prst="rect">
                  <a:avLst/>
                </a:prstGeom>
                <a:noFill/>
              </p:spPr>
              <p:txBody>
                <a:bodyPr wrap="squar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S PGothic" charset="0"/>
                      <a:cs typeface="Arial" panose="020B0604020202020204" pitchFamily="34" charset="0"/>
                    </a:rPr>
                    <a:t>DNA</a:t>
                  </a:r>
                </a:p>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Arial" panose="020B0604020202020204"/>
                    <a:ea typeface="MS PGothic" charset="0"/>
                    <a:cs typeface="Arial" panose="020B0604020202020204" pitchFamily="34" charset="0"/>
                  </a:endParaRPr>
                </a:p>
              </p:txBody>
            </p:sp>
            <p:cxnSp>
              <p:nvCxnSpPr>
                <p:cNvPr id="39" name="Straight Connector 38">
                  <a:extLst>
                    <a:ext uri="{FF2B5EF4-FFF2-40B4-BE49-F238E27FC236}">
                      <a16:creationId xmlns:a16="http://schemas.microsoft.com/office/drawing/2014/main" id="{FFCAECAE-D64B-473F-9EB8-0EA2A6936745}"/>
                    </a:ext>
                  </a:extLst>
                </p:cNvPr>
                <p:cNvCxnSpPr>
                  <a:cxnSpLocks/>
                </p:cNvCxnSpPr>
                <p:nvPr/>
              </p:nvCxnSpPr>
              <p:spPr>
                <a:xfrm flipV="1">
                  <a:off x="2887410" y="4169902"/>
                  <a:ext cx="0" cy="582653"/>
                </a:xfrm>
                <a:prstGeom prst="line">
                  <a:avLst/>
                </a:prstGeom>
                <a:ln w="12700" cap="rnd">
                  <a:solidFill>
                    <a:schemeClr val="tx2"/>
                  </a:solidFill>
                  <a:prstDash val="solid"/>
                  <a:tailEnd type="oval" w="sm" len="sm"/>
                </a:ln>
              </p:spPr>
              <p:style>
                <a:lnRef idx="1">
                  <a:schemeClr val="accent1"/>
                </a:lnRef>
                <a:fillRef idx="0">
                  <a:schemeClr val="accent1"/>
                </a:fillRef>
                <a:effectRef idx="0">
                  <a:schemeClr val="accent1"/>
                </a:effectRef>
                <a:fontRef idx="minor">
                  <a:schemeClr val="tx1"/>
                </a:fontRef>
              </p:style>
            </p:cxnSp>
          </p:grpSp>
        </p:grpSp>
      </p:grpSp>
      <p:grpSp>
        <p:nvGrpSpPr>
          <p:cNvPr id="15" name="Group 14">
            <a:extLst>
              <a:ext uri="{FF2B5EF4-FFF2-40B4-BE49-F238E27FC236}">
                <a16:creationId xmlns:a16="http://schemas.microsoft.com/office/drawing/2014/main" id="{75C696F8-4ADD-4DBD-A6B2-FEB116228678}"/>
              </a:ext>
            </a:extLst>
          </p:cNvPr>
          <p:cNvGrpSpPr/>
          <p:nvPr/>
        </p:nvGrpSpPr>
        <p:grpSpPr>
          <a:xfrm>
            <a:off x="7921625" y="1881187"/>
            <a:ext cx="2868398" cy="1224001"/>
            <a:chOff x="7921625" y="1881187"/>
            <a:chExt cx="2868398" cy="1224001"/>
          </a:xfrm>
        </p:grpSpPr>
        <p:cxnSp>
          <p:nvCxnSpPr>
            <p:cNvPr id="7" name="Straight Connector 6">
              <a:extLst>
                <a:ext uri="{FF2B5EF4-FFF2-40B4-BE49-F238E27FC236}">
                  <a16:creationId xmlns:a16="http://schemas.microsoft.com/office/drawing/2014/main" id="{F7FCEC7B-E3A7-4EA1-A9E5-F9152CCF0DE3}"/>
                </a:ext>
              </a:extLst>
            </p:cNvPr>
            <p:cNvCxnSpPr>
              <a:cxnSpLocks/>
            </p:cNvCxnSpPr>
            <p:nvPr/>
          </p:nvCxnSpPr>
          <p:spPr>
            <a:xfrm>
              <a:off x="7921625" y="1881187"/>
              <a:ext cx="2644775" cy="1"/>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919749F-F652-4801-8912-6441014928F5}"/>
                </a:ext>
              </a:extLst>
            </p:cNvPr>
            <p:cNvCxnSpPr>
              <a:cxnSpLocks/>
            </p:cNvCxnSpPr>
            <p:nvPr/>
          </p:nvCxnSpPr>
          <p:spPr>
            <a:xfrm>
              <a:off x="10530880" y="1881187"/>
              <a:ext cx="0" cy="9720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8870A19-6945-4E10-9126-629E9E9E8D95}"/>
                </a:ext>
              </a:extLst>
            </p:cNvPr>
            <p:cNvCxnSpPr/>
            <p:nvPr/>
          </p:nvCxnSpPr>
          <p:spPr>
            <a:xfrm>
              <a:off x="10286023" y="2867925"/>
              <a:ext cx="504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F9B3708-E39F-449F-A9D9-CFD85CB70A2D}"/>
                </a:ext>
              </a:extLst>
            </p:cNvPr>
            <p:cNvCxnSpPr>
              <a:cxnSpLocks/>
            </p:cNvCxnSpPr>
            <p:nvPr/>
          </p:nvCxnSpPr>
          <p:spPr>
            <a:xfrm>
              <a:off x="7959922" y="1881188"/>
              <a:ext cx="0" cy="12240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40B2E3BA-3ECB-4777-9DD7-7459A11D3F4C}"/>
              </a:ext>
            </a:extLst>
          </p:cNvPr>
          <p:cNvSpPr txBox="1"/>
          <p:nvPr/>
        </p:nvSpPr>
        <p:spPr>
          <a:xfrm>
            <a:off x="7989647" y="1937368"/>
            <a:ext cx="2520000" cy="936000"/>
          </a:xfrm>
          <a:prstGeom prst="rect">
            <a:avLst/>
          </a:prstGeom>
        </p:spPr>
        <p:txBody>
          <a:bodyPr vert="horz" wrap="square" lIns="91440" tIns="45720" rIns="91440" bIns="45720" rtlCol="0">
            <a:spAutoFit/>
          </a:bodyPr>
          <a:lstStyle/>
          <a:p>
            <a:pPr algn="ctr">
              <a:spcBef>
                <a:spcPts val="600"/>
              </a:spcBef>
            </a:pPr>
            <a:r>
              <a:rPr lang="en-GB" sz="2000" b="1">
                <a:solidFill>
                  <a:schemeClr val="accent2"/>
                </a:solidFill>
                <a:latin typeface="+mn-lt"/>
              </a:rPr>
              <a:t>Inhibition of inflammation and fibrosis</a:t>
            </a:r>
          </a:p>
        </p:txBody>
      </p:sp>
      <p:grpSp>
        <p:nvGrpSpPr>
          <p:cNvPr id="67" name="Group 66">
            <a:extLst>
              <a:ext uri="{FF2B5EF4-FFF2-40B4-BE49-F238E27FC236}">
                <a16:creationId xmlns:a16="http://schemas.microsoft.com/office/drawing/2014/main" id="{82A9B5E7-2DC4-4DAA-82CF-33A1C984682C}"/>
              </a:ext>
            </a:extLst>
          </p:cNvPr>
          <p:cNvGrpSpPr/>
          <p:nvPr/>
        </p:nvGrpSpPr>
        <p:grpSpPr>
          <a:xfrm flipV="1">
            <a:off x="7921625" y="4872251"/>
            <a:ext cx="2644775" cy="721129"/>
            <a:chOff x="7921625" y="1881187"/>
            <a:chExt cx="2644775" cy="1443234"/>
          </a:xfrm>
        </p:grpSpPr>
        <p:cxnSp>
          <p:nvCxnSpPr>
            <p:cNvPr id="68" name="Straight Connector 67">
              <a:extLst>
                <a:ext uri="{FF2B5EF4-FFF2-40B4-BE49-F238E27FC236}">
                  <a16:creationId xmlns:a16="http://schemas.microsoft.com/office/drawing/2014/main" id="{1ECF87FE-E445-4148-A0A3-802D82726962}"/>
                </a:ext>
              </a:extLst>
            </p:cNvPr>
            <p:cNvCxnSpPr>
              <a:cxnSpLocks/>
            </p:cNvCxnSpPr>
            <p:nvPr/>
          </p:nvCxnSpPr>
          <p:spPr>
            <a:xfrm>
              <a:off x="7921625" y="1881187"/>
              <a:ext cx="2644775" cy="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5BF6C29-0020-4CBD-B18D-0BDDF52CF636}"/>
                </a:ext>
              </a:extLst>
            </p:cNvPr>
            <p:cNvCxnSpPr>
              <a:cxnSpLocks/>
            </p:cNvCxnSpPr>
            <p:nvPr/>
          </p:nvCxnSpPr>
          <p:spPr>
            <a:xfrm>
              <a:off x="10554692" y="1881187"/>
              <a:ext cx="0" cy="972001"/>
            </a:xfrm>
            <a:prstGeom prst="line">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87278EF-4DD4-416F-BEE1-692A43BBBDC1}"/>
                </a:ext>
              </a:extLst>
            </p:cNvPr>
            <p:cNvCxnSpPr>
              <a:cxnSpLocks/>
            </p:cNvCxnSpPr>
            <p:nvPr/>
          </p:nvCxnSpPr>
          <p:spPr>
            <a:xfrm>
              <a:off x="7937697" y="1883447"/>
              <a:ext cx="0" cy="1440974"/>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2" name="TextBox 71">
            <a:extLst>
              <a:ext uri="{FF2B5EF4-FFF2-40B4-BE49-F238E27FC236}">
                <a16:creationId xmlns:a16="http://schemas.microsoft.com/office/drawing/2014/main" id="{56C133AF-1836-4F59-821F-2E5DE7BDCC53}"/>
              </a:ext>
            </a:extLst>
          </p:cNvPr>
          <p:cNvSpPr txBox="1"/>
          <p:nvPr/>
        </p:nvSpPr>
        <p:spPr>
          <a:xfrm>
            <a:off x="7989647" y="4882685"/>
            <a:ext cx="2520000" cy="707886"/>
          </a:xfrm>
          <a:prstGeom prst="rect">
            <a:avLst/>
          </a:prstGeom>
        </p:spPr>
        <p:txBody>
          <a:bodyPr vert="horz" wrap="square" lIns="91440" tIns="45720" rIns="91440" bIns="45720" rtlCol="0">
            <a:spAutoFit/>
          </a:bodyPr>
          <a:lstStyle/>
          <a:p>
            <a:pPr algn="ctr">
              <a:spcBef>
                <a:spcPts val="600"/>
              </a:spcBef>
            </a:pPr>
            <a:r>
              <a:rPr lang="en-GB" sz="2000" b="1">
                <a:solidFill>
                  <a:schemeClr val="accent4"/>
                </a:solidFill>
                <a:latin typeface="+mn-lt"/>
              </a:rPr>
              <a:t>Modest effects on blood pressure</a:t>
            </a:r>
          </a:p>
        </p:txBody>
      </p:sp>
    </p:spTree>
    <p:extLst>
      <p:ext uri="{BB962C8B-B14F-4D97-AF65-F5344CB8AC3E}">
        <p14:creationId xmlns:p14="http://schemas.microsoft.com/office/powerpoint/2010/main" val="251198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hidden="1">
            <a:extLst>
              <a:ext uri="{FF2B5EF4-FFF2-40B4-BE49-F238E27FC236}">
                <a16:creationId xmlns:a16="http://schemas.microsoft.com/office/drawing/2014/main" id="{06006F9B-7A75-4628-9F32-39CA16FD3707}"/>
              </a:ext>
            </a:extLst>
          </p:cNvPr>
          <p:cNvSpPr/>
          <p:nvPr/>
        </p:nvSpPr>
        <p:spPr>
          <a:xfrm>
            <a:off x="625313" y="1440518"/>
            <a:ext cx="10904072" cy="464222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defRPr/>
            </a:pPr>
            <a:endParaRPr lang="en-GB" sz="1799">
              <a:solidFill>
                <a:srgbClr val="FFFFFF"/>
              </a:solidFill>
              <a:latin typeface="Arial" panose="020B0604020202020204"/>
            </a:endParaRPr>
          </a:p>
        </p:txBody>
      </p:sp>
      <p:pic>
        <p:nvPicPr>
          <p:cNvPr id="115" name="Picture 114">
            <a:extLst>
              <a:ext uri="{FF2B5EF4-FFF2-40B4-BE49-F238E27FC236}">
                <a16:creationId xmlns:a16="http://schemas.microsoft.com/office/drawing/2014/main" id="{95F606A1-6EAF-4FA5-AD9A-4F930A07687F}"/>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9931159" y="1888668"/>
            <a:ext cx="2083633" cy="3358818"/>
          </a:xfrm>
          <a:prstGeom prst="rect">
            <a:avLst/>
          </a:prstGeom>
        </p:spPr>
      </p:pic>
      <p:sp>
        <p:nvSpPr>
          <p:cNvPr id="6" name="Title 5">
            <a:extLst>
              <a:ext uri="{FF2B5EF4-FFF2-40B4-BE49-F238E27FC236}">
                <a16:creationId xmlns:a16="http://schemas.microsoft.com/office/drawing/2014/main" id="{F5A32B9E-BAEB-402F-9999-E6305F9D90DE}"/>
              </a:ext>
            </a:extLst>
          </p:cNvPr>
          <p:cNvSpPr>
            <a:spLocks noGrp="1"/>
          </p:cNvSpPr>
          <p:nvPr>
            <p:ph type="title"/>
          </p:nvPr>
        </p:nvSpPr>
        <p:spPr>
          <a:xfrm>
            <a:off x="625314" y="334182"/>
            <a:ext cx="9465384" cy="962126"/>
          </a:xfrm>
        </p:spPr>
        <p:txBody>
          <a:bodyPr>
            <a:normAutofit/>
          </a:bodyPr>
          <a:lstStyle/>
          <a:p>
            <a:r>
              <a:rPr lang="en-US">
                <a:latin typeface="Arial" panose="020B0604020202020204" pitchFamily="34" charset="0"/>
                <a:cs typeface="Arial" panose="020B0604020202020204" pitchFamily="34" charset="0"/>
              </a:rPr>
              <a:t>Proposed mode of action of </a:t>
            </a:r>
            <a:r>
              <a:rPr lang="en-US" err="1">
                <a:latin typeface="Arial" panose="020B0604020202020204" pitchFamily="34" charset="0"/>
                <a:cs typeface="Arial" panose="020B0604020202020204" pitchFamily="34" charset="0"/>
              </a:rPr>
              <a:t>finerenone</a:t>
            </a:r>
            <a:r>
              <a:rPr lang="en-US">
                <a:latin typeface="Arial" panose="020B0604020202020204" pitchFamily="34" charset="0"/>
                <a:cs typeface="Arial" panose="020B0604020202020204" pitchFamily="34" charset="0"/>
              </a:rPr>
              <a:t> in the kidneys</a:t>
            </a:r>
            <a:endParaRPr lang="en-GB"/>
          </a:p>
        </p:txBody>
      </p:sp>
      <p:sp>
        <p:nvSpPr>
          <p:cNvPr id="7" name="Footer Placeholder 3">
            <a:extLst>
              <a:ext uri="{FF2B5EF4-FFF2-40B4-BE49-F238E27FC236}">
                <a16:creationId xmlns:a16="http://schemas.microsoft.com/office/drawing/2014/main" id="{22AA5B58-C792-41FA-952E-CD380337E1BF}"/>
              </a:ext>
            </a:extLst>
          </p:cNvPr>
          <p:cNvSpPr>
            <a:spLocks noGrp="1"/>
          </p:cNvSpPr>
          <p:nvPr>
            <p:ph type="ftr" sz="quarter" idx="15"/>
          </p:nvPr>
        </p:nvSpPr>
        <p:spPr/>
        <p:txBody>
          <a:bodyPr/>
          <a:lstStyle/>
          <a:p>
            <a:pPr defTabSz="609402">
              <a:defRPr/>
            </a:pPr>
            <a:r>
              <a:rPr lang="en-GB">
                <a:solidFill>
                  <a:srgbClr val="53585A"/>
                </a:solidFill>
                <a:latin typeface="Arial" panose="020B0604020202020204"/>
                <a:cs typeface="+mn-cs"/>
              </a:rPr>
              <a:t>1. </a:t>
            </a:r>
            <a:r>
              <a:rPr lang="en-GB" err="1">
                <a:solidFill>
                  <a:srgbClr val="53585A"/>
                </a:solidFill>
                <a:latin typeface="Arial" panose="020B0604020202020204"/>
                <a:cs typeface="+mn-cs"/>
              </a:rPr>
              <a:t>Fagart</a:t>
            </a:r>
            <a:r>
              <a:rPr lang="en-GB">
                <a:solidFill>
                  <a:srgbClr val="53585A"/>
                </a:solidFill>
                <a:latin typeface="Arial" panose="020B0604020202020204"/>
                <a:cs typeface="+mn-cs"/>
              </a:rPr>
              <a:t> J</a:t>
            </a:r>
            <a:r>
              <a:rPr lang="en-GB" i="1">
                <a:solidFill>
                  <a:srgbClr val="53585A"/>
                </a:solidFill>
                <a:latin typeface="Arial" panose="020B0604020202020204"/>
                <a:cs typeface="+mn-cs"/>
              </a:rPr>
              <a:t>, et al. J </a:t>
            </a:r>
            <a:r>
              <a:rPr lang="en-GB" i="1" err="1">
                <a:solidFill>
                  <a:srgbClr val="53585A"/>
                </a:solidFill>
                <a:latin typeface="Arial" panose="020B0604020202020204"/>
                <a:cs typeface="+mn-cs"/>
              </a:rPr>
              <a:t>Biol</a:t>
            </a:r>
            <a:r>
              <a:rPr lang="en-GB" i="1">
                <a:solidFill>
                  <a:srgbClr val="53585A"/>
                </a:solidFill>
                <a:latin typeface="Arial" panose="020B0604020202020204"/>
                <a:cs typeface="+mn-cs"/>
              </a:rPr>
              <a:t> Chem</a:t>
            </a:r>
            <a:r>
              <a:rPr lang="en-GB">
                <a:solidFill>
                  <a:srgbClr val="53585A"/>
                </a:solidFill>
                <a:latin typeface="Arial" panose="020B0604020202020204"/>
                <a:cs typeface="+mn-cs"/>
              </a:rPr>
              <a:t> 2010;285:29932–29940; 2. </a:t>
            </a:r>
            <a:r>
              <a:rPr lang="en-GB" err="1">
                <a:solidFill>
                  <a:srgbClr val="53585A"/>
                </a:solidFill>
                <a:latin typeface="Arial" panose="020B0604020202020204"/>
                <a:cs typeface="+mn-cs"/>
              </a:rPr>
              <a:t>Bärfacker</a:t>
            </a:r>
            <a:r>
              <a:rPr lang="en-GB">
                <a:solidFill>
                  <a:srgbClr val="53585A"/>
                </a:solidFill>
                <a:latin typeface="Arial" panose="020B0604020202020204"/>
                <a:cs typeface="+mn-cs"/>
              </a:rPr>
              <a:t> L</a:t>
            </a:r>
            <a:r>
              <a:rPr lang="en-GB" i="1">
                <a:solidFill>
                  <a:srgbClr val="53585A"/>
                </a:solidFill>
                <a:latin typeface="Arial" panose="020B0604020202020204"/>
                <a:cs typeface="+mn-cs"/>
              </a:rPr>
              <a:t>, et al. </a:t>
            </a:r>
            <a:r>
              <a:rPr lang="en-GB" i="1" err="1">
                <a:solidFill>
                  <a:srgbClr val="53585A"/>
                </a:solidFill>
                <a:latin typeface="Arial" panose="020B0604020202020204"/>
                <a:cs typeface="+mn-cs"/>
              </a:rPr>
              <a:t>ChemMedChem</a:t>
            </a:r>
            <a:r>
              <a:rPr lang="en-GB">
                <a:solidFill>
                  <a:srgbClr val="53585A"/>
                </a:solidFill>
                <a:latin typeface="Arial" panose="020B0604020202020204"/>
                <a:cs typeface="+mn-cs"/>
              </a:rPr>
              <a:t> 2012;7:1385–1403; </a:t>
            </a:r>
            <a:br>
              <a:rPr lang="en-GB">
                <a:solidFill>
                  <a:srgbClr val="53585A"/>
                </a:solidFill>
                <a:latin typeface="Arial" panose="020B0604020202020204"/>
                <a:cs typeface="+mn-cs"/>
              </a:rPr>
            </a:br>
            <a:r>
              <a:rPr lang="en-GB">
                <a:solidFill>
                  <a:srgbClr val="53585A"/>
                </a:solidFill>
                <a:latin typeface="Arial" panose="020B0604020202020204"/>
                <a:cs typeface="+mn-cs"/>
              </a:rPr>
              <a:t>3. </a:t>
            </a:r>
            <a:r>
              <a:rPr lang="en-GB" err="1">
                <a:solidFill>
                  <a:srgbClr val="53585A"/>
                </a:solidFill>
                <a:latin typeface="Arial" panose="020B0604020202020204"/>
                <a:cs typeface="+mn-cs"/>
              </a:rPr>
              <a:t>Amazit</a:t>
            </a:r>
            <a:r>
              <a:rPr lang="en-GB">
                <a:solidFill>
                  <a:srgbClr val="53585A"/>
                </a:solidFill>
                <a:latin typeface="Arial" panose="020B0604020202020204"/>
                <a:cs typeface="+mn-cs"/>
              </a:rPr>
              <a:t> L</a:t>
            </a:r>
            <a:r>
              <a:rPr lang="en-GB" i="1">
                <a:solidFill>
                  <a:srgbClr val="53585A"/>
                </a:solidFill>
                <a:latin typeface="Arial" panose="020B0604020202020204"/>
                <a:cs typeface="+mn-cs"/>
              </a:rPr>
              <a:t>, et al. J </a:t>
            </a:r>
            <a:r>
              <a:rPr lang="en-GB" i="1" err="1">
                <a:solidFill>
                  <a:srgbClr val="53585A"/>
                </a:solidFill>
                <a:latin typeface="Arial" panose="020B0604020202020204"/>
                <a:cs typeface="+mn-cs"/>
              </a:rPr>
              <a:t>Biol</a:t>
            </a:r>
            <a:r>
              <a:rPr lang="en-GB" i="1">
                <a:solidFill>
                  <a:srgbClr val="53585A"/>
                </a:solidFill>
                <a:latin typeface="Arial" panose="020B0604020202020204"/>
                <a:cs typeface="+mn-cs"/>
              </a:rPr>
              <a:t> Chem</a:t>
            </a:r>
            <a:r>
              <a:rPr lang="en-GB">
                <a:solidFill>
                  <a:srgbClr val="53585A"/>
                </a:solidFill>
                <a:latin typeface="Arial" panose="020B0604020202020204"/>
                <a:cs typeface="+mn-cs"/>
              </a:rPr>
              <a:t> 2015;290:21876–21889; 4. </a:t>
            </a:r>
            <a:r>
              <a:rPr lang="en-GB" err="1">
                <a:solidFill>
                  <a:srgbClr val="53585A"/>
                </a:solidFill>
                <a:latin typeface="Arial" panose="020B0604020202020204"/>
                <a:cs typeface="+mn-cs"/>
              </a:rPr>
              <a:t>Grune</a:t>
            </a:r>
            <a:r>
              <a:rPr lang="en-GB">
                <a:solidFill>
                  <a:srgbClr val="53585A"/>
                </a:solidFill>
                <a:latin typeface="Arial" panose="020B0604020202020204"/>
                <a:cs typeface="+mn-cs"/>
              </a:rPr>
              <a:t> J</a:t>
            </a:r>
            <a:r>
              <a:rPr lang="en-GB" i="1">
                <a:solidFill>
                  <a:srgbClr val="53585A"/>
                </a:solidFill>
                <a:latin typeface="Arial" panose="020B0604020202020204"/>
                <a:cs typeface="+mn-cs"/>
              </a:rPr>
              <a:t>, et al. J Cardiovasc </a:t>
            </a:r>
            <a:r>
              <a:rPr lang="en-GB" i="1" err="1">
                <a:solidFill>
                  <a:srgbClr val="53585A"/>
                </a:solidFill>
                <a:latin typeface="Arial" panose="020B0604020202020204"/>
                <a:cs typeface="+mn-cs"/>
              </a:rPr>
              <a:t>Pharmacol</a:t>
            </a:r>
            <a:r>
              <a:rPr lang="en-GB">
                <a:solidFill>
                  <a:srgbClr val="53585A"/>
                </a:solidFill>
                <a:latin typeface="Arial" panose="020B0604020202020204"/>
                <a:cs typeface="+mn-cs"/>
              </a:rPr>
              <a:t> 2016;67:402–411; 5. </a:t>
            </a:r>
            <a:r>
              <a:rPr lang="en-GB" err="1">
                <a:solidFill>
                  <a:srgbClr val="53585A"/>
                </a:solidFill>
                <a:latin typeface="Arial" panose="020B0604020202020204"/>
                <a:cs typeface="+mn-cs"/>
              </a:rPr>
              <a:t>Grune</a:t>
            </a:r>
            <a:r>
              <a:rPr lang="en-GB">
                <a:solidFill>
                  <a:srgbClr val="53585A"/>
                </a:solidFill>
                <a:latin typeface="Arial" panose="020B0604020202020204"/>
                <a:cs typeface="+mn-cs"/>
              </a:rPr>
              <a:t> J</a:t>
            </a:r>
            <a:r>
              <a:rPr lang="en-GB" i="1">
                <a:solidFill>
                  <a:srgbClr val="53585A"/>
                </a:solidFill>
                <a:latin typeface="Arial" panose="020B0604020202020204"/>
                <a:cs typeface="+mn-cs"/>
              </a:rPr>
              <a:t>, et al. Hypertension</a:t>
            </a:r>
            <a:r>
              <a:rPr lang="en-GB">
                <a:solidFill>
                  <a:srgbClr val="53585A"/>
                </a:solidFill>
                <a:latin typeface="Arial" panose="020B0604020202020204"/>
                <a:cs typeface="+mn-cs"/>
              </a:rPr>
              <a:t> 2018;71:599–608; </a:t>
            </a:r>
            <a:br>
              <a:rPr lang="en-GB">
                <a:solidFill>
                  <a:srgbClr val="53585A"/>
                </a:solidFill>
                <a:latin typeface="Arial" panose="020B0604020202020204"/>
                <a:cs typeface="+mn-cs"/>
              </a:rPr>
            </a:br>
            <a:r>
              <a:rPr lang="en-GB">
                <a:solidFill>
                  <a:srgbClr val="53585A"/>
                </a:solidFill>
                <a:latin typeface="Arial" panose="020B0604020202020204"/>
                <a:cs typeface="+mn-cs"/>
              </a:rPr>
              <a:t>6. Kolkhof P</a:t>
            </a:r>
            <a:r>
              <a:rPr lang="en-GB" i="1">
                <a:solidFill>
                  <a:srgbClr val="53585A"/>
                </a:solidFill>
                <a:latin typeface="Arial" panose="020B0604020202020204"/>
                <a:cs typeface="+mn-cs"/>
              </a:rPr>
              <a:t>, et al. J Cardiovasc </a:t>
            </a:r>
            <a:r>
              <a:rPr lang="en-GB" i="1" err="1">
                <a:solidFill>
                  <a:srgbClr val="53585A"/>
                </a:solidFill>
                <a:latin typeface="Arial" panose="020B0604020202020204"/>
                <a:cs typeface="+mn-cs"/>
              </a:rPr>
              <a:t>Pharmacol</a:t>
            </a:r>
            <a:r>
              <a:rPr lang="en-GB">
                <a:solidFill>
                  <a:srgbClr val="53585A"/>
                </a:solidFill>
                <a:latin typeface="Arial" panose="020B0604020202020204"/>
                <a:cs typeface="+mn-cs"/>
              </a:rPr>
              <a:t> 2014;64:69–78; 7. </a:t>
            </a:r>
            <a:r>
              <a:rPr lang="en-GB" err="1">
                <a:solidFill>
                  <a:srgbClr val="53585A"/>
                </a:solidFill>
                <a:latin typeface="Arial" panose="020B0604020202020204"/>
                <a:cs typeface="+mn-cs"/>
              </a:rPr>
              <a:t>Lattenist</a:t>
            </a:r>
            <a:r>
              <a:rPr lang="en-GB">
                <a:solidFill>
                  <a:srgbClr val="53585A"/>
                </a:solidFill>
                <a:latin typeface="Arial" panose="020B0604020202020204"/>
                <a:cs typeface="+mn-cs"/>
              </a:rPr>
              <a:t> L</a:t>
            </a:r>
            <a:r>
              <a:rPr lang="en-GB" i="1">
                <a:solidFill>
                  <a:srgbClr val="53585A"/>
                </a:solidFill>
                <a:latin typeface="Arial" panose="020B0604020202020204"/>
                <a:cs typeface="+mn-cs"/>
              </a:rPr>
              <a:t>, et al. Hypertension</a:t>
            </a:r>
            <a:r>
              <a:rPr lang="en-GB">
                <a:solidFill>
                  <a:srgbClr val="53585A"/>
                </a:solidFill>
                <a:latin typeface="Arial" panose="020B0604020202020204"/>
                <a:cs typeface="+mn-cs"/>
              </a:rPr>
              <a:t> 2017;69:870–878; 8. Barrera-</a:t>
            </a:r>
            <a:r>
              <a:rPr lang="en-GB" err="1">
                <a:solidFill>
                  <a:srgbClr val="53585A"/>
                </a:solidFill>
                <a:latin typeface="Arial" panose="020B0604020202020204"/>
                <a:cs typeface="+mn-cs"/>
              </a:rPr>
              <a:t>Chimal</a:t>
            </a:r>
            <a:r>
              <a:rPr lang="en-GB">
                <a:solidFill>
                  <a:srgbClr val="53585A"/>
                </a:solidFill>
                <a:latin typeface="Arial" panose="020B0604020202020204"/>
                <a:cs typeface="+mn-cs"/>
              </a:rPr>
              <a:t> J</a:t>
            </a:r>
            <a:r>
              <a:rPr lang="en-GB" i="1">
                <a:solidFill>
                  <a:srgbClr val="53585A"/>
                </a:solidFill>
                <a:latin typeface="Arial" panose="020B0604020202020204"/>
                <a:cs typeface="+mn-cs"/>
              </a:rPr>
              <a:t>, et al. Kidney Int</a:t>
            </a:r>
            <a:r>
              <a:rPr lang="en-GB">
                <a:solidFill>
                  <a:srgbClr val="53585A"/>
                </a:solidFill>
                <a:latin typeface="Arial" panose="020B0604020202020204"/>
                <a:cs typeface="+mn-cs"/>
              </a:rPr>
              <a:t> 2018;93:1344–1355</a:t>
            </a:r>
          </a:p>
        </p:txBody>
      </p:sp>
      <p:sp>
        <p:nvSpPr>
          <p:cNvPr id="5" name="Slide Number Placeholder 4">
            <a:extLst>
              <a:ext uri="{FF2B5EF4-FFF2-40B4-BE49-F238E27FC236}">
                <a16:creationId xmlns:a16="http://schemas.microsoft.com/office/drawing/2014/main" id="{7765946E-5CC9-440C-B669-C716099DCCB4}"/>
              </a:ext>
            </a:extLst>
          </p:cNvPr>
          <p:cNvSpPr>
            <a:spLocks noGrp="1"/>
          </p:cNvSpPr>
          <p:nvPr>
            <p:ph type="sldNum" sz="quarter" idx="16"/>
          </p:nvPr>
        </p:nvSpPr>
        <p:spPr/>
        <p:txBody>
          <a:bodyPr/>
          <a:lstStyle/>
          <a:p>
            <a:pPr defTabSz="609402">
              <a:defRPr/>
            </a:pPr>
            <a:fld id="{7AF8E309-D608-654D-B811-6A2C46C88181}" type="slidenum">
              <a:rPr lang="en-GB">
                <a:solidFill>
                  <a:srgbClr val="66B512"/>
                </a:solidFill>
                <a:latin typeface="Arial" panose="020B0604020202020204"/>
                <a:cs typeface="+mn-cs"/>
              </a:rPr>
              <a:pPr defTabSz="609402">
                <a:defRPr/>
              </a:pPr>
              <a:t>9</a:t>
            </a:fld>
            <a:endParaRPr lang="en-GB">
              <a:solidFill>
                <a:srgbClr val="66B512"/>
              </a:solidFill>
              <a:latin typeface="Arial" panose="020B0604020202020204"/>
              <a:cs typeface="+mn-cs"/>
            </a:endParaRPr>
          </a:p>
        </p:txBody>
      </p:sp>
      <p:pic>
        <p:nvPicPr>
          <p:cNvPr id="116" name="Picture 115">
            <a:extLst>
              <a:ext uri="{FF2B5EF4-FFF2-40B4-BE49-F238E27FC236}">
                <a16:creationId xmlns:a16="http://schemas.microsoft.com/office/drawing/2014/main" id="{06C04492-9088-472D-BF0B-C5D11B5077BC}"/>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a:off x="9931159" y="1888669"/>
            <a:ext cx="2083633" cy="3358816"/>
          </a:xfrm>
          <a:prstGeom prst="rect">
            <a:avLst/>
          </a:prstGeom>
        </p:spPr>
      </p:pic>
      <p:grpSp>
        <p:nvGrpSpPr>
          <p:cNvPr id="13" name="Graphic 15">
            <a:extLst>
              <a:ext uri="{FF2B5EF4-FFF2-40B4-BE49-F238E27FC236}">
                <a16:creationId xmlns:a16="http://schemas.microsoft.com/office/drawing/2014/main" id="{918F9713-81BF-45D2-8D52-81D1ED18241F}"/>
              </a:ext>
            </a:extLst>
          </p:cNvPr>
          <p:cNvGrpSpPr/>
          <p:nvPr/>
        </p:nvGrpSpPr>
        <p:grpSpPr>
          <a:xfrm>
            <a:off x="3395620" y="3699297"/>
            <a:ext cx="4654608" cy="1325535"/>
            <a:chOff x="3394917" y="3699367"/>
            <a:chExt cx="4655820" cy="1325880"/>
          </a:xfrm>
          <a:solidFill>
            <a:schemeClr val="bg1"/>
          </a:solidFill>
        </p:grpSpPr>
        <p:grpSp>
          <p:nvGrpSpPr>
            <p:cNvPr id="14" name="Graphic 15">
              <a:extLst>
                <a:ext uri="{FF2B5EF4-FFF2-40B4-BE49-F238E27FC236}">
                  <a16:creationId xmlns:a16="http://schemas.microsoft.com/office/drawing/2014/main" id="{49C01878-42DA-4CAA-B0A6-7EC79117E2D5}"/>
                </a:ext>
              </a:extLst>
            </p:cNvPr>
            <p:cNvGrpSpPr/>
            <p:nvPr/>
          </p:nvGrpSpPr>
          <p:grpSpPr>
            <a:xfrm>
              <a:off x="3394917" y="3699367"/>
              <a:ext cx="4657420" cy="1329238"/>
              <a:chOff x="3394917" y="3699367"/>
              <a:chExt cx="4657420" cy="1329238"/>
            </a:xfrm>
            <a:grpFill/>
          </p:grpSpPr>
          <p:sp>
            <p:nvSpPr>
              <p:cNvPr id="19" name="Freeform: Shape 18">
                <a:extLst>
                  <a:ext uri="{FF2B5EF4-FFF2-40B4-BE49-F238E27FC236}">
                    <a16:creationId xmlns:a16="http://schemas.microsoft.com/office/drawing/2014/main" id="{2CB04186-94A0-48DC-A514-3B65F90538EF}"/>
                  </a:ext>
                </a:extLst>
              </p:cNvPr>
              <p:cNvSpPr/>
              <p:nvPr/>
            </p:nvSpPr>
            <p:spPr>
              <a:xfrm>
                <a:off x="3394917" y="3699367"/>
                <a:ext cx="4485970" cy="1329238"/>
              </a:xfrm>
              <a:custGeom>
                <a:avLst/>
                <a:gdLst>
                  <a:gd name="connsiteX0" fmla="*/ 4485971 w 4485970"/>
                  <a:gd name="connsiteY0" fmla="*/ 1200684 h 1329238"/>
                  <a:gd name="connsiteX1" fmla="*/ 3333217 w 4485970"/>
                  <a:gd name="connsiteY1" fmla="*/ 1325575 h 1329238"/>
                  <a:gd name="connsiteX2" fmla="*/ 2751277 w 4485970"/>
                  <a:gd name="connsiteY2" fmla="*/ 1320317 h 1329238"/>
                  <a:gd name="connsiteX3" fmla="*/ 2169490 w 4485970"/>
                  <a:gd name="connsiteY3" fmla="*/ 1265530 h 1329238"/>
                  <a:gd name="connsiteX4" fmla="*/ 1591894 w 4485970"/>
                  <a:gd name="connsiteY4" fmla="*/ 1153820 h 1329238"/>
                  <a:gd name="connsiteX5" fmla="*/ 1025423 w 4485970"/>
                  <a:gd name="connsiteY5" fmla="*/ 972388 h 1329238"/>
                  <a:gd name="connsiteX6" fmla="*/ 990600 w 4485970"/>
                  <a:gd name="connsiteY6" fmla="*/ 958596 h 1329238"/>
                  <a:gd name="connsiteX7" fmla="*/ 955929 w 4485970"/>
                  <a:gd name="connsiteY7" fmla="*/ 944194 h 1329238"/>
                  <a:gd name="connsiteX8" fmla="*/ 886968 w 4485970"/>
                  <a:gd name="connsiteY8" fmla="*/ 913943 h 1329238"/>
                  <a:gd name="connsiteX9" fmla="*/ 852449 w 4485970"/>
                  <a:gd name="connsiteY9" fmla="*/ 898779 h 1329238"/>
                  <a:gd name="connsiteX10" fmla="*/ 818312 w 4485970"/>
                  <a:gd name="connsiteY10" fmla="*/ 882548 h 1329238"/>
                  <a:gd name="connsiteX11" fmla="*/ 750189 w 4485970"/>
                  <a:gd name="connsiteY11" fmla="*/ 849554 h 1329238"/>
                  <a:gd name="connsiteX12" fmla="*/ 716280 w 4485970"/>
                  <a:gd name="connsiteY12" fmla="*/ 832714 h 1329238"/>
                  <a:gd name="connsiteX13" fmla="*/ 682752 w 4485970"/>
                  <a:gd name="connsiteY13" fmla="*/ 814807 h 1329238"/>
                  <a:gd name="connsiteX14" fmla="*/ 615696 w 4485970"/>
                  <a:gd name="connsiteY14" fmla="*/ 778840 h 1329238"/>
                  <a:gd name="connsiteX15" fmla="*/ 549631 w 4485970"/>
                  <a:gd name="connsiteY15" fmla="*/ 740283 h 1329238"/>
                  <a:gd name="connsiteX16" fmla="*/ 483946 w 4485970"/>
                  <a:gd name="connsiteY16" fmla="*/ 700735 h 1329238"/>
                  <a:gd name="connsiteX17" fmla="*/ 0 w 4485970"/>
                  <a:gd name="connsiteY17" fmla="*/ 307315 h 1329238"/>
                  <a:gd name="connsiteX18" fmla="*/ 338480 w 4485970"/>
                  <a:gd name="connsiteY18" fmla="*/ 0 h 1329238"/>
                  <a:gd name="connsiteX19" fmla="*/ 722833 w 4485970"/>
                  <a:gd name="connsiteY19" fmla="*/ 333527 h 1329238"/>
                  <a:gd name="connsiteX20" fmla="*/ 777697 w 4485970"/>
                  <a:gd name="connsiteY20" fmla="*/ 369037 h 1329238"/>
                  <a:gd name="connsiteX21" fmla="*/ 833095 w 4485970"/>
                  <a:gd name="connsiteY21" fmla="*/ 404012 h 1329238"/>
                  <a:gd name="connsiteX22" fmla="*/ 890092 w 4485970"/>
                  <a:gd name="connsiteY22" fmla="*/ 437007 h 1329238"/>
                  <a:gd name="connsiteX23" fmla="*/ 918591 w 4485970"/>
                  <a:gd name="connsiteY23" fmla="*/ 453542 h 1329238"/>
                  <a:gd name="connsiteX24" fmla="*/ 947699 w 4485970"/>
                  <a:gd name="connsiteY24" fmla="*/ 469240 h 1329238"/>
                  <a:gd name="connsiteX25" fmla="*/ 1006297 w 4485970"/>
                  <a:gd name="connsiteY25" fmla="*/ 500177 h 1329238"/>
                  <a:gd name="connsiteX26" fmla="*/ 1035787 w 4485970"/>
                  <a:gd name="connsiteY26" fmla="*/ 515417 h 1329238"/>
                  <a:gd name="connsiteX27" fmla="*/ 1065809 w 4485970"/>
                  <a:gd name="connsiteY27" fmla="*/ 529819 h 1329238"/>
                  <a:gd name="connsiteX28" fmla="*/ 1125931 w 4485970"/>
                  <a:gd name="connsiteY28" fmla="*/ 558622 h 1329238"/>
                  <a:gd name="connsiteX29" fmla="*/ 1156335 w 4485970"/>
                  <a:gd name="connsiteY29" fmla="*/ 572414 h 1329238"/>
                  <a:gd name="connsiteX30" fmla="*/ 1187044 w 4485970"/>
                  <a:gd name="connsiteY30" fmla="*/ 585749 h 1329238"/>
                  <a:gd name="connsiteX31" fmla="*/ 1695526 w 4485970"/>
                  <a:gd name="connsiteY31" fmla="*/ 767486 h 1329238"/>
                  <a:gd name="connsiteX32" fmla="*/ 2228698 w 4485970"/>
                  <a:gd name="connsiteY32" fmla="*/ 889178 h 1329238"/>
                  <a:gd name="connsiteX33" fmla="*/ 2775204 w 4485970"/>
                  <a:gd name="connsiteY33" fmla="*/ 959206 h 1329238"/>
                  <a:gd name="connsiteX34" fmla="*/ 3328111 w 4485970"/>
                  <a:gd name="connsiteY34" fmla="*/ 982828 h 1329238"/>
                  <a:gd name="connsiteX35" fmla="*/ 4434840 w 4485970"/>
                  <a:gd name="connsiteY35" fmla="*/ 900303 h 1329238"/>
                  <a:gd name="connsiteX36" fmla="*/ 4485971 w 4485970"/>
                  <a:gd name="connsiteY36" fmla="*/ 1200684 h 13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85970" h="1329238">
                    <a:moveTo>
                      <a:pt x="4485971" y="1200684"/>
                    </a:moveTo>
                    <a:cubicBezTo>
                      <a:pt x="4105961" y="1271016"/>
                      <a:pt x="3720541" y="1313002"/>
                      <a:pt x="3333217" y="1325575"/>
                    </a:cubicBezTo>
                    <a:cubicBezTo>
                      <a:pt x="3139592" y="1331976"/>
                      <a:pt x="2945435" y="1329842"/>
                      <a:pt x="2751277" y="1320317"/>
                    </a:cubicBezTo>
                    <a:cubicBezTo>
                      <a:pt x="2557120" y="1310564"/>
                      <a:pt x="2363038" y="1292733"/>
                      <a:pt x="2169490" y="1265530"/>
                    </a:cubicBezTo>
                    <a:cubicBezTo>
                      <a:pt x="1976019" y="1238326"/>
                      <a:pt x="1783080" y="1201750"/>
                      <a:pt x="1591894" y="1153820"/>
                    </a:cubicBezTo>
                    <a:cubicBezTo>
                      <a:pt x="1400709" y="1105814"/>
                      <a:pt x="1211199" y="1046455"/>
                      <a:pt x="1025423" y="972388"/>
                    </a:cubicBezTo>
                    <a:lnTo>
                      <a:pt x="990600" y="958596"/>
                    </a:lnTo>
                    <a:cubicBezTo>
                      <a:pt x="978941" y="954024"/>
                      <a:pt x="967359" y="949452"/>
                      <a:pt x="955929" y="944194"/>
                    </a:cubicBezTo>
                    <a:lnTo>
                      <a:pt x="886968" y="913943"/>
                    </a:lnTo>
                    <a:lnTo>
                      <a:pt x="852449" y="898779"/>
                    </a:lnTo>
                    <a:cubicBezTo>
                      <a:pt x="840943" y="893826"/>
                      <a:pt x="829666" y="887959"/>
                      <a:pt x="818312" y="882548"/>
                    </a:cubicBezTo>
                    <a:lnTo>
                      <a:pt x="750189" y="849554"/>
                    </a:lnTo>
                    <a:cubicBezTo>
                      <a:pt x="738911" y="843915"/>
                      <a:pt x="727405" y="838810"/>
                      <a:pt x="716280" y="832714"/>
                    </a:cubicBezTo>
                    <a:lnTo>
                      <a:pt x="682752" y="814807"/>
                    </a:lnTo>
                    <a:lnTo>
                      <a:pt x="615696" y="778840"/>
                    </a:lnTo>
                    <a:cubicBezTo>
                      <a:pt x="593369" y="766648"/>
                      <a:pt x="571652" y="753085"/>
                      <a:pt x="549631" y="740283"/>
                    </a:cubicBezTo>
                    <a:cubicBezTo>
                      <a:pt x="527761" y="727100"/>
                      <a:pt x="505511" y="714680"/>
                      <a:pt x="483946" y="700735"/>
                    </a:cubicBezTo>
                    <a:cubicBezTo>
                      <a:pt x="310896" y="591388"/>
                      <a:pt x="146075" y="461620"/>
                      <a:pt x="0" y="307315"/>
                    </a:cubicBezTo>
                    <a:lnTo>
                      <a:pt x="338480" y="0"/>
                    </a:lnTo>
                    <a:cubicBezTo>
                      <a:pt x="448818" y="124435"/>
                      <a:pt x="579349" y="235839"/>
                      <a:pt x="722833" y="333527"/>
                    </a:cubicBezTo>
                    <a:cubicBezTo>
                      <a:pt x="740588" y="345872"/>
                      <a:pt x="759409" y="357149"/>
                      <a:pt x="777697" y="369037"/>
                    </a:cubicBezTo>
                    <a:cubicBezTo>
                      <a:pt x="796214" y="380619"/>
                      <a:pt x="814197" y="392887"/>
                      <a:pt x="833095" y="404012"/>
                    </a:cubicBezTo>
                    <a:lnTo>
                      <a:pt x="890092" y="437007"/>
                    </a:lnTo>
                    <a:lnTo>
                      <a:pt x="918591" y="453542"/>
                    </a:lnTo>
                    <a:cubicBezTo>
                      <a:pt x="927964" y="459181"/>
                      <a:pt x="938022" y="463982"/>
                      <a:pt x="947699" y="469240"/>
                    </a:cubicBezTo>
                    <a:lnTo>
                      <a:pt x="1006297" y="500177"/>
                    </a:lnTo>
                    <a:cubicBezTo>
                      <a:pt x="1016127" y="505206"/>
                      <a:pt x="1025652" y="510769"/>
                      <a:pt x="1035787" y="515417"/>
                    </a:cubicBezTo>
                    <a:lnTo>
                      <a:pt x="1065809" y="529819"/>
                    </a:lnTo>
                    <a:lnTo>
                      <a:pt x="1125931" y="558622"/>
                    </a:lnTo>
                    <a:cubicBezTo>
                      <a:pt x="1135837" y="563575"/>
                      <a:pt x="1146124" y="568071"/>
                      <a:pt x="1156335" y="572414"/>
                    </a:cubicBezTo>
                    <a:lnTo>
                      <a:pt x="1187044" y="585749"/>
                    </a:lnTo>
                    <a:cubicBezTo>
                      <a:pt x="1350645" y="657454"/>
                      <a:pt x="1521181" y="717423"/>
                      <a:pt x="1695526" y="767486"/>
                    </a:cubicBezTo>
                    <a:cubicBezTo>
                      <a:pt x="1869948" y="817550"/>
                      <a:pt x="2048256" y="857631"/>
                      <a:pt x="2228698" y="889178"/>
                    </a:cubicBezTo>
                    <a:cubicBezTo>
                      <a:pt x="2409139" y="920725"/>
                      <a:pt x="2591638" y="943737"/>
                      <a:pt x="2775204" y="959206"/>
                    </a:cubicBezTo>
                    <a:cubicBezTo>
                      <a:pt x="2958770" y="974446"/>
                      <a:pt x="3143326" y="982751"/>
                      <a:pt x="3328111" y="982828"/>
                    </a:cubicBezTo>
                    <a:cubicBezTo>
                      <a:pt x="3697757" y="983209"/>
                      <a:pt x="4068242" y="955472"/>
                      <a:pt x="4434840" y="900303"/>
                    </a:cubicBezTo>
                    <a:lnTo>
                      <a:pt x="4485971" y="1200684"/>
                    </a:lnTo>
                    <a:close/>
                  </a:path>
                </a:pathLst>
              </a:custGeom>
              <a:grpFill/>
              <a:ln w="7608" cap="flat">
                <a:noFill/>
                <a:prstDash val="solid"/>
                <a:miter/>
              </a:ln>
            </p:spPr>
            <p:txBody>
              <a:bodyPr rtlCol="0" anchor="ctr"/>
              <a:lstStyle/>
              <a:p>
                <a:pPr defTabSz="609402">
                  <a:defRPr/>
                </a:pPr>
                <a:endParaRPr lang="en-GB" sz="1799">
                  <a:solidFill>
                    <a:srgbClr val="53585A"/>
                  </a:solidFill>
                  <a:cs typeface="+mn-cs"/>
                </a:endParaRPr>
              </a:p>
            </p:txBody>
          </p:sp>
          <p:sp>
            <p:nvSpPr>
              <p:cNvPr id="20" name="Freeform: Shape 19">
                <a:extLst>
                  <a:ext uri="{FF2B5EF4-FFF2-40B4-BE49-F238E27FC236}">
                    <a16:creationId xmlns:a16="http://schemas.microsoft.com/office/drawing/2014/main" id="{50C108D3-F1DA-404E-9921-89A974641860}"/>
                  </a:ext>
                </a:extLst>
              </p:cNvPr>
              <p:cNvSpPr/>
              <p:nvPr/>
            </p:nvSpPr>
            <p:spPr>
              <a:xfrm>
                <a:off x="7783503" y="4526975"/>
                <a:ext cx="268833" cy="455523"/>
              </a:xfrm>
              <a:custGeom>
                <a:avLst/>
                <a:gdLst>
                  <a:gd name="connsiteX0" fmla="*/ 0 w 268833"/>
                  <a:gd name="connsiteY0" fmla="*/ 0 h 455523"/>
                  <a:gd name="connsiteX1" fmla="*/ 82372 w 268833"/>
                  <a:gd name="connsiteY1" fmla="*/ 455524 h 455523"/>
                  <a:gd name="connsiteX2" fmla="*/ 268834 w 268833"/>
                  <a:gd name="connsiteY2" fmla="*/ 186614 h 455523"/>
                </a:gdLst>
                <a:ahLst/>
                <a:cxnLst>
                  <a:cxn ang="0">
                    <a:pos x="connsiteX0" y="connsiteY0"/>
                  </a:cxn>
                  <a:cxn ang="0">
                    <a:pos x="connsiteX1" y="connsiteY1"/>
                  </a:cxn>
                  <a:cxn ang="0">
                    <a:pos x="connsiteX2" y="connsiteY2"/>
                  </a:cxn>
                </a:cxnLst>
                <a:rect l="l" t="t" r="r" b="b"/>
                <a:pathLst>
                  <a:path w="268833" h="455523">
                    <a:moveTo>
                      <a:pt x="0" y="0"/>
                    </a:moveTo>
                    <a:lnTo>
                      <a:pt x="82372" y="455524"/>
                    </a:lnTo>
                    <a:lnTo>
                      <a:pt x="268834" y="186614"/>
                    </a:lnTo>
                    <a:close/>
                  </a:path>
                </a:pathLst>
              </a:custGeom>
              <a:grpFill/>
              <a:ln w="7608" cap="flat">
                <a:noFill/>
                <a:prstDash val="solid"/>
                <a:miter/>
              </a:ln>
            </p:spPr>
            <p:txBody>
              <a:bodyPr rtlCol="0" anchor="ctr"/>
              <a:lstStyle/>
              <a:p>
                <a:pPr defTabSz="609402">
                  <a:defRPr/>
                </a:pPr>
                <a:endParaRPr lang="en-GB" sz="1799">
                  <a:solidFill>
                    <a:srgbClr val="53585A"/>
                  </a:solidFill>
                  <a:cs typeface="+mn-cs"/>
                </a:endParaRPr>
              </a:p>
            </p:txBody>
          </p:sp>
        </p:grpSp>
        <p:grpSp>
          <p:nvGrpSpPr>
            <p:cNvPr id="15" name="Graphic 15">
              <a:extLst>
                <a:ext uri="{FF2B5EF4-FFF2-40B4-BE49-F238E27FC236}">
                  <a16:creationId xmlns:a16="http://schemas.microsoft.com/office/drawing/2014/main" id="{6EAB332C-B2AB-4180-AC29-90685E19DB06}"/>
                </a:ext>
              </a:extLst>
            </p:cNvPr>
            <p:cNvGrpSpPr/>
            <p:nvPr/>
          </p:nvGrpSpPr>
          <p:grpSpPr>
            <a:xfrm>
              <a:off x="3394917" y="3699367"/>
              <a:ext cx="4657420" cy="1329238"/>
              <a:chOff x="3394917" y="3699367"/>
              <a:chExt cx="4657420" cy="1329238"/>
            </a:xfrm>
            <a:grpFill/>
          </p:grpSpPr>
          <p:sp>
            <p:nvSpPr>
              <p:cNvPr id="17" name="Freeform: Shape 16">
                <a:extLst>
                  <a:ext uri="{FF2B5EF4-FFF2-40B4-BE49-F238E27FC236}">
                    <a16:creationId xmlns:a16="http://schemas.microsoft.com/office/drawing/2014/main" id="{77E2E417-BB8B-408C-A517-7CB7D129D68B}"/>
                  </a:ext>
                </a:extLst>
              </p:cNvPr>
              <p:cNvSpPr/>
              <p:nvPr/>
            </p:nvSpPr>
            <p:spPr>
              <a:xfrm>
                <a:off x="3394917" y="3699367"/>
                <a:ext cx="4485970" cy="1329238"/>
              </a:xfrm>
              <a:custGeom>
                <a:avLst/>
                <a:gdLst>
                  <a:gd name="connsiteX0" fmla="*/ 4485971 w 4485970"/>
                  <a:gd name="connsiteY0" fmla="*/ 1200684 h 1329238"/>
                  <a:gd name="connsiteX1" fmla="*/ 3333217 w 4485970"/>
                  <a:gd name="connsiteY1" fmla="*/ 1325575 h 1329238"/>
                  <a:gd name="connsiteX2" fmla="*/ 2751277 w 4485970"/>
                  <a:gd name="connsiteY2" fmla="*/ 1320317 h 1329238"/>
                  <a:gd name="connsiteX3" fmla="*/ 2169490 w 4485970"/>
                  <a:gd name="connsiteY3" fmla="*/ 1265530 h 1329238"/>
                  <a:gd name="connsiteX4" fmla="*/ 1591894 w 4485970"/>
                  <a:gd name="connsiteY4" fmla="*/ 1153820 h 1329238"/>
                  <a:gd name="connsiteX5" fmla="*/ 1025423 w 4485970"/>
                  <a:gd name="connsiteY5" fmla="*/ 972388 h 1329238"/>
                  <a:gd name="connsiteX6" fmla="*/ 990600 w 4485970"/>
                  <a:gd name="connsiteY6" fmla="*/ 958596 h 1329238"/>
                  <a:gd name="connsiteX7" fmla="*/ 955929 w 4485970"/>
                  <a:gd name="connsiteY7" fmla="*/ 944194 h 1329238"/>
                  <a:gd name="connsiteX8" fmla="*/ 886968 w 4485970"/>
                  <a:gd name="connsiteY8" fmla="*/ 913943 h 1329238"/>
                  <a:gd name="connsiteX9" fmla="*/ 852449 w 4485970"/>
                  <a:gd name="connsiteY9" fmla="*/ 898779 h 1329238"/>
                  <a:gd name="connsiteX10" fmla="*/ 818312 w 4485970"/>
                  <a:gd name="connsiteY10" fmla="*/ 882548 h 1329238"/>
                  <a:gd name="connsiteX11" fmla="*/ 750189 w 4485970"/>
                  <a:gd name="connsiteY11" fmla="*/ 849554 h 1329238"/>
                  <a:gd name="connsiteX12" fmla="*/ 716280 w 4485970"/>
                  <a:gd name="connsiteY12" fmla="*/ 832714 h 1329238"/>
                  <a:gd name="connsiteX13" fmla="*/ 682752 w 4485970"/>
                  <a:gd name="connsiteY13" fmla="*/ 814807 h 1329238"/>
                  <a:gd name="connsiteX14" fmla="*/ 615696 w 4485970"/>
                  <a:gd name="connsiteY14" fmla="*/ 778840 h 1329238"/>
                  <a:gd name="connsiteX15" fmla="*/ 549631 w 4485970"/>
                  <a:gd name="connsiteY15" fmla="*/ 740283 h 1329238"/>
                  <a:gd name="connsiteX16" fmla="*/ 483946 w 4485970"/>
                  <a:gd name="connsiteY16" fmla="*/ 700735 h 1329238"/>
                  <a:gd name="connsiteX17" fmla="*/ 0 w 4485970"/>
                  <a:gd name="connsiteY17" fmla="*/ 307315 h 1329238"/>
                  <a:gd name="connsiteX18" fmla="*/ 338480 w 4485970"/>
                  <a:gd name="connsiteY18" fmla="*/ 0 h 1329238"/>
                  <a:gd name="connsiteX19" fmla="*/ 722833 w 4485970"/>
                  <a:gd name="connsiteY19" fmla="*/ 333527 h 1329238"/>
                  <a:gd name="connsiteX20" fmla="*/ 777697 w 4485970"/>
                  <a:gd name="connsiteY20" fmla="*/ 369037 h 1329238"/>
                  <a:gd name="connsiteX21" fmla="*/ 833095 w 4485970"/>
                  <a:gd name="connsiteY21" fmla="*/ 404012 h 1329238"/>
                  <a:gd name="connsiteX22" fmla="*/ 890092 w 4485970"/>
                  <a:gd name="connsiteY22" fmla="*/ 437007 h 1329238"/>
                  <a:gd name="connsiteX23" fmla="*/ 918591 w 4485970"/>
                  <a:gd name="connsiteY23" fmla="*/ 453542 h 1329238"/>
                  <a:gd name="connsiteX24" fmla="*/ 947699 w 4485970"/>
                  <a:gd name="connsiteY24" fmla="*/ 469240 h 1329238"/>
                  <a:gd name="connsiteX25" fmla="*/ 1006297 w 4485970"/>
                  <a:gd name="connsiteY25" fmla="*/ 500177 h 1329238"/>
                  <a:gd name="connsiteX26" fmla="*/ 1035787 w 4485970"/>
                  <a:gd name="connsiteY26" fmla="*/ 515417 h 1329238"/>
                  <a:gd name="connsiteX27" fmla="*/ 1065809 w 4485970"/>
                  <a:gd name="connsiteY27" fmla="*/ 529819 h 1329238"/>
                  <a:gd name="connsiteX28" fmla="*/ 1125931 w 4485970"/>
                  <a:gd name="connsiteY28" fmla="*/ 558622 h 1329238"/>
                  <a:gd name="connsiteX29" fmla="*/ 1156335 w 4485970"/>
                  <a:gd name="connsiteY29" fmla="*/ 572414 h 1329238"/>
                  <a:gd name="connsiteX30" fmla="*/ 1187044 w 4485970"/>
                  <a:gd name="connsiteY30" fmla="*/ 585749 h 1329238"/>
                  <a:gd name="connsiteX31" fmla="*/ 1695526 w 4485970"/>
                  <a:gd name="connsiteY31" fmla="*/ 767486 h 1329238"/>
                  <a:gd name="connsiteX32" fmla="*/ 2228698 w 4485970"/>
                  <a:gd name="connsiteY32" fmla="*/ 889178 h 1329238"/>
                  <a:gd name="connsiteX33" fmla="*/ 2775204 w 4485970"/>
                  <a:gd name="connsiteY33" fmla="*/ 959206 h 1329238"/>
                  <a:gd name="connsiteX34" fmla="*/ 3328111 w 4485970"/>
                  <a:gd name="connsiteY34" fmla="*/ 982828 h 1329238"/>
                  <a:gd name="connsiteX35" fmla="*/ 4434840 w 4485970"/>
                  <a:gd name="connsiteY35" fmla="*/ 900303 h 1329238"/>
                  <a:gd name="connsiteX36" fmla="*/ 4485971 w 4485970"/>
                  <a:gd name="connsiteY36" fmla="*/ 1200684 h 13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85970" h="1329238">
                    <a:moveTo>
                      <a:pt x="4485971" y="1200684"/>
                    </a:moveTo>
                    <a:cubicBezTo>
                      <a:pt x="4105961" y="1271016"/>
                      <a:pt x="3720541" y="1313002"/>
                      <a:pt x="3333217" y="1325575"/>
                    </a:cubicBezTo>
                    <a:cubicBezTo>
                      <a:pt x="3139592" y="1331976"/>
                      <a:pt x="2945435" y="1329842"/>
                      <a:pt x="2751277" y="1320317"/>
                    </a:cubicBezTo>
                    <a:cubicBezTo>
                      <a:pt x="2557120" y="1310564"/>
                      <a:pt x="2363038" y="1292733"/>
                      <a:pt x="2169490" y="1265530"/>
                    </a:cubicBezTo>
                    <a:cubicBezTo>
                      <a:pt x="1976019" y="1238326"/>
                      <a:pt x="1783080" y="1201750"/>
                      <a:pt x="1591894" y="1153820"/>
                    </a:cubicBezTo>
                    <a:cubicBezTo>
                      <a:pt x="1400709" y="1105814"/>
                      <a:pt x="1211199" y="1046455"/>
                      <a:pt x="1025423" y="972388"/>
                    </a:cubicBezTo>
                    <a:lnTo>
                      <a:pt x="990600" y="958596"/>
                    </a:lnTo>
                    <a:cubicBezTo>
                      <a:pt x="978941" y="954024"/>
                      <a:pt x="967359" y="949452"/>
                      <a:pt x="955929" y="944194"/>
                    </a:cubicBezTo>
                    <a:lnTo>
                      <a:pt x="886968" y="913943"/>
                    </a:lnTo>
                    <a:lnTo>
                      <a:pt x="852449" y="898779"/>
                    </a:lnTo>
                    <a:cubicBezTo>
                      <a:pt x="840943" y="893826"/>
                      <a:pt x="829666" y="887959"/>
                      <a:pt x="818312" y="882548"/>
                    </a:cubicBezTo>
                    <a:lnTo>
                      <a:pt x="750189" y="849554"/>
                    </a:lnTo>
                    <a:cubicBezTo>
                      <a:pt x="738911" y="843915"/>
                      <a:pt x="727405" y="838810"/>
                      <a:pt x="716280" y="832714"/>
                    </a:cubicBezTo>
                    <a:lnTo>
                      <a:pt x="682752" y="814807"/>
                    </a:lnTo>
                    <a:lnTo>
                      <a:pt x="615696" y="778840"/>
                    </a:lnTo>
                    <a:cubicBezTo>
                      <a:pt x="593369" y="766648"/>
                      <a:pt x="571652" y="753085"/>
                      <a:pt x="549631" y="740283"/>
                    </a:cubicBezTo>
                    <a:cubicBezTo>
                      <a:pt x="527761" y="727100"/>
                      <a:pt x="505511" y="714680"/>
                      <a:pt x="483946" y="700735"/>
                    </a:cubicBezTo>
                    <a:cubicBezTo>
                      <a:pt x="310896" y="591388"/>
                      <a:pt x="146075" y="461620"/>
                      <a:pt x="0" y="307315"/>
                    </a:cubicBezTo>
                    <a:lnTo>
                      <a:pt x="338480" y="0"/>
                    </a:lnTo>
                    <a:cubicBezTo>
                      <a:pt x="448818" y="124435"/>
                      <a:pt x="579349" y="235839"/>
                      <a:pt x="722833" y="333527"/>
                    </a:cubicBezTo>
                    <a:cubicBezTo>
                      <a:pt x="740588" y="345872"/>
                      <a:pt x="759409" y="357149"/>
                      <a:pt x="777697" y="369037"/>
                    </a:cubicBezTo>
                    <a:cubicBezTo>
                      <a:pt x="796214" y="380619"/>
                      <a:pt x="814197" y="392887"/>
                      <a:pt x="833095" y="404012"/>
                    </a:cubicBezTo>
                    <a:lnTo>
                      <a:pt x="890092" y="437007"/>
                    </a:lnTo>
                    <a:lnTo>
                      <a:pt x="918591" y="453542"/>
                    </a:lnTo>
                    <a:cubicBezTo>
                      <a:pt x="927964" y="459181"/>
                      <a:pt x="938022" y="463982"/>
                      <a:pt x="947699" y="469240"/>
                    </a:cubicBezTo>
                    <a:lnTo>
                      <a:pt x="1006297" y="500177"/>
                    </a:lnTo>
                    <a:cubicBezTo>
                      <a:pt x="1016127" y="505206"/>
                      <a:pt x="1025652" y="510769"/>
                      <a:pt x="1035787" y="515417"/>
                    </a:cubicBezTo>
                    <a:lnTo>
                      <a:pt x="1065809" y="529819"/>
                    </a:lnTo>
                    <a:lnTo>
                      <a:pt x="1125931" y="558622"/>
                    </a:lnTo>
                    <a:cubicBezTo>
                      <a:pt x="1135837" y="563575"/>
                      <a:pt x="1146124" y="568071"/>
                      <a:pt x="1156335" y="572414"/>
                    </a:cubicBezTo>
                    <a:lnTo>
                      <a:pt x="1187044" y="585749"/>
                    </a:lnTo>
                    <a:cubicBezTo>
                      <a:pt x="1350645" y="657454"/>
                      <a:pt x="1521181" y="717423"/>
                      <a:pt x="1695526" y="767486"/>
                    </a:cubicBezTo>
                    <a:cubicBezTo>
                      <a:pt x="1869948" y="817550"/>
                      <a:pt x="2048256" y="857631"/>
                      <a:pt x="2228698" y="889178"/>
                    </a:cubicBezTo>
                    <a:cubicBezTo>
                      <a:pt x="2409139" y="920725"/>
                      <a:pt x="2591638" y="943737"/>
                      <a:pt x="2775204" y="959206"/>
                    </a:cubicBezTo>
                    <a:cubicBezTo>
                      <a:pt x="2958770" y="974446"/>
                      <a:pt x="3143326" y="982751"/>
                      <a:pt x="3328111" y="982828"/>
                    </a:cubicBezTo>
                    <a:cubicBezTo>
                      <a:pt x="3697757" y="983209"/>
                      <a:pt x="4068242" y="955472"/>
                      <a:pt x="4434840" y="900303"/>
                    </a:cubicBezTo>
                    <a:lnTo>
                      <a:pt x="4485971" y="1200684"/>
                    </a:lnTo>
                    <a:close/>
                  </a:path>
                </a:pathLst>
              </a:custGeom>
              <a:grpFill/>
              <a:ln w="7608" cap="flat">
                <a:noFill/>
                <a:prstDash val="solid"/>
                <a:miter/>
              </a:ln>
            </p:spPr>
            <p:txBody>
              <a:bodyPr rtlCol="0" anchor="ctr"/>
              <a:lstStyle/>
              <a:p>
                <a:pPr defTabSz="609402">
                  <a:defRPr/>
                </a:pPr>
                <a:endParaRPr lang="en-GB" sz="1799">
                  <a:solidFill>
                    <a:srgbClr val="53585A"/>
                  </a:solidFill>
                  <a:cs typeface="+mn-cs"/>
                </a:endParaRPr>
              </a:p>
            </p:txBody>
          </p:sp>
          <p:sp>
            <p:nvSpPr>
              <p:cNvPr id="18" name="Freeform: Shape 17">
                <a:extLst>
                  <a:ext uri="{FF2B5EF4-FFF2-40B4-BE49-F238E27FC236}">
                    <a16:creationId xmlns:a16="http://schemas.microsoft.com/office/drawing/2014/main" id="{BB8E434A-66D2-4211-81C8-1D51B449A71F}"/>
                  </a:ext>
                </a:extLst>
              </p:cNvPr>
              <p:cNvSpPr/>
              <p:nvPr/>
            </p:nvSpPr>
            <p:spPr>
              <a:xfrm>
                <a:off x="7783503" y="4526975"/>
                <a:ext cx="268833" cy="455523"/>
              </a:xfrm>
              <a:custGeom>
                <a:avLst/>
                <a:gdLst>
                  <a:gd name="connsiteX0" fmla="*/ 0 w 268833"/>
                  <a:gd name="connsiteY0" fmla="*/ 0 h 455523"/>
                  <a:gd name="connsiteX1" fmla="*/ 82372 w 268833"/>
                  <a:gd name="connsiteY1" fmla="*/ 455524 h 455523"/>
                  <a:gd name="connsiteX2" fmla="*/ 268834 w 268833"/>
                  <a:gd name="connsiteY2" fmla="*/ 186614 h 455523"/>
                </a:gdLst>
                <a:ahLst/>
                <a:cxnLst>
                  <a:cxn ang="0">
                    <a:pos x="connsiteX0" y="connsiteY0"/>
                  </a:cxn>
                  <a:cxn ang="0">
                    <a:pos x="connsiteX1" y="connsiteY1"/>
                  </a:cxn>
                  <a:cxn ang="0">
                    <a:pos x="connsiteX2" y="connsiteY2"/>
                  </a:cxn>
                </a:cxnLst>
                <a:rect l="l" t="t" r="r" b="b"/>
                <a:pathLst>
                  <a:path w="268833" h="455523">
                    <a:moveTo>
                      <a:pt x="0" y="0"/>
                    </a:moveTo>
                    <a:lnTo>
                      <a:pt x="82372" y="455524"/>
                    </a:lnTo>
                    <a:lnTo>
                      <a:pt x="268834" y="186614"/>
                    </a:lnTo>
                    <a:close/>
                  </a:path>
                </a:pathLst>
              </a:custGeom>
              <a:grpFill/>
              <a:ln w="7608" cap="flat">
                <a:noFill/>
                <a:prstDash val="solid"/>
                <a:miter/>
              </a:ln>
            </p:spPr>
            <p:txBody>
              <a:bodyPr rtlCol="0" anchor="ctr"/>
              <a:lstStyle/>
              <a:p>
                <a:pPr defTabSz="609402">
                  <a:defRPr/>
                </a:pPr>
                <a:endParaRPr lang="en-GB" sz="1799">
                  <a:solidFill>
                    <a:srgbClr val="53585A"/>
                  </a:solidFill>
                  <a:cs typeface="+mn-cs"/>
                </a:endParaRPr>
              </a:p>
            </p:txBody>
          </p:sp>
        </p:grpSp>
      </p:grpSp>
      <p:grpSp>
        <p:nvGrpSpPr>
          <p:cNvPr id="21" name="Graphic 17">
            <a:extLst>
              <a:ext uri="{FF2B5EF4-FFF2-40B4-BE49-F238E27FC236}">
                <a16:creationId xmlns:a16="http://schemas.microsoft.com/office/drawing/2014/main" id="{CDC0FA29-E15F-46D7-A0E0-DF5593872166}"/>
              </a:ext>
            </a:extLst>
          </p:cNvPr>
          <p:cNvGrpSpPr/>
          <p:nvPr/>
        </p:nvGrpSpPr>
        <p:grpSpPr>
          <a:xfrm>
            <a:off x="3312310" y="2486262"/>
            <a:ext cx="4738406" cy="1386479"/>
            <a:chOff x="3311585" y="2474999"/>
            <a:chExt cx="4739640" cy="1386840"/>
          </a:xfrm>
          <a:solidFill>
            <a:schemeClr val="bg1"/>
          </a:solidFill>
        </p:grpSpPr>
        <p:grpSp>
          <p:nvGrpSpPr>
            <p:cNvPr id="22" name="Graphic 17">
              <a:extLst>
                <a:ext uri="{FF2B5EF4-FFF2-40B4-BE49-F238E27FC236}">
                  <a16:creationId xmlns:a16="http://schemas.microsoft.com/office/drawing/2014/main" id="{C1C5CF58-5275-492D-BCBA-84FA47BF8ACB}"/>
                </a:ext>
              </a:extLst>
            </p:cNvPr>
            <p:cNvGrpSpPr/>
            <p:nvPr/>
          </p:nvGrpSpPr>
          <p:grpSpPr>
            <a:xfrm>
              <a:off x="3311585" y="2474973"/>
              <a:ext cx="4742154" cy="1383893"/>
              <a:chOff x="3311585" y="2474973"/>
              <a:chExt cx="4742154" cy="1383893"/>
            </a:xfrm>
            <a:grpFill/>
          </p:grpSpPr>
          <p:sp>
            <p:nvSpPr>
              <p:cNvPr id="26" name="Freeform: Shape 25">
                <a:extLst>
                  <a:ext uri="{FF2B5EF4-FFF2-40B4-BE49-F238E27FC236}">
                    <a16:creationId xmlns:a16="http://schemas.microsoft.com/office/drawing/2014/main" id="{4D14ED7C-A867-4A53-90A1-F805711088C2}"/>
                  </a:ext>
                </a:extLst>
              </p:cNvPr>
              <p:cNvSpPr/>
              <p:nvPr/>
            </p:nvSpPr>
            <p:spPr>
              <a:xfrm>
                <a:off x="3311585" y="2474973"/>
                <a:ext cx="4498848" cy="1383893"/>
              </a:xfrm>
              <a:custGeom>
                <a:avLst/>
                <a:gdLst>
                  <a:gd name="connsiteX0" fmla="*/ 4333952 w 4498848"/>
                  <a:gd name="connsiteY0" fmla="*/ 764464 h 1383893"/>
                  <a:gd name="connsiteX1" fmla="*/ 3842766 w 4498848"/>
                  <a:gd name="connsiteY1" fmla="*/ 663804 h 1383893"/>
                  <a:gd name="connsiteX2" fmla="*/ 3334055 w 4498848"/>
                  <a:gd name="connsiteY2" fmla="*/ 623418 h 1383893"/>
                  <a:gd name="connsiteX3" fmla="*/ 2820314 w 4498848"/>
                  <a:gd name="connsiteY3" fmla="*/ 633171 h 1383893"/>
                  <a:gd name="connsiteX4" fmla="*/ 2309394 w 4498848"/>
                  <a:gd name="connsiteY4" fmla="*/ 688035 h 1383893"/>
                  <a:gd name="connsiteX5" fmla="*/ 1808302 w 4498848"/>
                  <a:gd name="connsiteY5" fmla="*/ 786638 h 1383893"/>
                  <a:gd name="connsiteX6" fmla="*/ 1326566 w 4498848"/>
                  <a:gd name="connsiteY6" fmla="*/ 931799 h 1383893"/>
                  <a:gd name="connsiteX7" fmla="*/ 881482 w 4498848"/>
                  <a:gd name="connsiteY7" fmla="*/ 1129462 h 1383893"/>
                  <a:gd name="connsiteX8" fmla="*/ 507797 w 4498848"/>
                  <a:gd name="connsiteY8" fmla="*/ 1383894 h 1383893"/>
                  <a:gd name="connsiteX9" fmla="*/ 0 w 4498848"/>
                  <a:gd name="connsiteY9" fmla="*/ 765683 h 1383893"/>
                  <a:gd name="connsiteX10" fmla="*/ 540410 w 4498848"/>
                  <a:gd name="connsiteY10" fmla="*/ 442747 h 1383893"/>
                  <a:gd name="connsiteX11" fmla="*/ 1098804 w 4498848"/>
                  <a:gd name="connsiteY11" fmla="*/ 234569 h 1383893"/>
                  <a:gd name="connsiteX12" fmla="*/ 1663675 w 4498848"/>
                  <a:gd name="connsiteY12" fmla="*/ 101600 h 1383893"/>
                  <a:gd name="connsiteX13" fmla="*/ 2231517 w 4498848"/>
                  <a:gd name="connsiteY13" fmla="*/ 25781 h 1383893"/>
                  <a:gd name="connsiteX14" fmla="*/ 2800731 w 4498848"/>
                  <a:gd name="connsiteY14" fmla="*/ 25 h 1383893"/>
                  <a:gd name="connsiteX15" fmla="*/ 3370021 w 4498848"/>
                  <a:gd name="connsiteY15" fmla="*/ 24409 h 1383893"/>
                  <a:gd name="connsiteX16" fmla="*/ 3937483 w 4498848"/>
                  <a:gd name="connsiteY16" fmla="*/ 105029 h 1383893"/>
                  <a:gd name="connsiteX17" fmla="*/ 4498848 w 4498848"/>
                  <a:gd name="connsiteY17" fmla="*/ 257200 h 1383893"/>
                  <a:gd name="connsiteX18" fmla="*/ 4333952 w 4498848"/>
                  <a:gd name="connsiteY18" fmla="*/ 764464 h 138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98848" h="1383893">
                    <a:moveTo>
                      <a:pt x="4333952" y="764464"/>
                    </a:moveTo>
                    <a:cubicBezTo>
                      <a:pt x="4175303" y="719125"/>
                      <a:pt x="4010254" y="686587"/>
                      <a:pt x="3842766" y="663804"/>
                    </a:cubicBezTo>
                    <a:cubicBezTo>
                      <a:pt x="3675202" y="641096"/>
                      <a:pt x="3504972" y="628218"/>
                      <a:pt x="3334055" y="623418"/>
                    </a:cubicBezTo>
                    <a:cubicBezTo>
                      <a:pt x="3163138" y="618541"/>
                      <a:pt x="2991536" y="622046"/>
                      <a:pt x="2820314" y="633171"/>
                    </a:cubicBezTo>
                    <a:cubicBezTo>
                      <a:pt x="2649169" y="644144"/>
                      <a:pt x="2478481" y="662508"/>
                      <a:pt x="2309394" y="688035"/>
                    </a:cubicBezTo>
                    <a:cubicBezTo>
                      <a:pt x="2140306" y="713562"/>
                      <a:pt x="1972818" y="746252"/>
                      <a:pt x="1808302" y="786638"/>
                    </a:cubicBezTo>
                    <a:cubicBezTo>
                      <a:pt x="1643863" y="827024"/>
                      <a:pt x="1482395" y="875030"/>
                      <a:pt x="1326566" y="931799"/>
                    </a:cubicBezTo>
                    <a:cubicBezTo>
                      <a:pt x="1170889" y="988568"/>
                      <a:pt x="1020699" y="1054100"/>
                      <a:pt x="881482" y="1129462"/>
                    </a:cubicBezTo>
                    <a:cubicBezTo>
                      <a:pt x="742493" y="1204748"/>
                      <a:pt x="614477" y="1290320"/>
                      <a:pt x="507797" y="1383894"/>
                    </a:cubicBezTo>
                    <a:lnTo>
                      <a:pt x="0" y="765683"/>
                    </a:lnTo>
                    <a:cubicBezTo>
                      <a:pt x="173965" y="631571"/>
                      <a:pt x="356311" y="528320"/>
                      <a:pt x="540410" y="442747"/>
                    </a:cubicBezTo>
                    <a:cubicBezTo>
                      <a:pt x="724738" y="357403"/>
                      <a:pt x="911352" y="290119"/>
                      <a:pt x="1098804" y="234569"/>
                    </a:cubicBezTo>
                    <a:cubicBezTo>
                      <a:pt x="1286332" y="179172"/>
                      <a:pt x="1474775" y="135814"/>
                      <a:pt x="1663675" y="101600"/>
                    </a:cubicBezTo>
                    <a:cubicBezTo>
                      <a:pt x="1852574" y="67462"/>
                      <a:pt x="2041931" y="42545"/>
                      <a:pt x="2231517" y="25781"/>
                    </a:cubicBezTo>
                    <a:cubicBezTo>
                      <a:pt x="2421103" y="9093"/>
                      <a:pt x="2610917" y="483"/>
                      <a:pt x="2800731" y="25"/>
                    </a:cubicBezTo>
                    <a:cubicBezTo>
                      <a:pt x="2990545" y="-508"/>
                      <a:pt x="3180436" y="7341"/>
                      <a:pt x="3370021" y="24409"/>
                    </a:cubicBezTo>
                    <a:cubicBezTo>
                      <a:pt x="3559607" y="41478"/>
                      <a:pt x="3748964" y="67539"/>
                      <a:pt x="3937483" y="105029"/>
                    </a:cubicBezTo>
                    <a:cubicBezTo>
                      <a:pt x="4125925" y="142672"/>
                      <a:pt x="4313682" y="191592"/>
                      <a:pt x="4498848" y="257200"/>
                    </a:cubicBezTo>
                    <a:lnTo>
                      <a:pt x="4333952" y="764464"/>
                    </a:lnTo>
                    <a:close/>
                  </a:path>
                </a:pathLst>
              </a:custGeom>
              <a:grpFill/>
              <a:ln w="7611" cap="flat">
                <a:noFill/>
                <a:prstDash val="solid"/>
                <a:miter/>
              </a:ln>
            </p:spPr>
            <p:txBody>
              <a:bodyPr rtlCol="0" anchor="ctr"/>
              <a:lstStyle/>
              <a:p>
                <a:pPr defTabSz="609402">
                  <a:defRPr/>
                </a:pPr>
                <a:endParaRPr lang="en-GB" sz="1799">
                  <a:solidFill>
                    <a:srgbClr val="53585A"/>
                  </a:solidFill>
                  <a:cs typeface="+mn-cs"/>
                </a:endParaRPr>
              </a:p>
            </p:txBody>
          </p:sp>
          <p:sp>
            <p:nvSpPr>
              <p:cNvPr id="27" name="Freeform: Shape 26">
                <a:extLst>
                  <a:ext uri="{FF2B5EF4-FFF2-40B4-BE49-F238E27FC236}">
                    <a16:creationId xmlns:a16="http://schemas.microsoft.com/office/drawing/2014/main" id="{BF55C703-2E00-4FD8-B210-00F24F9AAE50}"/>
                  </a:ext>
                </a:extLst>
              </p:cNvPr>
              <p:cNvSpPr/>
              <p:nvPr/>
            </p:nvSpPr>
            <p:spPr>
              <a:xfrm>
                <a:off x="7529255" y="2590822"/>
                <a:ext cx="524484" cy="754532"/>
              </a:xfrm>
              <a:custGeom>
                <a:avLst/>
                <a:gdLst>
                  <a:gd name="connsiteX0" fmla="*/ 294742 w 524484"/>
                  <a:gd name="connsiteY0" fmla="*/ 0 h 754532"/>
                  <a:gd name="connsiteX1" fmla="*/ 0 w 524484"/>
                  <a:gd name="connsiteY1" fmla="*/ 754532 h 754532"/>
                  <a:gd name="connsiteX2" fmla="*/ 524485 w 524484"/>
                  <a:gd name="connsiteY2" fmla="*/ 524637 h 754532"/>
                </a:gdLst>
                <a:ahLst/>
                <a:cxnLst>
                  <a:cxn ang="0">
                    <a:pos x="connsiteX0" y="connsiteY0"/>
                  </a:cxn>
                  <a:cxn ang="0">
                    <a:pos x="connsiteX1" y="connsiteY1"/>
                  </a:cxn>
                  <a:cxn ang="0">
                    <a:pos x="connsiteX2" y="connsiteY2"/>
                  </a:cxn>
                </a:cxnLst>
                <a:rect l="l" t="t" r="r" b="b"/>
                <a:pathLst>
                  <a:path w="524484" h="754532">
                    <a:moveTo>
                      <a:pt x="294742" y="0"/>
                    </a:moveTo>
                    <a:lnTo>
                      <a:pt x="0" y="754532"/>
                    </a:lnTo>
                    <a:lnTo>
                      <a:pt x="524485" y="524637"/>
                    </a:lnTo>
                    <a:close/>
                  </a:path>
                </a:pathLst>
              </a:custGeom>
              <a:grpFill/>
              <a:ln w="7611" cap="flat">
                <a:noFill/>
                <a:prstDash val="solid"/>
                <a:miter/>
              </a:ln>
            </p:spPr>
            <p:txBody>
              <a:bodyPr rtlCol="0" anchor="ctr"/>
              <a:lstStyle/>
              <a:p>
                <a:pPr defTabSz="609402">
                  <a:defRPr/>
                </a:pPr>
                <a:endParaRPr lang="en-GB" sz="1799">
                  <a:solidFill>
                    <a:srgbClr val="53585A"/>
                  </a:solidFill>
                  <a:cs typeface="+mn-cs"/>
                </a:endParaRPr>
              </a:p>
            </p:txBody>
          </p:sp>
        </p:grpSp>
        <p:grpSp>
          <p:nvGrpSpPr>
            <p:cNvPr id="23" name="Graphic 17">
              <a:extLst>
                <a:ext uri="{FF2B5EF4-FFF2-40B4-BE49-F238E27FC236}">
                  <a16:creationId xmlns:a16="http://schemas.microsoft.com/office/drawing/2014/main" id="{77E6CE52-B07B-4BD8-A50E-2B9DDB6296EA}"/>
                </a:ext>
              </a:extLst>
            </p:cNvPr>
            <p:cNvGrpSpPr/>
            <p:nvPr/>
          </p:nvGrpSpPr>
          <p:grpSpPr>
            <a:xfrm>
              <a:off x="3311585" y="2474973"/>
              <a:ext cx="4742154" cy="1383893"/>
              <a:chOff x="3311585" y="2474973"/>
              <a:chExt cx="4742154" cy="1383893"/>
            </a:xfrm>
            <a:grpFill/>
          </p:grpSpPr>
          <p:sp>
            <p:nvSpPr>
              <p:cNvPr id="24" name="Freeform: Shape 23">
                <a:extLst>
                  <a:ext uri="{FF2B5EF4-FFF2-40B4-BE49-F238E27FC236}">
                    <a16:creationId xmlns:a16="http://schemas.microsoft.com/office/drawing/2014/main" id="{F6414F6F-080D-4CF2-B73B-BB78CC37E8FE}"/>
                  </a:ext>
                </a:extLst>
              </p:cNvPr>
              <p:cNvSpPr/>
              <p:nvPr/>
            </p:nvSpPr>
            <p:spPr>
              <a:xfrm>
                <a:off x="3311585" y="2474973"/>
                <a:ext cx="4498848" cy="1383893"/>
              </a:xfrm>
              <a:custGeom>
                <a:avLst/>
                <a:gdLst>
                  <a:gd name="connsiteX0" fmla="*/ 4333952 w 4498848"/>
                  <a:gd name="connsiteY0" fmla="*/ 764464 h 1383893"/>
                  <a:gd name="connsiteX1" fmla="*/ 3842766 w 4498848"/>
                  <a:gd name="connsiteY1" fmla="*/ 663804 h 1383893"/>
                  <a:gd name="connsiteX2" fmla="*/ 3334055 w 4498848"/>
                  <a:gd name="connsiteY2" fmla="*/ 623418 h 1383893"/>
                  <a:gd name="connsiteX3" fmla="*/ 2820314 w 4498848"/>
                  <a:gd name="connsiteY3" fmla="*/ 633171 h 1383893"/>
                  <a:gd name="connsiteX4" fmla="*/ 2309394 w 4498848"/>
                  <a:gd name="connsiteY4" fmla="*/ 688035 h 1383893"/>
                  <a:gd name="connsiteX5" fmla="*/ 1808302 w 4498848"/>
                  <a:gd name="connsiteY5" fmla="*/ 786638 h 1383893"/>
                  <a:gd name="connsiteX6" fmla="*/ 1326566 w 4498848"/>
                  <a:gd name="connsiteY6" fmla="*/ 931799 h 1383893"/>
                  <a:gd name="connsiteX7" fmla="*/ 881482 w 4498848"/>
                  <a:gd name="connsiteY7" fmla="*/ 1129462 h 1383893"/>
                  <a:gd name="connsiteX8" fmla="*/ 507797 w 4498848"/>
                  <a:gd name="connsiteY8" fmla="*/ 1383894 h 1383893"/>
                  <a:gd name="connsiteX9" fmla="*/ 0 w 4498848"/>
                  <a:gd name="connsiteY9" fmla="*/ 765683 h 1383893"/>
                  <a:gd name="connsiteX10" fmla="*/ 540410 w 4498848"/>
                  <a:gd name="connsiteY10" fmla="*/ 442747 h 1383893"/>
                  <a:gd name="connsiteX11" fmla="*/ 1098804 w 4498848"/>
                  <a:gd name="connsiteY11" fmla="*/ 234569 h 1383893"/>
                  <a:gd name="connsiteX12" fmla="*/ 1663675 w 4498848"/>
                  <a:gd name="connsiteY12" fmla="*/ 101600 h 1383893"/>
                  <a:gd name="connsiteX13" fmla="*/ 2231517 w 4498848"/>
                  <a:gd name="connsiteY13" fmla="*/ 25781 h 1383893"/>
                  <a:gd name="connsiteX14" fmla="*/ 2800731 w 4498848"/>
                  <a:gd name="connsiteY14" fmla="*/ 25 h 1383893"/>
                  <a:gd name="connsiteX15" fmla="*/ 3370021 w 4498848"/>
                  <a:gd name="connsiteY15" fmla="*/ 24409 h 1383893"/>
                  <a:gd name="connsiteX16" fmla="*/ 3937483 w 4498848"/>
                  <a:gd name="connsiteY16" fmla="*/ 105029 h 1383893"/>
                  <a:gd name="connsiteX17" fmla="*/ 4498848 w 4498848"/>
                  <a:gd name="connsiteY17" fmla="*/ 257200 h 1383893"/>
                  <a:gd name="connsiteX18" fmla="*/ 4333952 w 4498848"/>
                  <a:gd name="connsiteY18" fmla="*/ 764464 h 138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98848" h="1383893">
                    <a:moveTo>
                      <a:pt x="4333952" y="764464"/>
                    </a:moveTo>
                    <a:cubicBezTo>
                      <a:pt x="4175303" y="719125"/>
                      <a:pt x="4010254" y="686587"/>
                      <a:pt x="3842766" y="663804"/>
                    </a:cubicBezTo>
                    <a:cubicBezTo>
                      <a:pt x="3675202" y="641096"/>
                      <a:pt x="3504972" y="628218"/>
                      <a:pt x="3334055" y="623418"/>
                    </a:cubicBezTo>
                    <a:cubicBezTo>
                      <a:pt x="3163138" y="618541"/>
                      <a:pt x="2991536" y="622046"/>
                      <a:pt x="2820314" y="633171"/>
                    </a:cubicBezTo>
                    <a:cubicBezTo>
                      <a:pt x="2649169" y="644144"/>
                      <a:pt x="2478481" y="662508"/>
                      <a:pt x="2309394" y="688035"/>
                    </a:cubicBezTo>
                    <a:cubicBezTo>
                      <a:pt x="2140306" y="713562"/>
                      <a:pt x="1972818" y="746252"/>
                      <a:pt x="1808302" y="786638"/>
                    </a:cubicBezTo>
                    <a:cubicBezTo>
                      <a:pt x="1643863" y="827024"/>
                      <a:pt x="1482395" y="875030"/>
                      <a:pt x="1326566" y="931799"/>
                    </a:cubicBezTo>
                    <a:cubicBezTo>
                      <a:pt x="1170889" y="988568"/>
                      <a:pt x="1020699" y="1054100"/>
                      <a:pt x="881482" y="1129462"/>
                    </a:cubicBezTo>
                    <a:cubicBezTo>
                      <a:pt x="742493" y="1204748"/>
                      <a:pt x="614477" y="1290320"/>
                      <a:pt x="507797" y="1383894"/>
                    </a:cubicBezTo>
                    <a:lnTo>
                      <a:pt x="0" y="765683"/>
                    </a:lnTo>
                    <a:cubicBezTo>
                      <a:pt x="173965" y="631571"/>
                      <a:pt x="356311" y="528320"/>
                      <a:pt x="540410" y="442747"/>
                    </a:cubicBezTo>
                    <a:cubicBezTo>
                      <a:pt x="724738" y="357403"/>
                      <a:pt x="911352" y="290119"/>
                      <a:pt x="1098804" y="234569"/>
                    </a:cubicBezTo>
                    <a:cubicBezTo>
                      <a:pt x="1286332" y="179172"/>
                      <a:pt x="1474775" y="135814"/>
                      <a:pt x="1663675" y="101600"/>
                    </a:cubicBezTo>
                    <a:cubicBezTo>
                      <a:pt x="1852574" y="67462"/>
                      <a:pt x="2041931" y="42545"/>
                      <a:pt x="2231517" y="25781"/>
                    </a:cubicBezTo>
                    <a:cubicBezTo>
                      <a:pt x="2421103" y="9093"/>
                      <a:pt x="2610917" y="483"/>
                      <a:pt x="2800731" y="25"/>
                    </a:cubicBezTo>
                    <a:cubicBezTo>
                      <a:pt x="2990545" y="-508"/>
                      <a:pt x="3180436" y="7341"/>
                      <a:pt x="3370021" y="24409"/>
                    </a:cubicBezTo>
                    <a:cubicBezTo>
                      <a:pt x="3559607" y="41478"/>
                      <a:pt x="3748964" y="67539"/>
                      <a:pt x="3937483" y="105029"/>
                    </a:cubicBezTo>
                    <a:cubicBezTo>
                      <a:pt x="4125925" y="142672"/>
                      <a:pt x="4313682" y="191592"/>
                      <a:pt x="4498848" y="257200"/>
                    </a:cubicBezTo>
                    <a:lnTo>
                      <a:pt x="4333952" y="764464"/>
                    </a:lnTo>
                    <a:close/>
                  </a:path>
                </a:pathLst>
              </a:custGeom>
              <a:grpFill/>
              <a:ln w="7611" cap="flat">
                <a:noFill/>
                <a:prstDash val="solid"/>
                <a:miter/>
              </a:ln>
            </p:spPr>
            <p:txBody>
              <a:bodyPr rtlCol="0" anchor="ctr"/>
              <a:lstStyle/>
              <a:p>
                <a:pPr defTabSz="609402">
                  <a:defRPr/>
                </a:pPr>
                <a:endParaRPr lang="en-GB" sz="1799">
                  <a:solidFill>
                    <a:srgbClr val="53585A"/>
                  </a:solidFill>
                  <a:cs typeface="+mn-cs"/>
                </a:endParaRPr>
              </a:p>
            </p:txBody>
          </p:sp>
          <p:sp>
            <p:nvSpPr>
              <p:cNvPr id="25" name="Freeform: Shape 24">
                <a:extLst>
                  <a:ext uri="{FF2B5EF4-FFF2-40B4-BE49-F238E27FC236}">
                    <a16:creationId xmlns:a16="http://schemas.microsoft.com/office/drawing/2014/main" id="{50258A86-CDB7-43C3-A6D5-FF30B5B69176}"/>
                  </a:ext>
                </a:extLst>
              </p:cNvPr>
              <p:cNvSpPr/>
              <p:nvPr/>
            </p:nvSpPr>
            <p:spPr>
              <a:xfrm>
                <a:off x="7529255" y="2590822"/>
                <a:ext cx="524484" cy="754532"/>
              </a:xfrm>
              <a:custGeom>
                <a:avLst/>
                <a:gdLst>
                  <a:gd name="connsiteX0" fmla="*/ 294742 w 524484"/>
                  <a:gd name="connsiteY0" fmla="*/ 0 h 754532"/>
                  <a:gd name="connsiteX1" fmla="*/ 0 w 524484"/>
                  <a:gd name="connsiteY1" fmla="*/ 754532 h 754532"/>
                  <a:gd name="connsiteX2" fmla="*/ 524485 w 524484"/>
                  <a:gd name="connsiteY2" fmla="*/ 524637 h 754532"/>
                </a:gdLst>
                <a:ahLst/>
                <a:cxnLst>
                  <a:cxn ang="0">
                    <a:pos x="connsiteX0" y="connsiteY0"/>
                  </a:cxn>
                  <a:cxn ang="0">
                    <a:pos x="connsiteX1" y="connsiteY1"/>
                  </a:cxn>
                  <a:cxn ang="0">
                    <a:pos x="connsiteX2" y="connsiteY2"/>
                  </a:cxn>
                </a:cxnLst>
                <a:rect l="l" t="t" r="r" b="b"/>
                <a:pathLst>
                  <a:path w="524484" h="754532">
                    <a:moveTo>
                      <a:pt x="294742" y="0"/>
                    </a:moveTo>
                    <a:lnTo>
                      <a:pt x="0" y="754532"/>
                    </a:lnTo>
                    <a:lnTo>
                      <a:pt x="524485" y="524637"/>
                    </a:lnTo>
                    <a:close/>
                  </a:path>
                </a:pathLst>
              </a:custGeom>
              <a:grpFill/>
              <a:ln w="7611" cap="flat">
                <a:noFill/>
                <a:prstDash val="solid"/>
                <a:miter/>
              </a:ln>
            </p:spPr>
            <p:txBody>
              <a:bodyPr rtlCol="0" anchor="ctr"/>
              <a:lstStyle/>
              <a:p>
                <a:pPr defTabSz="609402">
                  <a:defRPr/>
                </a:pPr>
                <a:endParaRPr lang="en-GB" sz="1799">
                  <a:solidFill>
                    <a:srgbClr val="53585A"/>
                  </a:solidFill>
                  <a:cs typeface="+mn-cs"/>
                </a:endParaRPr>
              </a:p>
            </p:txBody>
          </p:sp>
        </p:grpSp>
      </p:grpSp>
      <p:pic>
        <p:nvPicPr>
          <p:cNvPr id="64" name="Picture 63">
            <a:extLst>
              <a:ext uri="{FF2B5EF4-FFF2-40B4-BE49-F238E27FC236}">
                <a16:creationId xmlns:a16="http://schemas.microsoft.com/office/drawing/2014/main" id="{BC149305-1A70-4EB4-ABC1-F6EDB37C6C2D}"/>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p:blipFill>
        <p:spPr>
          <a:xfrm>
            <a:off x="-182673" y="2053501"/>
            <a:ext cx="5232763" cy="2942509"/>
          </a:xfrm>
          <a:prstGeom prst="rect">
            <a:avLst/>
          </a:prstGeom>
          <a:effectLst>
            <a:glow rad="254000">
              <a:schemeClr val="bg1">
                <a:alpha val="50000"/>
              </a:schemeClr>
            </a:glow>
          </a:effectLst>
        </p:spPr>
      </p:pic>
      <p:sp>
        <p:nvSpPr>
          <p:cNvPr id="72" name="Freeform: Shape 71">
            <a:extLst>
              <a:ext uri="{FF2B5EF4-FFF2-40B4-BE49-F238E27FC236}">
                <a16:creationId xmlns:a16="http://schemas.microsoft.com/office/drawing/2014/main" id="{EB3B9921-1799-4FFF-9246-73BFC8804E50}"/>
              </a:ext>
            </a:extLst>
          </p:cNvPr>
          <p:cNvSpPr/>
          <p:nvPr/>
        </p:nvSpPr>
        <p:spPr>
          <a:xfrm>
            <a:off x="357418" y="3533497"/>
            <a:ext cx="709632" cy="2446978"/>
          </a:xfrm>
          <a:custGeom>
            <a:avLst/>
            <a:gdLst>
              <a:gd name="connsiteX0" fmla="*/ 955548 w 955548"/>
              <a:gd name="connsiteY0" fmla="*/ 0 h 1752600"/>
              <a:gd name="connsiteX1" fmla="*/ 955548 w 955548"/>
              <a:gd name="connsiteY1" fmla="*/ 449580 h 1752600"/>
              <a:gd name="connsiteX2" fmla="*/ 841248 w 955548"/>
              <a:gd name="connsiteY2" fmla="*/ 563880 h 1752600"/>
              <a:gd name="connsiteX3" fmla="*/ 114300 w 955548"/>
              <a:gd name="connsiteY3" fmla="*/ 563880 h 1752600"/>
              <a:gd name="connsiteX4" fmla="*/ 0 w 955548"/>
              <a:gd name="connsiteY4" fmla="*/ 678180 h 1752600"/>
              <a:gd name="connsiteX5" fmla="*/ 0 w 955548"/>
              <a:gd name="connsiteY5" fmla="*/ 1752600 h 1752600"/>
              <a:gd name="connsiteX0" fmla="*/ 955548 w 955548"/>
              <a:gd name="connsiteY0" fmla="*/ 0 h 1712119"/>
              <a:gd name="connsiteX1" fmla="*/ 955548 w 955548"/>
              <a:gd name="connsiteY1" fmla="*/ 449580 h 1712119"/>
              <a:gd name="connsiteX2" fmla="*/ 841248 w 955548"/>
              <a:gd name="connsiteY2" fmla="*/ 563880 h 1712119"/>
              <a:gd name="connsiteX3" fmla="*/ 114300 w 955548"/>
              <a:gd name="connsiteY3" fmla="*/ 563880 h 1712119"/>
              <a:gd name="connsiteX4" fmla="*/ 0 w 955548"/>
              <a:gd name="connsiteY4" fmla="*/ 678180 h 1712119"/>
              <a:gd name="connsiteX5" fmla="*/ 0 w 955548"/>
              <a:gd name="connsiteY5" fmla="*/ 1712119 h 1712119"/>
              <a:gd name="connsiteX0" fmla="*/ 948922 w 955548"/>
              <a:gd name="connsiteY0" fmla="*/ 0 h 2493997"/>
              <a:gd name="connsiteX1" fmla="*/ 955548 w 955548"/>
              <a:gd name="connsiteY1" fmla="*/ 1231458 h 2493997"/>
              <a:gd name="connsiteX2" fmla="*/ 841248 w 955548"/>
              <a:gd name="connsiteY2" fmla="*/ 1345758 h 2493997"/>
              <a:gd name="connsiteX3" fmla="*/ 114300 w 955548"/>
              <a:gd name="connsiteY3" fmla="*/ 1345758 h 2493997"/>
              <a:gd name="connsiteX4" fmla="*/ 0 w 955548"/>
              <a:gd name="connsiteY4" fmla="*/ 1460058 h 2493997"/>
              <a:gd name="connsiteX5" fmla="*/ 0 w 955548"/>
              <a:gd name="connsiteY5" fmla="*/ 2493997 h 2493997"/>
              <a:gd name="connsiteX0" fmla="*/ 957864 w 957864"/>
              <a:gd name="connsiteY0" fmla="*/ 0 h 2447615"/>
              <a:gd name="connsiteX1" fmla="*/ 955548 w 957864"/>
              <a:gd name="connsiteY1" fmla="*/ 1185076 h 2447615"/>
              <a:gd name="connsiteX2" fmla="*/ 841248 w 957864"/>
              <a:gd name="connsiteY2" fmla="*/ 1299376 h 2447615"/>
              <a:gd name="connsiteX3" fmla="*/ 114300 w 957864"/>
              <a:gd name="connsiteY3" fmla="*/ 1299376 h 2447615"/>
              <a:gd name="connsiteX4" fmla="*/ 0 w 957864"/>
              <a:gd name="connsiteY4" fmla="*/ 1413676 h 2447615"/>
              <a:gd name="connsiteX5" fmla="*/ 0 w 957864"/>
              <a:gd name="connsiteY5" fmla="*/ 2447615 h 2447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7864" h="2447615">
                <a:moveTo>
                  <a:pt x="957864" y="0"/>
                </a:moveTo>
                <a:cubicBezTo>
                  <a:pt x="957864" y="149860"/>
                  <a:pt x="955548" y="1035216"/>
                  <a:pt x="955548" y="1185076"/>
                </a:cubicBezTo>
                <a:cubicBezTo>
                  <a:pt x="955548" y="1248170"/>
                  <a:pt x="904342" y="1299376"/>
                  <a:pt x="841248" y="1299376"/>
                </a:cubicBezTo>
                <a:lnTo>
                  <a:pt x="114300" y="1299376"/>
                </a:lnTo>
                <a:cubicBezTo>
                  <a:pt x="51206" y="1299376"/>
                  <a:pt x="0" y="1350582"/>
                  <a:pt x="0" y="1413676"/>
                </a:cubicBezTo>
                <a:lnTo>
                  <a:pt x="0" y="2447615"/>
                </a:lnTo>
              </a:path>
            </a:pathLst>
          </a:custGeom>
          <a:noFill/>
          <a:ln w="7609" cap="flat">
            <a:solidFill>
              <a:srgbClr val="53585A"/>
            </a:solidFill>
            <a:prstDash val="solid"/>
            <a:miter/>
          </a:ln>
        </p:spPr>
        <p:txBody>
          <a:bodyPr rtlCol="0" anchor="ctr"/>
          <a:lstStyle/>
          <a:p>
            <a:pPr defTabSz="609402">
              <a:defRPr/>
            </a:pPr>
            <a:endParaRPr lang="en-GB" sz="1799">
              <a:solidFill>
                <a:srgbClr val="53585A"/>
              </a:solidFill>
              <a:cs typeface="+mn-cs"/>
            </a:endParaRPr>
          </a:p>
        </p:txBody>
      </p:sp>
      <p:grpSp>
        <p:nvGrpSpPr>
          <p:cNvPr id="87" name="Group 86">
            <a:extLst>
              <a:ext uri="{FF2B5EF4-FFF2-40B4-BE49-F238E27FC236}">
                <a16:creationId xmlns:a16="http://schemas.microsoft.com/office/drawing/2014/main" id="{C614F928-D3DB-4C0F-98F8-5F53D497FB7D}"/>
              </a:ext>
            </a:extLst>
          </p:cNvPr>
          <p:cNvGrpSpPr/>
          <p:nvPr/>
        </p:nvGrpSpPr>
        <p:grpSpPr>
          <a:xfrm>
            <a:off x="8232753" y="1138377"/>
            <a:ext cx="2314528" cy="1654015"/>
            <a:chOff x="8233309" y="1137779"/>
            <a:chExt cx="2315131" cy="1654446"/>
          </a:xfrm>
        </p:grpSpPr>
        <p:grpSp>
          <p:nvGrpSpPr>
            <p:cNvPr id="89" name="Group 88">
              <a:extLst>
                <a:ext uri="{FF2B5EF4-FFF2-40B4-BE49-F238E27FC236}">
                  <a16:creationId xmlns:a16="http://schemas.microsoft.com/office/drawing/2014/main" id="{EEC4566D-3380-4713-9EEB-FA4B0EC6B35E}"/>
                </a:ext>
              </a:extLst>
            </p:cNvPr>
            <p:cNvGrpSpPr/>
            <p:nvPr/>
          </p:nvGrpSpPr>
          <p:grpSpPr>
            <a:xfrm>
              <a:off x="8233309" y="1137779"/>
              <a:ext cx="2035421" cy="1654446"/>
              <a:chOff x="8233309" y="1137779"/>
              <a:chExt cx="2035421" cy="1654446"/>
            </a:xfrm>
          </p:grpSpPr>
          <p:sp>
            <p:nvSpPr>
              <p:cNvPr id="94" name="Oval 30">
                <a:extLst>
                  <a:ext uri="{FF2B5EF4-FFF2-40B4-BE49-F238E27FC236}">
                    <a16:creationId xmlns:a16="http://schemas.microsoft.com/office/drawing/2014/main" id="{C38DB0AE-A97A-4608-ABDF-A214FE242BAD}"/>
                  </a:ext>
                </a:extLst>
              </p:cNvPr>
              <p:cNvSpPr>
                <a:spLocks noChangeAspect="1"/>
              </p:cNvSpPr>
              <p:nvPr/>
            </p:nvSpPr>
            <p:spPr>
              <a:xfrm rot="20156713">
                <a:off x="8233309" y="1137779"/>
                <a:ext cx="2035421" cy="1600956"/>
              </a:xfrm>
              <a:custGeom>
                <a:avLst/>
                <a:gdLst>
                  <a:gd name="connsiteX0" fmla="*/ 0 w 1600200"/>
                  <a:gd name="connsiteY0" fmla="*/ 800100 h 1600200"/>
                  <a:gd name="connsiteX1" fmla="*/ 800100 w 1600200"/>
                  <a:gd name="connsiteY1" fmla="*/ 0 h 1600200"/>
                  <a:gd name="connsiteX2" fmla="*/ 1600200 w 1600200"/>
                  <a:gd name="connsiteY2" fmla="*/ 800100 h 1600200"/>
                  <a:gd name="connsiteX3" fmla="*/ 800100 w 1600200"/>
                  <a:gd name="connsiteY3" fmla="*/ 1600200 h 1600200"/>
                  <a:gd name="connsiteX4" fmla="*/ 0 w 1600200"/>
                  <a:gd name="connsiteY4" fmla="*/ 800100 h 1600200"/>
                  <a:gd name="connsiteX0" fmla="*/ 800100 w 1600200"/>
                  <a:gd name="connsiteY0" fmla="*/ 1600200 h 1691640"/>
                  <a:gd name="connsiteX1" fmla="*/ 0 w 1600200"/>
                  <a:gd name="connsiteY1" fmla="*/ 800100 h 1691640"/>
                  <a:gd name="connsiteX2" fmla="*/ 800100 w 1600200"/>
                  <a:gd name="connsiteY2" fmla="*/ 0 h 1691640"/>
                  <a:gd name="connsiteX3" fmla="*/ 1600200 w 1600200"/>
                  <a:gd name="connsiteY3" fmla="*/ 800100 h 1691640"/>
                  <a:gd name="connsiteX4" fmla="*/ 891540 w 1600200"/>
                  <a:gd name="connsiteY4" fmla="*/ 1691640 h 1691640"/>
                  <a:gd name="connsiteX0" fmla="*/ 800100 w 1827991"/>
                  <a:gd name="connsiteY0" fmla="*/ 1600200 h 1666392"/>
                  <a:gd name="connsiteX1" fmla="*/ 0 w 1827991"/>
                  <a:gd name="connsiteY1" fmla="*/ 800100 h 1666392"/>
                  <a:gd name="connsiteX2" fmla="*/ 800100 w 1827991"/>
                  <a:gd name="connsiteY2" fmla="*/ 0 h 1666392"/>
                  <a:gd name="connsiteX3" fmla="*/ 1600200 w 1827991"/>
                  <a:gd name="connsiteY3" fmla="*/ 800100 h 1666392"/>
                  <a:gd name="connsiteX4" fmla="*/ 1693157 w 1827991"/>
                  <a:gd name="connsiteY4" fmla="*/ 1666392 h 1666392"/>
                  <a:gd name="connsiteX0" fmla="*/ 800100 w 1693157"/>
                  <a:gd name="connsiteY0" fmla="*/ 1600200 h 1666392"/>
                  <a:gd name="connsiteX1" fmla="*/ 0 w 1693157"/>
                  <a:gd name="connsiteY1" fmla="*/ 800100 h 1666392"/>
                  <a:gd name="connsiteX2" fmla="*/ 800100 w 1693157"/>
                  <a:gd name="connsiteY2" fmla="*/ 0 h 1666392"/>
                  <a:gd name="connsiteX3" fmla="*/ 1600200 w 1693157"/>
                  <a:gd name="connsiteY3" fmla="*/ 800100 h 1666392"/>
                  <a:gd name="connsiteX4" fmla="*/ 1693157 w 1693157"/>
                  <a:gd name="connsiteY4" fmla="*/ 1666392 h 1666392"/>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5" fmla="*/ 800100 w 1928008"/>
                  <a:gd name="connsiteY5" fmla="*/ 1600200 h 1600200"/>
                  <a:gd name="connsiteX0" fmla="*/ 800100 w 2081843"/>
                  <a:gd name="connsiteY0" fmla="*/ 1600200 h 1600200"/>
                  <a:gd name="connsiteX1" fmla="*/ 0 w 2081843"/>
                  <a:gd name="connsiteY1" fmla="*/ 800100 h 1600200"/>
                  <a:gd name="connsiteX2" fmla="*/ 800100 w 2081843"/>
                  <a:gd name="connsiteY2" fmla="*/ 0 h 1600200"/>
                  <a:gd name="connsiteX3" fmla="*/ 1600200 w 2081843"/>
                  <a:gd name="connsiteY3" fmla="*/ 800100 h 1600200"/>
                  <a:gd name="connsiteX4" fmla="*/ 1928008 w 2081843"/>
                  <a:gd name="connsiteY4" fmla="*/ 1526442 h 1600200"/>
                  <a:gd name="connsiteX5" fmla="*/ 800100 w 2081843"/>
                  <a:gd name="connsiteY5" fmla="*/ 1600200 h 1600200"/>
                  <a:gd name="connsiteX0" fmla="*/ 800100 w 1933935"/>
                  <a:gd name="connsiteY0" fmla="*/ 1600200 h 1600200"/>
                  <a:gd name="connsiteX1" fmla="*/ 0 w 1933935"/>
                  <a:gd name="connsiteY1" fmla="*/ 800100 h 1600200"/>
                  <a:gd name="connsiteX2" fmla="*/ 800100 w 1933935"/>
                  <a:gd name="connsiteY2" fmla="*/ 0 h 1600200"/>
                  <a:gd name="connsiteX3" fmla="*/ 1600200 w 1933935"/>
                  <a:gd name="connsiteY3" fmla="*/ 800100 h 1600200"/>
                  <a:gd name="connsiteX4" fmla="*/ 1928008 w 1933935"/>
                  <a:gd name="connsiteY4" fmla="*/ 1526442 h 1600200"/>
                  <a:gd name="connsiteX5" fmla="*/ 800100 w 1933935"/>
                  <a:gd name="connsiteY5" fmla="*/ 1600200 h 1600200"/>
                  <a:gd name="connsiteX0" fmla="*/ 800100 w 2061099"/>
                  <a:gd name="connsiteY0" fmla="*/ 1600200 h 1600200"/>
                  <a:gd name="connsiteX1" fmla="*/ 0 w 2061099"/>
                  <a:gd name="connsiteY1" fmla="*/ 800100 h 1600200"/>
                  <a:gd name="connsiteX2" fmla="*/ 800100 w 2061099"/>
                  <a:gd name="connsiteY2" fmla="*/ 0 h 1600200"/>
                  <a:gd name="connsiteX3" fmla="*/ 1600200 w 2061099"/>
                  <a:gd name="connsiteY3" fmla="*/ 800100 h 1600200"/>
                  <a:gd name="connsiteX4" fmla="*/ 1928008 w 2061099"/>
                  <a:gd name="connsiteY4" fmla="*/ 1526442 h 1600200"/>
                  <a:gd name="connsiteX5" fmla="*/ 800100 w 2061099"/>
                  <a:gd name="connsiteY5" fmla="*/ 1600200 h 1600200"/>
                  <a:gd name="connsiteX0" fmla="*/ 800100 w 1937489"/>
                  <a:gd name="connsiteY0" fmla="*/ 1600200 h 1600200"/>
                  <a:gd name="connsiteX1" fmla="*/ 0 w 1937489"/>
                  <a:gd name="connsiteY1" fmla="*/ 800100 h 1600200"/>
                  <a:gd name="connsiteX2" fmla="*/ 800100 w 1937489"/>
                  <a:gd name="connsiteY2" fmla="*/ 0 h 1600200"/>
                  <a:gd name="connsiteX3" fmla="*/ 1600200 w 1937489"/>
                  <a:gd name="connsiteY3" fmla="*/ 800100 h 1600200"/>
                  <a:gd name="connsiteX4" fmla="*/ 1928008 w 1937489"/>
                  <a:gd name="connsiteY4" fmla="*/ 1526442 h 1600200"/>
                  <a:gd name="connsiteX5" fmla="*/ 800100 w 1937489"/>
                  <a:gd name="connsiteY5" fmla="*/ 1600200 h 1600200"/>
                  <a:gd name="connsiteX0" fmla="*/ 800100 w 1937489"/>
                  <a:gd name="connsiteY0" fmla="*/ 1600200 h 1600200"/>
                  <a:gd name="connsiteX1" fmla="*/ 0 w 1937489"/>
                  <a:gd name="connsiteY1" fmla="*/ 800100 h 1600200"/>
                  <a:gd name="connsiteX2" fmla="*/ 800100 w 1937489"/>
                  <a:gd name="connsiteY2" fmla="*/ 0 h 1600200"/>
                  <a:gd name="connsiteX3" fmla="*/ 1600200 w 1937489"/>
                  <a:gd name="connsiteY3" fmla="*/ 800100 h 1600200"/>
                  <a:gd name="connsiteX4" fmla="*/ 1928008 w 1937489"/>
                  <a:gd name="connsiteY4" fmla="*/ 1526442 h 1600200"/>
                  <a:gd name="connsiteX5" fmla="*/ 800100 w 1937489"/>
                  <a:gd name="connsiteY5" fmla="*/ 1600200 h 1600200"/>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5" fmla="*/ 800100 w 1928008"/>
                  <a:gd name="connsiteY5" fmla="*/ 1600200 h 1600200"/>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5" fmla="*/ 800100 w 1928008"/>
                  <a:gd name="connsiteY5" fmla="*/ 1600200 h 1600200"/>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5" fmla="*/ 800100 w 1928008"/>
                  <a:gd name="connsiteY5" fmla="*/ 1600200 h 1600200"/>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5" fmla="*/ 800100 w 1928008"/>
                  <a:gd name="connsiteY5" fmla="*/ 1600200 h 1600200"/>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5" fmla="*/ 800100 w 1928008"/>
                  <a:gd name="connsiteY5" fmla="*/ 1600200 h 1600200"/>
                  <a:gd name="connsiteX0" fmla="*/ 800100 w 1859741"/>
                  <a:gd name="connsiteY0" fmla="*/ 1600200 h 1600200"/>
                  <a:gd name="connsiteX1" fmla="*/ 0 w 1859741"/>
                  <a:gd name="connsiteY1" fmla="*/ 800100 h 1600200"/>
                  <a:gd name="connsiteX2" fmla="*/ 800100 w 1859741"/>
                  <a:gd name="connsiteY2" fmla="*/ 0 h 1600200"/>
                  <a:gd name="connsiteX3" fmla="*/ 1600200 w 1859741"/>
                  <a:gd name="connsiteY3" fmla="*/ 800100 h 1600200"/>
                  <a:gd name="connsiteX4" fmla="*/ 1859741 w 1859741"/>
                  <a:gd name="connsiteY4" fmla="*/ 1466053 h 1600200"/>
                  <a:gd name="connsiteX5" fmla="*/ 800100 w 1859741"/>
                  <a:gd name="connsiteY5" fmla="*/ 1600200 h 1600200"/>
                  <a:gd name="connsiteX0" fmla="*/ 1859741 w 1951181"/>
                  <a:gd name="connsiteY0" fmla="*/ 1466053 h 1600200"/>
                  <a:gd name="connsiteX1" fmla="*/ 800100 w 1951181"/>
                  <a:gd name="connsiteY1" fmla="*/ 1600200 h 1600200"/>
                  <a:gd name="connsiteX2" fmla="*/ 0 w 1951181"/>
                  <a:gd name="connsiteY2" fmla="*/ 800100 h 1600200"/>
                  <a:gd name="connsiteX3" fmla="*/ 800100 w 1951181"/>
                  <a:gd name="connsiteY3" fmla="*/ 0 h 1600200"/>
                  <a:gd name="connsiteX4" fmla="*/ 1600200 w 1951181"/>
                  <a:gd name="connsiteY4" fmla="*/ 800100 h 1600200"/>
                  <a:gd name="connsiteX5" fmla="*/ 1951181 w 1951181"/>
                  <a:gd name="connsiteY5" fmla="*/ 1557493 h 1600200"/>
                  <a:gd name="connsiteX0" fmla="*/ 1859741 w 1926195"/>
                  <a:gd name="connsiteY0" fmla="*/ 1466053 h 1600200"/>
                  <a:gd name="connsiteX1" fmla="*/ 800100 w 1926195"/>
                  <a:gd name="connsiteY1" fmla="*/ 1600200 h 1600200"/>
                  <a:gd name="connsiteX2" fmla="*/ 0 w 1926195"/>
                  <a:gd name="connsiteY2" fmla="*/ 800100 h 1600200"/>
                  <a:gd name="connsiteX3" fmla="*/ 800100 w 1926195"/>
                  <a:gd name="connsiteY3" fmla="*/ 0 h 1600200"/>
                  <a:gd name="connsiteX4" fmla="*/ 1600200 w 1926195"/>
                  <a:gd name="connsiteY4" fmla="*/ 800100 h 1600200"/>
                  <a:gd name="connsiteX5" fmla="*/ 1926195 w 1926195"/>
                  <a:gd name="connsiteY5" fmla="*/ 1478412 h 1600200"/>
                  <a:gd name="connsiteX0" fmla="*/ 1863927 w 1926195"/>
                  <a:gd name="connsiteY0" fmla="*/ 1539445 h 1600200"/>
                  <a:gd name="connsiteX1" fmla="*/ 800100 w 1926195"/>
                  <a:gd name="connsiteY1" fmla="*/ 1600200 h 1600200"/>
                  <a:gd name="connsiteX2" fmla="*/ 0 w 1926195"/>
                  <a:gd name="connsiteY2" fmla="*/ 800100 h 1600200"/>
                  <a:gd name="connsiteX3" fmla="*/ 800100 w 1926195"/>
                  <a:gd name="connsiteY3" fmla="*/ 0 h 1600200"/>
                  <a:gd name="connsiteX4" fmla="*/ 1600200 w 1926195"/>
                  <a:gd name="connsiteY4" fmla="*/ 800100 h 1600200"/>
                  <a:gd name="connsiteX5" fmla="*/ 1926195 w 1926195"/>
                  <a:gd name="connsiteY5" fmla="*/ 1478412 h 1600200"/>
                  <a:gd name="connsiteX0" fmla="*/ 1863927 w 1906660"/>
                  <a:gd name="connsiteY0" fmla="*/ 1539445 h 1600200"/>
                  <a:gd name="connsiteX1" fmla="*/ 800100 w 1906660"/>
                  <a:gd name="connsiteY1" fmla="*/ 1600200 h 1600200"/>
                  <a:gd name="connsiteX2" fmla="*/ 0 w 1906660"/>
                  <a:gd name="connsiteY2" fmla="*/ 800100 h 1600200"/>
                  <a:gd name="connsiteX3" fmla="*/ 800100 w 1906660"/>
                  <a:gd name="connsiteY3" fmla="*/ 0 h 1600200"/>
                  <a:gd name="connsiteX4" fmla="*/ 1600200 w 1906660"/>
                  <a:gd name="connsiteY4" fmla="*/ 800100 h 1600200"/>
                  <a:gd name="connsiteX5" fmla="*/ 1906660 w 1906660"/>
                  <a:gd name="connsiteY5" fmla="*/ 1450167 h 1600200"/>
                  <a:gd name="connsiteX0" fmla="*/ 1856408 w 1906660"/>
                  <a:gd name="connsiteY0" fmla="*/ 1539023 h 1600200"/>
                  <a:gd name="connsiteX1" fmla="*/ 800100 w 1906660"/>
                  <a:gd name="connsiteY1" fmla="*/ 1600200 h 1600200"/>
                  <a:gd name="connsiteX2" fmla="*/ 0 w 1906660"/>
                  <a:gd name="connsiteY2" fmla="*/ 800100 h 1600200"/>
                  <a:gd name="connsiteX3" fmla="*/ 800100 w 1906660"/>
                  <a:gd name="connsiteY3" fmla="*/ 0 h 1600200"/>
                  <a:gd name="connsiteX4" fmla="*/ 1600200 w 1906660"/>
                  <a:gd name="connsiteY4" fmla="*/ 800100 h 1600200"/>
                  <a:gd name="connsiteX5" fmla="*/ 1906660 w 1906660"/>
                  <a:gd name="connsiteY5" fmla="*/ 1450167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03990"/>
                  <a:gd name="connsiteY0" fmla="*/ 1539023 h 1600200"/>
                  <a:gd name="connsiteX1" fmla="*/ 800100 w 1903990"/>
                  <a:gd name="connsiteY1" fmla="*/ 1600200 h 1600200"/>
                  <a:gd name="connsiteX2" fmla="*/ 0 w 1903990"/>
                  <a:gd name="connsiteY2" fmla="*/ 800100 h 1600200"/>
                  <a:gd name="connsiteX3" fmla="*/ 800100 w 1903990"/>
                  <a:gd name="connsiteY3" fmla="*/ 0 h 1600200"/>
                  <a:gd name="connsiteX4" fmla="*/ 1600200 w 1903990"/>
                  <a:gd name="connsiteY4" fmla="*/ 800100 h 1600200"/>
                  <a:gd name="connsiteX5" fmla="*/ 1903990 w 1903990"/>
                  <a:gd name="connsiteY5" fmla="*/ 1443984 h 1600200"/>
                  <a:gd name="connsiteX6" fmla="*/ 1856408 w 1903990"/>
                  <a:gd name="connsiteY6" fmla="*/ 1539023 h 1600200"/>
                  <a:gd name="connsiteX0" fmla="*/ 1856408 w 1903990"/>
                  <a:gd name="connsiteY0" fmla="*/ 1539023 h 1600200"/>
                  <a:gd name="connsiteX1" fmla="*/ 800100 w 1903990"/>
                  <a:gd name="connsiteY1" fmla="*/ 1600200 h 1600200"/>
                  <a:gd name="connsiteX2" fmla="*/ 0 w 1903990"/>
                  <a:gd name="connsiteY2" fmla="*/ 800100 h 1600200"/>
                  <a:gd name="connsiteX3" fmla="*/ 800100 w 1903990"/>
                  <a:gd name="connsiteY3" fmla="*/ 0 h 1600200"/>
                  <a:gd name="connsiteX4" fmla="*/ 1600200 w 1903990"/>
                  <a:gd name="connsiteY4" fmla="*/ 800100 h 1600200"/>
                  <a:gd name="connsiteX5" fmla="*/ 1903990 w 1903990"/>
                  <a:gd name="connsiteY5" fmla="*/ 1443984 h 1600200"/>
                  <a:gd name="connsiteX6" fmla="*/ 1856408 w 1903990"/>
                  <a:gd name="connsiteY6" fmla="*/ 1539023 h 1600200"/>
                  <a:gd name="connsiteX0" fmla="*/ 2010266 w 2010266"/>
                  <a:gd name="connsiteY0" fmla="*/ 1605615 h 1605615"/>
                  <a:gd name="connsiteX1" fmla="*/ 800100 w 2010266"/>
                  <a:gd name="connsiteY1" fmla="*/ 1600200 h 1605615"/>
                  <a:gd name="connsiteX2" fmla="*/ 0 w 2010266"/>
                  <a:gd name="connsiteY2" fmla="*/ 800100 h 1605615"/>
                  <a:gd name="connsiteX3" fmla="*/ 800100 w 2010266"/>
                  <a:gd name="connsiteY3" fmla="*/ 0 h 1605615"/>
                  <a:gd name="connsiteX4" fmla="*/ 1600200 w 2010266"/>
                  <a:gd name="connsiteY4" fmla="*/ 800100 h 1605615"/>
                  <a:gd name="connsiteX5" fmla="*/ 1903990 w 2010266"/>
                  <a:gd name="connsiteY5" fmla="*/ 1443984 h 1605615"/>
                  <a:gd name="connsiteX6" fmla="*/ 2010266 w 2010266"/>
                  <a:gd name="connsiteY6" fmla="*/ 1605615 h 1605615"/>
                  <a:gd name="connsiteX0" fmla="*/ 2010266 w 2036384"/>
                  <a:gd name="connsiteY0" fmla="*/ 1605615 h 1605615"/>
                  <a:gd name="connsiteX1" fmla="*/ 800100 w 2036384"/>
                  <a:gd name="connsiteY1" fmla="*/ 1600200 h 1605615"/>
                  <a:gd name="connsiteX2" fmla="*/ 0 w 2036384"/>
                  <a:gd name="connsiteY2" fmla="*/ 800100 h 1605615"/>
                  <a:gd name="connsiteX3" fmla="*/ 800100 w 2036384"/>
                  <a:gd name="connsiteY3" fmla="*/ 0 h 1605615"/>
                  <a:gd name="connsiteX4" fmla="*/ 1600200 w 2036384"/>
                  <a:gd name="connsiteY4" fmla="*/ 800100 h 1605615"/>
                  <a:gd name="connsiteX5" fmla="*/ 2036384 w 2036384"/>
                  <a:gd name="connsiteY5" fmla="*/ 1507254 h 1605615"/>
                  <a:gd name="connsiteX6" fmla="*/ 2010266 w 2036384"/>
                  <a:gd name="connsiteY6" fmla="*/ 1605615 h 1605615"/>
                  <a:gd name="connsiteX0" fmla="*/ 2010266 w 2036384"/>
                  <a:gd name="connsiteY0" fmla="*/ 1605615 h 1605615"/>
                  <a:gd name="connsiteX1" fmla="*/ 800100 w 2036384"/>
                  <a:gd name="connsiteY1" fmla="*/ 1600200 h 1605615"/>
                  <a:gd name="connsiteX2" fmla="*/ 0 w 2036384"/>
                  <a:gd name="connsiteY2" fmla="*/ 800100 h 1605615"/>
                  <a:gd name="connsiteX3" fmla="*/ 800100 w 2036384"/>
                  <a:gd name="connsiteY3" fmla="*/ 0 h 1605615"/>
                  <a:gd name="connsiteX4" fmla="*/ 1600200 w 2036384"/>
                  <a:gd name="connsiteY4" fmla="*/ 800100 h 1605615"/>
                  <a:gd name="connsiteX5" fmla="*/ 2036384 w 2036384"/>
                  <a:gd name="connsiteY5" fmla="*/ 1507254 h 1605615"/>
                  <a:gd name="connsiteX6" fmla="*/ 2010266 w 2036384"/>
                  <a:gd name="connsiteY6" fmla="*/ 1605615 h 1605615"/>
                  <a:gd name="connsiteX0" fmla="*/ 1999829 w 2036384"/>
                  <a:gd name="connsiteY0" fmla="*/ 1600956 h 1600956"/>
                  <a:gd name="connsiteX1" fmla="*/ 800100 w 2036384"/>
                  <a:gd name="connsiteY1" fmla="*/ 1600200 h 1600956"/>
                  <a:gd name="connsiteX2" fmla="*/ 0 w 2036384"/>
                  <a:gd name="connsiteY2" fmla="*/ 800100 h 1600956"/>
                  <a:gd name="connsiteX3" fmla="*/ 800100 w 2036384"/>
                  <a:gd name="connsiteY3" fmla="*/ 0 h 1600956"/>
                  <a:gd name="connsiteX4" fmla="*/ 1600200 w 2036384"/>
                  <a:gd name="connsiteY4" fmla="*/ 800100 h 1600956"/>
                  <a:gd name="connsiteX5" fmla="*/ 2036384 w 2036384"/>
                  <a:gd name="connsiteY5" fmla="*/ 1507254 h 1600956"/>
                  <a:gd name="connsiteX6" fmla="*/ 1999829 w 2036384"/>
                  <a:gd name="connsiteY6" fmla="*/ 1600956 h 1600956"/>
                  <a:gd name="connsiteX0" fmla="*/ 1999829 w 2036974"/>
                  <a:gd name="connsiteY0" fmla="*/ 1600956 h 1600956"/>
                  <a:gd name="connsiteX1" fmla="*/ 800100 w 2036974"/>
                  <a:gd name="connsiteY1" fmla="*/ 1600200 h 1600956"/>
                  <a:gd name="connsiteX2" fmla="*/ 0 w 2036974"/>
                  <a:gd name="connsiteY2" fmla="*/ 800100 h 1600956"/>
                  <a:gd name="connsiteX3" fmla="*/ 800100 w 2036974"/>
                  <a:gd name="connsiteY3" fmla="*/ 0 h 1600956"/>
                  <a:gd name="connsiteX4" fmla="*/ 1600200 w 2036974"/>
                  <a:gd name="connsiteY4" fmla="*/ 800100 h 1600956"/>
                  <a:gd name="connsiteX5" fmla="*/ 2036974 w 2036974"/>
                  <a:gd name="connsiteY5" fmla="*/ 1501259 h 1600956"/>
                  <a:gd name="connsiteX6" fmla="*/ 1999829 w 2036974"/>
                  <a:gd name="connsiteY6" fmla="*/ 1600956 h 1600956"/>
                  <a:gd name="connsiteX0" fmla="*/ 1999829 w 2036974"/>
                  <a:gd name="connsiteY0" fmla="*/ 1600956 h 1600956"/>
                  <a:gd name="connsiteX1" fmla="*/ 800100 w 2036974"/>
                  <a:gd name="connsiteY1" fmla="*/ 1600200 h 1600956"/>
                  <a:gd name="connsiteX2" fmla="*/ 0 w 2036974"/>
                  <a:gd name="connsiteY2" fmla="*/ 800100 h 1600956"/>
                  <a:gd name="connsiteX3" fmla="*/ 800100 w 2036974"/>
                  <a:gd name="connsiteY3" fmla="*/ 0 h 1600956"/>
                  <a:gd name="connsiteX4" fmla="*/ 1600200 w 2036974"/>
                  <a:gd name="connsiteY4" fmla="*/ 800100 h 1600956"/>
                  <a:gd name="connsiteX5" fmla="*/ 2036974 w 2036974"/>
                  <a:gd name="connsiteY5" fmla="*/ 1501259 h 1600956"/>
                  <a:gd name="connsiteX6" fmla="*/ 1999829 w 2036974"/>
                  <a:gd name="connsiteY6" fmla="*/ 1600956 h 1600956"/>
                  <a:gd name="connsiteX0" fmla="*/ 1999829 w 2035421"/>
                  <a:gd name="connsiteY0" fmla="*/ 1600956 h 1600956"/>
                  <a:gd name="connsiteX1" fmla="*/ 800100 w 2035421"/>
                  <a:gd name="connsiteY1" fmla="*/ 1600200 h 1600956"/>
                  <a:gd name="connsiteX2" fmla="*/ 0 w 2035421"/>
                  <a:gd name="connsiteY2" fmla="*/ 800100 h 1600956"/>
                  <a:gd name="connsiteX3" fmla="*/ 800100 w 2035421"/>
                  <a:gd name="connsiteY3" fmla="*/ 0 h 1600956"/>
                  <a:gd name="connsiteX4" fmla="*/ 1600200 w 2035421"/>
                  <a:gd name="connsiteY4" fmla="*/ 800100 h 1600956"/>
                  <a:gd name="connsiteX5" fmla="*/ 2035421 w 2035421"/>
                  <a:gd name="connsiteY5" fmla="*/ 1504738 h 1600956"/>
                  <a:gd name="connsiteX6" fmla="*/ 1999829 w 2035421"/>
                  <a:gd name="connsiteY6" fmla="*/ 1600956 h 160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5421" h="1600956">
                    <a:moveTo>
                      <a:pt x="1999829" y="1600956"/>
                    </a:moveTo>
                    <a:cubicBezTo>
                      <a:pt x="1577239" y="1456737"/>
                      <a:pt x="1176069" y="1575614"/>
                      <a:pt x="800100" y="1600200"/>
                    </a:cubicBezTo>
                    <a:cubicBezTo>
                      <a:pt x="358217" y="1600200"/>
                      <a:pt x="0" y="1241983"/>
                      <a:pt x="0" y="800100"/>
                    </a:cubicBezTo>
                    <a:cubicBezTo>
                      <a:pt x="0" y="358217"/>
                      <a:pt x="358217" y="0"/>
                      <a:pt x="800100" y="0"/>
                    </a:cubicBezTo>
                    <a:cubicBezTo>
                      <a:pt x="1241983" y="0"/>
                      <a:pt x="1600200" y="358217"/>
                      <a:pt x="1600200" y="800100"/>
                    </a:cubicBezTo>
                    <a:cubicBezTo>
                      <a:pt x="1609150" y="1122566"/>
                      <a:pt x="1788392" y="1296489"/>
                      <a:pt x="2035421" y="1504738"/>
                    </a:cubicBezTo>
                    <a:cubicBezTo>
                      <a:pt x="1953870" y="1501817"/>
                      <a:pt x="1983183" y="1593097"/>
                      <a:pt x="1999829" y="1600956"/>
                    </a:cubicBezTo>
                    <a:close/>
                  </a:path>
                </a:pathLst>
              </a:custGeom>
              <a:solidFill>
                <a:schemeClr val="bg1">
                  <a:alpha val="74000"/>
                </a:schemeClr>
              </a:solidFill>
              <a:ln w="12700">
                <a:solidFill>
                  <a:srgbClr val="53585A"/>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609402">
                  <a:defRPr/>
                </a:pPr>
                <a:endParaRPr lang="en-GB" sz="1799">
                  <a:solidFill>
                    <a:srgbClr val="53585A"/>
                  </a:solidFill>
                  <a:latin typeface="Arial" panose="020B0604020202020204"/>
                </a:endParaRPr>
              </a:p>
            </p:txBody>
          </p:sp>
          <p:pic>
            <p:nvPicPr>
              <p:cNvPr id="95" name="Picture 94">
                <a:extLst>
                  <a:ext uri="{FF2B5EF4-FFF2-40B4-BE49-F238E27FC236}">
                    <a16:creationId xmlns:a16="http://schemas.microsoft.com/office/drawing/2014/main" id="{2D2C095F-E44D-47CD-8208-7C1425A9588A}"/>
                  </a:ext>
                </a:extLst>
              </p:cNvPr>
              <p:cNvPicPr>
                <a:picLocks noChangeAspect="1"/>
              </p:cNvPicPr>
              <p:nvPr/>
            </p:nvPicPr>
            <p:blipFill>
              <a:blip r:embed="rId7" cstate="email">
                <a:extLst>
                  <a:ext uri="{28A0092B-C50C-407E-A947-70E740481C1C}">
                    <a14:useLocalDpi xmlns:a14="http://schemas.microsoft.com/office/drawing/2010/main" val="0"/>
                  </a:ext>
                </a:extLst>
              </a:blip>
              <a:srcRect/>
              <a:stretch/>
            </p:blipFill>
            <p:spPr>
              <a:xfrm>
                <a:off x="8284907" y="1256033"/>
                <a:ext cx="1536192" cy="1536192"/>
              </a:xfrm>
              <a:prstGeom prst="ellipse">
                <a:avLst/>
              </a:prstGeom>
            </p:spPr>
          </p:pic>
        </p:grpSp>
        <p:sp>
          <p:nvSpPr>
            <p:cNvPr id="93" name="Oval 92">
              <a:extLst>
                <a:ext uri="{FF2B5EF4-FFF2-40B4-BE49-F238E27FC236}">
                  <a16:creationId xmlns:a16="http://schemas.microsoft.com/office/drawing/2014/main" id="{D4C45112-4981-4531-8E57-CF7D12B7C81C}"/>
                </a:ext>
              </a:extLst>
            </p:cNvPr>
            <p:cNvSpPr>
              <a:spLocks noChangeAspect="1"/>
            </p:cNvSpPr>
            <p:nvPr/>
          </p:nvSpPr>
          <p:spPr>
            <a:xfrm rot="19968290">
              <a:off x="10430933" y="2157340"/>
              <a:ext cx="117507" cy="117507"/>
            </a:xfrm>
            <a:prstGeom prst="ellipse">
              <a:avLst/>
            </a:prstGeom>
            <a:solidFill>
              <a:schemeClr val="bg1">
                <a:alpha val="74000"/>
              </a:schemeClr>
            </a:solidFill>
            <a:ln w="12700">
              <a:solidFill>
                <a:srgbClr val="53585A"/>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defTabSz="609402">
                <a:defRPr/>
              </a:pPr>
              <a:endParaRPr lang="en-GB" sz="1799">
                <a:solidFill>
                  <a:srgbClr val="53585A"/>
                </a:solidFill>
                <a:latin typeface="Arial" panose="020B0604020202020204"/>
              </a:endParaRPr>
            </a:p>
          </p:txBody>
        </p:sp>
      </p:grpSp>
      <p:grpSp>
        <p:nvGrpSpPr>
          <p:cNvPr id="98" name="Group 97">
            <a:extLst>
              <a:ext uri="{FF2B5EF4-FFF2-40B4-BE49-F238E27FC236}">
                <a16:creationId xmlns:a16="http://schemas.microsoft.com/office/drawing/2014/main" id="{B7170573-6F56-4759-AEA8-6F5D258BF8CA}"/>
              </a:ext>
            </a:extLst>
          </p:cNvPr>
          <p:cNvGrpSpPr/>
          <p:nvPr/>
        </p:nvGrpSpPr>
        <p:grpSpPr>
          <a:xfrm>
            <a:off x="8279507" y="2447073"/>
            <a:ext cx="2273159" cy="2093646"/>
            <a:chOff x="8280074" y="2446817"/>
            <a:chExt cx="2273751" cy="2094191"/>
          </a:xfrm>
        </p:grpSpPr>
        <p:sp>
          <p:nvSpPr>
            <p:cNvPr id="99" name="Oval 30">
              <a:extLst>
                <a:ext uri="{FF2B5EF4-FFF2-40B4-BE49-F238E27FC236}">
                  <a16:creationId xmlns:a16="http://schemas.microsoft.com/office/drawing/2014/main" id="{B7E5C413-E6A3-43F3-BD70-A3D2E9AE0449}"/>
                </a:ext>
              </a:extLst>
            </p:cNvPr>
            <p:cNvSpPr>
              <a:spLocks noChangeAspect="1"/>
            </p:cNvSpPr>
            <p:nvPr/>
          </p:nvSpPr>
          <p:spPr>
            <a:xfrm rot="18626026">
              <a:off x="8174441" y="2673604"/>
              <a:ext cx="2094191" cy="1640617"/>
            </a:xfrm>
            <a:custGeom>
              <a:avLst/>
              <a:gdLst>
                <a:gd name="connsiteX0" fmla="*/ 0 w 1600200"/>
                <a:gd name="connsiteY0" fmla="*/ 800100 h 1600200"/>
                <a:gd name="connsiteX1" fmla="*/ 800100 w 1600200"/>
                <a:gd name="connsiteY1" fmla="*/ 0 h 1600200"/>
                <a:gd name="connsiteX2" fmla="*/ 1600200 w 1600200"/>
                <a:gd name="connsiteY2" fmla="*/ 800100 h 1600200"/>
                <a:gd name="connsiteX3" fmla="*/ 800100 w 1600200"/>
                <a:gd name="connsiteY3" fmla="*/ 1600200 h 1600200"/>
                <a:gd name="connsiteX4" fmla="*/ 0 w 1600200"/>
                <a:gd name="connsiteY4" fmla="*/ 800100 h 1600200"/>
                <a:gd name="connsiteX0" fmla="*/ 800100 w 1600200"/>
                <a:gd name="connsiteY0" fmla="*/ 1600200 h 1691640"/>
                <a:gd name="connsiteX1" fmla="*/ 0 w 1600200"/>
                <a:gd name="connsiteY1" fmla="*/ 800100 h 1691640"/>
                <a:gd name="connsiteX2" fmla="*/ 800100 w 1600200"/>
                <a:gd name="connsiteY2" fmla="*/ 0 h 1691640"/>
                <a:gd name="connsiteX3" fmla="*/ 1600200 w 1600200"/>
                <a:gd name="connsiteY3" fmla="*/ 800100 h 1691640"/>
                <a:gd name="connsiteX4" fmla="*/ 891540 w 1600200"/>
                <a:gd name="connsiteY4" fmla="*/ 1691640 h 1691640"/>
                <a:gd name="connsiteX0" fmla="*/ 800100 w 1827991"/>
                <a:gd name="connsiteY0" fmla="*/ 1600200 h 1666392"/>
                <a:gd name="connsiteX1" fmla="*/ 0 w 1827991"/>
                <a:gd name="connsiteY1" fmla="*/ 800100 h 1666392"/>
                <a:gd name="connsiteX2" fmla="*/ 800100 w 1827991"/>
                <a:gd name="connsiteY2" fmla="*/ 0 h 1666392"/>
                <a:gd name="connsiteX3" fmla="*/ 1600200 w 1827991"/>
                <a:gd name="connsiteY3" fmla="*/ 800100 h 1666392"/>
                <a:gd name="connsiteX4" fmla="*/ 1693157 w 1827991"/>
                <a:gd name="connsiteY4" fmla="*/ 1666392 h 1666392"/>
                <a:gd name="connsiteX0" fmla="*/ 800100 w 1693157"/>
                <a:gd name="connsiteY0" fmla="*/ 1600200 h 1666392"/>
                <a:gd name="connsiteX1" fmla="*/ 0 w 1693157"/>
                <a:gd name="connsiteY1" fmla="*/ 800100 h 1666392"/>
                <a:gd name="connsiteX2" fmla="*/ 800100 w 1693157"/>
                <a:gd name="connsiteY2" fmla="*/ 0 h 1666392"/>
                <a:gd name="connsiteX3" fmla="*/ 1600200 w 1693157"/>
                <a:gd name="connsiteY3" fmla="*/ 800100 h 1666392"/>
                <a:gd name="connsiteX4" fmla="*/ 1693157 w 1693157"/>
                <a:gd name="connsiteY4" fmla="*/ 1666392 h 1666392"/>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5" fmla="*/ 800100 w 1928008"/>
                <a:gd name="connsiteY5" fmla="*/ 1600200 h 1600200"/>
                <a:gd name="connsiteX0" fmla="*/ 800100 w 2081843"/>
                <a:gd name="connsiteY0" fmla="*/ 1600200 h 1600200"/>
                <a:gd name="connsiteX1" fmla="*/ 0 w 2081843"/>
                <a:gd name="connsiteY1" fmla="*/ 800100 h 1600200"/>
                <a:gd name="connsiteX2" fmla="*/ 800100 w 2081843"/>
                <a:gd name="connsiteY2" fmla="*/ 0 h 1600200"/>
                <a:gd name="connsiteX3" fmla="*/ 1600200 w 2081843"/>
                <a:gd name="connsiteY3" fmla="*/ 800100 h 1600200"/>
                <a:gd name="connsiteX4" fmla="*/ 1928008 w 2081843"/>
                <a:gd name="connsiteY4" fmla="*/ 1526442 h 1600200"/>
                <a:gd name="connsiteX5" fmla="*/ 800100 w 2081843"/>
                <a:gd name="connsiteY5" fmla="*/ 1600200 h 1600200"/>
                <a:gd name="connsiteX0" fmla="*/ 800100 w 1933935"/>
                <a:gd name="connsiteY0" fmla="*/ 1600200 h 1600200"/>
                <a:gd name="connsiteX1" fmla="*/ 0 w 1933935"/>
                <a:gd name="connsiteY1" fmla="*/ 800100 h 1600200"/>
                <a:gd name="connsiteX2" fmla="*/ 800100 w 1933935"/>
                <a:gd name="connsiteY2" fmla="*/ 0 h 1600200"/>
                <a:gd name="connsiteX3" fmla="*/ 1600200 w 1933935"/>
                <a:gd name="connsiteY3" fmla="*/ 800100 h 1600200"/>
                <a:gd name="connsiteX4" fmla="*/ 1928008 w 1933935"/>
                <a:gd name="connsiteY4" fmla="*/ 1526442 h 1600200"/>
                <a:gd name="connsiteX5" fmla="*/ 800100 w 1933935"/>
                <a:gd name="connsiteY5" fmla="*/ 1600200 h 1600200"/>
                <a:gd name="connsiteX0" fmla="*/ 800100 w 2061099"/>
                <a:gd name="connsiteY0" fmla="*/ 1600200 h 1600200"/>
                <a:gd name="connsiteX1" fmla="*/ 0 w 2061099"/>
                <a:gd name="connsiteY1" fmla="*/ 800100 h 1600200"/>
                <a:gd name="connsiteX2" fmla="*/ 800100 w 2061099"/>
                <a:gd name="connsiteY2" fmla="*/ 0 h 1600200"/>
                <a:gd name="connsiteX3" fmla="*/ 1600200 w 2061099"/>
                <a:gd name="connsiteY3" fmla="*/ 800100 h 1600200"/>
                <a:gd name="connsiteX4" fmla="*/ 1928008 w 2061099"/>
                <a:gd name="connsiteY4" fmla="*/ 1526442 h 1600200"/>
                <a:gd name="connsiteX5" fmla="*/ 800100 w 2061099"/>
                <a:gd name="connsiteY5" fmla="*/ 1600200 h 1600200"/>
                <a:gd name="connsiteX0" fmla="*/ 800100 w 1937489"/>
                <a:gd name="connsiteY0" fmla="*/ 1600200 h 1600200"/>
                <a:gd name="connsiteX1" fmla="*/ 0 w 1937489"/>
                <a:gd name="connsiteY1" fmla="*/ 800100 h 1600200"/>
                <a:gd name="connsiteX2" fmla="*/ 800100 w 1937489"/>
                <a:gd name="connsiteY2" fmla="*/ 0 h 1600200"/>
                <a:gd name="connsiteX3" fmla="*/ 1600200 w 1937489"/>
                <a:gd name="connsiteY3" fmla="*/ 800100 h 1600200"/>
                <a:gd name="connsiteX4" fmla="*/ 1928008 w 1937489"/>
                <a:gd name="connsiteY4" fmla="*/ 1526442 h 1600200"/>
                <a:gd name="connsiteX5" fmla="*/ 800100 w 1937489"/>
                <a:gd name="connsiteY5" fmla="*/ 1600200 h 1600200"/>
                <a:gd name="connsiteX0" fmla="*/ 800100 w 1937489"/>
                <a:gd name="connsiteY0" fmla="*/ 1600200 h 1600200"/>
                <a:gd name="connsiteX1" fmla="*/ 0 w 1937489"/>
                <a:gd name="connsiteY1" fmla="*/ 800100 h 1600200"/>
                <a:gd name="connsiteX2" fmla="*/ 800100 w 1937489"/>
                <a:gd name="connsiteY2" fmla="*/ 0 h 1600200"/>
                <a:gd name="connsiteX3" fmla="*/ 1600200 w 1937489"/>
                <a:gd name="connsiteY3" fmla="*/ 800100 h 1600200"/>
                <a:gd name="connsiteX4" fmla="*/ 1928008 w 1937489"/>
                <a:gd name="connsiteY4" fmla="*/ 1526442 h 1600200"/>
                <a:gd name="connsiteX5" fmla="*/ 800100 w 1937489"/>
                <a:gd name="connsiteY5" fmla="*/ 1600200 h 1600200"/>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5" fmla="*/ 800100 w 1928008"/>
                <a:gd name="connsiteY5" fmla="*/ 1600200 h 1600200"/>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5" fmla="*/ 800100 w 1928008"/>
                <a:gd name="connsiteY5" fmla="*/ 1600200 h 1600200"/>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5" fmla="*/ 800100 w 1928008"/>
                <a:gd name="connsiteY5" fmla="*/ 1600200 h 1600200"/>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5" fmla="*/ 800100 w 1928008"/>
                <a:gd name="connsiteY5" fmla="*/ 1600200 h 1600200"/>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5" fmla="*/ 800100 w 1928008"/>
                <a:gd name="connsiteY5" fmla="*/ 1600200 h 1600200"/>
                <a:gd name="connsiteX0" fmla="*/ 800100 w 1859741"/>
                <a:gd name="connsiteY0" fmla="*/ 1600200 h 1600200"/>
                <a:gd name="connsiteX1" fmla="*/ 0 w 1859741"/>
                <a:gd name="connsiteY1" fmla="*/ 800100 h 1600200"/>
                <a:gd name="connsiteX2" fmla="*/ 800100 w 1859741"/>
                <a:gd name="connsiteY2" fmla="*/ 0 h 1600200"/>
                <a:gd name="connsiteX3" fmla="*/ 1600200 w 1859741"/>
                <a:gd name="connsiteY3" fmla="*/ 800100 h 1600200"/>
                <a:gd name="connsiteX4" fmla="*/ 1859741 w 1859741"/>
                <a:gd name="connsiteY4" fmla="*/ 1466053 h 1600200"/>
                <a:gd name="connsiteX5" fmla="*/ 800100 w 1859741"/>
                <a:gd name="connsiteY5" fmla="*/ 1600200 h 1600200"/>
                <a:gd name="connsiteX0" fmla="*/ 1859741 w 1951181"/>
                <a:gd name="connsiteY0" fmla="*/ 1466053 h 1600200"/>
                <a:gd name="connsiteX1" fmla="*/ 800100 w 1951181"/>
                <a:gd name="connsiteY1" fmla="*/ 1600200 h 1600200"/>
                <a:gd name="connsiteX2" fmla="*/ 0 w 1951181"/>
                <a:gd name="connsiteY2" fmla="*/ 800100 h 1600200"/>
                <a:gd name="connsiteX3" fmla="*/ 800100 w 1951181"/>
                <a:gd name="connsiteY3" fmla="*/ 0 h 1600200"/>
                <a:gd name="connsiteX4" fmla="*/ 1600200 w 1951181"/>
                <a:gd name="connsiteY4" fmla="*/ 800100 h 1600200"/>
                <a:gd name="connsiteX5" fmla="*/ 1951181 w 1951181"/>
                <a:gd name="connsiteY5" fmla="*/ 1557493 h 1600200"/>
                <a:gd name="connsiteX0" fmla="*/ 1859741 w 1926195"/>
                <a:gd name="connsiteY0" fmla="*/ 1466053 h 1600200"/>
                <a:gd name="connsiteX1" fmla="*/ 800100 w 1926195"/>
                <a:gd name="connsiteY1" fmla="*/ 1600200 h 1600200"/>
                <a:gd name="connsiteX2" fmla="*/ 0 w 1926195"/>
                <a:gd name="connsiteY2" fmla="*/ 800100 h 1600200"/>
                <a:gd name="connsiteX3" fmla="*/ 800100 w 1926195"/>
                <a:gd name="connsiteY3" fmla="*/ 0 h 1600200"/>
                <a:gd name="connsiteX4" fmla="*/ 1600200 w 1926195"/>
                <a:gd name="connsiteY4" fmla="*/ 800100 h 1600200"/>
                <a:gd name="connsiteX5" fmla="*/ 1926195 w 1926195"/>
                <a:gd name="connsiteY5" fmla="*/ 1478412 h 1600200"/>
                <a:gd name="connsiteX0" fmla="*/ 1863927 w 1926195"/>
                <a:gd name="connsiteY0" fmla="*/ 1539445 h 1600200"/>
                <a:gd name="connsiteX1" fmla="*/ 800100 w 1926195"/>
                <a:gd name="connsiteY1" fmla="*/ 1600200 h 1600200"/>
                <a:gd name="connsiteX2" fmla="*/ 0 w 1926195"/>
                <a:gd name="connsiteY2" fmla="*/ 800100 h 1600200"/>
                <a:gd name="connsiteX3" fmla="*/ 800100 w 1926195"/>
                <a:gd name="connsiteY3" fmla="*/ 0 h 1600200"/>
                <a:gd name="connsiteX4" fmla="*/ 1600200 w 1926195"/>
                <a:gd name="connsiteY4" fmla="*/ 800100 h 1600200"/>
                <a:gd name="connsiteX5" fmla="*/ 1926195 w 1926195"/>
                <a:gd name="connsiteY5" fmla="*/ 1478412 h 1600200"/>
                <a:gd name="connsiteX0" fmla="*/ 1863927 w 1906660"/>
                <a:gd name="connsiteY0" fmla="*/ 1539445 h 1600200"/>
                <a:gd name="connsiteX1" fmla="*/ 800100 w 1906660"/>
                <a:gd name="connsiteY1" fmla="*/ 1600200 h 1600200"/>
                <a:gd name="connsiteX2" fmla="*/ 0 w 1906660"/>
                <a:gd name="connsiteY2" fmla="*/ 800100 h 1600200"/>
                <a:gd name="connsiteX3" fmla="*/ 800100 w 1906660"/>
                <a:gd name="connsiteY3" fmla="*/ 0 h 1600200"/>
                <a:gd name="connsiteX4" fmla="*/ 1600200 w 1906660"/>
                <a:gd name="connsiteY4" fmla="*/ 800100 h 1600200"/>
                <a:gd name="connsiteX5" fmla="*/ 1906660 w 1906660"/>
                <a:gd name="connsiteY5" fmla="*/ 1450167 h 1600200"/>
                <a:gd name="connsiteX0" fmla="*/ 1856408 w 1906660"/>
                <a:gd name="connsiteY0" fmla="*/ 1539023 h 1600200"/>
                <a:gd name="connsiteX1" fmla="*/ 800100 w 1906660"/>
                <a:gd name="connsiteY1" fmla="*/ 1600200 h 1600200"/>
                <a:gd name="connsiteX2" fmla="*/ 0 w 1906660"/>
                <a:gd name="connsiteY2" fmla="*/ 800100 h 1600200"/>
                <a:gd name="connsiteX3" fmla="*/ 800100 w 1906660"/>
                <a:gd name="connsiteY3" fmla="*/ 0 h 1600200"/>
                <a:gd name="connsiteX4" fmla="*/ 1600200 w 1906660"/>
                <a:gd name="connsiteY4" fmla="*/ 800100 h 1600200"/>
                <a:gd name="connsiteX5" fmla="*/ 1906660 w 1906660"/>
                <a:gd name="connsiteY5" fmla="*/ 1450167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03990"/>
                <a:gd name="connsiteY0" fmla="*/ 1539023 h 1600200"/>
                <a:gd name="connsiteX1" fmla="*/ 800100 w 1903990"/>
                <a:gd name="connsiteY1" fmla="*/ 1600200 h 1600200"/>
                <a:gd name="connsiteX2" fmla="*/ 0 w 1903990"/>
                <a:gd name="connsiteY2" fmla="*/ 800100 h 1600200"/>
                <a:gd name="connsiteX3" fmla="*/ 800100 w 1903990"/>
                <a:gd name="connsiteY3" fmla="*/ 0 h 1600200"/>
                <a:gd name="connsiteX4" fmla="*/ 1600200 w 1903990"/>
                <a:gd name="connsiteY4" fmla="*/ 800100 h 1600200"/>
                <a:gd name="connsiteX5" fmla="*/ 1903990 w 1903990"/>
                <a:gd name="connsiteY5" fmla="*/ 1443984 h 1600200"/>
                <a:gd name="connsiteX6" fmla="*/ 1856408 w 1903990"/>
                <a:gd name="connsiteY6" fmla="*/ 1539023 h 1600200"/>
                <a:gd name="connsiteX0" fmla="*/ 1856408 w 1903990"/>
                <a:gd name="connsiteY0" fmla="*/ 1539023 h 1600200"/>
                <a:gd name="connsiteX1" fmla="*/ 800100 w 1903990"/>
                <a:gd name="connsiteY1" fmla="*/ 1600200 h 1600200"/>
                <a:gd name="connsiteX2" fmla="*/ 0 w 1903990"/>
                <a:gd name="connsiteY2" fmla="*/ 800100 h 1600200"/>
                <a:gd name="connsiteX3" fmla="*/ 800100 w 1903990"/>
                <a:gd name="connsiteY3" fmla="*/ 0 h 1600200"/>
                <a:gd name="connsiteX4" fmla="*/ 1600200 w 1903990"/>
                <a:gd name="connsiteY4" fmla="*/ 800100 h 1600200"/>
                <a:gd name="connsiteX5" fmla="*/ 1903990 w 1903990"/>
                <a:gd name="connsiteY5" fmla="*/ 1443984 h 1600200"/>
                <a:gd name="connsiteX6" fmla="*/ 1856408 w 1903990"/>
                <a:gd name="connsiteY6" fmla="*/ 1539023 h 1600200"/>
                <a:gd name="connsiteX0" fmla="*/ 2051388 w 2051388"/>
                <a:gd name="connsiteY0" fmla="*/ 1635675 h 1635675"/>
                <a:gd name="connsiteX1" fmla="*/ 800100 w 2051388"/>
                <a:gd name="connsiteY1" fmla="*/ 1600200 h 1635675"/>
                <a:gd name="connsiteX2" fmla="*/ 0 w 2051388"/>
                <a:gd name="connsiteY2" fmla="*/ 800100 h 1635675"/>
                <a:gd name="connsiteX3" fmla="*/ 800100 w 2051388"/>
                <a:gd name="connsiteY3" fmla="*/ 0 h 1635675"/>
                <a:gd name="connsiteX4" fmla="*/ 1600200 w 2051388"/>
                <a:gd name="connsiteY4" fmla="*/ 800100 h 1635675"/>
                <a:gd name="connsiteX5" fmla="*/ 1903990 w 2051388"/>
                <a:gd name="connsiteY5" fmla="*/ 1443984 h 1635675"/>
                <a:gd name="connsiteX6" fmla="*/ 2051388 w 2051388"/>
                <a:gd name="connsiteY6" fmla="*/ 1635675 h 1635675"/>
                <a:gd name="connsiteX0" fmla="*/ 2051388 w 2094191"/>
                <a:gd name="connsiteY0" fmla="*/ 1635675 h 1635675"/>
                <a:gd name="connsiteX1" fmla="*/ 800100 w 2094191"/>
                <a:gd name="connsiteY1" fmla="*/ 1600200 h 1635675"/>
                <a:gd name="connsiteX2" fmla="*/ 0 w 2094191"/>
                <a:gd name="connsiteY2" fmla="*/ 800100 h 1635675"/>
                <a:gd name="connsiteX3" fmla="*/ 800100 w 2094191"/>
                <a:gd name="connsiteY3" fmla="*/ 0 h 1635675"/>
                <a:gd name="connsiteX4" fmla="*/ 1600200 w 2094191"/>
                <a:gd name="connsiteY4" fmla="*/ 800100 h 1635675"/>
                <a:gd name="connsiteX5" fmla="*/ 2094191 w 2094191"/>
                <a:gd name="connsiteY5" fmla="*/ 1549713 h 1635675"/>
                <a:gd name="connsiteX6" fmla="*/ 2051388 w 2094191"/>
                <a:gd name="connsiteY6" fmla="*/ 1635675 h 1635675"/>
                <a:gd name="connsiteX0" fmla="*/ 2045588 w 2094191"/>
                <a:gd name="connsiteY0" fmla="*/ 1640617 h 1640617"/>
                <a:gd name="connsiteX1" fmla="*/ 800100 w 2094191"/>
                <a:gd name="connsiteY1" fmla="*/ 1600200 h 1640617"/>
                <a:gd name="connsiteX2" fmla="*/ 0 w 2094191"/>
                <a:gd name="connsiteY2" fmla="*/ 800100 h 1640617"/>
                <a:gd name="connsiteX3" fmla="*/ 800100 w 2094191"/>
                <a:gd name="connsiteY3" fmla="*/ 0 h 1640617"/>
                <a:gd name="connsiteX4" fmla="*/ 1600200 w 2094191"/>
                <a:gd name="connsiteY4" fmla="*/ 800100 h 1640617"/>
                <a:gd name="connsiteX5" fmla="*/ 2094191 w 2094191"/>
                <a:gd name="connsiteY5" fmla="*/ 1549713 h 1640617"/>
                <a:gd name="connsiteX6" fmla="*/ 2045588 w 2094191"/>
                <a:gd name="connsiteY6" fmla="*/ 1640617 h 1640617"/>
                <a:gd name="connsiteX0" fmla="*/ 2045588 w 2094191"/>
                <a:gd name="connsiteY0" fmla="*/ 1640617 h 1640617"/>
                <a:gd name="connsiteX1" fmla="*/ 800100 w 2094191"/>
                <a:gd name="connsiteY1" fmla="*/ 1600200 h 1640617"/>
                <a:gd name="connsiteX2" fmla="*/ 0 w 2094191"/>
                <a:gd name="connsiteY2" fmla="*/ 800100 h 1640617"/>
                <a:gd name="connsiteX3" fmla="*/ 800100 w 2094191"/>
                <a:gd name="connsiteY3" fmla="*/ 0 h 1640617"/>
                <a:gd name="connsiteX4" fmla="*/ 1600200 w 2094191"/>
                <a:gd name="connsiteY4" fmla="*/ 800100 h 1640617"/>
                <a:gd name="connsiteX5" fmla="*/ 2094191 w 2094191"/>
                <a:gd name="connsiteY5" fmla="*/ 1549713 h 1640617"/>
                <a:gd name="connsiteX6" fmla="*/ 2045588 w 2094191"/>
                <a:gd name="connsiteY6" fmla="*/ 1640617 h 1640617"/>
                <a:gd name="connsiteX0" fmla="*/ 2045588 w 2094191"/>
                <a:gd name="connsiteY0" fmla="*/ 1640617 h 1640617"/>
                <a:gd name="connsiteX1" fmla="*/ 800100 w 2094191"/>
                <a:gd name="connsiteY1" fmla="*/ 1600200 h 1640617"/>
                <a:gd name="connsiteX2" fmla="*/ 0 w 2094191"/>
                <a:gd name="connsiteY2" fmla="*/ 800100 h 1640617"/>
                <a:gd name="connsiteX3" fmla="*/ 800100 w 2094191"/>
                <a:gd name="connsiteY3" fmla="*/ 0 h 1640617"/>
                <a:gd name="connsiteX4" fmla="*/ 1600200 w 2094191"/>
                <a:gd name="connsiteY4" fmla="*/ 800100 h 1640617"/>
                <a:gd name="connsiteX5" fmla="*/ 2094191 w 2094191"/>
                <a:gd name="connsiteY5" fmla="*/ 1549713 h 1640617"/>
                <a:gd name="connsiteX6" fmla="*/ 2045588 w 2094191"/>
                <a:gd name="connsiteY6" fmla="*/ 1640617 h 164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4191" h="1640617">
                  <a:moveTo>
                    <a:pt x="2045588" y="1640617"/>
                  </a:moveTo>
                  <a:cubicBezTo>
                    <a:pt x="1673229" y="1533422"/>
                    <a:pt x="1176069" y="1575614"/>
                    <a:pt x="800100" y="1600200"/>
                  </a:cubicBezTo>
                  <a:cubicBezTo>
                    <a:pt x="358217" y="1600200"/>
                    <a:pt x="0" y="1241983"/>
                    <a:pt x="0" y="800100"/>
                  </a:cubicBezTo>
                  <a:cubicBezTo>
                    <a:pt x="0" y="358217"/>
                    <a:pt x="358217" y="0"/>
                    <a:pt x="800100" y="0"/>
                  </a:cubicBezTo>
                  <a:cubicBezTo>
                    <a:pt x="1241983" y="0"/>
                    <a:pt x="1600200" y="358217"/>
                    <a:pt x="1600200" y="800100"/>
                  </a:cubicBezTo>
                  <a:cubicBezTo>
                    <a:pt x="1609150" y="1122566"/>
                    <a:pt x="1850985" y="1321205"/>
                    <a:pt x="2094191" y="1549713"/>
                  </a:cubicBezTo>
                  <a:cubicBezTo>
                    <a:pt x="2026875" y="1554685"/>
                    <a:pt x="2028942" y="1632758"/>
                    <a:pt x="2045588" y="1640617"/>
                  </a:cubicBezTo>
                  <a:close/>
                </a:path>
              </a:pathLst>
            </a:custGeom>
            <a:solidFill>
              <a:schemeClr val="bg1">
                <a:alpha val="74000"/>
              </a:schemeClr>
            </a:solidFill>
            <a:ln w="12700">
              <a:solidFill>
                <a:srgbClr val="53585A"/>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609402">
                <a:defRPr/>
              </a:pPr>
              <a:endParaRPr lang="en-GB" sz="1799">
                <a:solidFill>
                  <a:srgbClr val="53585A"/>
                </a:solidFill>
                <a:latin typeface="Arial" panose="020B0604020202020204"/>
              </a:endParaRPr>
            </a:p>
          </p:txBody>
        </p:sp>
        <p:pic>
          <p:nvPicPr>
            <p:cNvPr id="100" name="Picture 99">
              <a:extLst>
                <a:ext uri="{FF2B5EF4-FFF2-40B4-BE49-F238E27FC236}">
                  <a16:creationId xmlns:a16="http://schemas.microsoft.com/office/drawing/2014/main" id="{6F529E31-DD53-45CA-9588-D8B53723CCD0}"/>
                </a:ext>
              </a:extLst>
            </p:cNvPr>
            <p:cNvPicPr>
              <a:picLocks noChangeAspect="1"/>
            </p:cNvPicPr>
            <p:nvPr/>
          </p:nvPicPr>
          <p:blipFill>
            <a:blip r:embed="rId8" cstate="email">
              <a:extLst>
                <a:ext uri="{28A0092B-C50C-407E-A947-70E740481C1C}">
                  <a14:useLocalDpi xmlns:a14="http://schemas.microsoft.com/office/drawing/2010/main" val="0"/>
                </a:ext>
              </a:extLst>
            </a:blip>
            <a:srcRect/>
            <a:stretch/>
          </p:blipFill>
          <p:spPr>
            <a:xfrm>
              <a:off x="8280074" y="2898321"/>
              <a:ext cx="1536192" cy="1536192"/>
            </a:xfrm>
            <a:prstGeom prst="ellipse">
              <a:avLst/>
            </a:prstGeom>
          </p:spPr>
        </p:pic>
        <p:sp>
          <p:nvSpPr>
            <p:cNvPr id="101" name="Oval 100">
              <a:extLst>
                <a:ext uri="{FF2B5EF4-FFF2-40B4-BE49-F238E27FC236}">
                  <a16:creationId xmlns:a16="http://schemas.microsoft.com/office/drawing/2014/main" id="{4BCBB9BE-ABA8-4502-A4DF-0D27F08DD0B1}"/>
                </a:ext>
              </a:extLst>
            </p:cNvPr>
            <p:cNvSpPr>
              <a:spLocks noChangeAspect="1"/>
            </p:cNvSpPr>
            <p:nvPr/>
          </p:nvSpPr>
          <p:spPr>
            <a:xfrm rot="19968290">
              <a:off x="10436318" y="3146248"/>
              <a:ext cx="117507" cy="117507"/>
            </a:xfrm>
            <a:prstGeom prst="ellipse">
              <a:avLst/>
            </a:prstGeom>
            <a:solidFill>
              <a:schemeClr val="bg1">
                <a:alpha val="74000"/>
              </a:schemeClr>
            </a:solidFill>
            <a:ln w="12700">
              <a:solidFill>
                <a:srgbClr val="53585A"/>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defTabSz="609402">
                <a:defRPr/>
              </a:pPr>
              <a:endParaRPr lang="en-GB" sz="1799">
                <a:solidFill>
                  <a:srgbClr val="53585A"/>
                </a:solidFill>
                <a:latin typeface="Arial" panose="020B0604020202020204"/>
              </a:endParaRPr>
            </a:p>
          </p:txBody>
        </p:sp>
      </p:grpSp>
      <p:grpSp>
        <p:nvGrpSpPr>
          <p:cNvPr id="102" name="Group 101">
            <a:extLst>
              <a:ext uri="{FF2B5EF4-FFF2-40B4-BE49-F238E27FC236}">
                <a16:creationId xmlns:a16="http://schemas.microsoft.com/office/drawing/2014/main" id="{D27AAF3C-4990-433E-B38F-0F8ED507363F}"/>
              </a:ext>
            </a:extLst>
          </p:cNvPr>
          <p:cNvGrpSpPr/>
          <p:nvPr/>
        </p:nvGrpSpPr>
        <p:grpSpPr>
          <a:xfrm>
            <a:off x="8284065" y="3132812"/>
            <a:ext cx="2960214" cy="3176333"/>
            <a:chOff x="8284635" y="3132734"/>
            <a:chExt cx="2960985" cy="3177160"/>
          </a:xfrm>
        </p:grpSpPr>
        <p:sp>
          <p:nvSpPr>
            <p:cNvPr id="103" name="Oval 30">
              <a:extLst>
                <a:ext uri="{FF2B5EF4-FFF2-40B4-BE49-F238E27FC236}">
                  <a16:creationId xmlns:a16="http://schemas.microsoft.com/office/drawing/2014/main" id="{4AEF6646-407F-49B4-B09C-FAEBC08C1D86}"/>
                </a:ext>
              </a:extLst>
            </p:cNvPr>
            <p:cNvSpPr>
              <a:spLocks noChangeAspect="1"/>
            </p:cNvSpPr>
            <p:nvPr/>
          </p:nvSpPr>
          <p:spPr>
            <a:xfrm rot="17896459">
              <a:off x="7997092" y="3740075"/>
              <a:ext cx="3177160" cy="1962478"/>
            </a:xfrm>
            <a:custGeom>
              <a:avLst/>
              <a:gdLst>
                <a:gd name="connsiteX0" fmla="*/ 0 w 1600200"/>
                <a:gd name="connsiteY0" fmla="*/ 800100 h 1600200"/>
                <a:gd name="connsiteX1" fmla="*/ 800100 w 1600200"/>
                <a:gd name="connsiteY1" fmla="*/ 0 h 1600200"/>
                <a:gd name="connsiteX2" fmla="*/ 1600200 w 1600200"/>
                <a:gd name="connsiteY2" fmla="*/ 800100 h 1600200"/>
                <a:gd name="connsiteX3" fmla="*/ 800100 w 1600200"/>
                <a:gd name="connsiteY3" fmla="*/ 1600200 h 1600200"/>
                <a:gd name="connsiteX4" fmla="*/ 0 w 1600200"/>
                <a:gd name="connsiteY4" fmla="*/ 800100 h 1600200"/>
                <a:gd name="connsiteX0" fmla="*/ 800100 w 1600200"/>
                <a:gd name="connsiteY0" fmla="*/ 1600200 h 1691640"/>
                <a:gd name="connsiteX1" fmla="*/ 0 w 1600200"/>
                <a:gd name="connsiteY1" fmla="*/ 800100 h 1691640"/>
                <a:gd name="connsiteX2" fmla="*/ 800100 w 1600200"/>
                <a:gd name="connsiteY2" fmla="*/ 0 h 1691640"/>
                <a:gd name="connsiteX3" fmla="*/ 1600200 w 1600200"/>
                <a:gd name="connsiteY3" fmla="*/ 800100 h 1691640"/>
                <a:gd name="connsiteX4" fmla="*/ 891540 w 1600200"/>
                <a:gd name="connsiteY4" fmla="*/ 1691640 h 1691640"/>
                <a:gd name="connsiteX0" fmla="*/ 800100 w 1827991"/>
                <a:gd name="connsiteY0" fmla="*/ 1600200 h 1666392"/>
                <a:gd name="connsiteX1" fmla="*/ 0 w 1827991"/>
                <a:gd name="connsiteY1" fmla="*/ 800100 h 1666392"/>
                <a:gd name="connsiteX2" fmla="*/ 800100 w 1827991"/>
                <a:gd name="connsiteY2" fmla="*/ 0 h 1666392"/>
                <a:gd name="connsiteX3" fmla="*/ 1600200 w 1827991"/>
                <a:gd name="connsiteY3" fmla="*/ 800100 h 1666392"/>
                <a:gd name="connsiteX4" fmla="*/ 1693157 w 1827991"/>
                <a:gd name="connsiteY4" fmla="*/ 1666392 h 1666392"/>
                <a:gd name="connsiteX0" fmla="*/ 800100 w 1693157"/>
                <a:gd name="connsiteY0" fmla="*/ 1600200 h 1666392"/>
                <a:gd name="connsiteX1" fmla="*/ 0 w 1693157"/>
                <a:gd name="connsiteY1" fmla="*/ 800100 h 1666392"/>
                <a:gd name="connsiteX2" fmla="*/ 800100 w 1693157"/>
                <a:gd name="connsiteY2" fmla="*/ 0 h 1666392"/>
                <a:gd name="connsiteX3" fmla="*/ 1600200 w 1693157"/>
                <a:gd name="connsiteY3" fmla="*/ 800100 h 1666392"/>
                <a:gd name="connsiteX4" fmla="*/ 1693157 w 1693157"/>
                <a:gd name="connsiteY4" fmla="*/ 1666392 h 1666392"/>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5" fmla="*/ 800100 w 1928008"/>
                <a:gd name="connsiteY5" fmla="*/ 1600200 h 1600200"/>
                <a:gd name="connsiteX0" fmla="*/ 800100 w 2081843"/>
                <a:gd name="connsiteY0" fmla="*/ 1600200 h 1600200"/>
                <a:gd name="connsiteX1" fmla="*/ 0 w 2081843"/>
                <a:gd name="connsiteY1" fmla="*/ 800100 h 1600200"/>
                <a:gd name="connsiteX2" fmla="*/ 800100 w 2081843"/>
                <a:gd name="connsiteY2" fmla="*/ 0 h 1600200"/>
                <a:gd name="connsiteX3" fmla="*/ 1600200 w 2081843"/>
                <a:gd name="connsiteY3" fmla="*/ 800100 h 1600200"/>
                <a:gd name="connsiteX4" fmla="*/ 1928008 w 2081843"/>
                <a:gd name="connsiteY4" fmla="*/ 1526442 h 1600200"/>
                <a:gd name="connsiteX5" fmla="*/ 800100 w 2081843"/>
                <a:gd name="connsiteY5" fmla="*/ 1600200 h 1600200"/>
                <a:gd name="connsiteX0" fmla="*/ 800100 w 1933935"/>
                <a:gd name="connsiteY0" fmla="*/ 1600200 h 1600200"/>
                <a:gd name="connsiteX1" fmla="*/ 0 w 1933935"/>
                <a:gd name="connsiteY1" fmla="*/ 800100 h 1600200"/>
                <a:gd name="connsiteX2" fmla="*/ 800100 w 1933935"/>
                <a:gd name="connsiteY2" fmla="*/ 0 h 1600200"/>
                <a:gd name="connsiteX3" fmla="*/ 1600200 w 1933935"/>
                <a:gd name="connsiteY3" fmla="*/ 800100 h 1600200"/>
                <a:gd name="connsiteX4" fmla="*/ 1928008 w 1933935"/>
                <a:gd name="connsiteY4" fmla="*/ 1526442 h 1600200"/>
                <a:gd name="connsiteX5" fmla="*/ 800100 w 1933935"/>
                <a:gd name="connsiteY5" fmla="*/ 1600200 h 1600200"/>
                <a:gd name="connsiteX0" fmla="*/ 800100 w 2061099"/>
                <a:gd name="connsiteY0" fmla="*/ 1600200 h 1600200"/>
                <a:gd name="connsiteX1" fmla="*/ 0 w 2061099"/>
                <a:gd name="connsiteY1" fmla="*/ 800100 h 1600200"/>
                <a:gd name="connsiteX2" fmla="*/ 800100 w 2061099"/>
                <a:gd name="connsiteY2" fmla="*/ 0 h 1600200"/>
                <a:gd name="connsiteX3" fmla="*/ 1600200 w 2061099"/>
                <a:gd name="connsiteY3" fmla="*/ 800100 h 1600200"/>
                <a:gd name="connsiteX4" fmla="*/ 1928008 w 2061099"/>
                <a:gd name="connsiteY4" fmla="*/ 1526442 h 1600200"/>
                <a:gd name="connsiteX5" fmla="*/ 800100 w 2061099"/>
                <a:gd name="connsiteY5" fmla="*/ 1600200 h 1600200"/>
                <a:gd name="connsiteX0" fmla="*/ 800100 w 1937489"/>
                <a:gd name="connsiteY0" fmla="*/ 1600200 h 1600200"/>
                <a:gd name="connsiteX1" fmla="*/ 0 w 1937489"/>
                <a:gd name="connsiteY1" fmla="*/ 800100 h 1600200"/>
                <a:gd name="connsiteX2" fmla="*/ 800100 w 1937489"/>
                <a:gd name="connsiteY2" fmla="*/ 0 h 1600200"/>
                <a:gd name="connsiteX3" fmla="*/ 1600200 w 1937489"/>
                <a:gd name="connsiteY3" fmla="*/ 800100 h 1600200"/>
                <a:gd name="connsiteX4" fmla="*/ 1928008 w 1937489"/>
                <a:gd name="connsiteY4" fmla="*/ 1526442 h 1600200"/>
                <a:gd name="connsiteX5" fmla="*/ 800100 w 1937489"/>
                <a:gd name="connsiteY5" fmla="*/ 1600200 h 1600200"/>
                <a:gd name="connsiteX0" fmla="*/ 800100 w 1937489"/>
                <a:gd name="connsiteY0" fmla="*/ 1600200 h 1600200"/>
                <a:gd name="connsiteX1" fmla="*/ 0 w 1937489"/>
                <a:gd name="connsiteY1" fmla="*/ 800100 h 1600200"/>
                <a:gd name="connsiteX2" fmla="*/ 800100 w 1937489"/>
                <a:gd name="connsiteY2" fmla="*/ 0 h 1600200"/>
                <a:gd name="connsiteX3" fmla="*/ 1600200 w 1937489"/>
                <a:gd name="connsiteY3" fmla="*/ 800100 h 1600200"/>
                <a:gd name="connsiteX4" fmla="*/ 1928008 w 1937489"/>
                <a:gd name="connsiteY4" fmla="*/ 1526442 h 1600200"/>
                <a:gd name="connsiteX5" fmla="*/ 800100 w 1937489"/>
                <a:gd name="connsiteY5" fmla="*/ 1600200 h 1600200"/>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5" fmla="*/ 800100 w 1928008"/>
                <a:gd name="connsiteY5" fmla="*/ 1600200 h 1600200"/>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5" fmla="*/ 800100 w 1928008"/>
                <a:gd name="connsiteY5" fmla="*/ 1600200 h 1600200"/>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5" fmla="*/ 800100 w 1928008"/>
                <a:gd name="connsiteY5" fmla="*/ 1600200 h 1600200"/>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5" fmla="*/ 800100 w 1928008"/>
                <a:gd name="connsiteY5" fmla="*/ 1600200 h 1600200"/>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5" fmla="*/ 800100 w 1928008"/>
                <a:gd name="connsiteY5" fmla="*/ 1600200 h 1600200"/>
                <a:gd name="connsiteX0" fmla="*/ 800100 w 1859741"/>
                <a:gd name="connsiteY0" fmla="*/ 1600200 h 1600200"/>
                <a:gd name="connsiteX1" fmla="*/ 0 w 1859741"/>
                <a:gd name="connsiteY1" fmla="*/ 800100 h 1600200"/>
                <a:gd name="connsiteX2" fmla="*/ 800100 w 1859741"/>
                <a:gd name="connsiteY2" fmla="*/ 0 h 1600200"/>
                <a:gd name="connsiteX3" fmla="*/ 1600200 w 1859741"/>
                <a:gd name="connsiteY3" fmla="*/ 800100 h 1600200"/>
                <a:gd name="connsiteX4" fmla="*/ 1859741 w 1859741"/>
                <a:gd name="connsiteY4" fmla="*/ 1466053 h 1600200"/>
                <a:gd name="connsiteX5" fmla="*/ 800100 w 1859741"/>
                <a:gd name="connsiteY5" fmla="*/ 1600200 h 1600200"/>
                <a:gd name="connsiteX0" fmla="*/ 1859741 w 1951181"/>
                <a:gd name="connsiteY0" fmla="*/ 1466053 h 1600200"/>
                <a:gd name="connsiteX1" fmla="*/ 800100 w 1951181"/>
                <a:gd name="connsiteY1" fmla="*/ 1600200 h 1600200"/>
                <a:gd name="connsiteX2" fmla="*/ 0 w 1951181"/>
                <a:gd name="connsiteY2" fmla="*/ 800100 h 1600200"/>
                <a:gd name="connsiteX3" fmla="*/ 800100 w 1951181"/>
                <a:gd name="connsiteY3" fmla="*/ 0 h 1600200"/>
                <a:gd name="connsiteX4" fmla="*/ 1600200 w 1951181"/>
                <a:gd name="connsiteY4" fmla="*/ 800100 h 1600200"/>
                <a:gd name="connsiteX5" fmla="*/ 1951181 w 1951181"/>
                <a:gd name="connsiteY5" fmla="*/ 1557493 h 1600200"/>
                <a:gd name="connsiteX0" fmla="*/ 1859741 w 1926195"/>
                <a:gd name="connsiteY0" fmla="*/ 1466053 h 1600200"/>
                <a:gd name="connsiteX1" fmla="*/ 800100 w 1926195"/>
                <a:gd name="connsiteY1" fmla="*/ 1600200 h 1600200"/>
                <a:gd name="connsiteX2" fmla="*/ 0 w 1926195"/>
                <a:gd name="connsiteY2" fmla="*/ 800100 h 1600200"/>
                <a:gd name="connsiteX3" fmla="*/ 800100 w 1926195"/>
                <a:gd name="connsiteY3" fmla="*/ 0 h 1600200"/>
                <a:gd name="connsiteX4" fmla="*/ 1600200 w 1926195"/>
                <a:gd name="connsiteY4" fmla="*/ 800100 h 1600200"/>
                <a:gd name="connsiteX5" fmla="*/ 1926195 w 1926195"/>
                <a:gd name="connsiteY5" fmla="*/ 1478412 h 1600200"/>
                <a:gd name="connsiteX0" fmla="*/ 1863927 w 1926195"/>
                <a:gd name="connsiteY0" fmla="*/ 1539445 h 1600200"/>
                <a:gd name="connsiteX1" fmla="*/ 800100 w 1926195"/>
                <a:gd name="connsiteY1" fmla="*/ 1600200 h 1600200"/>
                <a:gd name="connsiteX2" fmla="*/ 0 w 1926195"/>
                <a:gd name="connsiteY2" fmla="*/ 800100 h 1600200"/>
                <a:gd name="connsiteX3" fmla="*/ 800100 w 1926195"/>
                <a:gd name="connsiteY3" fmla="*/ 0 h 1600200"/>
                <a:gd name="connsiteX4" fmla="*/ 1600200 w 1926195"/>
                <a:gd name="connsiteY4" fmla="*/ 800100 h 1600200"/>
                <a:gd name="connsiteX5" fmla="*/ 1926195 w 1926195"/>
                <a:gd name="connsiteY5" fmla="*/ 1478412 h 1600200"/>
                <a:gd name="connsiteX0" fmla="*/ 1863927 w 1906660"/>
                <a:gd name="connsiteY0" fmla="*/ 1539445 h 1600200"/>
                <a:gd name="connsiteX1" fmla="*/ 800100 w 1906660"/>
                <a:gd name="connsiteY1" fmla="*/ 1600200 h 1600200"/>
                <a:gd name="connsiteX2" fmla="*/ 0 w 1906660"/>
                <a:gd name="connsiteY2" fmla="*/ 800100 h 1600200"/>
                <a:gd name="connsiteX3" fmla="*/ 800100 w 1906660"/>
                <a:gd name="connsiteY3" fmla="*/ 0 h 1600200"/>
                <a:gd name="connsiteX4" fmla="*/ 1600200 w 1906660"/>
                <a:gd name="connsiteY4" fmla="*/ 800100 h 1600200"/>
                <a:gd name="connsiteX5" fmla="*/ 1906660 w 1906660"/>
                <a:gd name="connsiteY5" fmla="*/ 1450167 h 1600200"/>
                <a:gd name="connsiteX0" fmla="*/ 1856408 w 1906660"/>
                <a:gd name="connsiteY0" fmla="*/ 1539023 h 1600200"/>
                <a:gd name="connsiteX1" fmla="*/ 800100 w 1906660"/>
                <a:gd name="connsiteY1" fmla="*/ 1600200 h 1600200"/>
                <a:gd name="connsiteX2" fmla="*/ 0 w 1906660"/>
                <a:gd name="connsiteY2" fmla="*/ 800100 h 1600200"/>
                <a:gd name="connsiteX3" fmla="*/ 800100 w 1906660"/>
                <a:gd name="connsiteY3" fmla="*/ 0 h 1600200"/>
                <a:gd name="connsiteX4" fmla="*/ 1600200 w 1906660"/>
                <a:gd name="connsiteY4" fmla="*/ 800100 h 1600200"/>
                <a:gd name="connsiteX5" fmla="*/ 1906660 w 1906660"/>
                <a:gd name="connsiteY5" fmla="*/ 1450167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03990"/>
                <a:gd name="connsiteY0" fmla="*/ 1539023 h 1600200"/>
                <a:gd name="connsiteX1" fmla="*/ 800100 w 1903990"/>
                <a:gd name="connsiteY1" fmla="*/ 1600200 h 1600200"/>
                <a:gd name="connsiteX2" fmla="*/ 0 w 1903990"/>
                <a:gd name="connsiteY2" fmla="*/ 800100 h 1600200"/>
                <a:gd name="connsiteX3" fmla="*/ 800100 w 1903990"/>
                <a:gd name="connsiteY3" fmla="*/ 0 h 1600200"/>
                <a:gd name="connsiteX4" fmla="*/ 1600200 w 1903990"/>
                <a:gd name="connsiteY4" fmla="*/ 800100 h 1600200"/>
                <a:gd name="connsiteX5" fmla="*/ 1903990 w 1903990"/>
                <a:gd name="connsiteY5" fmla="*/ 1443984 h 1600200"/>
                <a:gd name="connsiteX6" fmla="*/ 1856408 w 1903990"/>
                <a:gd name="connsiteY6" fmla="*/ 1539023 h 1600200"/>
                <a:gd name="connsiteX0" fmla="*/ 1856408 w 1903990"/>
                <a:gd name="connsiteY0" fmla="*/ 1539023 h 1600200"/>
                <a:gd name="connsiteX1" fmla="*/ 800100 w 1903990"/>
                <a:gd name="connsiteY1" fmla="*/ 1600200 h 1600200"/>
                <a:gd name="connsiteX2" fmla="*/ 0 w 1903990"/>
                <a:gd name="connsiteY2" fmla="*/ 800100 h 1600200"/>
                <a:gd name="connsiteX3" fmla="*/ 800100 w 1903990"/>
                <a:gd name="connsiteY3" fmla="*/ 0 h 1600200"/>
                <a:gd name="connsiteX4" fmla="*/ 1600200 w 1903990"/>
                <a:gd name="connsiteY4" fmla="*/ 800100 h 1600200"/>
                <a:gd name="connsiteX5" fmla="*/ 1903990 w 1903990"/>
                <a:gd name="connsiteY5" fmla="*/ 1443984 h 1600200"/>
                <a:gd name="connsiteX6" fmla="*/ 1856408 w 1903990"/>
                <a:gd name="connsiteY6" fmla="*/ 1539023 h 1600200"/>
                <a:gd name="connsiteX0" fmla="*/ 3170523 w 3170523"/>
                <a:gd name="connsiteY0" fmla="*/ 1971426 h 1971426"/>
                <a:gd name="connsiteX1" fmla="*/ 800100 w 3170523"/>
                <a:gd name="connsiteY1" fmla="*/ 1600200 h 1971426"/>
                <a:gd name="connsiteX2" fmla="*/ 0 w 3170523"/>
                <a:gd name="connsiteY2" fmla="*/ 800100 h 1971426"/>
                <a:gd name="connsiteX3" fmla="*/ 800100 w 3170523"/>
                <a:gd name="connsiteY3" fmla="*/ 0 h 1971426"/>
                <a:gd name="connsiteX4" fmla="*/ 1600200 w 3170523"/>
                <a:gd name="connsiteY4" fmla="*/ 800100 h 1971426"/>
                <a:gd name="connsiteX5" fmla="*/ 1903990 w 3170523"/>
                <a:gd name="connsiteY5" fmla="*/ 1443984 h 1971426"/>
                <a:gd name="connsiteX6" fmla="*/ 3170523 w 3170523"/>
                <a:gd name="connsiteY6" fmla="*/ 1971426 h 1971426"/>
                <a:gd name="connsiteX0" fmla="*/ 3170523 w 3177160"/>
                <a:gd name="connsiteY0" fmla="*/ 1971426 h 1971426"/>
                <a:gd name="connsiteX1" fmla="*/ 800100 w 3177160"/>
                <a:gd name="connsiteY1" fmla="*/ 1600200 h 1971426"/>
                <a:gd name="connsiteX2" fmla="*/ 0 w 3177160"/>
                <a:gd name="connsiteY2" fmla="*/ 800100 h 1971426"/>
                <a:gd name="connsiteX3" fmla="*/ 800100 w 3177160"/>
                <a:gd name="connsiteY3" fmla="*/ 0 h 1971426"/>
                <a:gd name="connsiteX4" fmla="*/ 1600200 w 3177160"/>
                <a:gd name="connsiteY4" fmla="*/ 800100 h 1971426"/>
                <a:gd name="connsiteX5" fmla="*/ 3177160 w 3177160"/>
                <a:gd name="connsiteY5" fmla="*/ 1875336 h 1971426"/>
                <a:gd name="connsiteX6" fmla="*/ 3170523 w 3177160"/>
                <a:gd name="connsiteY6" fmla="*/ 1971426 h 1971426"/>
                <a:gd name="connsiteX0" fmla="*/ 3170523 w 3177160"/>
                <a:gd name="connsiteY0" fmla="*/ 1971426 h 1971426"/>
                <a:gd name="connsiteX1" fmla="*/ 800100 w 3177160"/>
                <a:gd name="connsiteY1" fmla="*/ 1600200 h 1971426"/>
                <a:gd name="connsiteX2" fmla="*/ 0 w 3177160"/>
                <a:gd name="connsiteY2" fmla="*/ 800100 h 1971426"/>
                <a:gd name="connsiteX3" fmla="*/ 800100 w 3177160"/>
                <a:gd name="connsiteY3" fmla="*/ 0 h 1971426"/>
                <a:gd name="connsiteX4" fmla="*/ 1600200 w 3177160"/>
                <a:gd name="connsiteY4" fmla="*/ 800100 h 1971426"/>
                <a:gd name="connsiteX5" fmla="*/ 3177160 w 3177160"/>
                <a:gd name="connsiteY5" fmla="*/ 1875336 h 1971426"/>
                <a:gd name="connsiteX6" fmla="*/ 3170523 w 3177160"/>
                <a:gd name="connsiteY6" fmla="*/ 1971426 h 1971426"/>
                <a:gd name="connsiteX0" fmla="*/ 3165711 w 3177160"/>
                <a:gd name="connsiteY0" fmla="*/ 1962478 h 1962478"/>
                <a:gd name="connsiteX1" fmla="*/ 800100 w 3177160"/>
                <a:gd name="connsiteY1" fmla="*/ 1600200 h 1962478"/>
                <a:gd name="connsiteX2" fmla="*/ 0 w 3177160"/>
                <a:gd name="connsiteY2" fmla="*/ 800100 h 1962478"/>
                <a:gd name="connsiteX3" fmla="*/ 800100 w 3177160"/>
                <a:gd name="connsiteY3" fmla="*/ 0 h 1962478"/>
                <a:gd name="connsiteX4" fmla="*/ 1600200 w 3177160"/>
                <a:gd name="connsiteY4" fmla="*/ 800100 h 1962478"/>
                <a:gd name="connsiteX5" fmla="*/ 3177160 w 3177160"/>
                <a:gd name="connsiteY5" fmla="*/ 1875336 h 1962478"/>
                <a:gd name="connsiteX6" fmla="*/ 3165711 w 3177160"/>
                <a:gd name="connsiteY6" fmla="*/ 1962478 h 1962478"/>
                <a:gd name="connsiteX0" fmla="*/ 3165711 w 3177160"/>
                <a:gd name="connsiteY0" fmla="*/ 1962478 h 1962478"/>
                <a:gd name="connsiteX1" fmla="*/ 800100 w 3177160"/>
                <a:gd name="connsiteY1" fmla="*/ 1600200 h 1962478"/>
                <a:gd name="connsiteX2" fmla="*/ 0 w 3177160"/>
                <a:gd name="connsiteY2" fmla="*/ 800100 h 1962478"/>
                <a:gd name="connsiteX3" fmla="*/ 800100 w 3177160"/>
                <a:gd name="connsiteY3" fmla="*/ 0 h 1962478"/>
                <a:gd name="connsiteX4" fmla="*/ 1600200 w 3177160"/>
                <a:gd name="connsiteY4" fmla="*/ 800100 h 1962478"/>
                <a:gd name="connsiteX5" fmla="*/ 3177160 w 3177160"/>
                <a:gd name="connsiteY5" fmla="*/ 1875336 h 1962478"/>
                <a:gd name="connsiteX6" fmla="*/ 3165711 w 3177160"/>
                <a:gd name="connsiteY6" fmla="*/ 1962478 h 1962478"/>
                <a:gd name="connsiteX0" fmla="*/ 3165711 w 3177160"/>
                <a:gd name="connsiteY0" fmla="*/ 1962478 h 1962478"/>
                <a:gd name="connsiteX1" fmla="*/ 800100 w 3177160"/>
                <a:gd name="connsiteY1" fmla="*/ 1600200 h 1962478"/>
                <a:gd name="connsiteX2" fmla="*/ 0 w 3177160"/>
                <a:gd name="connsiteY2" fmla="*/ 800100 h 1962478"/>
                <a:gd name="connsiteX3" fmla="*/ 800100 w 3177160"/>
                <a:gd name="connsiteY3" fmla="*/ 0 h 1962478"/>
                <a:gd name="connsiteX4" fmla="*/ 1600200 w 3177160"/>
                <a:gd name="connsiteY4" fmla="*/ 800100 h 1962478"/>
                <a:gd name="connsiteX5" fmla="*/ 3177160 w 3177160"/>
                <a:gd name="connsiteY5" fmla="*/ 1875336 h 1962478"/>
                <a:gd name="connsiteX6" fmla="*/ 3165711 w 3177160"/>
                <a:gd name="connsiteY6" fmla="*/ 1962478 h 1962478"/>
                <a:gd name="connsiteX0" fmla="*/ 3165711 w 3177160"/>
                <a:gd name="connsiteY0" fmla="*/ 1962478 h 1962478"/>
                <a:gd name="connsiteX1" fmla="*/ 800100 w 3177160"/>
                <a:gd name="connsiteY1" fmla="*/ 1600200 h 1962478"/>
                <a:gd name="connsiteX2" fmla="*/ 0 w 3177160"/>
                <a:gd name="connsiteY2" fmla="*/ 800100 h 1962478"/>
                <a:gd name="connsiteX3" fmla="*/ 800100 w 3177160"/>
                <a:gd name="connsiteY3" fmla="*/ 0 h 1962478"/>
                <a:gd name="connsiteX4" fmla="*/ 1600200 w 3177160"/>
                <a:gd name="connsiteY4" fmla="*/ 800100 h 1962478"/>
                <a:gd name="connsiteX5" fmla="*/ 3177160 w 3177160"/>
                <a:gd name="connsiteY5" fmla="*/ 1875336 h 1962478"/>
                <a:gd name="connsiteX6" fmla="*/ 3165711 w 3177160"/>
                <a:gd name="connsiteY6" fmla="*/ 1962478 h 196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7160" h="1962478">
                  <a:moveTo>
                    <a:pt x="3165711" y="1962478"/>
                  </a:moveTo>
                  <a:cubicBezTo>
                    <a:pt x="1708320" y="1559234"/>
                    <a:pt x="1176069" y="1575614"/>
                    <a:pt x="800100" y="1600200"/>
                  </a:cubicBezTo>
                  <a:cubicBezTo>
                    <a:pt x="358217" y="1600200"/>
                    <a:pt x="0" y="1241983"/>
                    <a:pt x="0" y="800100"/>
                  </a:cubicBezTo>
                  <a:cubicBezTo>
                    <a:pt x="0" y="358217"/>
                    <a:pt x="358217" y="0"/>
                    <a:pt x="800100" y="0"/>
                  </a:cubicBezTo>
                  <a:cubicBezTo>
                    <a:pt x="1241983" y="0"/>
                    <a:pt x="1600200" y="358217"/>
                    <a:pt x="1600200" y="800100"/>
                  </a:cubicBezTo>
                  <a:cubicBezTo>
                    <a:pt x="1609150" y="1122566"/>
                    <a:pt x="2076959" y="1531614"/>
                    <a:pt x="3177160" y="1875336"/>
                  </a:cubicBezTo>
                  <a:cubicBezTo>
                    <a:pt x="3129823" y="1914578"/>
                    <a:pt x="3149065" y="1954619"/>
                    <a:pt x="3165711" y="1962478"/>
                  </a:cubicBezTo>
                  <a:close/>
                </a:path>
              </a:pathLst>
            </a:custGeom>
            <a:solidFill>
              <a:schemeClr val="bg1">
                <a:alpha val="74000"/>
              </a:schemeClr>
            </a:solidFill>
            <a:ln w="12700">
              <a:solidFill>
                <a:srgbClr val="53585A"/>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609402">
                <a:defRPr/>
              </a:pPr>
              <a:endParaRPr lang="en-GB" sz="1799">
                <a:solidFill>
                  <a:srgbClr val="53585A"/>
                </a:solidFill>
                <a:latin typeface="Arial" panose="020B0604020202020204"/>
              </a:endParaRPr>
            </a:p>
          </p:txBody>
        </p:sp>
        <p:sp>
          <p:nvSpPr>
            <p:cNvPr id="104" name="Oval 103">
              <a:extLst>
                <a:ext uri="{FF2B5EF4-FFF2-40B4-BE49-F238E27FC236}">
                  <a16:creationId xmlns:a16="http://schemas.microsoft.com/office/drawing/2014/main" id="{29273F06-5C7B-471F-8E3C-F5D1CACE4909}"/>
                </a:ext>
              </a:extLst>
            </p:cNvPr>
            <p:cNvSpPr>
              <a:spLocks noChangeAspect="1"/>
            </p:cNvSpPr>
            <p:nvPr/>
          </p:nvSpPr>
          <p:spPr>
            <a:xfrm rot="19968290">
              <a:off x="11128113" y="3687535"/>
              <a:ext cx="117507" cy="117507"/>
            </a:xfrm>
            <a:prstGeom prst="ellipse">
              <a:avLst/>
            </a:prstGeom>
            <a:solidFill>
              <a:schemeClr val="bg1">
                <a:alpha val="74000"/>
              </a:schemeClr>
            </a:solidFill>
            <a:ln w="12700">
              <a:solidFill>
                <a:srgbClr val="53585A"/>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defTabSz="609402">
                <a:defRPr/>
              </a:pPr>
              <a:endParaRPr lang="en-GB" sz="1799">
                <a:solidFill>
                  <a:srgbClr val="53585A"/>
                </a:solidFill>
                <a:latin typeface="Arial" panose="020B0604020202020204"/>
              </a:endParaRPr>
            </a:p>
          </p:txBody>
        </p:sp>
        <p:pic>
          <p:nvPicPr>
            <p:cNvPr id="105" name="Picture 104">
              <a:extLst>
                <a:ext uri="{FF2B5EF4-FFF2-40B4-BE49-F238E27FC236}">
                  <a16:creationId xmlns:a16="http://schemas.microsoft.com/office/drawing/2014/main" id="{832B974A-17F8-4775-912C-5D090646DAD5}"/>
                </a:ext>
              </a:extLst>
            </p:cNvPr>
            <p:cNvPicPr>
              <a:picLocks noChangeAspect="1"/>
            </p:cNvPicPr>
            <p:nvPr/>
          </p:nvPicPr>
          <p:blipFill>
            <a:blip r:embed="rId9" cstate="email">
              <a:extLst>
                <a:ext uri="{28A0092B-C50C-407E-A947-70E740481C1C}">
                  <a14:useLocalDpi xmlns:a14="http://schemas.microsoft.com/office/drawing/2010/main" val="0"/>
                </a:ext>
              </a:extLst>
            </a:blip>
            <a:srcRect/>
            <a:stretch/>
          </p:blipFill>
          <p:spPr>
            <a:xfrm>
              <a:off x="8284635" y="4565984"/>
              <a:ext cx="1536192" cy="1536192"/>
            </a:xfrm>
            <a:prstGeom prst="ellipse">
              <a:avLst/>
            </a:prstGeom>
          </p:spPr>
        </p:pic>
      </p:grpSp>
      <p:sp>
        <p:nvSpPr>
          <p:cNvPr id="75" name="Rectangle 74">
            <a:extLst>
              <a:ext uri="{FF2B5EF4-FFF2-40B4-BE49-F238E27FC236}">
                <a16:creationId xmlns:a16="http://schemas.microsoft.com/office/drawing/2014/main" id="{8233CA25-6CD2-4A61-B61A-E2212EDC5012}"/>
              </a:ext>
            </a:extLst>
          </p:cNvPr>
          <p:cNvSpPr/>
          <p:nvPr/>
        </p:nvSpPr>
        <p:spPr>
          <a:xfrm>
            <a:off x="341991" y="4875591"/>
            <a:ext cx="2954868" cy="1200016"/>
          </a:xfrm>
          <a:prstGeom prst="rect">
            <a:avLst/>
          </a:prstGeom>
        </p:spPr>
        <p:txBody>
          <a:bodyPr wrap="square">
            <a:spAutoFit/>
          </a:bodyPr>
          <a:lstStyle/>
          <a:p>
            <a:pPr defTabSz="609402">
              <a:defRPr/>
            </a:pPr>
            <a:r>
              <a:rPr lang="en-GB" sz="1200">
                <a:solidFill>
                  <a:srgbClr val="53585A"/>
                </a:solidFill>
                <a:latin typeface="Arial" panose="020B0604020202020204"/>
                <a:cs typeface="+mn-cs"/>
              </a:rPr>
              <a:t>Finerenone induces a conformational change in the mineralocorticoid receptor that is different from the change observed with steroid hormones or steroidal MRAs. This blocks cell-specific recruitment of cofactors.</a:t>
            </a:r>
            <a:r>
              <a:rPr lang="en-GB" sz="1200" baseline="30000">
                <a:solidFill>
                  <a:srgbClr val="53585A"/>
                </a:solidFill>
                <a:latin typeface="Arial" panose="020B0604020202020204"/>
                <a:cs typeface="+mn-cs"/>
              </a:rPr>
              <a:t>1–5</a:t>
            </a:r>
          </a:p>
        </p:txBody>
      </p:sp>
      <p:grpSp>
        <p:nvGrpSpPr>
          <p:cNvPr id="66" name="Group 65">
            <a:extLst>
              <a:ext uri="{FF2B5EF4-FFF2-40B4-BE49-F238E27FC236}">
                <a16:creationId xmlns:a16="http://schemas.microsoft.com/office/drawing/2014/main" id="{C7D0D44D-CD0D-482E-A97C-4FFA5CE3E5EF}"/>
              </a:ext>
            </a:extLst>
          </p:cNvPr>
          <p:cNvGrpSpPr/>
          <p:nvPr/>
        </p:nvGrpSpPr>
        <p:grpSpPr>
          <a:xfrm>
            <a:off x="1398131" y="4110640"/>
            <a:ext cx="811084" cy="679292"/>
            <a:chOff x="2920051" y="3903160"/>
            <a:chExt cx="811295" cy="679469"/>
          </a:xfrm>
        </p:grpSpPr>
        <p:sp>
          <p:nvSpPr>
            <p:cNvPr id="67" name="TextBox 26">
              <a:extLst>
                <a:ext uri="{FF2B5EF4-FFF2-40B4-BE49-F238E27FC236}">
                  <a16:creationId xmlns:a16="http://schemas.microsoft.com/office/drawing/2014/main" id="{5D5E9ACA-5D23-459F-8E68-4E7ACFE73162}"/>
                </a:ext>
              </a:extLst>
            </p:cNvPr>
            <p:cNvSpPr txBox="1"/>
            <p:nvPr/>
          </p:nvSpPr>
          <p:spPr>
            <a:xfrm>
              <a:off x="2920051" y="4120964"/>
              <a:ext cx="811295" cy="461665"/>
            </a:xfrm>
            <a:prstGeom prst="rect">
              <a:avLst/>
            </a:prstGeom>
            <a:noFill/>
          </p:spPr>
          <p:txBody>
            <a:bodyPr wrap="square" rtlCol="0">
              <a:spAutoFit/>
            </a:bodyPr>
            <a:lstStyle/>
            <a:p>
              <a:pPr defTabSz="609402">
                <a:defRPr/>
              </a:pPr>
              <a:r>
                <a:rPr lang="en-GB" sz="1200">
                  <a:solidFill>
                    <a:srgbClr val="53585A"/>
                  </a:solidFill>
                  <a:latin typeface="Arial" panose="020B0604020202020204" pitchFamily="34" charset="0"/>
                  <a:cs typeface="Arial" panose="020B0604020202020204" pitchFamily="34" charset="0"/>
                </a:rPr>
                <a:t>DNA</a:t>
              </a:r>
            </a:p>
            <a:p>
              <a:pPr defTabSz="609402">
                <a:defRPr/>
              </a:pPr>
              <a:endParaRPr lang="en-GB" sz="1200">
                <a:solidFill>
                  <a:srgbClr val="53585A"/>
                </a:solidFill>
                <a:latin typeface="Arial" panose="020B0604020202020204" pitchFamily="34" charset="0"/>
                <a:cs typeface="Arial" panose="020B0604020202020204" pitchFamily="34" charset="0"/>
              </a:endParaRPr>
            </a:p>
          </p:txBody>
        </p:sp>
        <p:cxnSp>
          <p:nvCxnSpPr>
            <p:cNvPr id="68" name="Straight Connector 67">
              <a:extLst>
                <a:ext uri="{FF2B5EF4-FFF2-40B4-BE49-F238E27FC236}">
                  <a16:creationId xmlns:a16="http://schemas.microsoft.com/office/drawing/2014/main" id="{0D22F299-88CB-47E3-AF39-B7C53FBF7AB6}"/>
                </a:ext>
              </a:extLst>
            </p:cNvPr>
            <p:cNvCxnSpPr>
              <a:cxnSpLocks/>
            </p:cNvCxnSpPr>
            <p:nvPr/>
          </p:nvCxnSpPr>
          <p:spPr>
            <a:xfrm flipV="1">
              <a:off x="2956584" y="3903160"/>
              <a:ext cx="0" cy="411480"/>
            </a:xfrm>
            <a:prstGeom prst="line">
              <a:avLst/>
            </a:prstGeom>
            <a:ln w="7620">
              <a:solidFill>
                <a:srgbClr val="53585A"/>
              </a:solidFill>
              <a:tailEnd type="oval" w="sm" len="sm"/>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3BC3EE36-D803-4558-BBB2-EE50DFC19733}"/>
              </a:ext>
            </a:extLst>
          </p:cNvPr>
          <p:cNvGrpSpPr/>
          <p:nvPr/>
        </p:nvGrpSpPr>
        <p:grpSpPr>
          <a:xfrm>
            <a:off x="219727" y="1918431"/>
            <a:ext cx="2040492" cy="1599783"/>
            <a:chOff x="218196" y="1918036"/>
            <a:chExt cx="2041024" cy="1600200"/>
          </a:xfrm>
        </p:grpSpPr>
        <p:sp>
          <p:nvSpPr>
            <p:cNvPr id="70" name="Oval 30">
              <a:extLst>
                <a:ext uri="{FF2B5EF4-FFF2-40B4-BE49-F238E27FC236}">
                  <a16:creationId xmlns:a16="http://schemas.microsoft.com/office/drawing/2014/main" id="{6361D116-B5E4-4193-9AFC-D1CF40D722BB}"/>
                </a:ext>
              </a:extLst>
            </p:cNvPr>
            <p:cNvSpPr>
              <a:spLocks noChangeAspect="1"/>
            </p:cNvSpPr>
            <p:nvPr/>
          </p:nvSpPr>
          <p:spPr>
            <a:xfrm rot="21178307">
              <a:off x="218196" y="1918036"/>
              <a:ext cx="1903990" cy="1600200"/>
            </a:xfrm>
            <a:custGeom>
              <a:avLst/>
              <a:gdLst>
                <a:gd name="connsiteX0" fmla="*/ 0 w 1600200"/>
                <a:gd name="connsiteY0" fmla="*/ 800100 h 1600200"/>
                <a:gd name="connsiteX1" fmla="*/ 800100 w 1600200"/>
                <a:gd name="connsiteY1" fmla="*/ 0 h 1600200"/>
                <a:gd name="connsiteX2" fmla="*/ 1600200 w 1600200"/>
                <a:gd name="connsiteY2" fmla="*/ 800100 h 1600200"/>
                <a:gd name="connsiteX3" fmla="*/ 800100 w 1600200"/>
                <a:gd name="connsiteY3" fmla="*/ 1600200 h 1600200"/>
                <a:gd name="connsiteX4" fmla="*/ 0 w 1600200"/>
                <a:gd name="connsiteY4" fmla="*/ 800100 h 1600200"/>
                <a:gd name="connsiteX0" fmla="*/ 800100 w 1600200"/>
                <a:gd name="connsiteY0" fmla="*/ 1600200 h 1691640"/>
                <a:gd name="connsiteX1" fmla="*/ 0 w 1600200"/>
                <a:gd name="connsiteY1" fmla="*/ 800100 h 1691640"/>
                <a:gd name="connsiteX2" fmla="*/ 800100 w 1600200"/>
                <a:gd name="connsiteY2" fmla="*/ 0 h 1691640"/>
                <a:gd name="connsiteX3" fmla="*/ 1600200 w 1600200"/>
                <a:gd name="connsiteY3" fmla="*/ 800100 h 1691640"/>
                <a:gd name="connsiteX4" fmla="*/ 891540 w 1600200"/>
                <a:gd name="connsiteY4" fmla="*/ 1691640 h 1691640"/>
                <a:gd name="connsiteX0" fmla="*/ 800100 w 1827991"/>
                <a:gd name="connsiteY0" fmla="*/ 1600200 h 1666392"/>
                <a:gd name="connsiteX1" fmla="*/ 0 w 1827991"/>
                <a:gd name="connsiteY1" fmla="*/ 800100 h 1666392"/>
                <a:gd name="connsiteX2" fmla="*/ 800100 w 1827991"/>
                <a:gd name="connsiteY2" fmla="*/ 0 h 1666392"/>
                <a:gd name="connsiteX3" fmla="*/ 1600200 w 1827991"/>
                <a:gd name="connsiteY3" fmla="*/ 800100 h 1666392"/>
                <a:gd name="connsiteX4" fmla="*/ 1693157 w 1827991"/>
                <a:gd name="connsiteY4" fmla="*/ 1666392 h 1666392"/>
                <a:gd name="connsiteX0" fmla="*/ 800100 w 1693157"/>
                <a:gd name="connsiteY0" fmla="*/ 1600200 h 1666392"/>
                <a:gd name="connsiteX1" fmla="*/ 0 w 1693157"/>
                <a:gd name="connsiteY1" fmla="*/ 800100 h 1666392"/>
                <a:gd name="connsiteX2" fmla="*/ 800100 w 1693157"/>
                <a:gd name="connsiteY2" fmla="*/ 0 h 1666392"/>
                <a:gd name="connsiteX3" fmla="*/ 1600200 w 1693157"/>
                <a:gd name="connsiteY3" fmla="*/ 800100 h 1666392"/>
                <a:gd name="connsiteX4" fmla="*/ 1693157 w 1693157"/>
                <a:gd name="connsiteY4" fmla="*/ 1666392 h 1666392"/>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5" fmla="*/ 800100 w 1928008"/>
                <a:gd name="connsiteY5" fmla="*/ 1600200 h 1600200"/>
                <a:gd name="connsiteX0" fmla="*/ 800100 w 2081843"/>
                <a:gd name="connsiteY0" fmla="*/ 1600200 h 1600200"/>
                <a:gd name="connsiteX1" fmla="*/ 0 w 2081843"/>
                <a:gd name="connsiteY1" fmla="*/ 800100 h 1600200"/>
                <a:gd name="connsiteX2" fmla="*/ 800100 w 2081843"/>
                <a:gd name="connsiteY2" fmla="*/ 0 h 1600200"/>
                <a:gd name="connsiteX3" fmla="*/ 1600200 w 2081843"/>
                <a:gd name="connsiteY3" fmla="*/ 800100 h 1600200"/>
                <a:gd name="connsiteX4" fmla="*/ 1928008 w 2081843"/>
                <a:gd name="connsiteY4" fmla="*/ 1526442 h 1600200"/>
                <a:gd name="connsiteX5" fmla="*/ 800100 w 2081843"/>
                <a:gd name="connsiteY5" fmla="*/ 1600200 h 1600200"/>
                <a:gd name="connsiteX0" fmla="*/ 800100 w 1933935"/>
                <a:gd name="connsiteY0" fmla="*/ 1600200 h 1600200"/>
                <a:gd name="connsiteX1" fmla="*/ 0 w 1933935"/>
                <a:gd name="connsiteY1" fmla="*/ 800100 h 1600200"/>
                <a:gd name="connsiteX2" fmla="*/ 800100 w 1933935"/>
                <a:gd name="connsiteY2" fmla="*/ 0 h 1600200"/>
                <a:gd name="connsiteX3" fmla="*/ 1600200 w 1933935"/>
                <a:gd name="connsiteY3" fmla="*/ 800100 h 1600200"/>
                <a:gd name="connsiteX4" fmla="*/ 1928008 w 1933935"/>
                <a:gd name="connsiteY4" fmla="*/ 1526442 h 1600200"/>
                <a:gd name="connsiteX5" fmla="*/ 800100 w 1933935"/>
                <a:gd name="connsiteY5" fmla="*/ 1600200 h 1600200"/>
                <a:gd name="connsiteX0" fmla="*/ 800100 w 2061099"/>
                <a:gd name="connsiteY0" fmla="*/ 1600200 h 1600200"/>
                <a:gd name="connsiteX1" fmla="*/ 0 w 2061099"/>
                <a:gd name="connsiteY1" fmla="*/ 800100 h 1600200"/>
                <a:gd name="connsiteX2" fmla="*/ 800100 w 2061099"/>
                <a:gd name="connsiteY2" fmla="*/ 0 h 1600200"/>
                <a:gd name="connsiteX3" fmla="*/ 1600200 w 2061099"/>
                <a:gd name="connsiteY3" fmla="*/ 800100 h 1600200"/>
                <a:gd name="connsiteX4" fmla="*/ 1928008 w 2061099"/>
                <a:gd name="connsiteY4" fmla="*/ 1526442 h 1600200"/>
                <a:gd name="connsiteX5" fmla="*/ 800100 w 2061099"/>
                <a:gd name="connsiteY5" fmla="*/ 1600200 h 1600200"/>
                <a:gd name="connsiteX0" fmla="*/ 800100 w 1937489"/>
                <a:gd name="connsiteY0" fmla="*/ 1600200 h 1600200"/>
                <a:gd name="connsiteX1" fmla="*/ 0 w 1937489"/>
                <a:gd name="connsiteY1" fmla="*/ 800100 h 1600200"/>
                <a:gd name="connsiteX2" fmla="*/ 800100 w 1937489"/>
                <a:gd name="connsiteY2" fmla="*/ 0 h 1600200"/>
                <a:gd name="connsiteX3" fmla="*/ 1600200 w 1937489"/>
                <a:gd name="connsiteY3" fmla="*/ 800100 h 1600200"/>
                <a:gd name="connsiteX4" fmla="*/ 1928008 w 1937489"/>
                <a:gd name="connsiteY4" fmla="*/ 1526442 h 1600200"/>
                <a:gd name="connsiteX5" fmla="*/ 800100 w 1937489"/>
                <a:gd name="connsiteY5" fmla="*/ 1600200 h 1600200"/>
                <a:gd name="connsiteX0" fmla="*/ 800100 w 1937489"/>
                <a:gd name="connsiteY0" fmla="*/ 1600200 h 1600200"/>
                <a:gd name="connsiteX1" fmla="*/ 0 w 1937489"/>
                <a:gd name="connsiteY1" fmla="*/ 800100 h 1600200"/>
                <a:gd name="connsiteX2" fmla="*/ 800100 w 1937489"/>
                <a:gd name="connsiteY2" fmla="*/ 0 h 1600200"/>
                <a:gd name="connsiteX3" fmla="*/ 1600200 w 1937489"/>
                <a:gd name="connsiteY3" fmla="*/ 800100 h 1600200"/>
                <a:gd name="connsiteX4" fmla="*/ 1928008 w 1937489"/>
                <a:gd name="connsiteY4" fmla="*/ 1526442 h 1600200"/>
                <a:gd name="connsiteX5" fmla="*/ 800100 w 1937489"/>
                <a:gd name="connsiteY5" fmla="*/ 1600200 h 1600200"/>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5" fmla="*/ 800100 w 1928008"/>
                <a:gd name="connsiteY5" fmla="*/ 1600200 h 1600200"/>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5" fmla="*/ 800100 w 1928008"/>
                <a:gd name="connsiteY5" fmla="*/ 1600200 h 1600200"/>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5" fmla="*/ 800100 w 1928008"/>
                <a:gd name="connsiteY5" fmla="*/ 1600200 h 1600200"/>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5" fmla="*/ 800100 w 1928008"/>
                <a:gd name="connsiteY5" fmla="*/ 1600200 h 1600200"/>
                <a:gd name="connsiteX0" fmla="*/ 800100 w 1928008"/>
                <a:gd name="connsiteY0" fmla="*/ 1600200 h 1600200"/>
                <a:gd name="connsiteX1" fmla="*/ 0 w 1928008"/>
                <a:gd name="connsiteY1" fmla="*/ 800100 h 1600200"/>
                <a:gd name="connsiteX2" fmla="*/ 800100 w 1928008"/>
                <a:gd name="connsiteY2" fmla="*/ 0 h 1600200"/>
                <a:gd name="connsiteX3" fmla="*/ 1600200 w 1928008"/>
                <a:gd name="connsiteY3" fmla="*/ 800100 h 1600200"/>
                <a:gd name="connsiteX4" fmla="*/ 1928008 w 1928008"/>
                <a:gd name="connsiteY4" fmla="*/ 1526442 h 1600200"/>
                <a:gd name="connsiteX5" fmla="*/ 800100 w 1928008"/>
                <a:gd name="connsiteY5" fmla="*/ 1600200 h 1600200"/>
                <a:gd name="connsiteX0" fmla="*/ 800100 w 1859741"/>
                <a:gd name="connsiteY0" fmla="*/ 1600200 h 1600200"/>
                <a:gd name="connsiteX1" fmla="*/ 0 w 1859741"/>
                <a:gd name="connsiteY1" fmla="*/ 800100 h 1600200"/>
                <a:gd name="connsiteX2" fmla="*/ 800100 w 1859741"/>
                <a:gd name="connsiteY2" fmla="*/ 0 h 1600200"/>
                <a:gd name="connsiteX3" fmla="*/ 1600200 w 1859741"/>
                <a:gd name="connsiteY3" fmla="*/ 800100 h 1600200"/>
                <a:gd name="connsiteX4" fmla="*/ 1859741 w 1859741"/>
                <a:gd name="connsiteY4" fmla="*/ 1466053 h 1600200"/>
                <a:gd name="connsiteX5" fmla="*/ 800100 w 1859741"/>
                <a:gd name="connsiteY5" fmla="*/ 1600200 h 1600200"/>
                <a:gd name="connsiteX0" fmla="*/ 1859741 w 1951181"/>
                <a:gd name="connsiteY0" fmla="*/ 1466053 h 1600200"/>
                <a:gd name="connsiteX1" fmla="*/ 800100 w 1951181"/>
                <a:gd name="connsiteY1" fmla="*/ 1600200 h 1600200"/>
                <a:gd name="connsiteX2" fmla="*/ 0 w 1951181"/>
                <a:gd name="connsiteY2" fmla="*/ 800100 h 1600200"/>
                <a:gd name="connsiteX3" fmla="*/ 800100 w 1951181"/>
                <a:gd name="connsiteY3" fmla="*/ 0 h 1600200"/>
                <a:gd name="connsiteX4" fmla="*/ 1600200 w 1951181"/>
                <a:gd name="connsiteY4" fmla="*/ 800100 h 1600200"/>
                <a:gd name="connsiteX5" fmla="*/ 1951181 w 1951181"/>
                <a:gd name="connsiteY5" fmla="*/ 1557493 h 1600200"/>
                <a:gd name="connsiteX0" fmla="*/ 1859741 w 1926195"/>
                <a:gd name="connsiteY0" fmla="*/ 1466053 h 1600200"/>
                <a:gd name="connsiteX1" fmla="*/ 800100 w 1926195"/>
                <a:gd name="connsiteY1" fmla="*/ 1600200 h 1600200"/>
                <a:gd name="connsiteX2" fmla="*/ 0 w 1926195"/>
                <a:gd name="connsiteY2" fmla="*/ 800100 h 1600200"/>
                <a:gd name="connsiteX3" fmla="*/ 800100 w 1926195"/>
                <a:gd name="connsiteY3" fmla="*/ 0 h 1600200"/>
                <a:gd name="connsiteX4" fmla="*/ 1600200 w 1926195"/>
                <a:gd name="connsiteY4" fmla="*/ 800100 h 1600200"/>
                <a:gd name="connsiteX5" fmla="*/ 1926195 w 1926195"/>
                <a:gd name="connsiteY5" fmla="*/ 1478412 h 1600200"/>
                <a:gd name="connsiteX0" fmla="*/ 1863927 w 1926195"/>
                <a:gd name="connsiteY0" fmla="*/ 1539445 h 1600200"/>
                <a:gd name="connsiteX1" fmla="*/ 800100 w 1926195"/>
                <a:gd name="connsiteY1" fmla="*/ 1600200 h 1600200"/>
                <a:gd name="connsiteX2" fmla="*/ 0 w 1926195"/>
                <a:gd name="connsiteY2" fmla="*/ 800100 h 1600200"/>
                <a:gd name="connsiteX3" fmla="*/ 800100 w 1926195"/>
                <a:gd name="connsiteY3" fmla="*/ 0 h 1600200"/>
                <a:gd name="connsiteX4" fmla="*/ 1600200 w 1926195"/>
                <a:gd name="connsiteY4" fmla="*/ 800100 h 1600200"/>
                <a:gd name="connsiteX5" fmla="*/ 1926195 w 1926195"/>
                <a:gd name="connsiteY5" fmla="*/ 1478412 h 1600200"/>
                <a:gd name="connsiteX0" fmla="*/ 1863927 w 1906660"/>
                <a:gd name="connsiteY0" fmla="*/ 1539445 h 1600200"/>
                <a:gd name="connsiteX1" fmla="*/ 800100 w 1906660"/>
                <a:gd name="connsiteY1" fmla="*/ 1600200 h 1600200"/>
                <a:gd name="connsiteX2" fmla="*/ 0 w 1906660"/>
                <a:gd name="connsiteY2" fmla="*/ 800100 h 1600200"/>
                <a:gd name="connsiteX3" fmla="*/ 800100 w 1906660"/>
                <a:gd name="connsiteY3" fmla="*/ 0 h 1600200"/>
                <a:gd name="connsiteX4" fmla="*/ 1600200 w 1906660"/>
                <a:gd name="connsiteY4" fmla="*/ 800100 h 1600200"/>
                <a:gd name="connsiteX5" fmla="*/ 1906660 w 1906660"/>
                <a:gd name="connsiteY5" fmla="*/ 1450167 h 1600200"/>
                <a:gd name="connsiteX0" fmla="*/ 1856408 w 1906660"/>
                <a:gd name="connsiteY0" fmla="*/ 1539023 h 1600200"/>
                <a:gd name="connsiteX1" fmla="*/ 800100 w 1906660"/>
                <a:gd name="connsiteY1" fmla="*/ 1600200 h 1600200"/>
                <a:gd name="connsiteX2" fmla="*/ 0 w 1906660"/>
                <a:gd name="connsiteY2" fmla="*/ 800100 h 1600200"/>
                <a:gd name="connsiteX3" fmla="*/ 800100 w 1906660"/>
                <a:gd name="connsiteY3" fmla="*/ 0 h 1600200"/>
                <a:gd name="connsiteX4" fmla="*/ 1600200 w 1906660"/>
                <a:gd name="connsiteY4" fmla="*/ 800100 h 1600200"/>
                <a:gd name="connsiteX5" fmla="*/ 1906660 w 1906660"/>
                <a:gd name="connsiteY5" fmla="*/ 1450167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13758"/>
                <a:gd name="connsiteY0" fmla="*/ 1539023 h 1600200"/>
                <a:gd name="connsiteX1" fmla="*/ 800100 w 1913758"/>
                <a:gd name="connsiteY1" fmla="*/ 1600200 h 1600200"/>
                <a:gd name="connsiteX2" fmla="*/ 0 w 1913758"/>
                <a:gd name="connsiteY2" fmla="*/ 800100 h 1600200"/>
                <a:gd name="connsiteX3" fmla="*/ 800100 w 1913758"/>
                <a:gd name="connsiteY3" fmla="*/ 0 h 1600200"/>
                <a:gd name="connsiteX4" fmla="*/ 1600200 w 1913758"/>
                <a:gd name="connsiteY4" fmla="*/ 800100 h 1600200"/>
                <a:gd name="connsiteX5" fmla="*/ 1913758 w 1913758"/>
                <a:gd name="connsiteY5" fmla="*/ 1458107 h 1600200"/>
                <a:gd name="connsiteX6" fmla="*/ 1856408 w 1913758"/>
                <a:gd name="connsiteY6" fmla="*/ 1539023 h 1600200"/>
                <a:gd name="connsiteX0" fmla="*/ 1856408 w 1903990"/>
                <a:gd name="connsiteY0" fmla="*/ 1539023 h 1600200"/>
                <a:gd name="connsiteX1" fmla="*/ 800100 w 1903990"/>
                <a:gd name="connsiteY1" fmla="*/ 1600200 h 1600200"/>
                <a:gd name="connsiteX2" fmla="*/ 0 w 1903990"/>
                <a:gd name="connsiteY2" fmla="*/ 800100 h 1600200"/>
                <a:gd name="connsiteX3" fmla="*/ 800100 w 1903990"/>
                <a:gd name="connsiteY3" fmla="*/ 0 h 1600200"/>
                <a:gd name="connsiteX4" fmla="*/ 1600200 w 1903990"/>
                <a:gd name="connsiteY4" fmla="*/ 800100 h 1600200"/>
                <a:gd name="connsiteX5" fmla="*/ 1903990 w 1903990"/>
                <a:gd name="connsiteY5" fmla="*/ 1443984 h 1600200"/>
                <a:gd name="connsiteX6" fmla="*/ 1856408 w 1903990"/>
                <a:gd name="connsiteY6" fmla="*/ 1539023 h 1600200"/>
                <a:gd name="connsiteX0" fmla="*/ 1856408 w 1903990"/>
                <a:gd name="connsiteY0" fmla="*/ 1539023 h 1600200"/>
                <a:gd name="connsiteX1" fmla="*/ 800100 w 1903990"/>
                <a:gd name="connsiteY1" fmla="*/ 1600200 h 1600200"/>
                <a:gd name="connsiteX2" fmla="*/ 0 w 1903990"/>
                <a:gd name="connsiteY2" fmla="*/ 800100 h 1600200"/>
                <a:gd name="connsiteX3" fmla="*/ 800100 w 1903990"/>
                <a:gd name="connsiteY3" fmla="*/ 0 h 1600200"/>
                <a:gd name="connsiteX4" fmla="*/ 1600200 w 1903990"/>
                <a:gd name="connsiteY4" fmla="*/ 800100 h 1600200"/>
                <a:gd name="connsiteX5" fmla="*/ 1903990 w 1903990"/>
                <a:gd name="connsiteY5" fmla="*/ 1443984 h 1600200"/>
                <a:gd name="connsiteX6" fmla="*/ 1856408 w 1903990"/>
                <a:gd name="connsiteY6" fmla="*/ 1539023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3990" h="1600200">
                  <a:moveTo>
                    <a:pt x="1856408" y="1539023"/>
                  </a:moveTo>
                  <a:cubicBezTo>
                    <a:pt x="1484049" y="1431828"/>
                    <a:pt x="1176069" y="1575614"/>
                    <a:pt x="800100" y="1600200"/>
                  </a:cubicBezTo>
                  <a:cubicBezTo>
                    <a:pt x="358217" y="1600200"/>
                    <a:pt x="0" y="1241983"/>
                    <a:pt x="0" y="800100"/>
                  </a:cubicBezTo>
                  <a:cubicBezTo>
                    <a:pt x="0" y="358217"/>
                    <a:pt x="358217" y="0"/>
                    <a:pt x="800100" y="0"/>
                  </a:cubicBezTo>
                  <a:cubicBezTo>
                    <a:pt x="1241983" y="0"/>
                    <a:pt x="1600200" y="358217"/>
                    <a:pt x="1600200" y="800100"/>
                  </a:cubicBezTo>
                  <a:cubicBezTo>
                    <a:pt x="1609150" y="1122566"/>
                    <a:pt x="1664756" y="1199577"/>
                    <a:pt x="1903990" y="1443984"/>
                  </a:cubicBezTo>
                  <a:cubicBezTo>
                    <a:pt x="1822439" y="1441063"/>
                    <a:pt x="1839762" y="1531164"/>
                    <a:pt x="1856408" y="1539023"/>
                  </a:cubicBezTo>
                  <a:close/>
                </a:path>
              </a:pathLst>
            </a:custGeom>
            <a:solidFill>
              <a:schemeClr val="bg1">
                <a:alpha val="74000"/>
              </a:schemeClr>
            </a:solidFill>
            <a:ln w="12700">
              <a:solidFill>
                <a:srgbClr val="53585A"/>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609402">
                <a:defRPr/>
              </a:pPr>
              <a:endParaRPr lang="en-GB" sz="1799">
                <a:solidFill>
                  <a:srgbClr val="53585A"/>
                </a:solidFill>
                <a:latin typeface="Arial" panose="020B0604020202020204"/>
              </a:endParaRPr>
            </a:p>
          </p:txBody>
        </p:sp>
        <p:pic>
          <p:nvPicPr>
            <p:cNvPr id="73" name="Picture 72">
              <a:extLst>
                <a:ext uri="{FF2B5EF4-FFF2-40B4-BE49-F238E27FC236}">
                  <a16:creationId xmlns:a16="http://schemas.microsoft.com/office/drawing/2014/main" id="{A5D21951-5A67-4513-B8F2-C53334AB279E}"/>
                </a:ext>
              </a:extLst>
            </p:cNvPr>
            <p:cNvPicPr>
              <a:picLocks noChangeAspect="1"/>
            </p:cNvPicPr>
            <p:nvPr/>
          </p:nvPicPr>
          <p:blipFill>
            <a:blip r:embed="rId10" cstate="email">
              <a:extLst>
                <a:ext uri="{28A0092B-C50C-407E-A947-70E740481C1C}">
                  <a14:useLocalDpi xmlns:a14="http://schemas.microsoft.com/office/drawing/2010/main" val="0"/>
                </a:ext>
              </a:extLst>
            </a:blip>
            <a:srcRect/>
            <a:stretch/>
          </p:blipFill>
          <p:spPr>
            <a:xfrm>
              <a:off x="230401" y="1926217"/>
              <a:ext cx="1564792" cy="1564792"/>
            </a:xfrm>
            <a:prstGeom prst="rect">
              <a:avLst/>
            </a:prstGeom>
          </p:spPr>
        </p:pic>
        <p:sp>
          <p:nvSpPr>
            <p:cNvPr id="79" name="Oval 78">
              <a:extLst>
                <a:ext uri="{FF2B5EF4-FFF2-40B4-BE49-F238E27FC236}">
                  <a16:creationId xmlns:a16="http://schemas.microsoft.com/office/drawing/2014/main" id="{FF531561-454E-4E3D-B3FF-36A92892A136}"/>
                </a:ext>
              </a:extLst>
            </p:cNvPr>
            <p:cNvSpPr>
              <a:spLocks noChangeAspect="1"/>
            </p:cNvSpPr>
            <p:nvPr/>
          </p:nvSpPr>
          <p:spPr>
            <a:xfrm rot="19968290">
              <a:off x="2141713" y="3233959"/>
              <a:ext cx="117507" cy="117507"/>
            </a:xfrm>
            <a:prstGeom prst="ellipse">
              <a:avLst/>
            </a:prstGeom>
            <a:solidFill>
              <a:schemeClr val="bg1">
                <a:alpha val="74000"/>
              </a:schemeClr>
            </a:solidFill>
            <a:ln w="12700">
              <a:solidFill>
                <a:srgbClr val="53585A"/>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defTabSz="609402">
                <a:defRPr/>
              </a:pPr>
              <a:endParaRPr lang="en-GB" sz="1799">
                <a:solidFill>
                  <a:srgbClr val="53585A"/>
                </a:solidFill>
                <a:latin typeface="Arial" panose="020B0604020202020204"/>
              </a:endParaRPr>
            </a:p>
          </p:txBody>
        </p:sp>
      </p:grpSp>
      <p:grpSp>
        <p:nvGrpSpPr>
          <p:cNvPr id="118" name="Group 117">
            <a:extLst>
              <a:ext uri="{FF2B5EF4-FFF2-40B4-BE49-F238E27FC236}">
                <a16:creationId xmlns:a16="http://schemas.microsoft.com/office/drawing/2014/main" id="{349ADFF6-C910-4FF1-AC32-31EF1C79E951}"/>
              </a:ext>
            </a:extLst>
          </p:cNvPr>
          <p:cNvGrpSpPr/>
          <p:nvPr/>
        </p:nvGrpSpPr>
        <p:grpSpPr>
          <a:xfrm>
            <a:off x="10251269" y="4982094"/>
            <a:ext cx="1426696" cy="1256739"/>
            <a:chOff x="1556401" y="3807716"/>
            <a:chExt cx="1427068" cy="1257066"/>
          </a:xfrm>
        </p:grpSpPr>
        <p:sp>
          <p:nvSpPr>
            <p:cNvPr id="119" name="TextBox 26">
              <a:extLst>
                <a:ext uri="{FF2B5EF4-FFF2-40B4-BE49-F238E27FC236}">
                  <a16:creationId xmlns:a16="http://schemas.microsoft.com/office/drawing/2014/main" id="{D8AFD622-49CD-40F7-A82E-B7115CD3CC05}"/>
                </a:ext>
              </a:extLst>
            </p:cNvPr>
            <p:cNvSpPr txBox="1"/>
            <p:nvPr/>
          </p:nvSpPr>
          <p:spPr>
            <a:xfrm>
              <a:off x="1556401" y="4049119"/>
              <a:ext cx="1427068" cy="1015663"/>
            </a:xfrm>
            <a:prstGeom prst="rect">
              <a:avLst/>
            </a:prstGeom>
            <a:noFill/>
          </p:spPr>
          <p:txBody>
            <a:bodyPr wrap="square" rtlCol="0">
              <a:spAutoFit/>
            </a:bodyPr>
            <a:lstStyle/>
            <a:p>
              <a:pPr algn="r" defTabSz="609402">
                <a:defRPr/>
              </a:pPr>
              <a:r>
                <a:rPr lang="en-GB" sz="1200">
                  <a:solidFill>
                    <a:srgbClr val="53585A"/>
                  </a:solidFill>
                  <a:latin typeface="Arial" panose="020B0604020202020204" pitchFamily="34" charset="0"/>
                  <a:cs typeface="Arial" panose="020B0604020202020204" pitchFamily="34" charset="0"/>
                </a:rPr>
                <a:t>Urine with</a:t>
              </a:r>
              <a:br>
                <a:rPr lang="en-GB" sz="1200">
                  <a:solidFill>
                    <a:srgbClr val="53585A"/>
                  </a:solidFill>
                  <a:latin typeface="Arial" panose="020B0604020202020204" pitchFamily="34" charset="0"/>
                  <a:cs typeface="Arial" panose="020B0604020202020204" pitchFamily="34" charset="0"/>
                </a:rPr>
              </a:br>
              <a:r>
                <a:rPr lang="en-GB" sz="1200">
                  <a:solidFill>
                    <a:srgbClr val="53585A"/>
                  </a:solidFill>
                  <a:latin typeface="Arial" panose="020B0604020202020204" pitchFamily="34" charset="0"/>
                  <a:cs typeface="Arial" panose="020B0604020202020204" pitchFamily="34" charset="0"/>
                </a:rPr>
                <a:t>reduced albumin and normalised Na</a:t>
              </a:r>
              <a:r>
                <a:rPr lang="en-GB" sz="1200" baseline="30000">
                  <a:solidFill>
                    <a:srgbClr val="53585A"/>
                  </a:solidFill>
                  <a:latin typeface="Arial" panose="020B0604020202020204" pitchFamily="34" charset="0"/>
                  <a:cs typeface="Arial" panose="020B0604020202020204" pitchFamily="34" charset="0"/>
                </a:rPr>
                <a:t>+</a:t>
              </a:r>
              <a:r>
                <a:rPr lang="en-GB" sz="1200">
                  <a:solidFill>
                    <a:srgbClr val="53585A"/>
                  </a:solidFill>
                  <a:latin typeface="Arial" panose="020B0604020202020204" pitchFamily="34" charset="0"/>
                  <a:cs typeface="Arial" panose="020B0604020202020204" pitchFamily="34" charset="0"/>
                </a:rPr>
                <a:t> concentration</a:t>
              </a:r>
            </a:p>
            <a:p>
              <a:pPr algn="r" defTabSz="609402">
                <a:defRPr/>
              </a:pPr>
              <a:endParaRPr lang="en-GB" sz="1200">
                <a:solidFill>
                  <a:srgbClr val="53585A"/>
                </a:solidFill>
                <a:latin typeface="Arial" panose="020B0604020202020204" pitchFamily="34" charset="0"/>
                <a:cs typeface="Arial" panose="020B0604020202020204" pitchFamily="34" charset="0"/>
              </a:endParaRPr>
            </a:p>
          </p:txBody>
        </p:sp>
        <p:cxnSp>
          <p:nvCxnSpPr>
            <p:cNvPr id="120" name="Straight Connector 119">
              <a:extLst>
                <a:ext uri="{FF2B5EF4-FFF2-40B4-BE49-F238E27FC236}">
                  <a16:creationId xmlns:a16="http://schemas.microsoft.com/office/drawing/2014/main" id="{B42B36F7-9E82-4C0A-9EF2-B63DDEB55DDA}"/>
                </a:ext>
              </a:extLst>
            </p:cNvPr>
            <p:cNvCxnSpPr>
              <a:cxnSpLocks/>
            </p:cNvCxnSpPr>
            <p:nvPr/>
          </p:nvCxnSpPr>
          <p:spPr>
            <a:xfrm flipV="1">
              <a:off x="2956584" y="3807716"/>
              <a:ext cx="0" cy="991862"/>
            </a:xfrm>
            <a:prstGeom prst="line">
              <a:avLst/>
            </a:prstGeom>
            <a:ln w="7620">
              <a:solidFill>
                <a:srgbClr val="53585A"/>
              </a:solidFill>
              <a:tailEnd type="oval" w="sm" len="sm"/>
            </a:ln>
          </p:spPr>
          <p:style>
            <a:lnRef idx="1">
              <a:schemeClr val="accent1"/>
            </a:lnRef>
            <a:fillRef idx="0">
              <a:schemeClr val="accent1"/>
            </a:fillRef>
            <a:effectRef idx="0">
              <a:schemeClr val="accent1"/>
            </a:effectRef>
            <a:fontRef idx="minor">
              <a:schemeClr val="tx1"/>
            </a:fontRef>
          </p:style>
        </p:cxnSp>
      </p:grpSp>
      <p:sp>
        <p:nvSpPr>
          <p:cNvPr id="158" name="Freeform: Shape 157">
            <a:extLst>
              <a:ext uri="{FF2B5EF4-FFF2-40B4-BE49-F238E27FC236}">
                <a16:creationId xmlns:a16="http://schemas.microsoft.com/office/drawing/2014/main" id="{AD8D272F-A766-49D7-9472-9F373CAA1B9E}"/>
              </a:ext>
            </a:extLst>
          </p:cNvPr>
          <p:cNvSpPr/>
          <p:nvPr/>
        </p:nvSpPr>
        <p:spPr>
          <a:xfrm>
            <a:off x="3737596" y="1451784"/>
            <a:ext cx="1582643" cy="1201722"/>
          </a:xfrm>
          <a:custGeom>
            <a:avLst/>
            <a:gdLst>
              <a:gd name="connsiteX0" fmla="*/ 1583055 w 1583055"/>
              <a:gd name="connsiteY0" fmla="*/ 1002030 h 1002030"/>
              <a:gd name="connsiteX1" fmla="*/ 1583055 w 1583055"/>
              <a:gd name="connsiteY1" fmla="*/ 746760 h 1002030"/>
              <a:gd name="connsiteX2" fmla="*/ 1468755 w 1583055"/>
              <a:gd name="connsiteY2" fmla="*/ 632460 h 1002030"/>
              <a:gd name="connsiteX3" fmla="*/ 114300 w 1583055"/>
              <a:gd name="connsiteY3" fmla="*/ 632460 h 1002030"/>
              <a:gd name="connsiteX4" fmla="*/ 0 w 1583055"/>
              <a:gd name="connsiteY4" fmla="*/ 518160 h 1002030"/>
              <a:gd name="connsiteX5" fmla="*/ 0 w 1583055"/>
              <a:gd name="connsiteY5" fmla="*/ 0 h 1002030"/>
              <a:gd name="connsiteX0" fmla="*/ 1583055 w 1583055"/>
              <a:gd name="connsiteY0" fmla="*/ 947262 h 947262"/>
              <a:gd name="connsiteX1" fmla="*/ 1583055 w 1583055"/>
              <a:gd name="connsiteY1" fmla="*/ 691992 h 947262"/>
              <a:gd name="connsiteX2" fmla="*/ 1468755 w 1583055"/>
              <a:gd name="connsiteY2" fmla="*/ 577692 h 947262"/>
              <a:gd name="connsiteX3" fmla="*/ 114300 w 1583055"/>
              <a:gd name="connsiteY3" fmla="*/ 577692 h 947262"/>
              <a:gd name="connsiteX4" fmla="*/ 0 w 1583055"/>
              <a:gd name="connsiteY4" fmla="*/ 463392 h 947262"/>
              <a:gd name="connsiteX5" fmla="*/ 0 w 1583055"/>
              <a:gd name="connsiteY5" fmla="*/ 0 h 947262"/>
              <a:gd name="connsiteX0" fmla="*/ 1583055 w 1583055"/>
              <a:gd name="connsiteY0" fmla="*/ 959168 h 959168"/>
              <a:gd name="connsiteX1" fmla="*/ 1583055 w 1583055"/>
              <a:gd name="connsiteY1" fmla="*/ 703898 h 959168"/>
              <a:gd name="connsiteX2" fmla="*/ 1468755 w 1583055"/>
              <a:gd name="connsiteY2" fmla="*/ 589598 h 959168"/>
              <a:gd name="connsiteX3" fmla="*/ 114300 w 1583055"/>
              <a:gd name="connsiteY3" fmla="*/ 589598 h 959168"/>
              <a:gd name="connsiteX4" fmla="*/ 0 w 1583055"/>
              <a:gd name="connsiteY4" fmla="*/ 475298 h 959168"/>
              <a:gd name="connsiteX5" fmla="*/ 0 w 1583055"/>
              <a:gd name="connsiteY5" fmla="*/ 0 h 959168"/>
              <a:gd name="connsiteX0" fmla="*/ 1583055 w 1583055"/>
              <a:gd name="connsiteY0" fmla="*/ 1144906 h 1144906"/>
              <a:gd name="connsiteX1" fmla="*/ 1583055 w 1583055"/>
              <a:gd name="connsiteY1" fmla="*/ 889636 h 1144906"/>
              <a:gd name="connsiteX2" fmla="*/ 1468755 w 1583055"/>
              <a:gd name="connsiteY2" fmla="*/ 775336 h 1144906"/>
              <a:gd name="connsiteX3" fmla="*/ 114300 w 1583055"/>
              <a:gd name="connsiteY3" fmla="*/ 775336 h 1144906"/>
              <a:gd name="connsiteX4" fmla="*/ 0 w 1583055"/>
              <a:gd name="connsiteY4" fmla="*/ 661036 h 1144906"/>
              <a:gd name="connsiteX5" fmla="*/ 0 w 1583055"/>
              <a:gd name="connsiteY5" fmla="*/ 0 h 1144906"/>
              <a:gd name="connsiteX0" fmla="*/ 1583055 w 1583055"/>
              <a:gd name="connsiteY0" fmla="*/ 1282066 h 1282066"/>
              <a:gd name="connsiteX1" fmla="*/ 1583055 w 1583055"/>
              <a:gd name="connsiteY1" fmla="*/ 889636 h 1282066"/>
              <a:gd name="connsiteX2" fmla="*/ 1468755 w 1583055"/>
              <a:gd name="connsiteY2" fmla="*/ 775336 h 1282066"/>
              <a:gd name="connsiteX3" fmla="*/ 114300 w 1583055"/>
              <a:gd name="connsiteY3" fmla="*/ 775336 h 1282066"/>
              <a:gd name="connsiteX4" fmla="*/ 0 w 1583055"/>
              <a:gd name="connsiteY4" fmla="*/ 661036 h 1282066"/>
              <a:gd name="connsiteX5" fmla="*/ 0 w 1583055"/>
              <a:gd name="connsiteY5" fmla="*/ 0 h 1282066"/>
              <a:gd name="connsiteX0" fmla="*/ 1575560 w 1583055"/>
              <a:gd name="connsiteY0" fmla="*/ 1207115 h 1207115"/>
              <a:gd name="connsiteX1" fmla="*/ 1583055 w 1583055"/>
              <a:gd name="connsiteY1" fmla="*/ 889636 h 1207115"/>
              <a:gd name="connsiteX2" fmla="*/ 1468755 w 1583055"/>
              <a:gd name="connsiteY2" fmla="*/ 775336 h 1207115"/>
              <a:gd name="connsiteX3" fmla="*/ 114300 w 1583055"/>
              <a:gd name="connsiteY3" fmla="*/ 775336 h 1207115"/>
              <a:gd name="connsiteX4" fmla="*/ 0 w 1583055"/>
              <a:gd name="connsiteY4" fmla="*/ 661036 h 1207115"/>
              <a:gd name="connsiteX5" fmla="*/ 0 w 1583055"/>
              <a:gd name="connsiteY5" fmla="*/ 0 h 1207115"/>
              <a:gd name="connsiteX0" fmla="*/ 1580640 w 1583055"/>
              <a:gd name="connsiteY0" fmla="*/ 1202035 h 1202035"/>
              <a:gd name="connsiteX1" fmla="*/ 1583055 w 1583055"/>
              <a:gd name="connsiteY1" fmla="*/ 889636 h 1202035"/>
              <a:gd name="connsiteX2" fmla="*/ 1468755 w 1583055"/>
              <a:gd name="connsiteY2" fmla="*/ 775336 h 1202035"/>
              <a:gd name="connsiteX3" fmla="*/ 114300 w 1583055"/>
              <a:gd name="connsiteY3" fmla="*/ 775336 h 1202035"/>
              <a:gd name="connsiteX4" fmla="*/ 0 w 1583055"/>
              <a:gd name="connsiteY4" fmla="*/ 661036 h 1202035"/>
              <a:gd name="connsiteX5" fmla="*/ 0 w 1583055"/>
              <a:gd name="connsiteY5" fmla="*/ 0 h 120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3055" h="1202035">
                <a:moveTo>
                  <a:pt x="1580640" y="1202035"/>
                </a:moveTo>
                <a:lnTo>
                  <a:pt x="1583055" y="889636"/>
                </a:lnTo>
                <a:cubicBezTo>
                  <a:pt x="1583055" y="826542"/>
                  <a:pt x="1531849" y="775336"/>
                  <a:pt x="1468755" y="775336"/>
                </a:cubicBezTo>
                <a:lnTo>
                  <a:pt x="114300" y="775336"/>
                </a:lnTo>
                <a:cubicBezTo>
                  <a:pt x="51206" y="775336"/>
                  <a:pt x="0" y="724130"/>
                  <a:pt x="0" y="661036"/>
                </a:cubicBezTo>
                <a:lnTo>
                  <a:pt x="0" y="0"/>
                </a:lnTo>
              </a:path>
            </a:pathLst>
          </a:custGeom>
          <a:noFill/>
          <a:ln w="7609" cap="flat">
            <a:solidFill>
              <a:srgbClr val="53585A"/>
            </a:solidFill>
            <a:prstDash val="solid"/>
            <a:miter/>
          </a:ln>
        </p:spPr>
        <p:txBody>
          <a:bodyPr rtlCol="0" anchor="ctr"/>
          <a:lstStyle/>
          <a:p>
            <a:pPr defTabSz="609402">
              <a:defRPr/>
            </a:pPr>
            <a:endParaRPr lang="en-GB" sz="1799">
              <a:solidFill>
                <a:srgbClr val="53585A"/>
              </a:solidFill>
              <a:cs typeface="+mn-cs"/>
            </a:endParaRPr>
          </a:p>
        </p:txBody>
      </p:sp>
      <p:sp>
        <p:nvSpPr>
          <p:cNvPr id="159" name="Rectangle 158">
            <a:extLst>
              <a:ext uri="{FF2B5EF4-FFF2-40B4-BE49-F238E27FC236}">
                <a16:creationId xmlns:a16="http://schemas.microsoft.com/office/drawing/2014/main" id="{DEF3D692-9363-41F8-AEFD-A752D6F3DADC}"/>
              </a:ext>
            </a:extLst>
          </p:cNvPr>
          <p:cNvSpPr/>
          <p:nvPr/>
        </p:nvSpPr>
        <p:spPr>
          <a:xfrm>
            <a:off x="3722032" y="1366346"/>
            <a:ext cx="2667546" cy="769441"/>
          </a:xfrm>
          <a:prstGeom prst="rect">
            <a:avLst/>
          </a:prstGeom>
        </p:spPr>
        <p:txBody>
          <a:bodyPr wrap="square" anchor="t">
            <a:spAutoFit/>
          </a:bodyPr>
          <a:lstStyle/>
          <a:p>
            <a:pPr defTabSz="609402">
              <a:defRPr/>
            </a:pPr>
            <a:r>
              <a:rPr lang="en-GB" sz="1200">
                <a:solidFill>
                  <a:srgbClr val="53585A"/>
                </a:solidFill>
                <a:latin typeface="Arial" panose="020B0604020202020204"/>
                <a:ea typeface="MS PGothic"/>
                <a:cs typeface="+mn-cs"/>
              </a:rPr>
              <a:t>Finerenone blocks the transcription of pro-inflammatory, pro-fibrotic genes in various cell types.</a:t>
            </a:r>
            <a:r>
              <a:rPr lang="en-GB" sz="1200" baseline="30000">
                <a:solidFill>
                  <a:srgbClr val="53585A"/>
                </a:solidFill>
                <a:latin typeface="Arial" panose="020B0604020202020204"/>
                <a:ea typeface="MS PGothic"/>
                <a:cs typeface="+mn-cs"/>
              </a:rPr>
              <a:t>3–5</a:t>
            </a:r>
          </a:p>
          <a:p>
            <a:pPr defTabSz="609402">
              <a:defRPr/>
            </a:pPr>
            <a:endParaRPr lang="en-GB" sz="1200" baseline="30000">
              <a:solidFill>
                <a:srgbClr val="53585A"/>
              </a:solidFill>
              <a:latin typeface="Arial" panose="020B0604020202020204"/>
              <a:cs typeface="+mn-cs"/>
            </a:endParaRPr>
          </a:p>
        </p:txBody>
      </p:sp>
      <p:pic>
        <p:nvPicPr>
          <p:cNvPr id="112" name="Picture 111">
            <a:extLst>
              <a:ext uri="{FF2B5EF4-FFF2-40B4-BE49-F238E27FC236}">
                <a16:creationId xmlns:a16="http://schemas.microsoft.com/office/drawing/2014/main" id="{4E544E86-E784-4B9E-8037-A9D524439033}"/>
              </a:ext>
            </a:extLst>
          </p:cNvPr>
          <p:cNvPicPr>
            <a:picLocks noChangeAspect="1"/>
          </p:cNvPicPr>
          <p:nvPr/>
        </p:nvPicPr>
        <p:blipFill>
          <a:blip r:embed="rId11" cstate="email">
            <a:extLst>
              <a:ext uri="{28A0092B-C50C-407E-A947-70E740481C1C}">
                <a14:useLocalDpi xmlns:a14="http://schemas.microsoft.com/office/drawing/2010/main" val="0"/>
              </a:ext>
            </a:extLst>
          </a:blip>
          <a:srcRect/>
          <a:stretch/>
        </p:blipFill>
        <p:spPr>
          <a:xfrm>
            <a:off x="8287091" y="1256084"/>
            <a:ext cx="1535792" cy="1535792"/>
          </a:xfrm>
          <a:prstGeom prst="ellipse">
            <a:avLst/>
          </a:prstGeom>
        </p:spPr>
      </p:pic>
      <p:pic>
        <p:nvPicPr>
          <p:cNvPr id="113" name="Picture 112">
            <a:extLst>
              <a:ext uri="{FF2B5EF4-FFF2-40B4-BE49-F238E27FC236}">
                <a16:creationId xmlns:a16="http://schemas.microsoft.com/office/drawing/2014/main" id="{F2CE70A3-2C91-4EEF-A56E-63159CC12BF8}"/>
              </a:ext>
            </a:extLst>
          </p:cNvPr>
          <p:cNvPicPr>
            <a:picLocks noChangeAspect="1"/>
          </p:cNvPicPr>
          <p:nvPr/>
        </p:nvPicPr>
        <p:blipFill>
          <a:blip r:embed="rId12" cstate="email">
            <a:extLst>
              <a:ext uri="{28A0092B-C50C-407E-A947-70E740481C1C}">
                <a14:useLocalDpi xmlns:a14="http://schemas.microsoft.com/office/drawing/2010/main" val="0"/>
              </a:ext>
            </a:extLst>
          </a:blip>
          <a:srcRect/>
          <a:stretch/>
        </p:blipFill>
        <p:spPr>
          <a:xfrm>
            <a:off x="8283894" y="2898786"/>
            <a:ext cx="1535792" cy="1535792"/>
          </a:xfrm>
          <a:prstGeom prst="ellipse">
            <a:avLst/>
          </a:prstGeom>
        </p:spPr>
      </p:pic>
      <p:pic>
        <p:nvPicPr>
          <p:cNvPr id="114" name="Picture 113">
            <a:extLst>
              <a:ext uri="{FF2B5EF4-FFF2-40B4-BE49-F238E27FC236}">
                <a16:creationId xmlns:a16="http://schemas.microsoft.com/office/drawing/2014/main" id="{C3BF97D1-F748-4621-A50B-608DD297C87D}"/>
              </a:ext>
            </a:extLst>
          </p:cNvPr>
          <p:cNvPicPr>
            <a:picLocks noChangeAspect="1"/>
          </p:cNvPicPr>
          <p:nvPr/>
        </p:nvPicPr>
        <p:blipFill>
          <a:blip r:embed="rId13" cstate="email">
            <a:extLst>
              <a:ext uri="{28A0092B-C50C-407E-A947-70E740481C1C}">
                <a14:useLocalDpi xmlns:a14="http://schemas.microsoft.com/office/drawing/2010/main" val="0"/>
              </a:ext>
            </a:extLst>
          </a:blip>
          <a:srcRect/>
          <a:stretch/>
        </p:blipFill>
        <p:spPr>
          <a:xfrm>
            <a:off x="8283894" y="4562561"/>
            <a:ext cx="1535792" cy="1535792"/>
          </a:xfrm>
          <a:prstGeom prst="ellipse">
            <a:avLst/>
          </a:prstGeom>
        </p:spPr>
      </p:pic>
      <p:grpSp>
        <p:nvGrpSpPr>
          <p:cNvPr id="137" name="Group 136">
            <a:extLst>
              <a:ext uri="{FF2B5EF4-FFF2-40B4-BE49-F238E27FC236}">
                <a16:creationId xmlns:a16="http://schemas.microsoft.com/office/drawing/2014/main" id="{29FA7CCD-26CB-4907-A252-2958CE979167}"/>
              </a:ext>
            </a:extLst>
          </p:cNvPr>
          <p:cNvGrpSpPr/>
          <p:nvPr/>
        </p:nvGrpSpPr>
        <p:grpSpPr>
          <a:xfrm>
            <a:off x="7028740" y="5376873"/>
            <a:ext cx="1761082" cy="276927"/>
            <a:chOff x="8088525" y="4405456"/>
            <a:chExt cx="1761541" cy="276999"/>
          </a:xfrm>
        </p:grpSpPr>
        <p:sp>
          <p:nvSpPr>
            <p:cNvPr id="138" name="Rectangle 137">
              <a:extLst>
                <a:ext uri="{FF2B5EF4-FFF2-40B4-BE49-F238E27FC236}">
                  <a16:creationId xmlns:a16="http://schemas.microsoft.com/office/drawing/2014/main" id="{3D9C0363-D2E8-49E3-8384-C255A48E4FB7}"/>
                </a:ext>
              </a:extLst>
            </p:cNvPr>
            <p:cNvSpPr/>
            <p:nvPr/>
          </p:nvSpPr>
          <p:spPr>
            <a:xfrm>
              <a:off x="8088525" y="4405456"/>
              <a:ext cx="1077539" cy="276999"/>
            </a:xfrm>
            <a:prstGeom prst="rect">
              <a:avLst/>
            </a:prstGeom>
          </p:spPr>
          <p:txBody>
            <a:bodyPr wrap="none">
              <a:spAutoFit/>
            </a:bodyPr>
            <a:lstStyle/>
            <a:p>
              <a:pPr defTabSz="609402">
                <a:defRPr/>
              </a:pPr>
              <a:r>
                <a:rPr lang="en-GB" sz="1200">
                  <a:solidFill>
                    <a:srgbClr val="53585A"/>
                  </a:solidFill>
                  <a:latin typeface="Arial" panose="020B0604020202020204"/>
                  <a:cs typeface="+mn-cs"/>
                </a:rPr>
                <a:t>Epithelial cell</a:t>
              </a:r>
            </a:p>
          </p:txBody>
        </p:sp>
        <p:cxnSp>
          <p:nvCxnSpPr>
            <p:cNvPr id="139" name="Straight Connector 138">
              <a:extLst>
                <a:ext uri="{FF2B5EF4-FFF2-40B4-BE49-F238E27FC236}">
                  <a16:creationId xmlns:a16="http://schemas.microsoft.com/office/drawing/2014/main" id="{82EC68A1-DBD8-4D9E-819C-FCF9574D84DC}"/>
                </a:ext>
              </a:extLst>
            </p:cNvPr>
            <p:cNvCxnSpPr>
              <a:cxnSpLocks/>
            </p:cNvCxnSpPr>
            <p:nvPr/>
          </p:nvCxnSpPr>
          <p:spPr>
            <a:xfrm>
              <a:off x="8193419" y="4645556"/>
              <a:ext cx="1656647" cy="0"/>
            </a:xfrm>
            <a:prstGeom prst="line">
              <a:avLst/>
            </a:prstGeom>
            <a:ln w="7620">
              <a:solidFill>
                <a:srgbClr val="53585A"/>
              </a:solidFill>
              <a:tailEnd type="oval" w="sm" len="sm"/>
            </a:ln>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id="{BDB6D216-3A06-4440-8BE7-4AC89A432679}"/>
              </a:ext>
            </a:extLst>
          </p:cNvPr>
          <p:cNvGrpSpPr/>
          <p:nvPr/>
        </p:nvGrpSpPr>
        <p:grpSpPr>
          <a:xfrm>
            <a:off x="9135521" y="5347966"/>
            <a:ext cx="489821" cy="481973"/>
            <a:chOff x="9761347" y="4470075"/>
            <a:chExt cx="489949" cy="482099"/>
          </a:xfrm>
        </p:grpSpPr>
        <p:sp>
          <p:nvSpPr>
            <p:cNvPr id="150" name="Rectangle 149">
              <a:extLst>
                <a:ext uri="{FF2B5EF4-FFF2-40B4-BE49-F238E27FC236}">
                  <a16:creationId xmlns:a16="http://schemas.microsoft.com/office/drawing/2014/main" id="{2BEE9BA5-4316-4085-8BD0-7DDB83C89AD1}"/>
                </a:ext>
              </a:extLst>
            </p:cNvPr>
            <p:cNvSpPr/>
            <p:nvPr/>
          </p:nvSpPr>
          <p:spPr>
            <a:xfrm>
              <a:off x="9814958" y="4675175"/>
              <a:ext cx="436338" cy="276999"/>
            </a:xfrm>
            <a:prstGeom prst="rect">
              <a:avLst/>
            </a:prstGeom>
            <a:noFill/>
          </p:spPr>
          <p:txBody>
            <a:bodyPr wrap="square" rtlCol="0">
              <a:spAutoFit/>
            </a:bodyPr>
            <a:lstStyle/>
            <a:p>
              <a:pPr algn="ctr" defTabSz="609402">
                <a:defRPr/>
              </a:pPr>
              <a:r>
                <a:rPr lang="en-GB" sz="1200">
                  <a:solidFill>
                    <a:srgbClr val="53585A"/>
                  </a:solidFill>
                  <a:latin typeface="Arial" panose="020B0604020202020204" pitchFamily="34" charset="0"/>
                  <a:cs typeface="Arial" panose="020B0604020202020204" pitchFamily="34" charset="0"/>
                </a:rPr>
                <a:t>Na</a:t>
              </a:r>
              <a:r>
                <a:rPr lang="en-GB" sz="1200" baseline="30000">
                  <a:solidFill>
                    <a:srgbClr val="53585A"/>
                  </a:solidFill>
                  <a:latin typeface="Arial" panose="020B0604020202020204" pitchFamily="34" charset="0"/>
                  <a:cs typeface="Arial" panose="020B0604020202020204" pitchFamily="34" charset="0"/>
                </a:rPr>
                <a:t>+</a:t>
              </a:r>
            </a:p>
          </p:txBody>
        </p:sp>
        <p:sp>
          <p:nvSpPr>
            <p:cNvPr id="151" name="Freeform: Shape 150">
              <a:extLst>
                <a:ext uri="{FF2B5EF4-FFF2-40B4-BE49-F238E27FC236}">
                  <a16:creationId xmlns:a16="http://schemas.microsoft.com/office/drawing/2014/main" id="{F3302E68-E222-473B-AA30-0DA93C5F7D3E}"/>
                </a:ext>
              </a:extLst>
            </p:cNvPr>
            <p:cNvSpPr/>
            <p:nvPr/>
          </p:nvSpPr>
          <p:spPr>
            <a:xfrm>
              <a:off x="9761347" y="4470075"/>
              <a:ext cx="231013" cy="227355"/>
            </a:xfrm>
            <a:custGeom>
              <a:avLst/>
              <a:gdLst>
                <a:gd name="connsiteX0" fmla="*/ 0 w 149732"/>
                <a:gd name="connsiteY0" fmla="*/ 0 h 191795"/>
                <a:gd name="connsiteX1" fmla="*/ 149733 w 149732"/>
                <a:gd name="connsiteY1" fmla="*/ 191795 h 191795"/>
                <a:gd name="connsiteX0" fmla="*/ 0 w 231013"/>
                <a:gd name="connsiteY0" fmla="*/ 0 h 227355"/>
                <a:gd name="connsiteX1" fmla="*/ 231013 w 231013"/>
                <a:gd name="connsiteY1" fmla="*/ 227355 h 227355"/>
                <a:gd name="connsiteX0" fmla="*/ 0 w 231013"/>
                <a:gd name="connsiteY0" fmla="*/ 0 h 227355"/>
                <a:gd name="connsiteX1" fmla="*/ 231013 w 231013"/>
                <a:gd name="connsiteY1" fmla="*/ 227355 h 227355"/>
              </a:gdLst>
              <a:ahLst/>
              <a:cxnLst>
                <a:cxn ang="0">
                  <a:pos x="connsiteX0" y="connsiteY0"/>
                </a:cxn>
                <a:cxn ang="0">
                  <a:pos x="connsiteX1" y="connsiteY1"/>
                </a:cxn>
              </a:cxnLst>
              <a:rect l="l" t="t" r="r" b="b"/>
              <a:pathLst>
                <a:path w="231013" h="227355">
                  <a:moveTo>
                    <a:pt x="0" y="0"/>
                  </a:moveTo>
                  <a:cubicBezTo>
                    <a:pt x="124891" y="55042"/>
                    <a:pt x="222174" y="181483"/>
                    <a:pt x="231013" y="227355"/>
                  </a:cubicBezTo>
                </a:path>
              </a:pathLst>
            </a:custGeom>
            <a:noFill/>
            <a:ln w="7613" cap="flat">
              <a:solidFill>
                <a:srgbClr val="53585A"/>
              </a:solidFill>
              <a:prstDash val="solid"/>
              <a:miter/>
              <a:tailEnd type="triangle"/>
            </a:ln>
          </p:spPr>
          <p:txBody>
            <a:bodyPr rtlCol="0" anchor="ctr"/>
            <a:lstStyle/>
            <a:p>
              <a:pPr defTabSz="609402">
                <a:defRPr/>
              </a:pPr>
              <a:endParaRPr lang="en-GB" sz="1799">
                <a:solidFill>
                  <a:srgbClr val="53585A"/>
                </a:solidFill>
                <a:cs typeface="+mn-cs"/>
              </a:endParaRPr>
            </a:p>
          </p:txBody>
        </p:sp>
      </p:grpSp>
      <p:grpSp>
        <p:nvGrpSpPr>
          <p:cNvPr id="152" name="Group 151">
            <a:extLst>
              <a:ext uri="{FF2B5EF4-FFF2-40B4-BE49-F238E27FC236}">
                <a16:creationId xmlns:a16="http://schemas.microsoft.com/office/drawing/2014/main" id="{9709F698-5238-41F8-A81C-1D0441638E44}"/>
              </a:ext>
            </a:extLst>
          </p:cNvPr>
          <p:cNvGrpSpPr/>
          <p:nvPr/>
        </p:nvGrpSpPr>
        <p:grpSpPr>
          <a:xfrm rot="20939155">
            <a:off x="8568717" y="4788196"/>
            <a:ext cx="360902" cy="465342"/>
            <a:chOff x="9444728" y="3988889"/>
            <a:chExt cx="360996" cy="465463"/>
          </a:xfrm>
        </p:grpSpPr>
        <p:sp>
          <p:nvSpPr>
            <p:cNvPr id="153" name="Rectangle 152">
              <a:extLst>
                <a:ext uri="{FF2B5EF4-FFF2-40B4-BE49-F238E27FC236}">
                  <a16:creationId xmlns:a16="http://schemas.microsoft.com/office/drawing/2014/main" id="{C86CAA0B-B195-4337-8AC9-52E6F93D8E2F}"/>
                </a:ext>
              </a:extLst>
            </p:cNvPr>
            <p:cNvSpPr/>
            <p:nvPr/>
          </p:nvSpPr>
          <p:spPr>
            <a:xfrm rot="660845">
              <a:off x="9444728" y="3988889"/>
              <a:ext cx="360996" cy="276999"/>
            </a:xfrm>
            <a:prstGeom prst="rect">
              <a:avLst/>
            </a:prstGeom>
            <a:noFill/>
          </p:spPr>
          <p:txBody>
            <a:bodyPr wrap="square" rtlCol="0">
              <a:spAutoFit/>
            </a:bodyPr>
            <a:lstStyle/>
            <a:p>
              <a:pPr algn="ctr" defTabSz="609402">
                <a:defRPr/>
              </a:pPr>
              <a:r>
                <a:rPr lang="en-GB" sz="1200">
                  <a:solidFill>
                    <a:srgbClr val="53585A"/>
                  </a:solidFill>
                  <a:latin typeface="Arial" panose="020B0604020202020204" pitchFamily="34" charset="0"/>
                  <a:cs typeface="Arial" panose="020B0604020202020204" pitchFamily="34" charset="0"/>
                </a:rPr>
                <a:t>K</a:t>
              </a:r>
              <a:r>
                <a:rPr lang="en-GB" sz="1200" baseline="30000">
                  <a:solidFill>
                    <a:srgbClr val="53585A"/>
                  </a:solidFill>
                  <a:latin typeface="Arial" panose="020B0604020202020204" pitchFamily="34" charset="0"/>
                  <a:cs typeface="Arial" panose="020B0604020202020204" pitchFamily="34" charset="0"/>
                </a:rPr>
                <a:t>+</a:t>
              </a:r>
            </a:p>
          </p:txBody>
        </p:sp>
        <p:sp>
          <p:nvSpPr>
            <p:cNvPr id="154" name="Freeform: Shape 153">
              <a:extLst>
                <a:ext uri="{FF2B5EF4-FFF2-40B4-BE49-F238E27FC236}">
                  <a16:creationId xmlns:a16="http://schemas.microsoft.com/office/drawing/2014/main" id="{A97346CE-88CE-4272-A15B-3687641ADD08}"/>
                </a:ext>
              </a:extLst>
            </p:cNvPr>
            <p:cNvSpPr/>
            <p:nvPr/>
          </p:nvSpPr>
          <p:spPr>
            <a:xfrm>
              <a:off x="9581997" y="4223822"/>
              <a:ext cx="163475" cy="230530"/>
            </a:xfrm>
            <a:custGeom>
              <a:avLst/>
              <a:gdLst>
                <a:gd name="connsiteX0" fmla="*/ 5 w 122839"/>
                <a:gd name="connsiteY0" fmla="*/ 0 h 205130"/>
                <a:gd name="connsiteX1" fmla="*/ 122840 w 122839"/>
                <a:gd name="connsiteY1" fmla="*/ 205130 h 205130"/>
                <a:gd name="connsiteX0" fmla="*/ 0 w 163475"/>
                <a:gd name="connsiteY0" fmla="*/ 0 h 230530"/>
                <a:gd name="connsiteX1" fmla="*/ 163475 w 163475"/>
                <a:gd name="connsiteY1" fmla="*/ 230530 h 230530"/>
              </a:gdLst>
              <a:ahLst/>
              <a:cxnLst>
                <a:cxn ang="0">
                  <a:pos x="connsiteX0" y="connsiteY0"/>
                </a:cxn>
                <a:cxn ang="0">
                  <a:pos x="connsiteX1" y="connsiteY1"/>
                </a:cxn>
              </a:cxnLst>
              <a:rect l="l" t="t" r="r" b="b"/>
              <a:pathLst>
                <a:path w="163475" h="230530">
                  <a:moveTo>
                    <a:pt x="0" y="0"/>
                  </a:moveTo>
                  <a:cubicBezTo>
                    <a:pt x="0" y="0"/>
                    <a:pt x="37820" y="144882"/>
                    <a:pt x="163475" y="230530"/>
                  </a:cubicBezTo>
                </a:path>
              </a:pathLst>
            </a:custGeom>
            <a:noFill/>
            <a:ln w="7613" cap="flat">
              <a:solidFill>
                <a:srgbClr val="53585A"/>
              </a:solidFill>
              <a:prstDash val="solid"/>
              <a:miter/>
              <a:headEnd type="none"/>
              <a:tailEnd type="triangle"/>
            </a:ln>
          </p:spPr>
          <p:txBody>
            <a:bodyPr rtlCol="0" anchor="ctr"/>
            <a:lstStyle/>
            <a:p>
              <a:pPr defTabSz="609402">
                <a:defRPr/>
              </a:pPr>
              <a:endParaRPr lang="en-GB" sz="1799">
                <a:solidFill>
                  <a:srgbClr val="53585A"/>
                </a:solidFill>
                <a:cs typeface="+mn-cs"/>
              </a:endParaRPr>
            </a:p>
          </p:txBody>
        </p:sp>
      </p:grpSp>
      <p:grpSp>
        <p:nvGrpSpPr>
          <p:cNvPr id="173" name="Group 172">
            <a:extLst>
              <a:ext uri="{FF2B5EF4-FFF2-40B4-BE49-F238E27FC236}">
                <a16:creationId xmlns:a16="http://schemas.microsoft.com/office/drawing/2014/main" id="{8C68C8C1-8F6D-4BE1-8607-935798D0FAFD}"/>
              </a:ext>
            </a:extLst>
          </p:cNvPr>
          <p:cNvGrpSpPr/>
          <p:nvPr/>
        </p:nvGrpSpPr>
        <p:grpSpPr>
          <a:xfrm>
            <a:off x="7028739" y="1817734"/>
            <a:ext cx="1625806" cy="276927"/>
            <a:chOff x="6973132" y="2213417"/>
            <a:chExt cx="1626229" cy="276999"/>
          </a:xfrm>
        </p:grpSpPr>
        <p:sp>
          <p:nvSpPr>
            <p:cNvPr id="174" name="TextBox 26">
              <a:extLst>
                <a:ext uri="{FF2B5EF4-FFF2-40B4-BE49-F238E27FC236}">
                  <a16:creationId xmlns:a16="http://schemas.microsoft.com/office/drawing/2014/main" id="{04D6FB14-B26B-4F64-A701-21D5604D9804}"/>
                </a:ext>
              </a:extLst>
            </p:cNvPr>
            <p:cNvSpPr txBox="1"/>
            <p:nvPr/>
          </p:nvSpPr>
          <p:spPr>
            <a:xfrm>
              <a:off x="6973132" y="2213417"/>
              <a:ext cx="1319262" cy="276999"/>
            </a:xfrm>
            <a:prstGeom prst="rect">
              <a:avLst/>
            </a:prstGeom>
            <a:noFill/>
          </p:spPr>
          <p:txBody>
            <a:bodyPr wrap="square" rtlCol="0">
              <a:spAutoFit/>
            </a:bodyPr>
            <a:lstStyle>
              <a:defPPr>
                <a:defRPr lang="en-US"/>
              </a:defPPr>
              <a:lvl1pPr>
                <a:defRPr sz="1050">
                  <a:latin typeface="Arial" panose="020B0604020202020204" pitchFamily="34" charset="0"/>
                  <a:cs typeface="Arial" panose="020B0604020202020204" pitchFamily="34" charset="0"/>
                </a:defRPr>
              </a:lvl1pPr>
            </a:lstStyle>
            <a:p>
              <a:pPr defTabSz="609402">
                <a:defRPr/>
              </a:pPr>
              <a:r>
                <a:rPr lang="en-GB" sz="1200">
                  <a:solidFill>
                    <a:srgbClr val="53585A"/>
                  </a:solidFill>
                </a:rPr>
                <a:t>Mesangial cell</a:t>
              </a:r>
            </a:p>
          </p:txBody>
        </p:sp>
        <p:cxnSp>
          <p:nvCxnSpPr>
            <p:cNvPr id="175" name="Straight Connector 174">
              <a:extLst>
                <a:ext uri="{FF2B5EF4-FFF2-40B4-BE49-F238E27FC236}">
                  <a16:creationId xmlns:a16="http://schemas.microsoft.com/office/drawing/2014/main" id="{30FFB651-7C47-496D-B080-D924D240A1D2}"/>
                </a:ext>
              </a:extLst>
            </p:cNvPr>
            <p:cNvCxnSpPr>
              <a:cxnSpLocks/>
            </p:cNvCxnSpPr>
            <p:nvPr/>
          </p:nvCxnSpPr>
          <p:spPr>
            <a:xfrm>
              <a:off x="7072313" y="2446938"/>
              <a:ext cx="1527048" cy="0"/>
            </a:xfrm>
            <a:prstGeom prst="line">
              <a:avLst/>
            </a:prstGeom>
            <a:ln w="7620">
              <a:solidFill>
                <a:srgbClr val="53585A"/>
              </a:solidFill>
              <a:tailEnd type="oval" w="sm" len="sm"/>
            </a:ln>
          </p:spPr>
          <p:style>
            <a:lnRef idx="1">
              <a:schemeClr val="accent1"/>
            </a:lnRef>
            <a:fillRef idx="0">
              <a:schemeClr val="accent1"/>
            </a:fillRef>
            <a:effectRef idx="0">
              <a:schemeClr val="accent1"/>
            </a:effectRef>
            <a:fontRef idx="minor">
              <a:schemeClr val="tx1"/>
            </a:fontRef>
          </p:style>
        </p:cxnSp>
      </p:grpSp>
      <p:grpSp>
        <p:nvGrpSpPr>
          <p:cNvPr id="176" name="Group 175">
            <a:extLst>
              <a:ext uri="{FF2B5EF4-FFF2-40B4-BE49-F238E27FC236}">
                <a16:creationId xmlns:a16="http://schemas.microsoft.com/office/drawing/2014/main" id="{31BD9BCA-EED0-4AED-980F-A2E3177340B1}"/>
              </a:ext>
            </a:extLst>
          </p:cNvPr>
          <p:cNvGrpSpPr/>
          <p:nvPr/>
        </p:nvGrpSpPr>
        <p:grpSpPr>
          <a:xfrm>
            <a:off x="7028741" y="1507380"/>
            <a:ext cx="1435375" cy="276927"/>
            <a:chOff x="6973132" y="1924765"/>
            <a:chExt cx="1435749" cy="276999"/>
          </a:xfrm>
        </p:grpSpPr>
        <p:sp>
          <p:nvSpPr>
            <p:cNvPr id="177" name="Rectangle 176">
              <a:extLst>
                <a:ext uri="{FF2B5EF4-FFF2-40B4-BE49-F238E27FC236}">
                  <a16:creationId xmlns:a16="http://schemas.microsoft.com/office/drawing/2014/main" id="{11C2E3DE-7B4B-4180-BE05-99777A053296}"/>
                </a:ext>
              </a:extLst>
            </p:cNvPr>
            <p:cNvSpPr/>
            <p:nvPr/>
          </p:nvSpPr>
          <p:spPr>
            <a:xfrm>
              <a:off x="6973132" y="1924765"/>
              <a:ext cx="1071127" cy="276999"/>
            </a:xfrm>
            <a:prstGeom prst="rect">
              <a:avLst/>
            </a:prstGeom>
            <a:noFill/>
          </p:spPr>
          <p:txBody>
            <a:bodyPr wrap="square" rtlCol="0">
              <a:spAutoFit/>
            </a:bodyPr>
            <a:lstStyle/>
            <a:p>
              <a:pPr defTabSz="609402">
                <a:defRPr/>
              </a:pPr>
              <a:r>
                <a:rPr lang="en-GB" sz="1200">
                  <a:solidFill>
                    <a:srgbClr val="53585A"/>
                  </a:solidFill>
                  <a:latin typeface="Arial" panose="020B0604020202020204" pitchFamily="34" charset="0"/>
                  <a:cs typeface="Arial" panose="020B0604020202020204" pitchFamily="34" charset="0"/>
                </a:rPr>
                <a:t>Podocyte</a:t>
              </a:r>
            </a:p>
          </p:txBody>
        </p:sp>
        <p:cxnSp>
          <p:nvCxnSpPr>
            <p:cNvPr id="178" name="Straight Connector 177">
              <a:extLst>
                <a:ext uri="{FF2B5EF4-FFF2-40B4-BE49-F238E27FC236}">
                  <a16:creationId xmlns:a16="http://schemas.microsoft.com/office/drawing/2014/main" id="{31190503-ED76-4579-BE0B-CC4352A04B39}"/>
                </a:ext>
              </a:extLst>
            </p:cNvPr>
            <p:cNvCxnSpPr>
              <a:cxnSpLocks/>
            </p:cNvCxnSpPr>
            <p:nvPr/>
          </p:nvCxnSpPr>
          <p:spPr>
            <a:xfrm>
              <a:off x="7072313" y="2161263"/>
              <a:ext cx="1336568" cy="0"/>
            </a:xfrm>
            <a:prstGeom prst="line">
              <a:avLst/>
            </a:prstGeom>
            <a:ln w="7620">
              <a:solidFill>
                <a:srgbClr val="53585A"/>
              </a:solidFill>
              <a:tailEnd type="oval" w="sm" len="sm"/>
            </a:ln>
          </p:spPr>
          <p:style>
            <a:lnRef idx="1">
              <a:schemeClr val="accent1"/>
            </a:lnRef>
            <a:fillRef idx="0">
              <a:schemeClr val="accent1"/>
            </a:fillRef>
            <a:effectRef idx="0">
              <a:schemeClr val="accent1"/>
            </a:effectRef>
            <a:fontRef idx="minor">
              <a:schemeClr val="tx1"/>
            </a:fontRef>
          </p:style>
        </p:cxnSp>
      </p:grpSp>
      <p:sp>
        <p:nvSpPr>
          <p:cNvPr id="180" name="TextBox 26">
            <a:extLst>
              <a:ext uri="{FF2B5EF4-FFF2-40B4-BE49-F238E27FC236}">
                <a16:creationId xmlns:a16="http://schemas.microsoft.com/office/drawing/2014/main" id="{F593C72C-CD9F-4B4C-B599-6299FD8AA4EE}"/>
              </a:ext>
            </a:extLst>
          </p:cNvPr>
          <p:cNvSpPr txBox="1"/>
          <p:nvPr/>
        </p:nvSpPr>
        <p:spPr>
          <a:xfrm>
            <a:off x="7028740" y="2109804"/>
            <a:ext cx="1233631" cy="276927"/>
          </a:xfrm>
          <a:prstGeom prst="rect">
            <a:avLst/>
          </a:prstGeom>
          <a:noFill/>
        </p:spPr>
        <p:txBody>
          <a:bodyPr wrap="square" rtlCol="0">
            <a:spAutoFit/>
          </a:bodyPr>
          <a:lstStyle>
            <a:defPPr>
              <a:defRPr lang="en-US"/>
            </a:defPPr>
            <a:lvl1pPr>
              <a:defRPr sz="1050">
                <a:latin typeface="Arial" panose="020B0604020202020204" pitchFamily="34" charset="0"/>
                <a:cs typeface="Arial" panose="020B0604020202020204" pitchFamily="34" charset="0"/>
              </a:defRPr>
            </a:lvl1pPr>
          </a:lstStyle>
          <a:p>
            <a:pPr defTabSz="609402">
              <a:defRPr/>
            </a:pPr>
            <a:r>
              <a:rPr lang="en-GB" sz="1200">
                <a:solidFill>
                  <a:srgbClr val="53585A"/>
                </a:solidFill>
              </a:rPr>
              <a:t>Macrophage</a:t>
            </a:r>
          </a:p>
        </p:txBody>
      </p:sp>
      <p:cxnSp>
        <p:nvCxnSpPr>
          <p:cNvPr id="181" name="Straight Connector 180">
            <a:extLst>
              <a:ext uri="{FF2B5EF4-FFF2-40B4-BE49-F238E27FC236}">
                <a16:creationId xmlns:a16="http://schemas.microsoft.com/office/drawing/2014/main" id="{AD19ECFE-7BBB-4D3F-88FF-CE04ACF80E52}"/>
              </a:ext>
            </a:extLst>
          </p:cNvPr>
          <p:cNvCxnSpPr>
            <a:cxnSpLocks/>
          </p:cNvCxnSpPr>
          <p:nvPr/>
        </p:nvCxnSpPr>
        <p:spPr>
          <a:xfrm>
            <a:off x="7128726" y="2345093"/>
            <a:ext cx="1462659" cy="0"/>
          </a:xfrm>
          <a:prstGeom prst="line">
            <a:avLst/>
          </a:prstGeom>
          <a:ln w="7620">
            <a:solidFill>
              <a:srgbClr val="53585A"/>
            </a:solidFill>
            <a:tailEnd type="oval" w="sm" len="sm"/>
          </a:ln>
        </p:spPr>
        <p:style>
          <a:lnRef idx="1">
            <a:schemeClr val="accent1"/>
          </a:lnRef>
          <a:fillRef idx="0">
            <a:schemeClr val="accent1"/>
          </a:fillRef>
          <a:effectRef idx="0">
            <a:schemeClr val="accent1"/>
          </a:effectRef>
          <a:fontRef idx="minor">
            <a:schemeClr val="tx1"/>
          </a:fontRef>
        </p:style>
      </p:cxnSp>
      <p:grpSp>
        <p:nvGrpSpPr>
          <p:cNvPr id="182" name="Group 181">
            <a:extLst>
              <a:ext uri="{FF2B5EF4-FFF2-40B4-BE49-F238E27FC236}">
                <a16:creationId xmlns:a16="http://schemas.microsoft.com/office/drawing/2014/main" id="{93C84B31-6E06-4B75-8C30-476E80CA516B}"/>
              </a:ext>
            </a:extLst>
          </p:cNvPr>
          <p:cNvGrpSpPr/>
          <p:nvPr/>
        </p:nvGrpSpPr>
        <p:grpSpPr>
          <a:xfrm>
            <a:off x="3593864" y="2345671"/>
            <a:ext cx="4243000" cy="1446186"/>
            <a:chOff x="3593212" y="2352883"/>
            <a:chExt cx="4244105" cy="1446563"/>
          </a:xfrm>
        </p:grpSpPr>
        <p:sp>
          <p:nvSpPr>
            <p:cNvPr id="183" name="Rectangle 182">
              <a:extLst>
                <a:ext uri="{FF2B5EF4-FFF2-40B4-BE49-F238E27FC236}">
                  <a16:creationId xmlns:a16="http://schemas.microsoft.com/office/drawing/2014/main" id="{77326BB7-1E50-46CE-A102-409C74E6C968}"/>
                </a:ext>
              </a:extLst>
            </p:cNvPr>
            <p:cNvSpPr/>
            <p:nvPr/>
          </p:nvSpPr>
          <p:spPr>
            <a:xfrm rot="21240000">
              <a:off x="3739859" y="2940818"/>
              <a:ext cx="3896735" cy="444724"/>
            </a:xfrm>
            <a:prstGeom prst="rect">
              <a:avLst/>
            </a:prstGeom>
          </p:spPr>
          <p:txBody>
            <a:bodyPr wrap="none">
              <a:prstTxWarp prst="textArchUp">
                <a:avLst>
                  <a:gd name="adj" fmla="val 10911062"/>
                </a:avLst>
              </a:prstTxWarp>
              <a:spAutoFit/>
            </a:bodyPr>
            <a:lstStyle/>
            <a:p>
              <a:pPr algn="ctr" defTabSz="609402">
                <a:defRPr/>
              </a:pPr>
              <a:r>
                <a:rPr lang="en-GB" sz="1400" b="1">
                  <a:solidFill>
                    <a:srgbClr val="66B512"/>
                  </a:solidFill>
                  <a:latin typeface="Arial" panose="020B0604020202020204" pitchFamily="34" charset="0"/>
                  <a:cs typeface="Arial" panose="020B0604020202020204" pitchFamily="34" charset="0"/>
                </a:rPr>
                <a:t>Anti-inflammatory and anti-fibrotic action</a:t>
              </a:r>
              <a:r>
                <a:rPr lang="en-GB" sz="1400" b="1" baseline="30000">
                  <a:solidFill>
                    <a:srgbClr val="66B512"/>
                  </a:solidFill>
                  <a:latin typeface="Arial" panose="020B0604020202020204" pitchFamily="34" charset="0"/>
                  <a:cs typeface="Arial" panose="020B0604020202020204" pitchFamily="34" charset="0"/>
                </a:rPr>
                <a:t>6–8</a:t>
              </a:r>
            </a:p>
          </p:txBody>
        </p:sp>
        <p:sp>
          <p:nvSpPr>
            <p:cNvPr id="184" name="Graphic 142">
              <a:extLst>
                <a:ext uri="{FF2B5EF4-FFF2-40B4-BE49-F238E27FC236}">
                  <a16:creationId xmlns:a16="http://schemas.microsoft.com/office/drawing/2014/main" id="{16EA1FE7-D8AD-4583-A08A-D260D6E3C827}"/>
                </a:ext>
              </a:extLst>
            </p:cNvPr>
            <p:cNvSpPr/>
            <p:nvPr/>
          </p:nvSpPr>
          <p:spPr>
            <a:xfrm rot="20461908">
              <a:off x="3593212" y="2352883"/>
              <a:ext cx="4244105" cy="1446563"/>
            </a:xfrm>
            <a:custGeom>
              <a:avLst/>
              <a:gdLst>
                <a:gd name="connsiteX0" fmla="*/ 4742155 w 4742154"/>
                <a:gd name="connsiteY0" fmla="*/ 640486 h 1383817"/>
                <a:gd name="connsiteX1" fmla="*/ 4512412 w 4742154"/>
                <a:gd name="connsiteY1" fmla="*/ 115849 h 1383817"/>
                <a:gd name="connsiteX2" fmla="*/ 4462120 w 4742154"/>
                <a:gd name="connsiteY2" fmla="*/ 244627 h 1383817"/>
                <a:gd name="connsiteX3" fmla="*/ 3937483 w 4742154"/>
                <a:gd name="connsiteY3" fmla="*/ 105029 h 1383817"/>
                <a:gd name="connsiteX4" fmla="*/ 3370021 w 4742154"/>
                <a:gd name="connsiteY4" fmla="*/ 24409 h 1383817"/>
                <a:gd name="connsiteX5" fmla="*/ 2800731 w 4742154"/>
                <a:gd name="connsiteY5" fmla="*/ 25 h 1383817"/>
                <a:gd name="connsiteX6" fmla="*/ 2231517 w 4742154"/>
                <a:gd name="connsiteY6" fmla="*/ 25781 h 1383817"/>
                <a:gd name="connsiteX7" fmla="*/ 1663675 w 4742154"/>
                <a:gd name="connsiteY7" fmla="*/ 101600 h 1383817"/>
                <a:gd name="connsiteX8" fmla="*/ 1098804 w 4742154"/>
                <a:gd name="connsiteY8" fmla="*/ 234569 h 1383817"/>
                <a:gd name="connsiteX9" fmla="*/ 540410 w 4742154"/>
                <a:gd name="connsiteY9" fmla="*/ 442747 h 1383817"/>
                <a:gd name="connsiteX10" fmla="*/ 0 w 4742154"/>
                <a:gd name="connsiteY10" fmla="*/ 765683 h 1383817"/>
                <a:gd name="connsiteX11" fmla="*/ 507949 w 4742154"/>
                <a:gd name="connsiteY11" fmla="*/ 1383818 h 1383817"/>
                <a:gd name="connsiteX12" fmla="*/ 881634 w 4742154"/>
                <a:gd name="connsiteY12" fmla="*/ 1129386 h 1383817"/>
                <a:gd name="connsiteX13" fmla="*/ 1326718 w 4742154"/>
                <a:gd name="connsiteY13" fmla="*/ 931723 h 1383817"/>
                <a:gd name="connsiteX14" fmla="*/ 1808455 w 4742154"/>
                <a:gd name="connsiteY14" fmla="*/ 786562 h 1383817"/>
                <a:gd name="connsiteX15" fmla="*/ 2309546 w 4742154"/>
                <a:gd name="connsiteY15" fmla="*/ 687959 h 1383817"/>
                <a:gd name="connsiteX16" fmla="*/ 2820467 w 4742154"/>
                <a:gd name="connsiteY16" fmla="*/ 633095 h 1383817"/>
                <a:gd name="connsiteX17" fmla="*/ 3334207 w 4742154"/>
                <a:gd name="connsiteY17" fmla="*/ 623341 h 1383817"/>
                <a:gd name="connsiteX18" fmla="*/ 3842918 w 4742154"/>
                <a:gd name="connsiteY18" fmla="*/ 663727 h 1383817"/>
                <a:gd name="connsiteX19" fmla="*/ 4266362 w 4742154"/>
                <a:gd name="connsiteY19" fmla="*/ 745947 h 1383817"/>
                <a:gd name="connsiteX20" fmla="*/ 4217822 w 4742154"/>
                <a:gd name="connsiteY20" fmla="*/ 870229 h 1383817"/>
                <a:gd name="connsiteX21" fmla="*/ 4742155 w 4742154"/>
                <a:gd name="connsiteY21" fmla="*/ 640486 h 1383817"/>
                <a:gd name="connsiteX0" fmla="*/ 4742155 w 4742155"/>
                <a:gd name="connsiteY0" fmla="*/ 640486 h 1383818"/>
                <a:gd name="connsiteX1" fmla="*/ 4512412 w 4742155"/>
                <a:gd name="connsiteY1" fmla="*/ 115849 h 1383818"/>
                <a:gd name="connsiteX2" fmla="*/ 4462120 w 4742155"/>
                <a:gd name="connsiteY2" fmla="*/ 244627 h 1383818"/>
                <a:gd name="connsiteX3" fmla="*/ 3937483 w 4742155"/>
                <a:gd name="connsiteY3" fmla="*/ 105029 h 1383818"/>
                <a:gd name="connsiteX4" fmla="*/ 3370021 w 4742155"/>
                <a:gd name="connsiteY4" fmla="*/ 24409 h 1383818"/>
                <a:gd name="connsiteX5" fmla="*/ 2800731 w 4742155"/>
                <a:gd name="connsiteY5" fmla="*/ 25 h 1383818"/>
                <a:gd name="connsiteX6" fmla="*/ 2231517 w 4742155"/>
                <a:gd name="connsiteY6" fmla="*/ 25781 h 1383818"/>
                <a:gd name="connsiteX7" fmla="*/ 1663675 w 4742155"/>
                <a:gd name="connsiteY7" fmla="*/ 101600 h 1383818"/>
                <a:gd name="connsiteX8" fmla="*/ 1098804 w 4742155"/>
                <a:gd name="connsiteY8" fmla="*/ 234569 h 1383818"/>
                <a:gd name="connsiteX9" fmla="*/ 540410 w 4742155"/>
                <a:gd name="connsiteY9" fmla="*/ 442747 h 1383818"/>
                <a:gd name="connsiteX10" fmla="*/ 0 w 4742155"/>
                <a:gd name="connsiteY10" fmla="*/ 765683 h 1383818"/>
                <a:gd name="connsiteX11" fmla="*/ 507949 w 4742155"/>
                <a:gd name="connsiteY11" fmla="*/ 1383818 h 1383818"/>
                <a:gd name="connsiteX12" fmla="*/ 881634 w 4742155"/>
                <a:gd name="connsiteY12" fmla="*/ 1129386 h 1383818"/>
                <a:gd name="connsiteX13" fmla="*/ 1326718 w 4742155"/>
                <a:gd name="connsiteY13" fmla="*/ 931723 h 1383818"/>
                <a:gd name="connsiteX14" fmla="*/ 1808455 w 4742155"/>
                <a:gd name="connsiteY14" fmla="*/ 786562 h 1383818"/>
                <a:gd name="connsiteX15" fmla="*/ 2309546 w 4742155"/>
                <a:gd name="connsiteY15" fmla="*/ 687959 h 1383818"/>
                <a:gd name="connsiteX16" fmla="*/ 2820467 w 4742155"/>
                <a:gd name="connsiteY16" fmla="*/ 633095 h 1383818"/>
                <a:gd name="connsiteX17" fmla="*/ 3334207 w 4742155"/>
                <a:gd name="connsiteY17" fmla="*/ 623341 h 1383818"/>
                <a:gd name="connsiteX18" fmla="*/ 4266362 w 4742155"/>
                <a:gd name="connsiteY18" fmla="*/ 745947 h 1383818"/>
                <a:gd name="connsiteX19" fmla="*/ 4217822 w 4742155"/>
                <a:gd name="connsiteY19" fmla="*/ 870229 h 1383818"/>
                <a:gd name="connsiteX20" fmla="*/ 4742155 w 4742155"/>
                <a:gd name="connsiteY20" fmla="*/ 640486 h 1383818"/>
                <a:gd name="connsiteX0" fmla="*/ 4742155 w 4742155"/>
                <a:gd name="connsiteY0" fmla="*/ 640486 h 1383818"/>
                <a:gd name="connsiteX1" fmla="*/ 4512412 w 4742155"/>
                <a:gd name="connsiteY1" fmla="*/ 115849 h 1383818"/>
                <a:gd name="connsiteX2" fmla="*/ 4462120 w 4742155"/>
                <a:gd name="connsiteY2" fmla="*/ 244627 h 1383818"/>
                <a:gd name="connsiteX3" fmla="*/ 3937483 w 4742155"/>
                <a:gd name="connsiteY3" fmla="*/ 105029 h 1383818"/>
                <a:gd name="connsiteX4" fmla="*/ 3370021 w 4742155"/>
                <a:gd name="connsiteY4" fmla="*/ 24409 h 1383818"/>
                <a:gd name="connsiteX5" fmla="*/ 2800731 w 4742155"/>
                <a:gd name="connsiteY5" fmla="*/ 25 h 1383818"/>
                <a:gd name="connsiteX6" fmla="*/ 2231517 w 4742155"/>
                <a:gd name="connsiteY6" fmla="*/ 25781 h 1383818"/>
                <a:gd name="connsiteX7" fmla="*/ 1663675 w 4742155"/>
                <a:gd name="connsiteY7" fmla="*/ 101600 h 1383818"/>
                <a:gd name="connsiteX8" fmla="*/ 1098804 w 4742155"/>
                <a:gd name="connsiteY8" fmla="*/ 234569 h 1383818"/>
                <a:gd name="connsiteX9" fmla="*/ 540410 w 4742155"/>
                <a:gd name="connsiteY9" fmla="*/ 442747 h 1383818"/>
                <a:gd name="connsiteX10" fmla="*/ 0 w 4742155"/>
                <a:gd name="connsiteY10" fmla="*/ 765683 h 1383818"/>
                <a:gd name="connsiteX11" fmla="*/ 507949 w 4742155"/>
                <a:gd name="connsiteY11" fmla="*/ 1383818 h 1383818"/>
                <a:gd name="connsiteX12" fmla="*/ 881634 w 4742155"/>
                <a:gd name="connsiteY12" fmla="*/ 1129386 h 1383818"/>
                <a:gd name="connsiteX13" fmla="*/ 1326718 w 4742155"/>
                <a:gd name="connsiteY13" fmla="*/ 931723 h 1383818"/>
                <a:gd name="connsiteX14" fmla="*/ 1808455 w 4742155"/>
                <a:gd name="connsiteY14" fmla="*/ 786562 h 1383818"/>
                <a:gd name="connsiteX15" fmla="*/ 2309546 w 4742155"/>
                <a:gd name="connsiteY15" fmla="*/ 687959 h 1383818"/>
                <a:gd name="connsiteX16" fmla="*/ 2820467 w 4742155"/>
                <a:gd name="connsiteY16" fmla="*/ 633095 h 1383818"/>
                <a:gd name="connsiteX17" fmla="*/ 4266362 w 4742155"/>
                <a:gd name="connsiteY17" fmla="*/ 745947 h 1383818"/>
                <a:gd name="connsiteX18" fmla="*/ 4217822 w 4742155"/>
                <a:gd name="connsiteY18" fmla="*/ 870229 h 1383818"/>
                <a:gd name="connsiteX19" fmla="*/ 4742155 w 4742155"/>
                <a:gd name="connsiteY19" fmla="*/ 640486 h 1383818"/>
                <a:gd name="connsiteX0" fmla="*/ 4742155 w 4742155"/>
                <a:gd name="connsiteY0" fmla="*/ 640486 h 1383818"/>
                <a:gd name="connsiteX1" fmla="*/ 4512412 w 4742155"/>
                <a:gd name="connsiteY1" fmla="*/ 115849 h 1383818"/>
                <a:gd name="connsiteX2" fmla="*/ 4462120 w 4742155"/>
                <a:gd name="connsiteY2" fmla="*/ 244627 h 1383818"/>
                <a:gd name="connsiteX3" fmla="*/ 3937483 w 4742155"/>
                <a:gd name="connsiteY3" fmla="*/ 105029 h 1383818"/>
                <a:gd name="connsiteX4" fmla="*/ 3370021 w 4742155"/>
                <a:gd name="connsiteY4" fmla="*/ 24409 h 1383818"/>
                <a:gd name="connsiteX5" fmla="*/ 2800731 w 4742155"/>
                <a:gd name="connsiteY5" fmla="*/ 25 h 1383818"/>
                <a:gd name="connsiteX6" fmla="*/ 2231517 w 4742155"/>
                <a:gd name="connsiteY6" fmla="*/ 25781 h 1383818"/>
                <a:gd name="connsiteX7" fmla="*/ 1663675 w 4742155"/>
                <a:gd name="connsiteY7" fmla="*/ 101600 h 1383818"/>
                <a:gd name="connsiteX8" fmla="*/ 1098804 w 4742155"/>
                <a:gd name="connsiteY8" fmla="*/ 234569 h 1383818"/>
                <a:gd name="connsiteX9" fmla="*/ 540410 w 4742155"/>
                <a:gd name="connsiteY9" fmla="*/ 442747 h 1383818"/>
                <a:gd name="connsiteX10" fmla="*/ 0 w 4742155"/>
                <a:gd name="connsiteY10" fmla="*/ 765683 h 1383818"/>
                <a:gd name="connsiteX11" fmla="*/ 507949 w 4742155"/>
                <a:gd name="connsiteY11" fmla="*/ 1383818 h 1383818"/>
                <a:gd name="connsiteX12" fmla="*/ 881634 w 4742155"/>
                <a:gd name="connsiteY12" fmla="*/ 1129386 h 1383818"/>
                <a:gd name="connsiteX13" fmla="*/ 1326718 w 4742155"/>
                <a:gd name="connsiteY13" fmla="*/ 931723 h 1383818"/>
                <a:gd name="connsiteX14" fmla="*/ 1808455 w 4742155"/>
                <a:gd name="connsiteY14" fmla="*/ 786562 h 1383818"/>
                <a:gd name="connsiteX15" fmla="*/ 2309546 w 4742155"/>
                <a:gd name="connsiteY15" fmla="*/ 687959 h 1383818"/>
                <a:gd name="connsiteX16" fmla="*/ 4266362 w 4742155"/>
                <a:gd name="connsiteY16" fmla="*/ 745947 h 1383818"/>
                <a:gd name="connsiteX17" fmla="*/ 4217822 w 4742155"/>
                <a:gd name="connsiteY17" fmla="*/ 870229 h 1383818"/>
                <a:gd name="connsiteX18" fmla="*/ 4742155 w 4742155"/>
                <a:gd name="connsiteY18" fmla="*/ 640486 h 1383818"/>
                <a:gd name="connsiteX0" fmla="*/ 4742155 w 4742155"/>
                <a:gd name="connsiteY0" fmla="*/ 640486 h 1383818"/>
                <a:gd name="connsiteX1" fmla="*/ 4512412 w 4742155"/>
                <a:gd name="connsiteY1" fmla="*/ 115849 h 1383818"/>
                <a:gd name="connsiteX2" fmla="*/ 4462120 w 4742155"/>
                <a:gd name="connsiteY2" fmla="*/ 244627 h 1383818"/>
                <a:gd name="connsiteX3" fmla="*/ 3937483 w 4742155"/>
                <a:gd name="connsiteY3" fmla="*/ 105029 h 1383818"/>
                <a:gd name="connsiteX4" fmla="*/ 3370021 w 4742155"/>
                <a:gd name="connsiteY4" fmla="*/ 24409 h 1383818"/>
                <a:gd name="connsiteX5" fmla="*/ 2800731 w 4742155"/>
                <a:gd name="connsiteY5" fmla="*/ 25 h 1383818"/>
                <a:gd name="connsiteX6" fmla="*/ 2231517 w 4742155"/>
                <a:gd name="connsiteY6" fmla="*/ 25781 h 1383818"/>
                <a:gd name="connsiteX7" fmla="*/ 1663675 w 4742155"/>
                <a:gd name="connsiteY7" fmla="*/ 101600 h 1383818"/>
                <a:gd name="connsiteX8" fmla="*/ 1098804 w 4742155"/>
                <a:gd name="connsiteY8" fmla="*/ 234569 h 1383818"/>
                <a:gd name="connsiteX9" fmla="*/ 540410 w 4742155"/>
                <a:gd name="connsiteY9" fmla="*/ 442747 h 1383818"/>
                <a:gd name="connsiteX10" fmla="*/ 0 w 4742155"/>
                <a:gd name="connsiteY10" fmla="*/ 765683 h 1383818"/>
                <a:gd name="connsiteX11" fmla="*/ 507949 w 4742155"/>
                <a:gd name="connsiteY11" fmla="*/ 1383818 h 1383818"/>
                <a:gd name="connsiteX12" fmla="*/ 881634 w 4742155"/>
                <a:gd name="connsiteY12" fmla="*/ 1129386 h 1383818"/>
                <a:gd name="connsiteX13" fmla="*/ 1326718 w 4742155"/>
                <a:gd name="connsiteY13" fmla="*/ 931723 h 1383818"/>
                <a:gd name="connsiteX14" fmla="*/ 1808455 w 4742155"/>
                <a:gd name="connsiteY14" fmla="*/ 786562 h 1383818"/>
                <a:gd name="connsiteX15" fmla="*/ 4266362 w 4742155"/>
                <a:gd name="connsiteY15" fmla="*/ 745947 h 1383818"/>
                <a:gd name="connsiteX16" fmla="*/ 4217822 w 4742155"/>
                <a:gd name="connsiteY16" fmla="*/ 870229 h 1383818"/>
                <a:gd name="connsiteX17" fmla="*/ 4742155 w 4742155"/>
                <a:gd name="connsiteY17" fmla="*/ 640486 h 1383818"/>
                <a:gd name="connsiteX0" fmla="*/ 4742155 w 4742155"/>
                <a:gd name="connsiteY0" fmla="*/ 640486 h 1383818"/>
                <a:gd name="connsiteX1" fmla="*/ 4512412 w 4742155"/>
                <a:gd name="connsiteY1" fmla="*/ 115849 h 1383818"/>
                <a:gd name="connsiteX2" fmla="*/ 4462120 w 4742155"/>
                <a:gd name="connsiteY2" fmla="*/ 244627 h 1383818"/>
                <a:gd name="connsiteX3" fmla="*/ 3937483 w 4742155"/>
                <a:gd name="connsiteY3" fmla="*/ 105029 h 1383818"/>
                <a:gd name="connsiteX4" fmla="*/ 3370021 w 4742155"/>
                <a:gd name="connsiteY4" fmla="*/ 24409 h 1383818"/>
                <a:gd name="connsiteX5" fmla="*/ 2800731 w 4742155"/>
                <a:gd name="connsiteY5" fmla="*/ 25 h 1383818"/>
                <a:gd name="connsiteX6" fmla="*/ 2231517 w 4742155"/>
                <a:gd name="connsiteY6" fmla="*/ 25781 h 1383818"/>
                <a:gd name="connsiteX7" fmla="*/ 1663675 w 4742155"/>
                <a:gd name="connsiteY7" fmla="*/ 101600 h 1383818"/>
                <a:gd name="connsiteX8" fmla="*/ 1098804 w 4742155"/>
                <a:gd name="connsiteY8" fmla="*/ 234569 h 1383818"/>
                <a:gd name="connsiteX9" fmla="*/ 540410 w 4742155"/>
                <a:gd name="connsiteY9" fmla="*/ 442747 h 1383818"/>
                <a:gd name="connsiteX10" fmla="*/ 0 w 4742155"/>
                <a:gd name="connsiteY10" fmla="*/ 765683 h 1383818"/>
                <a:gd name="connsiteX11" fmla="*/ 507949 w 4742155"/>
                <a:gd name="connsiteY11" fmla="*/ 1383818 h 1383818"/>
                <a:gd name="connsiteX12" fmla="*/ 881634 w 4742155"/>
                <a:gd name="connsiteY12" fmla="*/ 1129386 h 1383818"/>
                <a:gd name="connsiteX13" fmla="*/ 1808455 w 4742155"/>
                <a:gd name="connsiteY13" fmla="*/ 786562 h 1383818"/>
                <a:gd name="connsiteX14" fmla="*/ 4266362 w 4742155"/>
                <a:gd name="connsiteY14" fmla="*/ 745947 h 1383818"/>
                <a:gd name="connsiteX15" fmla="*/ 4217822 w 4742155"/>
                <a:gd name="connsiteY15" fmla="*/ 870229 h 1383818"/>
                <a:gd name="connsiteX16" fmla="*/ 4742155 w 4742155"/>
                <a:gd name="connsiteY16" fmla="*/ 640486 h 1383818"/>
                <a:gd name="connsiteX0" fmla="*/ 4742155 w 4742155"/>
                <a:gd name="connsiteY0" fmla="*/ 640486 h 1383836"/>
                <a:gd name="connsiteX1" fmla="*/ 4512412 w 4742155"/>
                <a:gd name="connsiteY1" fmla="*/ 115849 h 1383836"/>
                <a:gd name="connsiteX2" fmla="*/ 4462120 w 4742155"/>
                <a:gd name="connsiteY2" fmla="*/ 244627 h 1383836"/>
                <a:gd name="connsiteX3" fmla="*/ 3937483 w 4742155"/>
                <a:gd name="connsiteY3" fmla="*/ 105029 h 1383836"/>
                <a:gd name="connsiteX4" fmla="*/ 3370021 w 4742155"/>
                <a:gd name="connsiteY4" fmla="*/ 24409 h 1383836"/>
                <a:gd name="connsiteX5" fmla="*/ 2800731 w 4742155"/>
                <a:gd name="connsiteY5" fmla="*/ 25 h 1383836"/>
                <a:gd name="connsiteX6" fmla="*/ 2231517 w 4742155"/>
                <a:gd name="connsiteY6" fmla="*/ 25781 h 1383836"/>
                <a:gd name="connsiteX7" fmla="*/ 1663675 w 4742155"/>
                <a:gd name="connsiteY7" fmla="*/ 101600 h 1383836"/>
                <a:gd name="connsiteX8" fmla="*/ 1098804 w 4742155"/>
                <a:gd name="connsiteY8" fmla="*/ 234569 h 1383836"/>
                <a:gd name="connsiteX9" fmla="*/ 540410 w 4742155"/>
                <a:gd name="connsiteY9" fmla="*/ 442747 h 1383836"/>
                <a:gd name="connsiteX10" fmla="*/ 0 w 4742155"/>
                <a:gd name="connsiteY10" fmla="*/ 765683 h 1383836"/>
                <a:gd name="connsiteX11" fmla="*/ 507949 w 4742155"/>
                <a:gd name="connsiteY11" fmla="*/ 1383818 h 1383836"/>
                <a:gd name="connsiteX12" fmla="*/ 1808455 w 4742155"/>
                <a:gd name="connsiteY12" fmla="*/ 786562 h 1383836"/>
                <a:gd name="connsiteX13" fmla="*/ 4266362 w 4742155"/>
                <a:gd name="connsiteY13" fmla="*/ 745947 h 1383836"/>
                <a:gd name="connsiteX14" fmla="*/ 4217822 w 4742155"/>
                <a:gd name="connsiteY14" fmla="*/ 870229 h 1383836"/>
                <a:gd name="connsiteX15" fmla="*/ 4742155 w 4742155"/>
                <a:gd name="connsiteY15" fmla="*/ 640486 h 1383836"/>
                <a:gd name="connsiteX0" fmla="*/ 4742155 w 4742155"/>
                <a:gd name="connsiteY0" fmla="*/ 640486 h 1383818"/>
                <a:gd name="connsiteX1" fmla="*/ 4512412 w 4742155"/>
                <a:gd name="connsiteY1" fmla="*/ 115849 h 1383818"/>
                <a:gd name="connsiteX2" fmla="*/ 4462120 w 4742155"/>
                <a:gd name="connsiteY2" fmla="*/ 244627 h 1383818"/>
                <a:gd name="connsiteX3" fmla="*/ 3937483 w 4742155"/>
                <a:gd name="connsiteY3" fmla="*/ 105029 h 1383818"/>
                <a:gd name="connsiteX4" fmla="*/ 3370021 w 4742155"/>
                <a:gd name="connsiteY4" fmla="*/ 24409 h 1383818"/>
                <a:gd name="connsiteX5" fmla="*/ 2800731 w 4742155"/>
                <a:gd name="connsiteY5" fmla="*/ 25 h 1383818"/>
                <a:gd name="connsiteX6" fmla="*/ 2231517 w 4742155"/>
                <a:gd name="connsiteY6" fmla="*/ 25781 h 1383818"/>
                <a:gd name="connsiteX7" fmla="*/ 1663675 w 4742155"/>
                <a:gd name="connsiteY7" fmla="*/ 101600 h 1383818"/>
                <a:gd name="connsiteX8" fmla="*/ 1098804 w 4742155"/>
                <a:gd name="connsiteY8" fmla="*/ 234569 h 1383818"/>
                <a:gd name="connsiteX9" fmla="*/ 540410 w 4742155"/>
                <a:gd name="connsiteY9" fmla="*/ 442747 h 1383818"/>
                <a:gd name="connsiteX10" fmla="*/ 0 w 4742155"/>
                <a:gd name="connsiteY10" fmla="*/ 765683 h 1383818"/>
                <a:gd name="connsiteX11" fmla="*/ 507949 w 4742155"/>
                <a:gd name="connsiteY11" fmla="*/ 1383818 h 1383818"/>
                <a:gd name="connsiteX12" fmla="*/ 4266362 w 4742155"/>
                <a:gd name="connsiteY12" fmla="*/ 745947 h 1383818"/>
                <a:gd name="connsiteX13" fmla="*/ 4217822 w 4742155"/>
                <a:gd name="connsiteY13" fmla="*/ 870229 h 1383818"/>
                <a:gd name="connsiteX14" fmla="*/ 4742155 w 4742155"/>
                <a:gd name="connsiteY14" fmla="*/ 640486 h 1383818"/>
                <a:gd name="connsiteX0" fmla="*/ 4587469 w 4587469"/>
                <a:gd name="connsiteY0" fmla="*/ 1263963 h 2007295"/>
                <a:gd name="connsiteX1" fmla="*/ 4357726 w 4587469"/>
                <a:gd name="connsiteY1" fmla="*/ 739326 h 2007295"/>
                <a:gd name="connsiteX2" fmla="*/ 4307434 w 4587469"/>
                <a:gd name="connsiteY2" fmla="*/ 868104 h 2007295"/>
                <a:gd name="connsiteX3" fmla="*/ 3782797 w 4587469"/>
                <a:gd name="connsiteY3" fmla="*/ 728506 h 2007295"/>
                <a:gd name="connsiteX4" fmla="*/ 3215335 w 4587469"/>
                <a:gd name="connsiteY4" fmla="*/ 647886 h 2007295"/>
                <a:gd name="connsiteX5" fmla="*/ 2646045 w 4587469"/>
                <a:gd name="connsiteY5" fmla="*/ 623502 h 2007295"/>
                <a:gd name="connsiteX6" fmla="*/ 2076831 w 4587469"/>
                <a:gd name="connsiteY6" fmla="*/ 649258 h 2007295"/>
                <a:gd name="connsiteX7" fmla="*/ 1508989 w 4587469"/>
                <a:gd name="connsiteY7" fmla="*/ 725077 h 2007295"/>
                <a:gd name="connsiteX8" fmla="*/ 944118 w 4587469"/>
                <a:gd name="connsiteY8" fmla="*/ 858046 h 2007295"/>
                <a:gd name="connsiteX9" fmla="*/ 385724 w 4587469"/>
                <a:gd name="connsiteY9" fmla="*/ 1066224 h 2007295"/>
                <a:gd name="connsiteX10" fmla="*/ 0 w 4587469"/>
                <a:gd name="connsiteY10" fmla="*/ 11830 h 2007295"/>
                <a:gd name="connsiteX11" fmla="*/ 353263 w 4587469"/>
                <a:gd name="connsiteY11" fmla="*/ 2007295 h 2007295"/>
                <a:gd name="connsiteX12" fmla="*/ 4111676 w 4587469"/>
                <a:gd name="connsiteY12" fmla="*/ 1369424 h 2007295"/>
                <a:gd name="connsiteX13" fmla="*/ 4063136 w 4587469"/>
                <a:gd name="connsiteY13" fmla="*/ 1493706 h 2007295"/>
                <a:gd name="connsiteX14" fmla="*/ 4587469 w 4587469"/>
                <a:gd name="connsiteY14" fmla="*/ 1263963 h 2007295"/>
                <a:gd name="connsiteX0" fmla="*/ 4587469 w 4587469"/>
                <a:gd name="connsiteY0" fmla="*/ 1278299 h 2021631"/>
                <a:gd name="connsiteX1" fmla="*/ 4357726 w 4587469"/>
                <a:gd name="connsiteY1" fmla="*/ 753662 h 2021631"/>
                <a:gd name="connsiteX2" fmla="*/ 4307434 w 4587469"/>
                <a:gd name="connsiteY2" fmla="*/ 882440 h 2021631"/>
                <a:gd name="connsiteX3" fmla="*/ 3782797 w 4587469"/>
                <a:gd name="connsiteY3" fmla="*/ 742842 h 2021631"/>
                <a:gd name="connsiteX4" fmla="*/ 3215335 w 4587469"/>
                <a:gd name="connsiteY4" fmla="*/ 662222 h 2021631"/>
                <a:gd name="connsiteX5" fmla="*/ 2646045 w 4587469"/>
                <a:gd name="connsiteY5" fmla="*/ 637838 h 2021631"/>
                <a:gd name="connsiteX6" fmla="*/ 2076831 w 4587469"/>
                <a:gd name="connsiteY6" fmla="*/ 663594 h 2021631"/>
                <a:gd name="connsiteX7" fmla="*/ 1508989 w 4587469"/>
                <a:gd name="connsiteY7" fmla="*/ 739413 h 2021631"/>
                <a:gd name="connsiteX8" fmla="*/ 944118 w 4587469"/>
                <a:gd name="connsiteY8" fmla="*/ 872382 h 2021631"/>
                <a:gd name="connsiteX9" fmla="*/ 0 w 4587469"/>
                <a:gd name="connsiteY9" fmla="*/ 26166 h 2021631"/>
                <a:gd name="connsiteX10" fmla="*/ 353263 w 4587469"/>
                <a:gd name="connsiteY10" fmla="*/ 2021631 h 2021631"/>
                <a:gd name="connsiteX11" fmla="*/ 4111676 w 4587469"/>
                <a:gd name="connsiteY11" fmla="*/ 1383760 h 2021631"/>
                <a:gd name="connsiteX12" fmla="*/ 4063136 w 4587469"/>
                <a:gd name="connsiteY12" fmla="*/ 1508042 h 2021631"/>
                <a:gd name="connsiteX13" fmla="*/ 4587469 w 4587469"/>
                <a:gd name="connsiteY13" fmla="*/ 1278299 h 2021631"/>
                <a:gd name="connsiteX0" fmla="*/ 4587469 w 4587469"/>
                <a:gd name="connsiteY0" fmla="*/ 1287480 h 2030812"/>
                <a:gd name="connsiteX1" fmla="*/ 4357726 w 4587469"/>
                <a:gd name="connsiteY1" fmla="*/ 762843 h 2030812"/>
                <a:gd name="connsiteX2" fmla="*/ 4307434 w 4587469"/>
                <a:gd name="connsiteY2" fmla="*/ 891621 h 2030812"/>
                <a:gd name="connsiteX3" fmla="*/ 3782797 w 4587469"/>
                <a:gd name="connsiteY3" fmla="*/ 752023 h 2030812"/>
                <a:gd name="connsiteX4" fmla="*/ 3215335 w 4587469"/>
                <a:gd name="connsiteY4" fmla="*/ 671403 h 2030812"/>
                <a:gd name="connsiteX5" fmla="*/ 2646045 w 4587469"/>
                <a:gd name="connsiteY5" fmla="*/ 647019 h 2030812"/>
                <a:gd name="connsiteX6" fmla="*/ 2076831 w 4587469"/>
                <a:gd name="connsiteY6" fmla="*/ 672775 h 2030812"/>
                <a:gd name="connsiteX7" fmla="*/ 1508989 w 4587469"/>
                <a:gd name="connsiteY7" fmla="*/ 748594 h 2030812"/>
                <a:gd name="connsiteX8" fmla="*/ 0 w 4587469"/>
                <a:gd name="connsiteY8" fmla="*/ 35347 h 2030812"/>
                <a:gd name="connsiteX9" fmla="*/ 353263 w 4587469"/>
                <a:gd name="connsiteY9" fmla="*/ 2030812 h 2030812"/>
                <a:gd name="connsiteX10" fmla="*/ 4111676 w 4587469"/>
                <a:gd name="connsiteY10" fmla="*/ 1392941 h 2030812"/>
                <a:gd name="connsiteX11" fmla="*/ 4063136 w 4587469"/>
                <a:gd name="connsiteY11" fmla="*/ 1517223 h 2030812"/>
                <a:gd name="connsiteX12" fmla="*/ 4587469 w 4587469"/>
                <a:gd name="connsiteY12" fmla="*/ 1287480 h 2030812"/>
                <a:gd name="connsiteX0" fmla="*/ 4587469 w 4587469"/>
                <a:gd name="connsiteY0" fmla="*/ 1293933 h 2037265"/>
                <a:gd name="connsiteX1" fmla="*/ 4357726 w 4587469"/>
                <a:gd name="connsiteY1" fmla="*/ 769296 h 2037265"/>
                <a:gd name="connsiteX2" fmla="*/ 4307434 w 4587469"/>
                <a:gd name="connsiteY2" fmla="*/ 898074 h 2037265"/>
                <a:gd name="connsiteX3" fmla="*/ 3782797 w 4587469"/>
                <a:gd name="connsiteY3" fmla="*/ 758476 h 2037265"/>
                <a:gd name="connsiteX4" fmla="*/ 3215335 w 4587469"/>
                <a:gd name="connsiteY4" fmla="*/ 677856 h 2037265"/>
                <a:gd name="connsiteX5" fmla="*/ 2646045 w 4587469"/>
                <a:gd name="connsiteY5" fmla="*/ 653472 h 2037265"/>
                <a:gd name="connsiteX6" fmla="*/ 2076831 w 4587469"/>
                <a:gd name="connsiteY6" fmla="*/ 679228 h 2037265"/>
                <a:gd name="connsiteX7" fmla="*/ 0 w 4587469"/>
                <a:gd name="connsiteY7" fmla="*/ 41800 h 2037265"/>
                <a:gd name="connsiteX8" fmla="*/ 353263 w 4587469"/>
                <a:gd name="connsiteY8" fmla="*/ 2037265 h 2037265"/>
                <a:gd name="connsiteX9" fmla="*/ 4111676 w 4587469"/>
                <a:gd name="connsiteY9" fmla="*/ 1399394 h 2037265"/>
                <a:gd name="connsiteX10" fmla="*/ 4063136 w 4587469"/>
                <a:gd name="connsiteY10" fmla="*/ 1523676 h 2037265"/>
                <a:gd name="connsiteX11" fmla="*/ 4587469 w 4587469"/>
                <a:gd name="connsiteY11" fmla="*/ 1293933 h 2037265"/>
                <a:gd name="connsiteX0" fmla="*/ 4587469 w 4587469"/>
                <a:gd name="connsiteY0" fmla="*/ 1296603 h 2039935"/>
                <a:gd name="connsiteX1" fmla="*/ 4357726 w 4587469"/>
                <a:gd name="connsiteY1" fmla="*/ 771966 h 2039935"/>
                <a:gd name="connsiteX2" fmla="*/ 4307434 w 4587469"/>
                <a:gd name="connsiteY2" fmla="*/ 900744 h 2039935"/>
                <a:gd name="connsiteX3" fmla="*/ 3782797 w 4587469"/>
                <a:gd name="connsiteY3" fmla="*/ 761146 h 2039935"/>
                <a:gd name="connsiteX4" fmla="*/ 3215335 w 4587469"/>
                <a:gd name="connsiteY4" fmla="*/ 680526 h 2039935"/>
                <a:gd name="connsiteX5" fmla="*/ 2646045 w 4587469"/>
                <a:gd name="connsiteY5" fmla="*/ 656142 h 2039935"/>
                <a:gd name="connsiteX6" fmla="*/ 0 w 4587469"/>
                <a:gd name="connsiteY6" fmla="*/ 44470 h 2039935"/>
                <a:gd name="connsiteX7" fmla="*/ 353263 w 4587469"/>
                <a:gd name="connsiteY7" fmla="*/ 2039935 h 2039935"/>
                <a:gd name="connsiteX8" fmla="*/ 4111676 w 4587469"/>
                <a:gd name="connsiteY8" fmla="*/ 1402064 h 2039935"/>
                <a:gd name="connsiteX9" fmla="*/ 4063136 w 4587469"/>
                <a:gd name="connsiteY9" fmla="*/ 1526346 h 2039935"/>
                <a:gd name="connsiteX10" fmla="*/ 4587469 w 4587469"/>
                <a:gd name="connsiteY10" fmla="*/ 1296603 h 2039935"/>
                <a:gd name="connsiteX0" fmla="*/ 4587469 w 4587469"/>
                <a:gd name="connsiteY0" fmla="*/ 1294832 h 2038164"/>
                <a:gd name="connsiteX1" fmla="*/ 4357726 w 4587469"/>
                <a:gd name="connsiteY1" fmla="*/ 770195 h 2038164"/>
                <a:gd name="connsiteX2" fmla="*/ 4307434 w 4587469"/>
                <a:gd name="connsiteY2" fmla="*/ 898973 h 2038164"/>
                <a:gd name="connsiteX3" fmla="*/ 3782797 w 4587469"/>
                <a:gd name="connsiteY3" fmla="*/ 759375 h 2038164"/>
                <a:gd name="connsiteX4" fmla="*/ 3215335 w 4587469"/>
                <a:gd name="connsiteY4" fmla="*/ 678755 h 2038164"/>
                <a:gd name="connsiteX5" fmla="*/ 0 w 4587469"/>
                <a:gd name="connsiteY5" fmla="*/ 42699 h 2038164"/>
                <a:gd name="connsiteX6" fmla="*/ 353263 w 4587469"/>
                <a:gd name="connsiteY6" fmla="*/ 2038164 h 2038164"/>
                <a:gd name="connsiteX7" fmla="*/ 4111676 w 4587469"/>
                <a:gd name="connsiteY7" fmla="*/ 1400293 h 2038164"/>
                <a:gd name="connsiteX8" fmla="*/ 4063136 w 4587469"/>
                <a:gd name="connsiteY8" fmla="*/ 1524575 h 2038164"/>
                <a:gd name="connsiteX9" fmla="*/ 4587469 w 4587469"/>
                <a:gd name="connsiteY9" fmla="*/ 1294832 h 2038164"/>
                <a:gd name="connsiteX0" fmla="*/ 4587469 w 4587469"/>
                <a:gd name="connsiteY0" fmla="*/ 1288503 h 2031835"/>
                <a:gd name="connsiteX1" fmla="*/ 4357726 w 4587469"/>
                <a:gd name="connsiteY1" fmla="*/ 763866 h 2031835"/>
                <a:gd name="connsiteX2" fmla="*/ 4307434 w 4587469"/>
                <a:gd name="connsiteY2" fmla="*/ 892644 h 2031835"/>
                <a:gd name="connsiteX3" fmla="*/ 3782797 w 4587469"/>
                <a:gd name="connsiteY3" fmla="*/ 753046 h 2031835"/>
                <a:gd name="connsiteX4" fmla="*/ 0 w 4587469"/>
                <a:gd name="connsiteY4" fmla="*/ 36370 h 2031835"/>
                <a:gd name="connsiteX5" fmla="*/ 353263 w 4587469"/>
                <a:gd name="connsiteY5" fmla="*/ 2031835 h 2031835"/>
                <a:gd name="connsiteX6" fmla="*/ 4111676 w 4587469"/>
                <a:gd name="connsiteY6" fmla="*/ 1393964 h 2031835"/>
                <a:gd name="connsiteX7" fmla="*/ 4063136 w 4587469"/>
                <a:gd name="connsiteY7" fmla="*/ 1518246 h 2031835"/>
                <a:gd name="connsiteX8" fmla="*/ 4587469 w 4587469"/>
                <a:gd name="connsiteY8" fmla="*/ 1288503 h 2031835"/>
                <a:gd name="connsiteX0" fmla="*/ 4587469 w 4587469"/>
                <a:gd name="connsiteY0" fmla="*/ 1277726 h 2021058"/>
                <a:gd name="connsiteX1" fmla="*/ 4357726 w 4587469"/>
                <a:gd name="connsiteY1" fmla="*/ 753089 h 2021058"/>
                <a:gd name="connsiteX2" fmla="*/ 4307434 w 4587469"/>
                <a:gd name="connsiteY2" fmla="*/ 881867 h 2021058"/>
                <a:gd name="connsiteX3" fmla="*/ 0 w 4587469"/>
                <a:gd name="connsiteY3" fmla="*/ 25593 h 2021058"/>
                <a:gd name="connsiteX4" fmla="*/ 353263 w 4587469"/>
                <a:gd name="connsiteY4" fmla="*/ 2021058 h 2021058"/>
                <a:gd name="connsiteX5" fmla="*/ 4111676 w 4587469"/>
                <a:gd name="connsiteY5" fmla="*/ 1383187 h 2021058"/>
                <a:gd name="connsiteX6" fmla="*/ 4063136 w 4587469"/>
                <a:gd name="connsiteY6" fmla="*/ 1507469 h 2021058"/>
                <a:gd name="connsiteX7" fmla="*/ 4587469 w 4587469"/>
                <a:gd name="connsiteY7" fmla="*/ 1277726 h 2021058"/>
                <a:gd name="connsiteX0" fmla="*/ 4587469 w 4587469"/>
                <a:gd name="connsiteY0" fmla="*/ 1281639 h 2024971"/>
                <a:gd name="connsiteX1" fmla="*/ 4357726 w 4587469"/>
                <a:gd name="connsiteY1" fmla="*/ 757002 h 2024971"/>
                <a:gd name="connsiteX2" fmla="*/ 4307434 w 4587469"/>
                <a:gd name="connsiteY2" fmla="*/ 885780 h 2024971"/>
                <a:gd name="connsiteX3" fmla="*/ 0 w 4587469"/>
                <a:gd name="connsiteY3" fmla="*/ 29506 h 2024971"/>
                <a:gd name="connsiteX4" fmla="*/ 353263 w 4587469"/>
                <a:gd name="connsiteY4" fmla="*/ 2024971 h 2024971"/>
                <a:gd name="connsiteX5" fmla="*/ 4111676 w 4587469"/>
                <a:gd name="connsiteY5" fmla="*/ 1387100 h 2024971"/>
                <a:gd name="connsiteX6" fmla="*/ 4063136 w 4587469"/>
                <a:gd name="connsiteY6" fmla="*/ 1511382 h 2024971"/>
                <a:gd name="connsiteX7" fmla="*/ 4587469 w 4587469"/>
                <a:gd name="connsiteY7" fmla="*/ 1281639 h 2024971"/>
                <a:gd name="connsiteX0" fmla="*/ 4587469 w 4587469"/>
                <a:gd name="connsiteY0" fmla="*/ 1255384 h 1998716"/>
                <a:gd name="connsiteX1" fmla="*/ 4357726 w 4587469"/>
                <a:gd name="connsiteY1" fmla="*/ 730747 h 1998716"/>
                <a:gd name="connsiteX2" fmla="*/ 4307434 w 4587469"/>
                <a:gd name="connsiteY2" fmla="*/ 859525 h 1998716"/>
                <a:gd name="connsiteX3" fmla="*/ 0 w 4587469"/>
                <a:gd name="connsiteY3" fmla="*/ 3251 h 1998716"/>
                <a:gd name="connsiteX4" fmla="*/ 353263 w 4587469"/>
                <a:gd name="connsiteY4" fmla="*/ 1998716 h 1998716"/>
                <a:gd name="connsiteX5" fmla="*/ 4111676 w 4587469"/>
                <a:gd name="connsiteY5" fmla="*/ 1360845 h 1998716"/>
                <a:gd name="connsiteX6" fmla="*/ 4063136 w 4587469"/>
                <a:gd name="connsiteY6" fmla="*/ 1485127 h 1998716"/>
                <a:gd name="connsiteX7" fmla="*/ 4587469 w 4587469"/>
                <a:gd name="connsiteY7" fmla="*/ 1255384 h 1998716"/>
                <a:gd name="connsiteX0" fmla="*/ 4587469 w 4587469"/>
                <a:gd name="connsiteY0" fmla="*/ 1255384 h 1485127"/>
                <a:gd name="connsiteX1" fmla="*/ 4357726 w 4587469"/>
                <a:gd name="connsiteY1" fmla="*/ 730747 h 1485127"/>
                <a:gd name="connsiteX2" fmla="*/ 4307434 w 4587469"/>
                <a:gd name="connsiteY2" fmla="*/ 859525 h 1485127"/>
                <a:gd name="connsiteX3" fmla="*/ 0 w 4587469"/>
                <a:gd name="connsiteY3" fmla="*/ 3251 h 1485127"/>
                <a:gd name="connsiteX4" fmla="*/ 32962 w 4587469"/>
                <a:gd name="connsiteY4" fmla="*/ 687898 h 1485127"/>
                <a:gd name="connsiteX5" fmla="*/ 4111676 w 4587469"/>
                <a:gd name="connsiteY5" fmla="*/ 1360845 h 1485127"/>
                <a:gd name="connsiteX6" fmla="*/ 4063136 w 4587469"/>
                <a:gd name="connsiteY6" fmla="*/ 1485127 h 1485127"/>
                <a:gd name="connsiteX7" fmla="*/ 4587469 w 4587469"/>
                <a:gd name="connsiteY7" fmla="*/ 1255384 h 1485127"/>
                <a:gd name="connsiteX0" fmla="*/ 4587469 w 4587469"/>
                <a:gd name="connsiteY0" fmla="*/ 1255384 h 1485127"/>
                <a:gd name="connsiteX1" fmla="*/ 4357726 w 4587469"/>
                <a:gd name="connsiteY1" fmla="*/ 730747 h 1485127"/>
                <a:gd name="connsiteX2" fmla="*/ 4307434 w 4587469"/>
                <a:gd name="connsiteY2" fmla="*/ 859525 h 1485127"/>
                <a:gd name="connsiteX3" fmla="*/ 0 w 4587469"/>
                <a:gd name="connsiteY3" fmla="*/ 3251 h 1485127"/>
                <a:gd name="connsiteX4" fmla="*/ 32962 w 4587469"/>
                <a:gd name="connsiteY4" fmla="*/ 687898 h 1485127"/>
                <a:gd name="connsiteX5" fmla="*/ 4111676 w 4587469"/>
                <a:gd name="connsiteY5" fmla="*/ 1360845 h 1485127"/>
                <a:gd name="connsiteX6" fmla="*/ 4063136 w 4587469"/>
                <a:gd name="connsiteY6" fmla="*/ 1485127 h 1485127"/>
                <a:gd name="connsiteX7" fmla="*/ 4587469 w 4587469"/>
                <a:gd name="connsiteY7" fmla="*/ 1255384 h 1485127"/>
                <a:gd name="connsiteX0" fmla="*/ 4587469 w 4587469"/>
                <a:gd name="connsiteY0" fmla="*/ 1255384 h 1485127"/>
                <a:gd name="connsiteX1" fmla="*/ 4357726 w 4587469"/>
                <a:gd name="connsiteY1" fmla="*/ 730747 h 1485127"/>
                <a:gd name="connsiteX2" fmla="*/ 4307434 w 4587469"/>
                <a:gd name="connsiteY2" fmla="*/ 859525 h 1485127"/>
                <a:gd name="connsiteX3" fmla="*/ 0 w 4587469"/>
                <a:gd name="connsiteY3" fmla="*/ 3251 h 1485127"/>
                <a:gd name="connsiteX4" fmla="*/ 32962 w 4587469"/>
                <a:gd name="connsiteY4" fmla="*/ 687898 h 1485127"/>
                <a:gd name="connsiteX5" fmla="*/ 4111676 w 4587469"/>
                <a:gd name="connsiteY5" fmla="*/ 1360845 h 1485127"/>
                <a:gd name="connsiteX6" fmla="*/ 4063136 w 4587469"/>
                <a:gd name="connsiteY6" fmla="*/ 1485127 h 1485127"/>
                <a:gd name="connsiteX7" fmla="*/ 4587469 w 4587469"/>
                <a:gd name="connsiteY7" fmla="*/ 1255384 h 1485127"/>
                <a:gd name="connsiteX0" fmla="*/ 4587469 w 4587469"/>
                <a:gd name="connsiteY0" fmla="*/ 1258139 h 1487882"/>
                <a:gd name="connsiteX1" fmla="*/ 4357726 w 4587469"/>
                <a:gd name="connsiteY1" fmla="*/ 733502 h 1487882"/>
                <a:gd name="connsiteX2" fmla="*/ 4307434 w 4587469"/>
                <a:gd name="connsiteY2" fmla="*/ 862280 h 1487882"/>
                <a:gd name="connsiteX3" fmla="*/ 0 w 4587469"/>
                <a:gd name="connsiteY3" fmla="*/ 6006 h 1487882"/>
                <a:gd name="connsiteX4" fmla="*/ 32962 w 4587469"/>
                <a:gd name="connsiteY4" fmla="*/ 690653 h 1487882"/>
                <a:gd name="connsiteX5" fmla="*/ 4111676 w 4587469"/>
                <a:gd name="connsiteY5" fmla="*/ 1363600 h 1487882"/>
                <a:gd name="connsiteX6" fmla="*/ 4063136 w 4587469"/>
                <a:gd name="connsiteY6" fmla="*/ 1487882 h 1487882"/>
                <a:gd name="connsiteX7" fmla="*/ 4587469 w 4587469"/>
                <a:gd name="connsiteY7" fmla="*/ 1258139 h 1487882"/>
                <a:gd name="connsiteX0" fmla="*/ 4587469 w 4587469"/>
                <a:gd name="connsiteY0" fmla="*/ 1259060 h 1488803"/>
                <a:gd name="connsiteX1" fmla="*/ 4357726 w 4587469"/>
                <a:gd name="connsiteY1" fmla="*/ 734423 h 1488803"/>
                <a:gd name="connsiteX2" fmla="*/ 4307434 w 4587469"/>
                <a:gd name="connsiteY2" fmla="*/ 863201 h 1488803"/>
                <a:gd name="connsiteX3" fmla="*/ 0 w 4587469"/>
                <a:gd name="connsiteY3" fmla="*/ 6927 h 1488803"/>
                <a:gd name="connsiteX4" fmla="*/ 32962 w 4587469"/>
                <a:gd name="connsiteY4" fmla="*/ 691574 h 1488803"/>
                <a:gd name="connsiteX5" fmla="*/ 4111676 w 4587469"/>
                <a:gd name="connsiteY5" fmla="*/ 1364521 h 1488803"/>
                <a:gd name="connsiteX6" fmla="*/ 4063136 w 4587469"/>
                <a:gd name="connsiteY6" fmla="*/ 1488803 h 1488803"/>
                <a:gd name="connsiteX7" fmla="*/ 4587469 w 4587469"/>
                <a:gd name="connsiteY7" fmla="*/ 1259060 h 1488803"/>
                <a:gd name="connsiteX0" fmla="*/ 4587469 w 4587469"/>
                <a:gd name="connsiteY0" fmla="*/ 1259778 h 1489521"/>
                <a:gd name="connsiteX1" fmla="*/ 4357726 w 4587469"/>
                <a:gd name="connsiteY1" fmla="*/ 735141 h 1489521"/>
                <a:gd name="connsiteX2" fmla="*/ 4307434 w 4587469"/>
                <a:gd name="connsiteY2" fmla="*/ 863919 h 1489521"/>
                <a:gd name="connsiteX3" fmla="*/ 0 w 4587469"/>
                <a:gd name="connsiteY3" fmla="*/ 7645 h 1489521"/>
                <a:gd name="connsiteX4" fmla="*/ 32962 w 4587469"/>
                <a:gd name="connsiteY4" fmla="*/ 692292 h 1489521"/>
                <a:gd name="connsiteX5" fmla="*/ 4111676 w 4587469"/>
                <a:gd name="connsiteY5" fmla="*/ 1365239 h 1489521"/>
                <a:gd name="connsiteX6" fmla="*/ 4063136 w 4587469"/>
                <a:gd name="connsiteY6" fmla="*/ 1489521 h 1489521"/>
                <a:gd name="connsiteX7" fmla="*/ 4587469 w 4587469"/>
                <a:gd name="connsiteY7" fmla="*/ 1259778 h 1489521"/>
                <a:gd name="connsiteX0" fmla="*/ 4587469 w 4587469"/>
                <a:gd name="connsiteY0" fmla="*/ 1259778 h 1482660"/>
                <a:gd name="connsiteX1" fmla="*/ 4357726 w 4587469"/>
                <a:gd name="connsiteY1" fmla="*/ 735141 h 1482660"/>
                <a:gd name="connsiteX2" fmla="*/ 4307434 w 4587469"/>
                <a:gd name="connsiteY2" fmla="*/ 863919 h 1482660"/>
                <a:gd name="connsiteX3" fmla="*/ 0 w 4587469"/>
                <a:gd name="connsiteY3" fmla="*/ 7645 h 1482660"/>
                <a:gd name="connsiteX4" fmla="*/ 32962 w 4587469"/>
                <a:gd name="connsiteY4" fmla="*/ 692292 h 1482660"/>
                <a:gd name="connsiteX5" fmla="*/ 4111676 w 4587469"/>
                <a:gd name="connsiteY5" fmla="*/ 1365239 h 1482660"/>
                <a:gd name="connsiteX6" fmla="*/ 4070127 w 4587469"/>
                <a:gd name="connsiteY6" fmla="*/ 1482660 h 1482660"/>
                <a:gd name="connsiteX7" fmla="*/ 4587469 w 4587469"/>
                <a:gd name="connsiteY7" fmla="*/ 1259778 h 1482660"/>
                <a:gd name="connsiteX0" fmla="*/ 4587469 w 4587469"/>
                <a:gd name="connsiteY0" fmla="*/ 1282400 h 1505282"/>
                <a:gd name="connsiteX1" fmla="*/ 4357726 w 4587469"/>
                <a:gd name="connsiteY1" fmla="*/ 757763 h 1505282"/>
                <a:gd name="connsiteX2" fmla="*/ 4307434 w 4587469"/>
                <a:gd name="connsiteY2" fmla="*/ 886541 h 1505282"/>
                <a:gd name="connsiteX3" fmla="*/ 0 w 4587469"/>
                <a:gd name="connsiteY3" fmla="*/ 30267 h 1505282"/>
                <a:gd name="connsiteX4" fmla="*/ 32962 w 4587469"/>
                <a:gd name="connsiteY4" fmla="*/ 714914 h 1505282"/>
                <a:gd name="connsiteX5" fmla="*/ 4111676 w 4587469"/>
                <a:gd name="connsiteY5" fmla="*/ 1387861 h 1505282"/>
                <a:gd name="connsiteX6" fmla="*/ 4070127 w 4587469"/>
                <a:gd name="connsiteY6" fmla="*/ 1505282 h 1505282"/>
                <a:gd name="connsiteX7" fmla="*/ 4587469 w 4587469"/>
                <a:gd name="connsiteY7" fmla="*/ 1282400 h 1505282"/>
                <a:gd name="connsiteX0" fmla="*/ 4587469 w 4587469"/>
                <a:gd name="connsiteY0" fmla="*/ 1282400 h 1505282"/>
                <a:gd name="connsiteX1" fmla="*/ 4357726 w 4587469"/>
                <a:gd name="connsiteY1" fmla="*/ 757763 h 1505282"/>
                <a:gd name="connsiteX2" fmla="*/ 4307434 w 4587469"/>
                <a:gd name="connsiteY2" fmla="*/ 886541 h 1505282"/>
                <a:gd name="connsiteX3" fmla="*/ 0 w 4587469"/>
                <a:gd name="connsiteY3" fmla="*/ 30267 h 1505282"/>
                <a:gd name="connsiteX4" fmla="*/ 32962 w 4587469"/>
                <a:gd name="connsiteY4" fmla="*/ 714914 h 1505282"/>
                <a:gd name="connsiteX5" fmla="*/ 4111676 w 4587469"/>
                <a:gd name="connsiteY5" fmla="*/ 1387861 h 1505282"/>
                <a:gd name="connsiteX6" fmla="*/ 4070127 w 4587469"/>
                <a:gd name="connsiteY6" fmla="*/ 1505282 h 1505282"/>
                <a:gd name="connsiteX7" fmla="*/ 4587469 w 4587469"/>
                <a:gd name="connsiteY7" fmla="*/ 1282400 h 1505282"/>
                <a:gd name="connsiteX0" fmla="*/ 4587469 w 4587469"/>
                <a:gd name="connsiteY0" fmla="*/ 1282400 h 1505282"/>
                <a:gd name="connsiteX1" fmla="*/ 4357726 w 4587469"/>
                <a:gd name="connsiteY1" fmla="*/ 757763 h 1505282"/>
                <a:gd name="connsiteX2" fmla="*/ 4307434 w 4587469"/>
                <a:gd name="connsiteY2" fmla="*/ 886541 h 1505282"/>
                <a:gd name="connsiteX3" fmla="*/ 0 w 4587469"/>
                <a:gd name="connsiteY3" fmla="*/ 30267 h 1505282"/>
                <a:gd name="connsiteX4" fmla="*/ 32962 w 4587469"/>
                <a:gd name="connsiteY4" fmla="*/ 714914 h 1505282"/>
                <a:gd name="connsiteX5" fmla="*/ 4111676 w 4587469"/>
                <a:gd name="connsiteY5" fmla="*/ 1387861 h 1505282"/>
                <a:gd name="connsiteX6" fmla="*/ 4070127 w 4587469"/>
                <a:gd name="connsiteY6" fmla="*/ 1505282 h 1505282"/>
                <a:gd name="connsiteX7" fmla="*/ 4587469 w 4587469"/>
                <a:gd name="connsiteY7" fmla="*/ 1282400 h 1505282"/>
                <a:gd name="connsiteX0" fmla="*/ 4587469 w 4587469"/>
                <a:gd name="connsiteY0" fmla="*/ 1283278 h 1506160"/>
                <a:gd name="connsiteX1" fmla="*/ 4357726 w 4587469"/>
                <a:gd name="connsiteY1" fmla="*/ 758641 h 1506160"/>
                <a:gd name="connsiteX2" fmla="*/ 4307434 w 4587469"/>
                <a:gd name="connsiteY2" fmla="*/ 887419 h 1506160"/>
                <a:gd name="connsiteX3" fmla="*/ 0 w 4587469"/>
                <a:gd name="connsiteY3" fmla="*/ 31145 h 1506160"/>
                <a:gd name="connsiteX4" fmla="*/ 32962 w 4587469"/>
                <a:gd name="connsiteY4" fmla="*/ 715792 h 1506160"/>
                <a:gd name="connsiteX5" fmla="*/ 4111676 w 4587469"/>
                <a:gd name="connsiteY5" fmla="*/ 1388739 h 1506160"/>
                <a:gd name="connsiteX6" fmla="*/ 4070127 w 4587469"/>
                <a:gd name="connsiteY6" fmla="*/ 1506160 h 1506160"/>
                <a:gd name="connsiteX7" fmla="*/ 4587469 w 4587469"/>
                <a:gd name="connsiteY7" fmla="*/ 1283278 h 150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7469" h="1506160">
                  <a:moveTo>
                    <a:pt x="4587469" y="1283278"/>
                  </a:moveTo>
                  <a:lnTo>
                    <a:pt x="4357726" y="758641"/>
                  </a:lnTo>
                  <a:lnTo>
                    <a:pt x="4307434" y="887419"/>
                  </a:lnTo>
                  <a:cubicBezTo>
                    <a:pt x="3241605" y="523467"/>
                    <a:pt x="1217904" y="-152903"/>
                    <a:pt x="0" y="31145"/>
                  </a:cubicBezTo>
                  <a:lnTo>
                    <a:pt x="32962" y="715792"/>
                  </a:lnTo>
                  <a:cubicBezTo>
                    <a:pt x="837954" y="459368"/>
                    <a:pt x="2955359" y="967304"/>
                    <a:pt x="4111676" y="1388739"/>
                  </a:cubicBezTo>
                  <a:lnTo>
                    <a:pt x="4070127" y="1506160"/>
                  </a:lnTo>
                  <a:lnTo>
                    <a:pt x="4587469" y="1283278"/>
                  </a:lnTo>
                  <a:close/>
                </a:path>
              </a:pathLst>
            </a:custGeom>
            <a:noFill/>
            <a:ln w="19856" cap="flat">
              <a:gradFill flip="none" rotWithShape="1">
                <a:gsLst>
                  <a:gs pos="0">
                    <a:schemeClr val="bg1">
                      <a:alpha val="0"/>
                    </a:schemeClr>
                  </a:gs>
                  <a:gs pos="48000">
                    <a:srgbClr val="66B512"/>
                  </a:gs>
                </a:gsLst>
                <a:lin ang="0" scaled="1"/>
                <a:tileRect/>
              </a:gradFill>
              <a:prstDash val="solid"/>
              <a:miter/>
            </a:ln>
          </p:spPr>
          <p:txBody>
            <a:bodyPr rtlCol="0" anchor="ctr"/>
            <a:lstStyle/>
            <a:p>
              <a:pPr defTabSz="609402">
                <a:defRPr/>
              </a:pPr>
              <a:endParaRPr lang="en-GB" sz="1799">
                <a:solidFill>
                  <a:srgbClr val="53585A"/>
                </a:solidFill>
                <a:cs typeface="+mn-cs"/>
              </a:endParaRPr>
            </a:p>
          </p:txBody>
        </p:sp>
      </p:grpSp>
      <p:grpSp>
        <p:nvGrpSpPr>
          <p:cNvPr id="185" name="Group 184">
            <a:extLst>
              <a:ext uri="{FF2B5EF4-FFF2-40B4-BE49-F238E27FC236}">
                <a16:creationId xmlns:a16="http://schemas.microsoft.com/office/drawing/2014/main" id="{A6062689-2BC9-4A54-A481-735631C3F088}"/>
              </a:ext>
            </a:extLst>
          </p:cNvPr>
          <p:cNvGrpSpPr/>
          <p:nvPr/>
        </p:nvGrpSpPr>
        <p:grpSpPr>
          <a:xfrm>
            <a:off x="2981365" y="3524645"/>
            <a:ext cx="4816812" cy="1328989"/>
            <a:chOff x="2927214" y="3524669"/>
            <a:chExt cx="4657420" cy="1329335"/>
          </a:xfrm>
        </p:grpSpPr>
        <p:sp>
          <p:nvSpPr>
            <p:cNvPr id="186" name="Rectangle 185">
              <a:extLst>
                <a:ext uri="{FF2B5EF4-FFF2-40B4-BE49-F238E27FC236}">
                  <a16:creationId xmlns:a16="http://schemas.microsoft.com/office/drawing/2014/main" id="{0A0FC28A-B1D5-4AF8-82F8-BFF729951137}"/>
                </a:ext>
              </a:extLst>
            </p:cNvPr>
            <p:cNvSpPr/>
            <p:nvPr/>
          </p:nvSpPr>
          <p:spPr>
            <a:xfrm rot="900000">
              <a:off x="4284702" y="4409145"/>
              <a:ext cx="2044149" cy="252000"/>
            </a:xfrm>
            <a:prstGeom prst="rect">
              <a:avLst/>
            </a:prstGeom>
          </p:spPr>
          <p:txBody>
            <a:bodyPr spcFirstLastPara="1" wrap="none" numCol="1">
              <a:prstTxWarp prst="textArchDown">
                <a:avLst/>
              </a:prstTxWarp>
              <a:spAutoFit/>
            </a:bodyPr>
            <a:lstStyle/>
            <a:p>
              <a:pPr algn="ctr" defTabSz="609402">
                <a:defRPr/>
              </a:pPr>
              <a:r>
                <a:rPr lang="en-GB" sz="1400" b="1">
                  <a:solidFill>
                    <a:srgbClr val="FFFFFF">
                      <a:lumMod val="50000"/>
                    </a:srgbClr>
                  </a:solidFill>
                  <a:latin typeface="Arial" panose="020B0604020202020204" pitchFamily="34" charset="0"/>
                  <a:cs typeface="Arial" panose="020B0604020202020204" pitchFamily="34" charset="0"/>
                </a:rPr>
                <a:t>Homeostatic action</a:t>
              </a:r>
            </a:p>
          </p:txBody>
        </p:sp>
        <p:sp>
          <p:nvSpPr>
            <p:cNvPr id="187" name="Graphic 145">
              <a:extLst>
                <a:ext uri="{FF2B5EF4-FFF2-40B4-BE49-F238E27FC236}">
                  <a16:creationId xmlns:a16="http://schemas.microsoft.com/office/drawing/2014/main" id="{903DD8D6-DDF5-4B51-A25C-7CA361BA29F6}"/>
                </a:ext>
              </a:extLst>
            </p:cNvPr>
            <p:cNvSpPr/>
            <p:nvPr/>
          </p:nvSpPr>
          <p:spPr>
            <a:xfrm rot="479167">
              <a:off x="2927214" y="3524669"/>
              <a:ext cx="4657420" cy="1329335"/>
            </a:xfrm>
            <a:custGeom>
              <a:avLst/>
              <a:gdLst>
                <a:gd name="connsiteX0" fmla="*/ 4657420 w 4657420"/>
                <a:gd name="connsiteY0" fmla="*/ 1014222 h 1329335"/>
                <a:gd name="connsiteX1" fmla="*/ 4388587 w 4657420"/>
                <a:gd name="connsiteY1" fmla="*/ 827608 h 1329335"/>
                <a:gd name="connsiteX2" fmla="*/ 4402607 w 4657420"/>
                <a:gd name="connsiteY2" fmla="*/ 904875 h 1329335"/>
                <a:gd name="connsiteX3" fmla="*/ 3328188 w 4657420"/>
                <a:gd name="connsiteY3" fmla="*/ 982675 h 1329335"/>
                <a:gd name="connsiteX4" fmla="*/ 2775280 w 4657420"/>
                <a:gd name="connsiteY4" fmla="*/ 959053 h 1329335"/>
                <a:gd name="connsiteX5" fmla="*/ 2228774 w 4657420"/>
                <a:gd name="connsiteY5" fmla="*/ 889025 h 1329335"/>
                <a:gd name="connsiteX6" fmla="*/ 1695602 w 4657420"/>
                <a:gd name="connsiteY6" fmla="*/ 767334 h 1329335"/>
                <a:gd name="connsiteX7" fmla="*/ 1187120 w 4657420"/>
                <a:gd name="connsiteY7" fmla="*/ 585597 h 1329335"/>
                <a:gd name="connsiteX8" fmla="*/ 1156411 w 4657420"/>
                <a:gd name="connsiteY8" fmla="*/ 572262 h 1329335"/>
                <a:gd name="connsiteX9" fmla="*/ 1126007 w 4657420"/>
                <a:gd name="connsiteY9" fmla="*/ 558470 h 1329335"/>
                <a:gd name="connsiteX10" fmla="*/ 1065886 w 4657420"/>
                <a:gd name="connsiteY10" fmla="*/ 529666 h 1329335"/>
                <a:gd name="connsiteX11" fmla="*/ 1035863 w 4657420"/>
                <a:gd name="connsiteY11" fmla="*/ 515264 h 1329335"/>
                <a:gd name="connsiteX12" fmla="*/ 1006373 w 4657420"/>
                <a:gd name="connsiteY12" fmla="*/ 500024 h 1329335"/>
                <a:gd name="connsiteX13" fmla="*/ 947776 w 4657420"/>
                <a:gd name="connsiteY13" fmla="*/ 469087 h 1329335"/>
                <a:gd name="connsiteX14" fmla="*/ 918667 w 4657420"/>
                <a:gd name="connsiteY14" fmla="*/ 453390 h 1329335"/>
                <a:gd name="connsiteX15" fmla="*/ 890168 w 4657420"/>
                <a:gd name="connsiteY15" fmla="*/ 436855 h 1329335"/>
                <a:gd name="connsiteX16" fmla="*/ 833171 w 4657420"/>
                <a:gd name="connsiteY16" fmla="*/ 403860 h 1329335"/>
                <a:gd name="connsiteX17" fmla="*/ 777773 w 4657420"/>
                <a:gd name="connsiteY17" fmla="*/ 368884 h 1329335"/>
                <a:gd name="connsiteX18" fmla="*/ 722909 w 4657420"/>
                <a:gd name="connsiteY18" fmla="*/ 333375 h 1329335"/>
                <a:gd name="connsiteX19" fmla="*/ 338480 w 4657420"/>
                <a:gd name="connsiteY19" fmla="*/ 0 h 1329335"/>
                <a:gd name="connsiteX20" fmla="*/ 0 w 4657420"/>
                <a:gd name="connsiteY20" fmla="*/ 307315 h 1329335"/>
                <a:gd name="connsiteX21" fmla="*/ 484022 w 4657420"/>
                <a:gd name="connsiteY21" fmla="*/ 700811 h 1329335"/>
                <a:gd name="connsiteX22" fmla="*/ 549707 w 4657420"/>
                <a:gd name="connsiteY22" fmla="*/ 740359 h 1329335"/>
                <a:gd name="connsiteX23" fmla="*/ 615772 w 4657420"/>
                <a:gd name="connsiteY23" fmla="*/ 778916 h 1329335"/>
                <a:gd name="connsiteX24" fmla="*/ 682828 w 4657420"/>
                <a:gd name="connsiteY24" fmla="*/ 814883 h 1329335"/>
                <a:gd name="connsiteX25" fmla="*/ 716356 w 4657420"/>
                <a:gd name="connsiteY25" fmla="*/ 832790 h 1329335"/>
                <a:gd name="connsiteX26" fmla="*/ 750265 w 4657420"/>
                <a:gd name="connsiteY26" fmla="*/ 849630 h 1329335"/>
                <a:gd name="connsiteX27" fmla="*/ 818388 w 4657420"/>
                <a:gd name="connsiteY27" fmla="*/ 882625 h 1329335"/>
                <a:gd name="connsiteX28" fmla="*/ 852526 w 4657420"/>
                <a:gd name="connsiteY28" fmla="*/ 898855 h 1329335"/>
                <a:gd name="connsiteX29" fmla="*/ 887044 w 4657420"/>
                <a:gd name="connsiteY29" fmla="*/ 914019 h 1329335"/>
                <a:gd name="connsiteX30" fmla="*/ 956005 w 4657420"/>
                <a:gd name="connsiteY30" fmla="*/ 944270 h 1329335"/>
                <a:gd name="connsiteX31" fmla="*/ 990676 w 4657420"/>
                <a:gd name="connsiteY31" fmla="*/ 958672 h 1329335"/>
                <a:gd name="connsiteX32" fmla="*/ 1025500 w 4657420"/>
                <a:gd name="connsiteY32" fmla="*/ 972464 h 1329335"/>
                <a:gd name="connsiteX33" fmla="*/ 1591970 w 4657420"/>
                <a:gd name="connsiteY33" fmla="*/ 1153897 h 1329335"/>
                <a:gd name="connsiteX34" fmla="*/ 2169566 w 4657420"/>
                <a:gd name="connsiteY34" fmla="*/ 1265606 h 1329335"/>
                <a:gd name="connsiteX35" fmla="*/ 2751353 w 4657420"/>
                <a:gd name="connsiteY35" fmla="*/ 1320394 h 1329335"/>
                <a:gd name="connsiteX36" fmla="*/ 3333293 w 4657420"/>
                <a:gd name="connsiteY36" fmla="*/ 1325652 h 1329335"/>
                <a:gd name="connsiteX37" fmla="*/ 4457091 w 4657420"/>
                <a:gd name="connsiteY37" fmla="*/ 1205941 h 1329335"/>
                <a:gd name="connsiteX38" fmla="*/ 4471035 w 4657420"/>
                <a:gd name="connsiteY38" fmla="*/ 1283132 h 1329335"/>
                <a:gd name="connsiteX39" fmla="*/ 4657420 w 4657420"/>
                <a:gd name="connsiteY39" fmla="*/ 1014222 h 132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657420" h="1329335">
                  <a:moveTo>
                    <a:pt x="4657420" y="1014222"/>
                  </a:moveTo>
                  <a:lnTo>
                    <a:pt x="4388587" y="827608"/>
                  </a:lnTo>
                  <a:lnTo>
                    <a:pt x="4402607" y="904875"/>
                  </a:lnTo>
                  <a:cubicBezTo>
                    <a:pt x="4046601" y="956920"/>
                    <a:pt x="3687013" y="983056"/>
                    <a:pt x="3328188" y="982675"/>
                  </a:cubicBezTo>
                  <a:cubicBezTo>
                    <a:pt x="3143326" y="982599"/>
                    <a:pt x="2958770" y="974369"/>
                    <a:pt x="2775280" y="959053"/>
                  </a:cubicBezTo>
                  <a:cubicBezTo>
                    <a:pt x="2591715" y="943661"/>
                    <a:pt x="2409216" y="920648"/>
                    <a:pt x="2228774" y="889025"/>
                  </a:cubicBezTo>
                  <a:cubicBezTo>
                    <a:pt x="2048408" y="857479"/>
                    <a:pt x="1870024" y="817321"/>
                    <a:pt x="1695602" y="767334"/>
                  </a:cubicBezTo>
                  <a:cubicBezTo>
                    <a:pt x="1521257" y="717271"/>
                    <a:pt x="1350645" y="657301"/>
                    <a:pt x="1187120" y="585597"/>
                  </a:cubicBezTo>
                  <a:lnTo>
                    <a:pt x="1156411" y="572262"/>
                  </a:lnTo>
                  <a:cubicBezTo>
                    <a:pt x="1146124" y="567842"/>
                    <a:pt x="1135914" y="563423"/>
                    <a:pt x="1126007" y="558470"/>
                  </a:cubicBezTo>
                  <a:lnTo>
                    <a:pt x="1065886" y="529666"/>
                  </a:lnTo>
                  <a:lnTo>
                    <a:pt x="1035863" y="515264"/>
                  </a:lnTo>
                  <a:cubicBezTo>
                    <a:pt x="1025804" y="510540"/>
                    <a:pt x="1016203" y="505054"/>
                    <a:pt x="1006373" y="500024"/>
                  </a:cubicBezTo>
                  <a:lnTo>
                    <a:pt x="947776" y="469087"/>
                  </a:lnTo>
                  <a:cubicBezTo>
                    <a:pt x="938098" y="463829"/>
                    <a:pt x="928040" y="459029"/>
                    <a:pt x="918667" y="453390"/>
                  </a:cubicBezTo>
                  <a:lnTo>
                    <a:pt x="890168" y="436855"/>
                  </a:lnTo>
                  <a:lnTo>
                    <a:pt x="833171" y="403860"/>
                  </a:lnTo>
                  <a:cubicBezTo>
                    <a:pt x="814273" y="392735"/>
                    <a:pt x="796290" y="380467"/>
                    <a:pt x="777773" y="368884"/>
                  </a:cubicBezTo>
                  <a:cubicBezTo>
                    <a:pt x="759562" y="356997"/>
                    <a:pt x="740740" y="345796"/>
                    <a:pt x="722909" y="333375"/>
                  </a:cubicBezTo>
                  <a:cubicBezTo>
                    <a:pt x="579425" y="235839"/>
                    <a:pt x="448818" y="124435"/>
                    <a:pt x="338480" y="0"/>
                  </a:cubicBezTo>
                  <a:lnTo>
                    <a:pt x="0" y="307315"/>
                  </a:lnTo>
                  <a:cubicBezTo>
                    <a:pt x="146075" y="461620"/>
                    <a:pt x="310896" y="591388"/>
                    <a:pt x="484022" y="700811"/>
                  </a:cubicBezTo>
                  <a:cubicBezTo>
                    <a:pt x="505587" y="714680"/>
                    <a:pt x="527837" y="727100"/>
                    <a:pt x="549707" y="740359"/>
                  </a:cubicBezTo>
                  <a:cubicBezTo>
                    <a:pt x="571729" y="753161"/>
                    <a:pt x="593446" y="766724"/>
                    <a:pt x="615772" y="778916"/>
                  </a:cubicBezTo>
                  <a:lnTo>
                    <a:pt x="682828" y="814883"/>
                  </a:lnTo>
                  <a:lnTo>
                    <a:pt x="716356" y="832790"/>
                  </a:lnTo>
                  <a:cubicBezTo>
                    <a:pt x="727481" y="838886"/>
                    <a:pt x="738988" y="843991"/>
                    <a:pt x="750265" y="849630"/>
                  </a:cubicBezTo>
                  <a:lnTo>
                    <a:pt x="818388" y="882625"/>
                  </a:lnTo>
                  <a:cubicBezTo>
                    <a:pt x="829742" y="888035"/>
                    <a:pt x="841019" y="893902"/>
                    <a:pt x="852526" y="898855"/>
                  </a:cubicBezTo>
                  <a:lnTo>
                    <a:pt x="887044" y="914019"/>
                  </a:lnTo>
                  <a:lnTo>
                    <a:pt x="956005" y="944270"/>
                  </a:lnTo>
                  <a:cubicBezTo>
                    <a:pt x="967435" y="949452"/>
                    <a:pt x="979094" y="954100"/>
                    <a:pt x="990676" y="958672"/>
                  </a:cubicBezTo>
                  <a:lnTo>
                    <a:pt x="1025500" y="972464"/>
                  </a:lnTo>
                  <a:cubicBezTo>
                    <a:pt x="1211275" y="1046531"/>
                    <a:pt x="1400785" y="1105891"/>
                    <a:pt x="1591970" y="1153897"/>
                  </a:cubicBezTo>
                  <a:cubicBezTo>
                    <a:pt x="1783156" y="1201827"/>
                    <a:pt x="1976018" y="1238326"/>
                    <a:pt x="2169566" y="1265606"/>
                  </a:cubicBezTo>
                  <a:cubicBezTo>
                    <a:pt x="2363038" y="1292809"/>
                    <a:pt x="2557196" y="1310640"/>
                    <a:pt x="2751353" y="1320394"/>
                  </a:cubicBezTo>
                  <a:cubicBezTo>
                    <a:pt x="2945511" y="1329995"/>
                    <a:pt x="3139669" y="1332052"/>
                    <a:pt x="3333293" y="1325652"/>
                  </a:cubicBezTo>
                  <a:cubicBezTo>
                    <a:pt x="3710788" y="1313383"/>
                    <a:pt x="4086454" y="1273150"/>
                    <a:pt x="4457091" y="1205941"/>
                  </a:cubicBezTo>
                  <a:lnTo>
                    <a:pt x="4471035" y="1283132"/>
                  </a:lnTo>
                  <a:lnTo>
                    <a:pt x="4657420" y="1014222"/>
                  </a:lnTo>
                  <a:close/>
                </a:path>
              </a:pathLst>
            </a:custGeom>
            <a:noFill/>
            <a:ln w="19856" cap="flat">
              <a:gradFill flip="none" rotWithShape="1">
                <a:gsLst>
                  <a:gs pos="10000">
                    <a:schemeClr val="bg1">
                      <a:alpha val="0"/>
                    </a:schemeClr>
                  </a:gs>
                  <a:gs pos="48000">
                    <a:srgbClr val="CCCCCC"/>
                  </a:gs>
                </a:gsLst>
                <a:lin ang="0" scaled="1"/>
                <a:tileRect/>
              </a:gradFill>
              <a:prstDash val="solid"/>
              <a:miter/>
            </a:ln>
          </p:spPr>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defTabSz="609402">
                <a:defRPr/>
              </a:pPr>
              <a:endParaRPr lang="en-GB" sz="1799">
                <a:solidFill>
                  <a:srgbClr val="53585A"/>
                </a:solidFill>
                <a:cs typeface="+mn-cs"/>
              </a:endParaRPr>
            </a:p>
          </p:txBody>
        </p:sp>
      </p:grpSp>
      <p:grpSp>
        <p:nvGrpSpPr>
          <p:cNvPr id="84" name="Group 83">
            <a:extLst>
              <a:ext uri="{FF2B5EF4-FFF2-40B4-BE49-F238E27FC236}">
                <a16:creationId xmlns:a16="http://schemas.microsoft.com/office/drawing/2014/main" id="{D6834C63-00DF-4DD6-B814-743F08926488}"/>
              </a:ext>
            </a:extLst>
          </p:cNvPr>
          <p:cNvGrpSpPr/>
          <p:nvPr/>
        </p:nvGrpSpPr>
        <p:grpSpPr>
          <a:xfrm flipH="1">
            <a:off x="585675" y="1364761"/>
            <a:ext cx="1278871" cy="1088829"/>
            <a:chOff x="1546095" y="4238527"/>
            <a:chExt cx="1427068" cy="1089113"/>
          </a:xfrm>
        </p:grpSpPr>
        <p:sp>
          <p:nvSpPr>
            <p:cNvPr id="85" name="TextBox 26">
              <a:extLst>
                <a:ext uri="{FF2B5EF4-FFF2-40B4-BE49-F238E27FC236}">
                  <a16:creationId xmlns:a16="http://schemas.microsoft.com/office/drawing/2014/main" id="{18116EEF-B3A8-4A4C-B617-8138885EC9D5}"/>
                </a:ext>
              </a:extLst>
            </p:cNvPr>
            <p:cNvSpPr txBox="1"/>
            <p:nvPr/>
          </p:nvSpPr>
          <p:spPr>
            <a:xfrm>
              <a:off x="1546095" y="4238527"/>
              <a:ext cx="1427068" cy="461665"/>
            </a:xfrm>
            <a:prstGeom prst="rect">
              <a:avLst/>
            </a:prstGeom>
            <a:noFill/>
          </p:spPr>
          <p:txBody>
            <a:bodyPr wrap="square" rtlCol="0">
              <a:spAutoFit/>
            </a:bodyPr>
            <a:lstStyle/>
            <a:p>
              <a:pPr defTabSz="609402" fontAlgn="auto">
                <a:spcBef>
                  <a:spcPts val="600"/>
                </a:spcBef>
                <a:spcAft>
                  <a:spcPts val="0"/>
                </a:spcAft>
                <a:defRPr/>
              </a:pPr>
              <a:r>
                <a:rPr lang="en-GB" sz="1200" err="1">
                  <a:solidFill>
                    <a:srgbClr val="53585A"/>
                  </a:solidFill>
                  <a:latin typeface="Arial" panose="020B0604020202020204" pitchFamily="34" charset="0"/>
                  <a:cs typeface="Arial" panose="020B0604020202020204" pitchFamily="34" charset="0"/>
                </a:rPr>
                <a:t>Finerenone</a:t>
              </a:r>
              <a:endParaRPr lang="en-GB" sz="1200">
                <a:solidFill>
                  <a:srgbClr val="53585A"/>
                </a:solidFill>
                <a:latin typeface="Arial" panose="020B0604020202020204" pitchFamily="34" charset="0"/>
                <a:cs typeface="Arial" panose="020B0604020202020204" pitchFamily="34" charset="0"/>
              </a:endParaRPr>
            </a:p>
            <a:p>
              <a:pPr algn="r" defTabSz="609402">
                <a:defRPr/>
              </a:pPr>
              <a:endParaRPr lang="en-GB" sz="1200">
                <a:solidFill>
                  <a:srgbClr val="53585A"/>
                </a:solidFill>
                <a:latin typeface="Arial" panose="020B0604020202020204" pitchFamily="34" charset="0"/>
                <a:cs typeface="Arial" panose="020B0604020202020204" pitchFamily="34" charset="0"/>
              </a:endParaRPr>
            </a:p>
          </p:txBody>
        </p:sp>
        <p:cxnSp>
          <p:nvCxnSpPr>
            <p:cNvPr id="86" name="Straight Connector 85">
              <a:extLst>
                <a:ext uri="{FF2B5EF4-FFF2-40B4-BE49-F238E27FC236}">
                  <a16:creationId xmlns:a16="http://schemas.microsoft.com/office/drawing/2014/main" id="{01D5924A-ED9E-4CB9-8EB4-4BBAE3DF8752}"/>
                </a:ext>
              </a:extLst>
            </p:cNvPr>
            <p:cNvCxnSpPr>
              <a:cxnSpLocks/>
            </p:cNvCxnSpPr>
            <p:nvPr/>
          </p:nvCxnSpPr>
          <p:spPr>
            <a:xfrm flipH="1">
              <a:off x="2942012" y="4315874"/>
              <a:ext cx="0" cy="1011766"/>
            </a:xfrm>
            <a:prstGeom prst="line">
              <a:avLst/>
            </a:prstGeom>
            <a:ln w="7620">
              <a:solidFill>
                <a:srgbClr val="53585A"/>
              </a:solidFill>
              <a:tailEnd type="oval" w="sm" len="sm"/>
            </a:ln>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A3718330-832A-4E30-BE0D-C102BFED914D}"/>
              </a:ext>
            </a:extLst>
          </p:cNvPr>
          <p:cNvGrpSpPr/>
          <p:nvPr/>
        </p:nvGrpSpPr>
        <p:grpSpPr>
          <a:xfrm flipH="1">
            <a:off x="2104546" y="1364760"/>
            <a:ext cx="1372713" cy="980335"/>
            <a:chOff x="1548585" y="4042588"/>
            <a:chExt cx="1427068" cy="980590"/>
          </a:xfrm>
        </p:grpSpPr>
        <p:sp>
          <p:nvSpPr>
            <p:cNvPr id="90" name="TextBox 26">
              <a:extLst>
                <a:ext uri="{FF2B5EF4-FFF2-40B4-BE49-F238E27FC236}">
                  <a16:creationId xmlns:a16="http://schemas.microsoft.com/office/drawing/2014/main" id="{230EFA04-5DE2-423E-8179-5BBE3F186386}"/>
                </a:ext>
              </a:extLst>
            </p:cNvPr>
            <p:cNvSpPr txBox="1"/>
            <p:nvPr/>
          </p:nvSpPr>
          <p:spPr>
            <a:xfrm>
              <a:off x="1548585" y="4042588"/>
              <a:ext cx="1427068" cy="646331"/>
            </a:xfrm>
            <a:prstGeom prst="rect">
              <a:avLst/>
            </a:prstGeom>
            <a:noFill/>
          </p:spPr>
          <p:txBody>
            <a:bodyPr wrap="square" rtlCol="0">
              <a:spAutoFit/>
            </a:bodyPr>
            <a:lstStyle/>
            <a:p>
              <a:pPr defTabSz="609402" fontAlgn="auto">
                <a:spcBef>
                  <a:spcPts val="600"/>
                </a:spcBef>
                <a:spcAft>
                  <a:spcPts val="0"/>
                </a:spcAft>
                <a:defRPr/>
              </a:pPr>
              <a:r>
                <a:rPr lang="en-GB" sz="1200">
                  <a:solidFill>
                    <a:srgbClr val="53585A"/>
                  </a:solidFill>
                  <a:latin typeface="Arial" panose="020B0604020202020204" pitchFamily="34" charset="0"/>
                  <a:cs typeface="Arial" panose="020B0604020202020204" pitchFamily="34" charset="0"/>
                </a:rPr>
                <a:t>Mineralocorticoid </a:t>
              </a:r>
              <a:br>
                <a:rPr lang="en-GB" sz="1200">
                  <a:solidFill>
                    <a:srgbClr val="53585A"/>
                  </a:solidFill>
                  <a:latin typeface="Arial" panose="020B0604020202020204" pitchFamily="34" charset="0"/>
                  <a:cs typeface="Arial" panose="020B0604020202020204" pitchFamily="34" charset="0"/>
                </a:rPr>
              </a:br>
              <a:r>
                <a:rPr lang="en-GB" sz="1200">
                  <a:solidFill>
                    <a:srgbClr val="53585A"/>
                  </a:solidFill>
                  <a:latin typeface="Arial" panose="020B0604020202020204" pitchFamily="34" charset="0"/>
                  <a:cs typeface="Arial" panose="020B0604020202020204" pitchFamily="34" charset="0"/>
                </a:rPr>
                <a:t>receptor</a:t>
              </a:r>
            </a:p>
            <a:p>
              <a:pPr defTabSz="609402">
                <a:defRPr/>
              </a:pPr>
              <a:endParaRPr lang="en-GB" sz="1200">
                <a:solidFill>
                  <a:srgbClr val="53585A"/>
                </a:solidFill>
                <a:latin typeface="Arial" panose="020B0604020202020204" pitchFamily="34" charset="0"/>
                <a:cs typeface="Arial" panose="020B0604020202020204" pitchFamily="34" charset="0"/>
              </a:endParaRPr>
            </a:p>
          </p:txBody>
        </p:sp>
        <p:cxnSp>
          <p:nvCxnSpPr>
            <p:cNvPr id="91" name="Straight Connector 90">
              <a:extLst>
                <a:ext uri="{FF2B5EF4-FFF2-40B4-BE49-F238E27FC236}">
                  <a16:creationId xmlns:a16="http://schemas.microsoft.com/office/drawing/2014/main" id="{087FAC05-7C5E-4E2D-81DD-9EC8F4DD5769}"/>
                </a:ext>
              </a:extLst>
            </p:cNvPr>
            <p:cNvCxnSpPr>
              <a:cxnSpLocks/>
            </p:cNvCxnSpPr>
            <p:nvPr/>
          </p:nvCxnSpPr>
          <p:spPr>
            <a:xfrm flipH="1">
              <a:off x="2956584" y="4121111"/>
              <a:ext cx="0" cy="902067"/>
            </a:xfrm>
            <a:prstGeom prst="line">
              <a:avLst/>
            </a:prstGeom>
            <a:ln w="7620">
              <a:solidFill>
                <a:srgbClr val="53585A"/>
              </a:solidFill>
              <a:tailEnd type="oval" w="sm" len="sm"/>
            </a:ln>
          </p:spPr>
          <p:style>
            <a:lnRef idx="1">
              <a:schemeClr val="accent1"/>
            </a:lnRef>
            <a:fillRef idx="0">
              <a:schemeClr val="accent1"/>
            </a:fillRef>
            <a:effectRef idx="0">
              <a:schemeClr val="accent1"/>
            </a:effectRef>
            <a:fontRef idx="minor">
              <a:schemeClr val="tx1"/>
            </a:fontRef>
          </p:style>
        </p:cxnSp>
      </p:grpSp>
      <p:sp>
        <p:nvSpPr>
          <p:cNvPr id="97" name="Text Placeholder 8">
            <a:extLst>
              <a:ext uri="{FF2B5EF4-FFF2-40B4-BE49-F238E27FC236}">
                <a16:creationId xmlns:a16="http://schemas.microsoft.com/office/drawing/2014/main" id="{91D4D1F9-3C74-499D-9D41-6407C376AA20}"/>
              </a:ext>
            </a:extLst>
          </p:cNvPr>
          <p:cNvSpPr txBox="1">
            <a:spLocks/>
          </p:cNvSpPr>
          <p:nvPr/>
        </p:nvSpPr>
        <p:spPr>
          <a:xfrm>
            <a:off x="9904863" y="1370202"/>
            <a:ext cx="2103401" cy="447557"/>
          </a:xfrm>
          <a:prstGeom prst="rect">
            <a:avLst/>
          </a:prstGeom>
        </p:spPr>
        <p:txBody>
          <a:bodyPr anchor="t">
            <a:noAutofit/>
          </a:bodyPr>
          <a:lstStyle>
            <a:lvl1pPr marL="0" indent="0" algn="l" defTabSz="914400" rtl="0" eaLnBrk="1" latinLnBrk="0" hangingPunct="1">
              <a:lnSpc>
                <a:spcPct val="90000"/>
              </a:lnSpc>
              <a:spcBef>
                <a:spcPts val="0"/>
              </a:spcBef>
              <a:buClr>
                <a:schemeClr val="accent3"/>
              </a:buClr>
              <a:buFont typeface="Arial" panose="020B0604020202020204" pitchFamily="34" charset="0"/>
              <a:buNone/>
              <a:tabLst/>
              <a:defRPr lang="en-US" sz="2000" b="1" kern="1200">
                <a:solidFill>
                  <a:schemeClr val="accent1"/>
                </a:solidFill>
                <a:latin typeface="+mn-lt"/>
                <a:ea typeface="+mn-ea"/>
                <a:cs typeface="+mn-cs"/>
              </a:defRPr>
            </a:lvl1pPr>
            <a:lvl2pPr marL="533400" indent="-249238" algn="l" defTabSz="914400" rtl="0" eaLnBrk="1" latinLnBrk="0" hangingPunct="1">
              <a:lnSpc>
                <a:spcPct val="100000"/>
              </a:lnSpc>
              <a:spcBef>
                <a:spcPts val="600"/>
              </a:spcBef>
              <a:buClr>
                <a:schemeClr val="accent1"/>
              </a:buClr>
              <a:buFont typeface="System Font"/>
              <a:buChar char="–"/>
              <a:tabLst/>
              <a:defRPr lang="en-US" sz="1600" kern="1200" dirty="0">
                <a:solidFill>
                  <a:schemeClr val="tx1"/>
                </a:solidFill>
                <a:latin typeface="+mn-lt"/>
                <a:ea typeface="+mn-ea"/>
                <a:cs typeface="+mn-cs"/>
              </a:defRPr>
            </a:lvl2pPr>
            <a:lvl3pPr marL="800100" indent="-266700" algn="l" defTabSz="914400" rtl="0" eaLnBrk="1" latinLnBrk="0" hangingPunct="1">
              <a:lnSpc>
                <a:spcPct val="100000"/>
              </a:lnSpc>
              <a:spcBef>
                <a:spcPts val="600"/>
              </a:spcBef>
              <a:buClr>
                <a:schemeClr val="accent2"/>
              </a:buClr>
              <a:buFont typeface="Arial" panose="020B0604020202020204" pitchFamily="34" charset="0"/>
              <a:buChar char="•"/>
              <a:tabLst/>
              <a:defRPr lang="en-US" sz="1400" kern="1200" dirty="0">
                <a:solidFill>
                  <a:schemeClr val="tx1"/>
                </a:solidFill>
                <a:latin typeface="+mn-lt"/>
                <a:ea typeface="+mn-ea"/>
                <a:cs typeface="+mn-cs"/>
              </a:defRPr>
            </a:lvl3pPr>
            <a:lvl4pPr marL="1016000" indent="-215900" algn="l" defTabSz="914400" rtl="0" eaLnBrk="1" latinLnBrk="0" hangingPunct="1">
              <a:lnSpc>
                <a:spcPct val="100000"/>
              </a:lnSpc>
              <a:spcBef>
                <a:spcPts val="600"/>
              </a:spcBef>
              <a:buClr>
                <a:schemeClr val="accent6"/>
              </a:buClr>
              <a:buFont typeface="System Font"/>
              <a:buChar char="–"/>
              <a:tabLst/>
              <a:defRPr lang="en-US" sz="1200" kern="1200" dirty="0">
                <a:solidFill>
                  <a:schemeClr val="tx1"/>
                </a:solidFill>
                <a:latin typeface="+mn-lt"/>
                <a:ea typeface="+mn-ea"/>
                <a:cs typeface="+mn-cs"/>
              </a:defRPr>
            </a:lvl4pPr>
            <a:lvl5pPr marL="1244600" indent="-228600" algn="l" defTabSz="914400" rtl="0" eaLnBrk="1" latinLnBrk="0" hangingPunct="1">
              <a:lnSpc>
                <a:spcPct val="100000"/>
              </a:lnSpc>
              <a:spcBef>
                <a:spcPts val="600"/>
              </a:spcBef>
              <a:buClr>
                <a:schemeClr val="accent6"/>
              </a:buClr>
              <a:buFont typeface="Arial" panose="020B0604020202020204" pitchFamily="34" charset="0"/>
              <a:buChar char="•"/>
              <a:tabLst/>
              <a:defRPr lang="en-US"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126" fontAlgn="auto">
              <a:spcBef>
                <a:spcPts val="600"/>
              </a:spcBef>
              <a:spcAft>
                <a:spcPts val="0"/>
              </a:spcAft>
              <a:buClr>
                <a:srgbClr val="003455"/>
              </a:buClr>
              <a:defRPr/>
            </a:pPr>
            <a:r>
              <a:rPr lang="en-GB" sz="1200" b="0">
                <a:solidFill>
                  <a:srgbClr val="53585A"/>
                </a:solidFill>
                <a:latin typeface="Arial" panose="020B0604020202020204" pitchFamily="34" charset="0"/>
                <a:ea typeface="MS PGothic" charset="0"/>
                <a:cs typeface="Arial" panose="020B0604020202020204" pitchFamily="34" charset="0"/>
              </a:rPr>
              <a:t>Nephron</a:t>
            </a:r>
          </a:p>
        </p:txBody>
      </p:sp>
      <p:grpSp>
        <p:nvGrpSpPr>
          <p:cNvPr id="106" name="Group 105">
            <a:extLst>
              <a:ext uri="{FF2B5EF4-FFF2-40B4-BE49-F238E27FC236}">
                <a16:creationId xmlns:a16="http://schemas.microsoft.com/office/drawing/2014/main" id="{0F2B1632-8A48-4890-9A8E-7C9F64B4085F}"/>
              </a:ext>
            </a:extLst>
          </p:cNvPr>
          <p:cNvGrpSpPr/>
          <p:nvPr/>
        </p:nvGrpSpPr>
        <p:grpSpPr>
          <a:xfrm>
            <a:off x="7028739" y="3790820"/>
            <a:ext cx="1497096" cy="276927"/>
            <a:chOff x="7596188" y="3626161"/>
            <a:chExt cx="1497486" cy="276999"/>
          </a:xfrm>
        </p:grpSpPr>
        <p:sp>
          <p:nvSpPr>
            <p:cNvPr id="107" name="TextBox 26">
              <a:extLst>
                <a:ext uri="{FF2B5EF4-FFF2-40B4-BE49-F238E27FC236}">
                  <a16:creationId xmlns:a16="http://schemas.microsoft.com/office/drawing/2014/main" id="{E96D7CA5-CE90-4236-B2E1-AC65DE0AC5B0}"/>
                </a:ext>
              </a:extLst>
            </p:cNvPr>
            <p:cNvSpPr txBox="1"/>
            <p:nvPr/>
          </p:nvSpPr>
          <p:spPr>
            <a:xfrm>
              <a:off x="7596188" y="3626161"/>
              <a:ext cx="1233952" cy="276999"/>
            </a:xfrm>
            <a:prstGeom prst="rect">
              <a:avLst/>
            </a:prstGeom>
            <a:noFill/>
          </p:spPr>
          <p:txBody>
            <a:bodyPr wrap="square" rtlCol="0">
              <a:spAutoFit/>
            </a:bodyPr>
            <a:lstStyle>
              <a:defPPr>
                <a:defRPr lang="en-US"/>
              </a:defPPr>
              <a:lvl1pPr>
                <a:defRPr sz="1050">
                  <a:latin typeface="Arial" panose="020B0604020202020204" pitchFamily="34" charset="0"/>
                  <a:cs typeface="Arial" panose="020B0604020202020204" pitchFamily="34" charset="0"/>
                </a:defRPr>
              </a:lvl1pPr>
            </a:lstStyle>
            <a:p>
              <a:pPr defTabSz="609402">
                <a:defRPr/>
              </a:pPr>
              <a:r>
                <a:rPr lang="en-GB" sz="1200">
                  <a:solidFill>
                    <a:srgbClr val="53585A"/>
                  </a:solidFill>
                </a:rPr>
                <a:t>Fibroblast</a:t>
              </a:r>
            </a:p>
          </p:txBody>
        </p:sp>
        <p:cxnSp>
          <p:nvCxnSpPr>
            <p:cNvPr id="108" name="Straight Connector 107">
              <a:extLst>
                <a:ext uri="{FF2B5EF4-FFF2-40B4-BE49-F238E27FC236}">
                  <a16:creationId xmlns:a16="http://schemas.microsoft.com/office/drawing/2014/main" id="{2148BD23-415A-4402-BC8F-19A3D7642FD9}"/>
                </a:ext>
              </a:extLst>
            </p:cNvPr>
            <p:cNvCxnSpPr>
              <a:cxnSpLocks/>
            </p:cNvCxnSpPr>
            <p:nvPr/>
          </p:nvCxnSpPr>
          <p:spPr>
            <a:xfrm>
              <a:off x="7696200" y="3856433"/>
              <a:ext cx="1397474" cy="0"/>
            </a:xfrm>
            <a:prstGeom prst="line">
              <a:avLst/>
            </a:prstGeom>
            <a:ln w="7620">
              <a:solidFill>
                <a:srgbClr val="53585A"/>
              </a:solidFill>
              <a:tailEnd type="oval" w="sm" len="sm"/>
            </a:ln>
          </p:spPr>
          <p:style>
            <a:lnRef idx="1">
              <a:schemeClr val="accent1"/>
            </a:lnRef>
            <a:fillRef idx="0">
              <a:schemeClr val="accent1"/>
            </a:fillRef>
            <a:effectRef idx="0">
              <a:schemeClr val="accent1"/>
            </a:effectRef>
            <a:fontRef idx="minor">
              <a:schemeClr val="tx1"/>
            </a:fontRef>
          </p:style>
        </p:cxnSp>
      </p:grpSp>
      <p:grpSp>
        <p:nvGrpSpPr>
          <p:cNvPr id="109" name="Group 108">
            <a:extLst>
              <a:ext uri="{FF2B5EF4-FFF2-40B4-BE49-F238E27FC236}">
                <a16:creationId xmlns:a16="http://schemas.microsoft.com/office/drawing/2014/main" id="{9518391D-0912-4772-9E87-EBFF2778E7F9}"/>
              </a:ext>
            </a:extLst>
          </p:cNvPr>
          <p:cNvGrpSpPr/>
          <p:nvPr/>
        </p:nvGrpSpPr>
        <p:grpSpPr>
          <a:xfrm>
            <a:off x="7028740" y="3460951"/>
            <a:ext cx="1553781" cy="276927"/>
            <a:chOff x="7596188" y="3621081"/>
            <a:chExt cx="1554186" cy="276999"/>
          </a:xfrm>
        </p:grpSpPr>
        <p:sp>
          <p:nvSpPr>
            <p:cNvPr id="110" name="TextBox 26">
              <a:extLst>
                <a:ext uri="{FF2B5EF4-FFF2-40B4-BE49-F238E27FC236}">
                  <a16:creationId xmlns:a16="http://schemas.microsoft.com/office/drawing/2014/main" id="{700800FE-E23B-437E-B85F-58E111A78F06}"/>
                </a:ext>
              </a:extLst>
            </p:cNvPr>
            <p:cNvSpPr txBox="1"/>
            <p:nvPr/>
          </p:nvSpPr>
          <p:spPr>
            <a:xfrm>
              <a:off x="7596188" y="3621081"/>
              <a:ext cx="1233952" cy="276999"/>
            </a:xfrm>
            <a:prstGeom prst="rect">
              <a:avLst/>
            </a:prstGeom>
            <a:noFill/>
          </p:spPr>
          <p:txBody>
            <a:bodyPr wrap="square" rtlCol="0">
              <a:spAutoFit/>
            </a:bodyPr>
            <a:lstStyle>
              <a:defPPr>
                <a:defRPr lang="en-US"/>
              </a:defPPr>
              <a:lvl1pPr>
                <a:defRPr sz="1050">
                  <a:latin typeface="Arial" panose="020B0604020202020204" pitchFamily="34" charset="0"/>
                  <a:cs typeface="Arial" panose="020B0604020202020204" pitchFamily="34" charset="0"/>
                </a:defRPr>
              </a:lvl1pPr>
            </a:lstStyle>
            <a:p>
              <a:pPr defTabSz="609402">
                <a:defRPr/>
              </a:pPr>
              <a:r>
                <a:rPr lang="en-GB" sz="1200">
                  <a:solidFill>
                    <a:srgbClr val="53585A"/>
                  </a:solidFill>
                </a:rPr>
                <a:t>Macrophage</a:t>
              </a:r>
            </a:p>
          </p:txBody>
        </p:sp>
        <p:cxnSp>
          <p:nvCxnSpPr>
            <p:cNvPr id="111" name="Straight Connector 110">
              <a:extLst>
                <a:ext uri="{FF2B5EF4-FFF2-40B4-BE49-F238E27FC236}">
                  <a16:creationId xmlns:a16="http://schemas.microsoft.com/office/drawing/2014/main" id="{8D8D67D1-CB8E-4DDF-9144-B09C9BAC8075}"/>
                </a:ext>
              </a:extLst>
            </p:cNvPr>
            <p:cNvCxnSpPr>
              <a:cxnSpLocks/>
            </p:cNvCxnSpPr>
            <p:nvPr/>
          </p:nvCxnSpPr>
          <p:spPr>
            <a:xfrm>
              <a:off x="7696200" y="3856433"/>
              <a:ext cx="1454174" cy="0"/>
            </a:xfrm>
            <a:prstGeom prst="line">
              <a:avLst/>
            </a:prstGeom>
            <a:ln w="7620">
              <a:solidFill>
                <a:srgbClr val="53585A"/>
              </a:solidFill>
              <a:tailEnd type="oval" w="sm" len="sm"/>
            </a:ln>
          </p:spPr>
          <p:style>
            <a:lnRef idx="1">
              <a:schemeClr val="accent1"/>
            </a:lnRef>
            <a:fillRef idx="0">
              <a:schemeClr val="accent1"/>
            </a:fillRef>
            <a:effectRef idx="0">
              <a:schemeClr val="accent1"/>
            </a:effectRef>
            <a:fontRef idx="minor">
              <a:schemeClr val="tx1"/>
            </a:fontRef>
          </p:style>
        </p:cxnSp>
      </p:grpSp>
      <p:cxnSp>
        <p:nvCxnSpPr>
          <p:cNvPr id="117" name="Straight Connector 116">
            <a:extLst>
              <a:ext uri="{FF2B5EF4-FFF2-40B4-BE49-F238E27FC236}">
                <a16:creationId xmlns:a16="http://schemas.microsoft.com/office/drawing/2014/main" id="{C8FD9232-511D-4749-A21C-E556E5D04007}"/>
              </a:ext>
            </a:extLst>
          </p:cNvPr>
          <p:cNvCxnSpPr>
            <a:cxnSpLocks/>
          </p:cNvCxnSpPr>
          <p:nvPr/>
        </p:nvCxnSpPr>
        <p:spPr>
          <a:xfrm>
            <a:off x="7128727" y="2345093"/>
            <a:ext cx="1864297" cy="0"/>
          </a:xfrm>
          <a:prstGeom prst="line">
            <a:avLst/>
          </a:prstGeom>
          <a:ln w="7620">
            <a:solidFill>
              <a:srgbClr val="53585A"/>
            </a:solidFill>
            <a:tailEnd type="oval" w="sm" len="sm"/>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196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88"/>
                                        </p:tgtEl>
                                        <p:attrNameLst>
                                          <p:attrName>style.visibility</p:attrName>
                                        </p:attrNameLst>
                                      </p:cBhvr>
                                      <p:to>
                                        <p:strVal val="visible"/>
                                      </p:to>
                                    </p:set>
                                    <p:animEffect transition="in" filter="wipe(down)">
                                      <p:cBhvr>
                                        <p:cTn id="7" dur="500"/>
                                        <p:tgtEl>
                                          <p:spTgt spid="88"/>
                                        </p:tgtEl>
                                      </p:cBhvr>
                                    </p:animEffect>
                                  </p:childTnLst>
                                </p:cTn>
                              </p:par>
                              <p:par>
                                <p:cTn id="8" presetID="10"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750"/>
                                        <p:tgtEl>
                                          <p:spTgt spid="64"/>
                                        </p:tgtEl>
                                      </p:cBhvr>
                                    </p:animEffect>
                                  </p:childTnLst>
                                </p:cTn>
                              </p:par>
                              <p:par>
                                <p:cTn id="11" presetID="22" presetClass="entr" presetSubtype="1" fill="hold" nodeType="withEffect">
                                  <p:stCondLst>
                                    <p:cond delay="500"/>
                                  </p:stCondLst>
                                  <p:childTnLst>
                                    <p:set>
                                      <p:cBhvr>
                                        <p:cTn id="12" dur="1" fill="hold">
                                          <p:stCondLst>
                                            <p:cond delay="0"/>
                                          </p:stCondLst>
                                        </p:cTn>
                                        <p:tgtEl>
                                          <p:spTgt spid="66"/>
                                        </p:tgtEl>
                                        <p:attrNameLst>
                                          <p:attrName>style.visibility</p:attrName>
                                        </p:attrNameLst>
                                      </p:cBhvr>
                                      <p:to>
                                        <p:strVal val="visible"/>
                                      </p:to>
                                    </p:set>
                                    <p:animEffect transition="in" filter="wipe(up)">
                                      <p:cBhvr>
                                        <p:cTn id="13" dur="500"/>
                                        <p:tgtEl>
                                          <p:spTgt spid="66"/>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750"/>
                                        <p:tgtEl>
                                          <p:spTgt spid="8"/>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wipe(up)">
                                      <p:cBhvr>
                                        <p:cTn id="20" dur="500"/>
                                        <p:tgtEl>
                                          <p:spTgt spid="72"/>
                                        </p:tgtEl>
                                      </p:cBhvr>
                                    </p:animEffect>
                                  </p:childTnLst>
                                </p:cTn>
                              </p:par>
                              <p:par>
                                <p:cTn id="21" presetID="22" presetClass="entr" presetSubtype="8" fill="hold" grpId="0" nodeType="withEffect">
                                  <p:stCondLst>
                                    <p:cond delay="250"/>
                                  </p:stCondLst>
                                  <p:childTnLst>
                                    <p:set>
                                      <p:cBhvr>
                                        <p:cTn id="22" dur="1" fill="hold">
                                          <p:stCondLst>
                                            <p:cond delay="0"/>
                                          </p:stCondLst>
                                        </p:cTn>
                                        <p:tgtEl>
                                          <p:spTgt spid="75"/>
                                        </p:tgtEl>
                                        <p:attrNameLst>
                                          <p:attrName>style.visibility</p:attrName>
                                        </p:attrNameLst>
                                      </p:cBhvr>
                                      <p:to>
                                        <p:strVal val="visible"/>
                                      </p:to>
                                    </p:set>
                                    <p:animEffect transition="in" filter="wipe(left)">
                                      <p:cBhvr>
                                        <p:cTn id="23" dur="500"/>
                                        <p:tgtEl>
                                          <p:spTgt spid="75"/>
                                        </p:tgtEl>
                                      </p:cBhvr>
                                    </p:animEffect>
                                  </p:childTnLst>
                                </p:cTn>
                              </p:par>
                              <p:par>
                                <p:cTn id="24" presetID="22" presetClass="entr" presetSubtype="4" fill="hold" nodeType="withEffect">
                                  <p:stCondLst>
                                    <p:cond delay="250"/>
                                  </p:stCondLst>
                                  <p:childTnLst>
                                    <p:set>
                                      <p:cBhvr>
                                        <p:cTn id="25" dur="1" fill="hold">
                                          <p:stCondLst>
                                            <p:cond delay="0"/>
                                          </p:stCondLst>
                                        </p:cTn>
                                        <p:tgtEl>
                                          <p:spTgt spid="84"/>
                                        </p:tgtEl>
                                        <p:attrNameLst>
                                          <p:attrName>style.visibility</p:attrName>
                                        </p:attrNameLst>
                                      </p:cBhvr>
                                      <p:to>
                                        <p:strVal val="visible"/>
                                      </p:to>
                                    </p:set>
                                    <p:animEffect transition="in" filter="wipe(down)">
                                      <p:cBhvr>
                                        <p:cTn id="26" dur="500"/>
                                        <p:tgtEl>
                                          <p:spTgt spid="84"/>
                                        </p:tgtEl>
                                      </p:cBhvr>
                                    </p:animEffect>
                                  </p:childTnLst>
                                </p:cTn>
                              </p:par>
                            </p:childTnLst>
                          </p:cTn>
                        </p:par>
                        <p:par>
                          <p:cTn id="27" fill="hold">
                            <p:stCondLst>
                              <p:cond delay="1750"/>
                            </p:stCondLst>
                            <p:childTnLst>
                              <p:par>
                                <p:cTn id="28" presetID="22" presetClass="entr" presetSubtype="8" fill="hold" nodeType="afterEffect">
                                  <p:stCondLst>
                                    <p:cond delay="0"/>
                                  </p:stCondLst>
                                  <p:childTnLst>
                                    <p:set>
                                      <p:cBhvr>
                                        <p:cTn id="29" dur="1" fill="hold">
                                          <p:stCondLst>
                                            <p:cond delay="0"/>
                                          </p:stCondLst>
                                        </p:cTn>
                                        <p:tgtEl>
                                          <p:spTgt spid="185"/>
                                        </p:tgtEl>
                                        <p:attrNameLst>
                                          <p:attrName>style.visibility</p:attrName>
                                        </p:attrNameLst>
                                      </p:cBhvr>
                                      <p:to>
                                        <p:strVal val="visible"/>
                                      </p:to>
                                    </p:set>
                                    <p:animEffect transition="in" filter="wipe(left)">
                                      <p:cBhvr>
                                        <p:cTn id="30" dur="750"/>
                                        <p:tgtEl>
                                          <p:spTgt spid="185"/>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182"/>
                                        </p:tgtEl>
                                        <p:attrNameLst>
                                          <p:attrName>style.visibility</p:attrName>
                                        </p:attrNameLst>
                                      </p:cBhvr>
                                      <p:to>
                                        <p:strVal val="visible"/>
                                      </p:to>
                                    </p:set>
                                    <p:animEffect transition="in" filter="wipe(left)">
                                      <p:cBhvr>
                                        <p:cTn id="34" dur="750"/>
                                        <p:tgtEl>
                                          <p:spTgt spid="18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58"/>
                                        </p:tgtEl>
                                        <p:attrNameLst>
                                          <p:attrName>style.visibility</p:attrName>
                                        </p:attrNameLst>
                                      </p:cBhvr>
                                      <p:to>
                                        <p:strVal val="visible"/>
                                      </p:to>
                                    </p:set>
                                    <p:animEffect transition="in" filter="wipe(down)">
                                      <p:cBhvr>
                                        <p:cTn id="37" dur="500"/>
                                        <p:tgtEl>
                                          <p:spTgt spid="15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59"/>
                                        </p:tgtEl>
                                        <p:attrNameLst>
                                          <p:attrName>style.visibility</p:attrName>
                                        </p:attrNameLst>
                                      </p:cBhvr>
                                      <p:to>
                                        <p:strVal val="visible"/>
                                      </p:to>
                                    </p:set>
                                    <p:animEffect transition="in" filter="wipe(left)">
                                      <p:cBhvr>
                                        <p:cTn id="40" dur="500"/>
                                        <p:tgtEl>
                                          <p:spTgt spid="159"/>
                                        </p:tgtEl>
                                      </p:cBhvr>
                                    </p:animEffect>
                                  </p:childTnLst>
                                </p:cTn>
                              </p:par>
                              <p:par>
                                <p:cTn id="41" presetID="10" presetClass="entr" presetSubtype="0" fill="hold" nodeType="withEffect">
                                  <p:stCondLst>
                                    <p:cond delay="500"/>
                                  </p:stCondLst>
                                  <p:childTnLst>
                                    <p:set>
                                      <p:cBhvr>
                                        <p:cTn id="42" dur="1" fill="hold">
                                          <p:stCondLst>
                                            <p:cond delay="0"/>
                                          </p:stCondLst>
                                        </p:cTn>
                                        <p:tgtEl>
                                          <p:spTgt spid="116"/>
                                        </p:tgtEl>
                                        <p:attrNameLst>
                                          <p:attrName>style.visibility</p:attrName>
                                        </p:attrNameLst>
                                      </p:cBhvr>
                                      <p:to>
                                        <p:strVal val="visible"/>
                                      </p:to>
                                    </p:set>
                                    <p:animEffect transition="in" filter="fade">
                                      <p:cBhvr>
                                        <p:cTn id="43" dur="750"/>
                                        <p:tgtEl>
                                          <p:spTgt spid="116"/>
                                        </p:tgtEl>
                                      </p:cBhvr>
                                    </p:animEffect>
                                  </p:childTnLst>
                                </p:cTn>
                              </p:par>
                              <p:par>
                                <p:cTn id="44" presetID="10" presetClass="exit" presetSubtype="0" fill="hold" nodeType="withEffect">
                                  <p:stCondLst>
                                    <p:cond delay="1000"/>
                                  </p:stCondLst>
                                  <p:childTnLst>
                                    <p:animEffect transition="out" filter="fade">
                                      <p:cBhvr>
                                        <p:cTn id="45" dur="500"/>
                                        <p:tgtEl>
                                          <p:spTgt spid="115"/>
                                        </p:tgtEl>
                                      </p:cBhvr>
                                    </p:animEffect>
                                    <p:set>
                                      <p:cBhvr>
                                        <p:cTn id="46" dur="1" fill="hold">
                                          <p:stCondLst>
                                            <p:cond delay="499"/>
                                          </p:stCondLst>
                                        </p:cTn>
                                        <p:tgtEl>
                                          <p:spTgt spid="115"/>
                                        </p:tgtEl>
                                        <p:attrNameLst>
                                          <p:attrName>style.visibility</p:attrName>
                                        </p:attrNameLst>
                                      </p:cBhvr>
                                      <p:to>
                                        <p:strVal val="hidden"/>
                                      </p:to>
                                    </p:set>
                                  </p:childTnLst>
                                </p:cTn>
                              </p:par>
                              <p:par>
                                <p:cTn id="47" presetID="10" presetClass="entr" presetSubtype="0" fill="hold" nodeType="withEffect">
                                  <p:stCondLst>
                                    <p:cond delay="500"/>
                                  </p:stCondLst>
                                  <p:childTnLst>
                                    <p:set>
                                      <p:cBhvr>
                                        <p:cTn id="48" dur="1" fill="hold">
                                          <p:stCondLst>
                                            <p:cond delay="0"/>
                                          </p:stCondLst>
                                        </p:cTn>
                                        <p:tgtEl>
                                          <p:spTgt spid="112"/>
                                        </p:tgtEl>
                                        <p:attrNameLst>
                                          <p:attrName>style.visibility</p:attrName>
                                        </p:attrNameLst>
                                      </p:cBhvr>
                                      <p:to>
                                        <p:strVal val="visible"/>
                                      </p:to>
                                    </p:set>
                                    <p:animEffect transition="in" filter="fade">
                                      <p:cBhvr>
                                        <p:cTn id="49" dur="750"/>
                                        <p:tgtEl>
                                          <p:spTgt spid="112"/>
                                        </p:tgtEl>
                                      </p:cBhvr>
                                    </p:animEffect>
                                  </p:childTnLst>
                                </p:cTn>
                              </p:par>
                              <p:par>
                                <p:cTn id="50" presetID="10" presetClass="entr" presetSubtype="0" fill="hold" nodeType="withEffect">
                                  <p:stCondLst>
                                    <p:cond delay="500"/>
                                  </p:stCondLst>
                                  <p:childTnLst>
                                    <p:set>
                                      <p:cBhvr>
                                        <p:cTn id="51" dur="1" fill="hold">
                                          <p:stCondLst>
                                            <p:cond delay="0"/>
                                          </p:stCondLst>
                                        </p:cTn>
                                        <p:tgtEl>
                                          <p:spTgt spid="113"/>
                                        </p:tgtEl>
                                        <p:attrNameLst>
                                          <p:attrName>style.visibility</p:attrName>
                                        </p:attrNameLst>
                                      </p:cBhvr>
                                      <p:to>
                                        <p:strVal val="visible"/>
                                      </p:to>
                                    </p:set>
                                    <p:animEffect transition="in" filter="fade">
                                      <p:cBhvr>
                                        <p:cTn id="52" dur="750"/>
                                        <p:tgtEl>
                                          <p:spTgt spid="113"/>
                                        </p:tgtEl>
                                      </p:cBhvr>
                                    </p:animEffect>
                                  </p:childTnLst>
                                </p:cTn>
                              </p:par>
                              <p:par>
                                <p:cTn id="53" presetID="10" presetClass="entr" presetSubtype="0" fill="hold" nodeType="withEffect">
                                  <p:stCondLst>
                                    <p:cond delay="500"/>
                                  </p:stCondLst>
                                  <p:childTnLst>
                                    <p:set>
                                      <p:cBhvr>
                                        <p:cTn id="54" dur="1" fill="hold">
                                          <p:stCondLst>
                                            <p:cond delay="0"/>
                                          </p:stCondLst>
                                        </p:cTn>
                                        <p:tgtEl>
                                          <p:spTgt spid="114"/>
                                        </p:tgtEl>
                                        <p:attrNameLst>
                                          <p:attrName>style.visibility</p:attrName>
                                        </p:attrNameLst>
                                      </p:cBhvr>
                                      <p:to>
                                        <p:strVal val="visible"/>
                                      </p:to>
                                    </p:set>
                                    <p:animEffect transition="in" filter="fade">
                                      <p:cBhvr>
                                        <p:cTn id="55" dur="750"/>
                                        <p:tgtEl>
                                          <p:spTgt spid="114"/>
                                        </p:tgtEl>
                                      </p:cBhvr>
                                    </p:animEffect>
                                  </p:childTnLst>
                                </p:cTn>
                              </p:par>
                              <p:par>
                                <p:cTn id="56" presetID="10" presetClass="entr" presetSubtype="0" fill="hold" nodeType="withEffect">
                                  <p:stCondLst>
                                    <p:cond delay="750"/>
                                  </p:stCondLst>
                                  <p:childTnLst>
                                    <p:set>
                                      <p:cBhvr>
                                        <p:cTn id="57" dur="1" fill="hold">
                                          <p:stCondLst>
                                            <p:cond delay="0"/>
                                          </p:stCondLst>
                                        </p:cTn>
                                        <p:tgtEl>
                                          <p:spTgt spid="117"/>
                                        </p:tgtEl>
                                        <p:attrNameLst>
                                          <p:attrName>style.visibility</p:attrName>
                                        </p:attrNameLst>
                                      </p:cBhvr>
                                      <p:to>
                                        <p:strVal val="visible"/>
                                      </p:to>
                                    </p:set>
                                    <p:animEffect transition="in" filter="fade">
                                      <p:cBhvr>
                                        <p:cTn id="58" dur="500"/>
                                        <p:tgtEl>
                                          <p:spTgt spid="117"/>
                                        </p:tgtEl>
                                      </p:cBhvr>
                                    </p:animEffect>
                                  </p:childTnLst>
                                </p:cTn>
                              </p:par>
                              <p:par>
                                <p:cTn id="59" presetID="10" presetClass="exit" presetSubtype="0" fill="hold" nodeType="withEffect">
                                  <p:stCondLst>
                                    <p:cond delay="1000"/>
                                  </p:stCondLst>
                                  <p:childTnLst>
                                    <p:animEffect transition="out" filter="fade">
                                      <p:cBhvr>
                                        <p:cTn id="60" dur="500"/>
                                        <p:tgtEl>
                                          <p:spTgt spid="181"/>
                                        </p:tgtEl>
                                      </p:cBhvr>
                                    </p:animEffect>
                                    <p:set>
                                      <p:cBhvr>
                                        <p:cTn id="61" dur="1" fill="hold">
                                          <p:stCondLst>
                                            <p:cond delay="499"/>
                                          </p:stCondLst>
                                        </p:cTn>
                                        <p:tgtEl>
                                          <p:spTgt spid="1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5" grpId="0"/>
      <p:bldP spid="158" grpId="0" animBg="1"/>
      <p:bldP spid="159"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FIDELITY_Speaker Deck V2_FINAL[20220211101944205].mdb"/>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IAAAAAAAAAAwAAAAMAAAAA/////wQAPwwAAAAAAAAAAAAAIAD///////////////8AAAD///////////////8DAAAAAgD///////8DAAAAAwD///////////////////////////////////////////////////////////////////////////////////////////////////////////////////////////////////////////////////////////////////////////////////////////////////////////////////////////////////////////////////////////////////////////////////////////////////////////////////////////////////////////////////////////////////////////////////////////////////////////////////////////////////////////////////////////////////////////////////////////////8BACAA////////////////AAAO////////AwAAAAMA////////////////////////////////////////////////////////////////////////////////////////////////////////////////////////////////////////////////////////////////////////////////////////////////////////////////////////////////////////////////////////////////////////////////////////////////////////////////////////////////////////////////////////////////////////////////////////////////////////////////////////////////////////////////////////////////////////////////////////////////////////////////////////AgABAP///////wQAAAACABAAC3sLXWF73TNJqyuTyuB33z4FAAAAAAADAAAAAAADAAAAAwADAAIA////////BAAAAAMAEAALDs5WYrkSGk6H5ZAkVz6D6QUAAAABAAMAAAACAAMAAAABAAMAAAAAAP///////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CAMAAAAAAAAAAAAACAB////////////////AAAA////////////////BAAAAAMA////////BAAAAAMA////////////////////////////////////////////////////////////////////////////////////////////////////////////////////////////////////////////////////////////////////////////////////////////////////////////////////////////////////////////////////////////////////////////////////////////////////////////////////////////////////////////////////////////////////////////////////////////////////////////////////////////////////////////////////////////////////////////////////////////////AQAgAf///////////////wAADv///////wQAAAACAP///////////////////////////////////////////////////////////////////////////////////////////////////////////////////////////////////////////////////////////////////////////////////////////////////////////////////////////////////////////////////////////////////////////////////////////////////////////////////////////////////////////////////////////////////////////////////////////////////////////////////////////////////////////////////////////////////////////////////////////////////////////////////////wIAAQEDAAAAAgD///////8aAAZMaW5rZWRTaGFwZXNEYXRhUHJvcGVydHlfMAUAAAAAAAQAAAADAAQAAAABAAMAAgEDAAAAAwD///////8lAAZMaW5rZWRTaGFwZVByZXNlbnRhdGlvblNldHRpbmdzRGF0YV8wBQAAAAEABAAAAAAABAAAAAI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ODgAAAAAAAAAAAAD/////gwCDAAAABV9pZAAQAAAABHsLXWF73TNJqyuTyuB33z4DRGF0YQAbAAAABExpbmtlZFNoYXBlRGF0YQAFAAAAAAACTmFtZQAZAAAATGlua2VkU2hhcGVzRGF0YVByb3BlcnR5ABBWZXJzaW9uAAAAAAAJTGFzdFdyaXRlAO/KYYGBAQAAAAEA/////8YAxgAAAAVfaWQAEAAAAAQOzlZiuRIaToflkCRXPoPpA0RhdGEAUwAAAAhQcmVzZW50YXRpb25TY2FubmVkRm9yTGlua2VkU2hhcGVzAAECTnVtYmVyRm9ybWF0U2VwYXJhdG9yTW9kZQAKAAAAQXV0b21hdGljAAACTmFtZQAkAAAATGlua2VkU2hhcGVQcmVzZW50YXRpb25TZXR0aW5nc0RhdGEAEFZlcnNpb24AAAAAAAlMYXN0V3JpdGUALcthgY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B_LENGTH" val="24576"/>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Medical Template">
  <a:themeElements>
    <a:clrScheme name="FIN 2020">
      <a:dk1>
        <a:srgbClr val="53585A"/>
      </a:dk1>
      <a:lt1>
        <a:srgbClr val="FFFFFF"/>
      </a:lt1>
      <a:dk2>
        <a:srgbClr val="000000"/>
      </a:dk2>
      <a:lt2>
        <a:srgbClr val="0091DF"/>
      </a:lt2>
      <a:accent1>
        <a:srgbClr val="0091DF"/>
      </a:accent1>
      <a:accent2>
        <a:srgbClr val="66B512"/>
      </a:accent2>
      <a:accent3>
        <a:srgbClr val="003455"/>
      </a:accent3>
      <a:accent4>
        <a:srgbClr val="8F3685"/>
      </a:accent4>
      <a:accent5>
        <a:srgbClr val="007564"/>
      </a:accent5>
      <a:accent6>
        <a:srgbClr val="988983"/>
      </a:accent6>
      <a:hlink>
        <a:srgbClr val="6BB234"/>
      </a:hlink>
      <a:folHlink>
        <a:srgbClr val="6BB23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oAutofit/>
      </a:bodyPr>
      <a:lstStyle>
        <a:defPPr algn="l">
          <a:spcBef>
            <a:spcPts val="600"/>
          </a:spcBef>
          <a:defRPr sz="1350" dirty="0" err="1" smtClean="0">
            <a:latin typeface="+mn-lt"/>
          </a:defRPr>
        </a:defPPr>
      </a:lstStyle>
    </a:txDef>
  </a:objectDefaults>
  <a:extraClrSchemeLst/>
  <a:extLst>
    <a:ext uri="{05A4C25C-085E-4340-85A3-A5531E510DB2}">
      <thm15:themeFamily xmlns:thm15="http://schemas.microsoft.com/office/thememl/2012/main" name="210730 Medical template – product information (branded)_draft0f" id="{5778F272-D61F-47C0-A929-331A2F5C27AA}" vid="{B31B8CE6-5C51-4831-8D17-6C2EDBDD71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a9bd15c-fb68-4230-a1ac-f013520fe7e3">
      <Terms xmlns="http://schemas.microsoft.com/office/infopath/2007/PartnerControls"/>
    </lcf76f155ced4ddcb4097134ff3c332f>
    <TaxCatchAll xmlns="1a4d292e-883c-434b-96e3-060cfff16c86" xsi:nil="true"/>
    <_dlc_ExpireDateSaved xmlns="http://schemas.microsoft.com/sharepoint/v3" xsi:nil="true"/>
    <_dlc_ExpireDate xmlns="http://schemas.microsoft.com/sharepoint/v3" xsi:nil="true"/>
    <_dlc_Exempt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7bc43322-b630-4bac-8b27-31def233d1d0" ContentTypeId="0x0101" PreviousValue="false"/>
</file>

<file path=customXml/item4.xml><?xml version="1.0" encoding="utf-8"?>
<ct:contentTypeSchema xmlns:ct="http://schemas.microsoft.com/office/2006/metadata/contentType" xmlns:ma="http://schemas.microsoft.com/office/2006/metadata/properties/metaAttributes" ct:_="" ma:_="" ma:contentTypeName="Dokument" ma:contentTypeID="0x010100349949204070B647A6179AFC9C2571BB" ma:contentTypeVersion="21" ma:contentTypeDescription="Ein neues Dokument erstellen." ma:contentTypeScope="" ma:versionID="d750ddc21a5d59f1d2a5b9fb1ba3a8ad">
  <xsd:schema xmlns:xsd="http://www.w3.org/2001/XMLSchema" xmlns:xs="http://www.w3.org/2001/XMLSchema" xmlns:p="http://schemas.microsoft.com/office/2006/metadata/properties" xmlns:ns1="http://schemas.microsoft.com/sharepoint/v3" xmlns:ns2="1a4d292e-883c-434b-96e3-060cfff16c86" xmlns:ns3="7a9bd15c-fb68-4230-a1ac-f013520fe7e3" xmlns:ns4="2da42ddc-2231-46c7-993b-a5a7b856d060" targetNamespace="http://schemas.microsoft.com/office/2006/metadata/properties" ma:root="true" ma:fieldsID="a24ce7f64619bcd04cf5e141c16cb4c1" ns1:_="" ns2:_="" ns3:_="" ns4:_="">
    <xsd:import namespace="http://schemas.microsoft.com/sharepoint/v3"/>
    <xsd:import namespace="1a4d292e-883c-434b-96e3-060cfff16c86"/>
    <xsd:import namespace="7a9bd15c-fb68-4230-a1ac-f013520fe7e3"/>
    <xsd:import namespace="2da42ddc-2231-46c7-993b-a5a7b856d060"/>
    <xsd:element name="properties">
      <xsd:complexType>
        <xsd:sequence>
          <xsd:element name="documentManagement">
            <xsd:complexType>
              <xsd:all>
                <xsd:element ref="ns2:TaxCatchAll" minOccurs="0"/>
                <xsd:element ref="ns2:TaxCatchAllLabel" minOccurs="0"/>
                <xsd:element ref="ns1:_dlc_Exempt" minOccurs="0"/>
                <xsd:element ref="ns1:_dlc_ExpireDateSaved" minOccurs="0"/>
                <xsd:element ref="ns1:_dlc_ExpireDate"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AutoKeyPoints" minOccurs="0"/>
                <xsd:element ref="ns3:MediaServiceKeyPoints" minOccurs="0"/>
                <xsd:element ref="ns4:SharedWithUsers" minOccurs="0"/>
                <xsd:element ref="ns4:SharedWithDetails" minOccurs="0"/>
                <xsd:element ref="ns3:lcf76f155ced4ddcb4097134ff3c332f"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0" nillable="true" ma:displayName="Von der Richtlinie ausgenommen" ma:hidden="true" ma:internalName="_dlc_Exempt" ma:readOnly="false">
      <xsd:simpleType>
        <xsd:restriction base="dms:Unknown"/>
      </xsd:simpleType>
    </xsd:element>
    <xsd:element name="_dlc_ExpireDateSaved" ma:index="11" nillable="true" ma:displayName="Ursprüngliches Ablaufdatum" ma:hidden="true" ma:internalName="_dlc_ExpireDateSaved" ma:readOnly="false">
      <xsd:simpleType>
        <xsd:restriction base="dms:DateTime"/>
      </xsd:simpleType>
    </xsd:element>
    <xsd:element name="_dlc_ExpireDate" ma:index="12" nillable="true" ma:displayName="Ablaufdatum" ma:hidden="true" ma:internalName="_dlc_Expire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a4d292e-883c-434b-96e3-060cfff16c86"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67f20f86-187e-4246-9a3c-d72de4c1b9b1}" ma:internalName="TaxCatchAll" ma:showField="CatchAllData" ma:web="2da42ddc-2231-46c7-993b-a5a7b856d060">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67f20f86-187e-4246-9a3c-d72de4c1b9b1}" ma:internalName="TaxCatchAllLabel" ma:readOnly="true" ma:showField="CatchAllDataLabel" ma:web="2da42ddc-2231-46c7-993b-a5a7b856d06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a9bd15c-fb68-4230-a1ac-f013520fe7e3"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lcf76f155ced4ddcb4097134ff3c332f" ma:index="26" nillable="true" ma:taxonomy="true" ma:internalName="lcf76f155ced4ddcb4097134ff3c332f" ma:taxonomyFieldName="MediaServiceImageTags" ma:displayName="Bildmarkierungen" ma:readOnly="false" ma:fieldId="{5cf76f15-5ced-4ddc-b409-7134ff3c332f}" ma:taxonomyMulti="true" ma:sspId="7bc43322-b630-4bac-8b27-31def233d1d0" ma:termSetId="09814cd3-568e-fe90-9814-8d621ff8fb84" ma:anchorId="fba54fb3-c3e1-fe81-a776-ca4b69148c4d" ma:open="true" ma:isKeyword="false">
      <xsd:complexType>
        <xsd:sequence>
          <xsd:element ref="pc:Terms" minOccurs="0" maxOccurs="1"/>
        </xsd:sequence>
      </xsd:complexType>
    </xsd:element>
    <xsd:element name="MediaServiceLocation" ma:index="27" nillable="true" ma:displayName="Location" ma:indexed="true" ma:internalName="MediaServiceLocation" ma:readOnly="true">
      <xsd:simpleType>
        <xsd:restriction base="dms:Text"/>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a42ddc-2231-46c7-993b-a5a7b856d060" elementFormDefault="qualified">
    <xsd:import namespace="http://schemas.microsoft.com/office/2006/documentManagement/types"/>
    <xsd:import namespace="http://schemas.microsoft.com/office/infopath/2007/PartnerControls"/>
    <xsd:element name="SharedWithUsers" ma:index="23"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0FBB05-C453-43BA-83E9-ABE410F8A6F6}">
  <ds:schemaRefs>
    <ds:schemaRef ds:uri="1a4d292e-883c-434b-96e3-060cfff16c86"/>
    <ds:schemaRef ds:uri="2da42ddc-2231-46c7-993b-a5a7b856d060"/>
    <ds:schemaRef ds:uri="7a9bd15c-fb68-4230-a1ac-f013520fe7e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8EB4662-C484-49F1-8590-BDD7D53D3109}">
  <ds:schemaRefs>
    <ds:schemaRef ds:uri="http://schemas.microsoft.com/sharepoint/v3/contenttype/forms"/>
  </ds:schemaRefs>
</ds:datastoreItem>
</file>

<file path=customXml/itemProps3.xml><?xml version="1.0" encoding="utf-8"?>
<ds:datastoreItem xmlns:ds="http://schemas.openxmlformats.org/officeDocument/2006/customXml" ds:itemID="{1F30EC32-F22D-458C-BC80-16753CC380C7}">
  <ds:schemaRefs>
    <ds:schemaRef ds:uri="Microsoft.SharePoint.Taxonomy.ContentTypeSync"/>
  </ds:schemaRefs>
</ds:datastoreItem>
</file>

<file path=customXml/itemProps4.xml><?xml version="1.0" encoding="utf-8"?>
<ds:datastoreItem xmlns:ds="http://schemas.openxmlformats.org/officeDocument/2006/customXml" ds:itemID="{01F5B890-B4A0-4700-823B-969F889B4E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a4d292e-883c-434b-96e3-060cfff16c86"/>
    <ds:schemaRef ds:uri="7a9bd15c-fb68-4230-a1ac-f013520fe7e3"/>
    <ds:schemaRef ds:uri="2da42ddc-2231-46c7-993b-a5a7b856d0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11057</Words>
  <Application>Microsoft Office PowerPoint</Application>
  <PresentationFormat>Breitbild</PresentationFormat>
  <Paragraphs>1453</Paragraphs>
  <Slides>65</Slides>
  <Notes>62</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65</vt:i4>
      </vt:variant>
    </vt:vector>
  </HeadingPairs>
  <TitlesOfParts>
    <vt:vector size="75" baseType="lpstr">
      <vt:lpstr>MS PGothic</vt:lpstr>
      <vt:lpstr>MS PGothic</vt:lpstr>
      <vt:lpstr>Arial</vt:lpstr>
      <vt:lpstr>Calibri</vt:lpstr>
      <vt:lpstr>Fira Sans</vt:lpstr>
      <vt:lpstr>Symbol</vt:lpstr>
      <vt:lpstr>System Font</vt:lpstr>
      <vt:lpstr>Times New Roman</vt:lpstr>
      <vt:lpstr>Wingdings</vt:lpstr>
      <vt:lpstr>Medical Template</vt:lpstr>
      <vt:lpstr>Finerenone in CKD and T2D  </vt:lpstr>
      <vt:lpstr>Background</vt:lpstr>
      <vt:lpstr>CV death risk in patients with CKD in relation to eGFR and/or albuminuria</vt:lpstr>
      <vt:lpstr>Risk of adverse outcomes in patients with CKD and T2D</vt:lpstr>
      <vt:lpstr>Drivers of CKD progression in T2D</vt:lpstr>
      <vt:lpstr>The CKD progresses silently despite good blood glucose and blood pressure control1,2</vt:lpstr>
      <vt:lpstr>Finerenone is a novel, bulky, nonsteroidal and selective  MR antagonist that is different from available steroidal drugs</vt:lpstr>
      <vt:lpstr>Finerenone is a selective nonsteroidal MRA that interacts with the MR in a different way to steroidal MRAs</vt:lpstr>
      <vt:lpstr>Proposed mode of action of finerenone in the kidneys</vt:lpstr>
      <vt:lpstr>Study design</vt:lpstr>
      <vt:lpstr>FIGARO-DKD and FIDELIO-DKD study designs</vt:lpstr>
      <vt:lpstr>The finerenone phase III programme</vt:lpstr>
      <vt:lpstr>FIDELITY Study: Design</vt:lpstr>
      <vt:lpstr>FIDELITY Study: Baseline characteristics</vt:lpstr>
      <vt:lpstr>FIDELITY Study: Baseline eGFR and UACR </vt:lpstr>
      <vt:lpstr>Kidney outcomes</vt:lpstr>
      <vt:lpstr>FIDELITY Study: Kidney composite outcome</vt:lpstr>
      <vt:lpstr>FIDELITY Study: Incidences of all components of the composite kidney outcome</vt:lpstr>
      <vt:lpstr>FIDELITY Study: Reduction of UACR over time</vt:lpstr>
      <vt:lpstr>CV composite  outcome</vt:lpstr>
      <vt:lpstr>FIDELITY Study: CV composite outcome</vt:lpstr>
      <vt:lpstr>FIDELITY Study: Incidences of all components of the composite CV outcome</vt:lpstr>
      <vt:lpstr>Safety and vital signs</vt:lpstr>
      <vt:lpstr>FIDELITY Study: Impact on systolic blood pressure</vt:lpstr>
      <vt:lpstr>FIDELITY Study: Impact on serum potassium concentration</vt:lpstr>
      <vt:lpstr>FIDELITY Study: Overall safety outcomes and kidney AEs</vt:lpstr>
      <vt:lpstr>FIDELITY: Impact on Hyperkalemia by eGFR Category</vt:lpstr>
      <vt:lpstr>Summary and conclusions</vt:lpstr>
      <vt:lpstr>FIDELITY summary and conclusions</vt:lpstr>
      <vt:lpstr>Finerenone indication in Switzerland</vt:lpstr>
      <vt:lpstr> Finerenone (Kerendia®) - Indication</vt:lpstr>
      <vt:lpstr> Finerenone (Kerendia®) - Limitatio</vt:lpstr>
      <vt:lpstr>Dosing</vt:lpstr>
      <vt:lpstr>CKD screening in diabetes recommendations</vt:lpstr>
      <vt:lpstr>CKD screening and diagnosis for people living with diabetes</vt:lpstr>
      <vt:lpstr>Reduction of albuminuria in CKD and T2D</vt:lpstr>
      <vt:lpstr>Albuminuria is an early marker of CKD and increased CV risk 1-3</vt:lpstr>
      <vt:lpstr>Change in albuminuria and subsequent risk of ESKD</vt:lpstr>
      <vt:lpstr>Each 30% reduction in UACR leads to kidney benefit and a potential to reduce the risk of CKD progression</vt:lpstr>
      <vt:lpstr>Therapeutic pillars in CKD and T2D</vt:lpstr>
      <vt:lpstr>Three therapeutic pillars to slow kidney disease progression and reduce CV risk in CKD patients with T2D</vt:lpstr>
      <vt:lpstr>Clinical practice algorithm for the treatment of CKD patients with T2D</vt:lpstr>
      <vt:lpstr>Current concept of multifactorial intervention on GFR decline in DKD - incremental benefits</vt:lpstr>
      <vt:lpstr>Treatment effects of incremental pharmaceutical intervention</vt:lpstr>
      <vt:lpstr>Finerenone guidelines recommendations</vt:lpstr>
      <vt:lpstr>PowerPoint-Präsentation</vt:lpstr>
      <vt:lpstr>The KDIGO 2022 guidelines recommend a holistic approach to improving outcomes in patients with CKD and T2D </vt:lpstr>
      <vt:lpstr>KDIGO practice points: Nonsteroidal MRAs</vt:lpstr>
      <vt:lpstr>Backup slides</vt:lpstr>
      <vt:lpstr>FIDELITY Study: Kidney and cardiovascular benefit according to SGLT-2i use at baseline</vt:lpstr>
      <vt:lpstr>FIDELIO-DKD: effect of SGLT-2i use on the risk of hyperkalaemia</vt:lpstr>
      <vt:lpstr>FIDELITY Study: UACR reduction over time according to SGLT-2i use at baseline</vt:lpstr>
      <vt:lpstr>FIDELITY Study: Kidney outcome according to baseline eGFR or UACR</vt:lpstr>
      <vt:lpstr>FIDELITY Study: Reduction of eGFR slope</vt:lpstr>
      <vt:lpstr>PK and PD of finerenone</vt:lpstr>
      <vt:lpstr>Contraindications</vt:lpstr>
      <vt:lpstr>Drug interactions influencing exposure to finerenone</vt:lpstr>
      <vt:lpstr>PowerPoint-Präsentation</vt:lpstr>
      <vt:lpstr>PowerPoint-Präsentation</vt:lpstr>
      <vt:lpstr>Kerendia ® Abbreviated Summary of Product Characteristics</vt:lpstr>
      <vt:lpstr>References (1)</vt:lpstr>
      <vt:lpstr>References (2)</vt:lpstr>
      <vt:lpstr>References (3)</vt:lpstr>
      <vt:lpstr>References (4)</vt:lpstr>
      <vt:lpstr>References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Caroline Petitjean</dc:creator>
  <cp:lastModifiedBy>Caroline Petitjean</cp:lastModifiedBy>
  <cp:revision>2</cp:revision>
  <dcterms:created xsi:type="dcterms:W3CDTF">2022-01-09T17:51:36Z</dcterms:created>
  <dcterms:modified xsi:type="dcterms:W3CDTF">2024-04-10T09:42:37Z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850223-87a8-40c3-9eb2-432606efca2a_Enabled">
    <vt:lpwstr>true</vt:lpwstr>
  </property>
  <property fmtid="{D5CDD505-2E9C-101B-9397-08002B2CF9AE}" pid="3" name="MSIP_Label_7f850223-87a8-40c3-9eb2-432606efca2a_SetDate">
    <vt:lpwstr>2022-01-09T17:51:36Z</vt:lpwstr>
  </property>
  <property fmtid="{D5CDD505-2E9C-101B-9397-08002B2CF9AE}" pid="4" name="MSIP_Label_7f850223-87a8-40c3-9eb2-432606efca2a_Method">
    <vt:lpwstr>Standard</vt:lpwstr>
  </property>
  <property fmtid="{D5CDD505-2E9C-101B-9397-08002B2CF9AE}" pid="5" name="MSIP_Label_7f850223-87a8-40c3-9eb2-432606efca2a_Name">
    <vt:lpwstr>7f850223-87a8-40c3-9eb2-432606efca2a</vt:lpwstr>
  </property>
  <property fmtid="{D5CDD505-2E9C-101B-9397-08002B2CF9AE}" pid="6" name="MSIP_Label_7f850223-87a8-40c3-9eb2-432606efca2a_SiteId">
    <vt:lpwstr>fcb2b37b-5da0-466b-9b83-0014b67a7c78</vt:lpwstr>
  </property>
  <property fmtid="{D5CDD505-2E9C-101B-9397-08002B2CF9AE}" pid="7" name="MSIP_Label_7f850223-87a8-40c3-9eb2-432606efca2a_ActionId">
    <vt:lpwstr>9746aa22-ad5c-4f98-93a5-39965a3cedf0</vt:lpwstr>
  </property>
  <property fmtid="{D5CDD505-2E9C-101B-9397-08002B2CF9AE}" pid="8" name="MSIP_Label_7f850223-87a8-40c3-9eb2-432606efca2a_ContentBits">
    <vt:lpwstr>0</vt:lpwstr>
  </property>
  <property fmtid="{D5CDD505-2E9C-101B-9397-08002B2CF9AE}" pid="9" name="ContentTypeId">
    <vt:lpwstr>0x010100349949204070B647A6179AFC9C2571BB</vt:lpwstr>
  </property>
  <property fmtid="{D5CDD505-2E9C-101B-9397-08002B2CF9AE}" pid="10" name="c2b5fb8256bd435bb7806ac3891e195b">
    <vt:lpwstr>Short-Term|6d967203-8346-4b9c-90f8-b3828a3fa508</vt:lpwstr>
  </property>
  <property fmtid="{D5CDD505-2E9C-101B-9397-08002B2CF9AE}" pid="11" name="DataClassBayerRetention">
    <vt:lpwstr>1;#Short-Term|6d967203-8346-4b9c-90f8-b3828a3fa508</vt:lpwstr>
  </property>
  <property fmtid="{D5CDD505-2E9C-101B-9397-08002B2CF9AE}" pid="12" name="MediaServiceImageTags">
    <vt:lpwstr/>
  </property>
</Properties>
</file>